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256" r:id="rId2"/>
    <p:sldId id="1174" r:id="rId3"/>
    <p:sldId id="1160" r:id="rId4"/>
    <p:sldId id="1162" r:id="rId5"/>
    <p:sldId id="1199" r:id="rId6"/>
    <p:sldId id="1178" r:id="rId7"/>
    <p:sldId id="1175" r:id="rId8"/>
    <p:sldId id="1176" r:id="rId9"/>
    <p:sldId id="1177" r:id="rId10"/>
    <p:sldId id="1249" r:id="rId11"/>
    <p:sldId id="1261" r:id="rId12"/>
    <p:sldId id="1182" r:id="rId13"/>
    <p:sldId id="1183" r:id="rId14"/>
    <p:sldId id="1163" r:id="rId15"/>
    <p:sldId id="1180" r:id="rId16"/>
    <p:sldId id="1164" r:id="rId17"/>
    <p:sldId id="1184" r:id="rId18"/>
    <p:sldId id="1167" r:id="rId19"/>
    <p:sldId id="1168" r:id="rId20"/>
    <p:sldId id="1169" r:id="rId21"/>
    <p:sldId id="1225" r:id="rId22"/>
    <p:sldId id="1226" r:id="rId23"/>
    <p:sldId id="1203" r:id="rId24"/>
    <p:sldId id="1267" r:id="rId25"/>
    <p:sldId id="1268" r:id="rId26"/>
    <p:sldId id="1269" r:id="rId27"/>
    <p:sldId id="1281" r:id="rId28"/>
    <p:sldId id="1272" r:id="rId29"/>
    <p:sldId id="1208" r:id="rId30"/>
    <p:sldId id="1209" r:id="rId31"/>
    <p:sldId id="1210" r:id="rId32"/>
    <p:sldId id="1280" r:id="rId33"/>
    <p:sldId id="1211" r:id="rId34"/>
    <p:sldId id="1277" r:id="rId35"/>
    <p:sldId id="1278" r:id="rId36"/>
    <p:sldId id="1213" r:id="rId37"/>
    <p:sldId id="1224" r:id="rId38"/>
    <p:sldId id="1251" r:id="rId39"/>
    <p:sldId id="1252" r:id="rId40"/>
    <p:sldId id="1253" r:id="rId41"/>
    <p:sldId id="1254" r:id="rId42"/>
    <p:sldId id="1256" r:id="rId43"/>
    <p:sldId id="1257" r:id="rId44"/>
    <p:sldId id="1258" r:id="rId45"/>
    <p:sldId id="1259" r:id="rId46"/>
    <p:sldId id="1260" r:id="rId47"/>
    <p:sldId id="1196" r:id="rId48"/>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382" autoAdjust="0"/>
    <p:restoredTop sz="94799" autoAdjust="0"/>
  </p:normalViewPr>
  <p:slideViewPr>
    <p:cSldViewPr>
      <p:cViewPr varScale="1">
        <p:scale>
          <a:sx n="93" d="100"/>
          <a:sy n="93" d="100"/>
        </p:scale>
        <p:origin x="-100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99362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42832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t>After the OS has issued a command to the I/O device either via a special I/O instruction or by writing to a location in the I/O address space,  the OS needs to be notified when:</a:t>
            </a:r>
          </a:p>
          <a:p>
            <a:r>
              <a:rPr lang="en-US"/>
              <a:t>(a) The I/O device has completed the operation.</a:t>
            </a:r>
          </a:p>
          <a:p>
            <a:r>
              <a:rPr lang="en-US"/>
              <a:t>(b) Or when the I/O device has encountered an error.</a:t>
            </a:r>
          </a:p>
          <a:p>
            <a:r>
              <a:rPr lang="en-US"/>
              <a:t>This can be accomplished in two different ways: Polling and I/O interrupt.</a:t>
            </a:r>
          </a:p>
          <a:p>
            <a:endParaRPr lang="en-US"/>
          </a:p>
          <a:p>
            <a:r>
              <a:rPr lang="en-US"/>
              <a:t>+1 = 58 min. (Y:38)</a:t>
            </a:r>
          </a:p>
        </p:txBody>
      </p:sp>
      <p:sp>
        <p:nvSpPr>
          <p:cNvPr id="7065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71548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8701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4616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charset="0"/>
              </a:rPr>
              <a:t>Winchester disk drives developed by IBM: 1973 first drive</a:t>
            </a:r>
          </a:p>
          <a:p>
            <a:r>
              <a:rPr lang="en-US">
                <a:latin typeface="Comic Sans MS" charset="0"/>
              </a:rPr>
              <a:t>Uses </a:t>
            </a:r>
            <a:r>
              <a:rPr lang="ja-JP" altLang="en-US">
                <a:latin typeface="Comic Sans MS" charset="0"/>
              </a:rPr>
              <a:t>“</a:t>
            </a:r>
            <a:r>
              <a:rPr lang="en-US" altLang="ja-JP">
                <a:latin typeface="Comic Sans MS" charset="0"/>
              </a:rPr>
              <a:t>sealed</a:t>
            </a:r>
            <a:r>
              <a:rPr lang="ja-JP" altLang="en-US">
                <a:latin typeface="Comic Sans MS" charset="0"/>
              </a:rPr>
              <a:t>”</a:t>
            </a:r>
            <a:r>
              <a:rPr lang="en-US" altLang="ja-JP">
                <a:latin typeface="Comic Sans MS" charset="0"/>
              </a:rPr>
              <a:t> assembly with heads floating on air bearings – Bernoulli effect</a:t>
            </a:r>
            <a:endParaRPr lang="en-US">
              <a:latin typeface="Comic Sans MS" charset="0"/>
            </a:endParaRPr>
          </a:p>
        </p:txBody>
      </p:sp>
    </p:spTree>
    <p:extLst>
      <p:ext uri="{BB962C8B-B14F-4D97-AF65-F5344CB8AC3E}">
        <p14:creationId xmlns:p14="http://schemas.microsoft.com/office/powerpoint/2010/main" val="117407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To read write information into a sector, a movable arm containing a read/write head is located over each surface.</a:t>
            </a:r>
          </a:p>
          <a:p>
            <a:r>
              <a:rPr lang="en-US">
                <a:latin typeface="Comic Sans MS" charset="0"/>
              </a:rPr>
              <a:t>The term cylinder is used to refer to all the tracks under the read/write head at a given point on all surfaces.</a:t>
            </a:r>
          </a:p>
          <a:p>
            <a:r>
              <a:rPr lang="en-US">
                <a:latin typeface="Comic Sans MS" charset="0"/>
              </a:rPr>
              <a:t>To access data, the operating system must direct the disk through a 3-stage process.</a:t>
            </a:r>
          </a:p>
          <a:p>
            <a:r>
              <a:rPr lang="en-US">
                <a:latin typeface="Comic Sans MS" charset="0"/>
              </a:rPr>
              <a:t>(a) The first step is to position the arm over the proper track.  This is the seek operation and</a:t>
            </a:r>
            <a:br>
              <a:rPr lang="en-US">
                <a:latin typeface="Comic Sans MS" charset="0"/>
              </a:rPr>
            </a:br>
            <a:r>
              <a:rPr lang="en-US">
                <a:latin typeface="Comic Sans MS" charset="0"/>
              </a:rPr>
              <a:t>     the time to complete this operation is called the seek time.</a:t>
            </a:r>
          </a:p>
          <a:p>
            <a:r>
              <a:rPr lang="en-US">
                <a:latin typeface="Comic Sans MS" charset="0"/>
              </a:rPr>
              <a:t>(b) Once the head has reached the correct track, we must wait for the desired sector to</a:t>
            </a:r>
            <a:br>
              <a:rPr lang="en-US">
                <a:latin typeface="Comic Sans MS" charset="0"/>
              </a:rPr>
            </a:br>
            <a:r>
              <a:rPr lang="en-US">
                <a:latin typeface="Comic Sans MS" charset="0"/>
              </a:rPr>
              <a:t>      rotate under the read/write head.  This is referred to as the rotational latency.</a:t>
            </a:r>
          </a:p>
          <a:p>
            <a:r>
              <a:rPr lang="en-US">
                <a:latin typeface="Comic Sans MS" charset="0"/>
              </a:rPr>
              <a:t>(c) Finally, once the desired sector is under the read/write head, the data transfer can begin.</a:t>
            </a:r>
          </a:p>
          <a:p>
            <a:r>
              <a:rPr lang="en-US">
                <a:latin typeface="Comic Sans MS" charset="0"/>
              </a:rPr>
              <a:t>The average seek time as reported by the manufacturer is in the range of 12 ms to 20ms and is calculated as the sum of the time for all possible seeks divided by the number of possible seeks.</a:t>
            </a:r>
          </a:p>
          <a:p>
            <a:r>
              <a:rPr lang="en-US">
                <a:latin typeface="Comic Sans MS" charset="0"/>
              </a:rPr>
              <a:t>This number is usually on the pessimistic side because due to locality of disk reference, the actual average seek time may only be 25 to 33% of the number published.</a:t>
            </a:r>
          </a:p>
          <a:p>
            <a:endParaRPr lang="en-US">
              <a:latin typeface="Comic Sans MS" charset="0"/>
            </a:endParaRPr>
          </a:p>
          <a:p>
            <a:r>
              <a:rPr lang="en-US">
                <a:latin typeface="Comic Sans MS" charset="0"/>
              </a:rPr>
              <a:t>+2 = 34 min. (Y:14)</a:t>
            </a:r>
          </a:p>
        </p:txBody>
      </p:sp>
      <p:sp>
        <p:nvSpPr>
          <p:cNvPr id="59394"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02265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33" tIns="46977" rIns="95633" bIns="46977"/>
          <a:lstStyle/>
          <a:p>
            <a:r>
              <a:rPr lang="en-US">
                <a:latin typeface="Comic Sans MS" charset="0"/>
              </a:rPr>
              <a:t>As far as rotational latency is concerned, most disks rotate at 3,600 RPM or approximately 16 ms per revolution.</a:t>
            </a:r>
          </a:p>
          <a:p>
            <a:r>
              <a:rPr lang="en-US">
                <a:latin typeface="Comic Sans MS" charset="0"/>
              </a:rPr>
              <a:t>Since on average, the information you desired is half way around the disk, the average rotational latency will be 8ms.</a:t>
            </a:r>
          </a:p>
          <a:p>
            <a:r>
              <a:rPr lang="en-US">
                <a:latin typeface="Comic Sans MS" charset="0"/>
              </a:rPr>
              <a:t>The transfer time is a function of transfer size, rotation speed, and recording density.</a:t>
            </a:r>
          </a:p>
          <a:p>
            <a:r>
              <a:rPr lang="en-US">
                <a:latin typeface="Comic Sans MS" charset="0"/>
              </a:rPr>
              <a:t>The typical transfer speed is 2 to 4 MB per second.</a:t>
            </a:r>
          </a:p>
          <a:p>
            <a:r>
              <a:rPr lang="en-US">
                <a:latin typeface="Comic Sans MS" charset="0"/>
              </a:rPr>
              <a:t>Notice that the transfer time is much faster than the rotational latency and seek time.</a:t>
            </a:r>
          </a:p>
          <a:p>
            <a:r>
              <a:rPr lang="en-US">
                <a:latin typeface="Comic Sans MS" charset="0"/>
              </a:rPr>
              <a:t>This is similar to the DRAM situation where the DRAM access time is much shorter than the DRAM cycle time.</a:t>
            </a:r>
          </a:p>
          <a:p>
            <a:r>
              <a:rPr lang="en-US">
                <a:latin typeface="Comic Sans MS" charset="0"/>
              </a:rPr>
              <a:t>***** Do anybody remember what we did to take advantage of the short access time versus cycle time?  Well, we interleave!</a:t>
            </a:r>
          </a:p>
          <a:p>
            <a:endParaRPr lang="en-US">
              <a:latin typeface="Comic Sans MS" charset="0"/>
            </a:endParaRPr>
          </a:p>
          <a:p>
            <a:r>
              <a:rPr lang="en-US">
                <a:latin typeface="Comic Sans MS" charset="0"/>
              </a:rPr>
              <a:t>New International Disk Drive, Equipment, and Materials Association standard is 4KB sectors instead of 512 byte sectors</a:t>
            </a:r>
          </a:p>
          <a:p>
            <a:endParaRPr lang="en-US">
              <a:latin typeface="Comic Sans MS" charset="0"/>
            </a:endParaRPr>
          </a:p>
          <a:p>
            <a:r>
              <a:rPr lang="en-US">
                <a:latin typeface="Comic Sans MS" charset="0"/>
              </a:rPr>
              <a:t>+2 = 36 min. (Y:16)</a:t>
            </a:r>
          </a:p>
        </p:txBody>
      </p:sp>
      <p:sp>
        <p:nvSpPr>
          <p:cNvPr id="60418"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89804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omic Sans MS" charset="0"/>
            </a:endParaRPr>
          </a:p>
        </p:txBody>
      </p:sp>
    </p:spTree>
    <p:extLst>
      <p:ext uri="{BB962C8B-B14F-4D97-AF65-F5344CB8AC3E}">
        <p14:creationId xmlns:p14="http://schemas.microsoft.com/office/powerpoint/2010/main" val="91244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48785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704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extLst>
      <p:ext uri="{BB962C8B-B14F-4D97-AF65-F5344CB8AC3E}">
        <p14:creationId xmlns:p14="http://schemas.microsoft.com/office/powerpoint/2010/main" val="178223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4588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90704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7240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ln/>
        </p:spPr>
      </p:sp>
      <p:sp>
        <p:nvSpPr>
          <p:cNvPr id="378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407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ln/>
        </p:spPr>
      </p:sp>
      <p:sp>
        <p:nvSpPr>
          <p:cNvPr id="440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20732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60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16.</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748901"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3/28/16</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21208"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©UCB Spring 2016</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xmlns:p14="http://schemas.microsoft.com/office/powerpoint/2010/mai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wmf"/><Relationship Id="rId13" Type="http://schemas.openxmlformats.org/officeDocument/2006/relationships/image" Target="../media/image24.png"/><Relationship Id="rId14"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5.wmf"/><Relationship Id="rId5" Type="http://schemas.openxmlformats.org/officeDocument/2006/relationships/image" Target="../media/image16.png"/><Relationship Id="rId6" Type="http://schemas.openxmlformats.org/officeDocument/2006/relationships/image" Target="../media/image17.wmf"/><Relationship Id="rId7" Type="http://schemas.openxmlformats.org/officeDocument/2006/relationships/image" Target="../media/image18.wmf"/><Relationship Id="rId8" Type="http://schemas.openxmlformats.org/officeDocument/2006/relationships/image" Target="../media/image19.wmf"/><Relationship Id="rId9" Type="http://schemas.openxmlformats.org/officeDocument/2006/relationships/image" Target="../media/image20.png"/><Relationship Id="rId10" Type="http://schemas.openxmlformats.org/officeDocument/2006/relationships/image" Target="../media/image2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4" Type="http://schemas.openxmlformats.org/officeDocument/2006/relationships/image" Target="../media/image33.jpg"/><Relationship Id="rId5" Type="http://schemas.openxmlformats.org/officeDocument/2006/relationships/image" Target="../media/image34.jpg"/><Relationship Id="rId1" Type="http://schemas.openxmlformats.org/officeDocument/2006/relationships/slideLayout" Target="../slideLayouts/slideLayout2.xml"/><Relationship Id="rId2" Type="http://schemas.openxmlformats.org/officeDocument/2006/relationships/image" Target="../media/image3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wmf"/><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16</a:t>
            </a:r>
            <a:br>
              <a:rPr lang="en-US" altLang="en-US" sz="3000" dirty="0" smtClean="0"/>
            </a:br>
            <a:r>
              <a:rPr lang="en-US" altLang="en-US" sz="3000" dirty="0" smtClean="0"/>
              <a:t> </a:t>
            </a:r>
            <a:br>
              <a:rPr lang="en-US" altLang="en-US" sz="3000" dirty="0" smtClean="0"/>
            </a:br>
            <a:r>
              <a:rPr lang="en-US" altLang="en-US" sz="3000" dirty="0" smtClean="0"/>
              <a:t>General I/O</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28</a:t>
            </a:r>
            <a:r>
              <a:rPr lang="en-US" altLang="en-US" baseline="30000" dirty="0" smtClean="0"/>
              <a:t>th</a:t>
            </a:r>
            <a:r>
              <a:rPr lang="en-US" altLang="en-US" dirty="0" smtClean="0"/>
              <a:t>, 2016</a:t>
            </a:r>
          </a:p>
          <a:p>
            <a:pPr marL="285750" indent="-285750"/>
            <a:r>
              <a:rPr lang="en-US" altLang="en-US" dirty="0" smtClean="0"/>
              <a:t>Prof. Anthony D. Joseph</a:t>
            </a:r>
          </a:p>
          <a:p>
            <a:pPr marL="285750" indent="-285750"/>
            <a:r>
              <a:rPr lang="en-US" altLang="en-US" dirty="0" smtClean="0"/>
              <a:t>http://cs162.eecs.Berkeley.edu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Project 2 initial design doc due today</a:t>
            </a:r>
            <a:endParaRPr lang="en-US" dirty="0"/>
          </a:p>
        </p:txBody>
      </p:sp>
    </p:spTree>
    <p:extLst>
      <p:ext uri="{BB962C8B-B14F-4D97-AF65-F5344CB8AC3E}">
        <p14:creationId xmlns:p14="http://schemas.microsoft.com/office/powerpoint/2010/main" val="2113286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break</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261942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199" cy="736600"/>
          </a:xfrm>
        </p:spPr>
        <p:txBody>
          <a:bodyPr/>
          <a:lstStyle/>
          <a:p>
            <a:r>
              <a:rPr lang="en-US" dirty="0" smtClean="0"/>
              <a:t>Chip-scale </a:t>
            </a:r>
            <a:r>
              <a:rPr lang="en-US" dirty="0" smtClean="0"/>
              <a:t>Features </a:t>
            </a:r>
            <a:r>
              <a:rPr lang="en-US" dirty="0" smtClean="0"/>
              <a:t>of Recent x86 (</a:t>
            </a:r>
            <a:r>
              <a:rPr lang="en-US" dirty="0" err="1" smtClean="0"/>
              <a:t>SandyBridge</a:t>
            </a:r>
            <a:r>
              <a:rPr lang="en-US" dirty="0" smtClean="0"/>
              <a:t>)</a:t>
            </a:r>
            <a:endParaRPr lang="en-US" dirty="0"/>
          </a:p>
        </p:txBody>
      </p:sp>
      <p:sp>
        <p:nvSpPr>
          <p:cNvPr id="3" name="Content Placeholder 2"/>
          <p:cNvSpPr>
            <a:spLocks noGrp="1"/>
          </p:cNvSpPr>
          <p:nvPr>
            <p:ph idx="1"/>
          </p:nvPr>
        </p:nvSpPr>
        <p:spPr>
          <a:xfrm>
            <a:off x="2362200" y="914400"/>
            <a:ext cx="6781800" cy="5715000"/>
          </a:xfrm>
        </p:spPr>
        <p:txBody>
          <a:bodyPr>
            <a:noAutofit/>
          </a:bodyPr>
          <a:lstStyle/>
          <a:p>
            <a:r>
              <a:rPr lang="en-US" dirty="0" smtClean="0"/>
              <a:t>Significant pieces:</a:t>
            </a:r>
          </a:p>
          <a:p>
            <a:pPr lvl="1"/>
            <a:r>
              <a:rPr lang="en-US" sz="2400" dirty="0" smtClean="0"/>
              <a:t>Four OOO cores</a:t>
            </a:r>
          </a:p>
          <a:p>
            <a:pPr lvl="2"/>
            <a:r>
              <a:rPr lang="en-US" dirty="0" smtClean="0"/>
              <a:t>New Advanced Vector </a:t>
            </a:r>
            <a:r>
              <a:rPr lang="en-US" dirty="0" err="1" smtClean="0"/>
              <a:t>eXtensions</a:t>
            </a:r>
            <a:r>
              <a:rPr lang="en-US" dirty="0" smtClean="0"/>
              <a:t> </a:t>
            </a:r>
            <a:r>
              <a:rPr lang="en-US" dirty="0" smtClean="0"/>
              <a:t>(</a:t>
            </a:r>
            <a:r>
              <a:rPr lang="en-US" dirty="0" smtClean="0"/>
              <a:t>256-bit FP)</a:t>
            </a:r>
          </a:p>
          <a:p>
            <a:pPr lvl="2"/>
            <a:r>
              <a:rPr lang="en-US" dirty="0" smtClean="0"/>
              <a:t>Special </a:t>
            </a:r>
            <a:r>
              <a:rPr lang="en-US" dirty="0"/>
              <a:t>purpose </a:t>
            </a:r>
            <a:r>
              <a:rPr lang="en-US" dirty="0" smtClean="0"/>
              <a:t>instructions: AES</a:t>
            </a:r>
            <a:r>
              <a:rPr lang="en-US" dirty="0" smtClean="0"/>
              <a:t>, Galois</a:t>
            </a:r>
            <a:r>
              <a:rPr lang="en-US" dirty="0" smtClean="0"/>
              <a:t>-Field </a:t>
            </a:r>
            <a:r>
              <a:rPr lang="en-US" dirty="0" err="1" smtClean="0"/>
              <a:t>mult</a:t>
            </a:r>
            <a:endParaRPr lang="en-US" dirty="0" smtClean="0"/>
          </a:p>
          <a:p>
            <a:pPr lvl="2"/>
            <a:r>
              <a:rPr lang="en-US" dirty="0" smtClean="0"/>
              <a:t>4 </a:t>
            </a:r>
            <a:r>
              <a:rPr lang="en-US" dirty="0" smtClean="0">
                <a:sym typeface="Symbol"/>
              </a:rPr>
              <a:t>-ops/cycle</a:t>
            </a:r>
            <a:endParaRPr lang="en-US" dirty="0" smtClean="0"/>
          </a:p>
          <a:p>
            <a:pPr lvl="1"/>
            <a:r>
              <a:rPr lang="en-US" sz="2400" dirty="0" smtClean="0"/>
              <a:t>Integrated </a:t>
            </a:r>
            <a:r>
              <a:rPr lang="en-US" sz="2400" dirty="0" smtClean="0"/>
              <a:t>GPU, System </a:t>
            </a:r>
            <a:r>
              <a:rPr lang="en-US" sz="2400" dirty="0" smtClean="0"/>
              <a:t>Agent (</a:t>
            </a:r>
            <a:r>
              <a:rPr lang="en-US" sz="2400" dirty="0" err="1" smtClean="0"/>
              <a:t>Mem</a:t>
            </a:r>
            <a:r>
              <a:rPr lang="en-US" sz="2400" dirty="0" smtClean="0"/>
              <a:t>, </a:t>
            </a:r>
            <a:r>
              <a:rPr lang="en-US" sz="2400" dirty="0" smtClean="0"/>
              <a:t>Fast </a:t>
            </a:r>
            <a:r>
              <a:rPr lang="en-US" sz="2400" dirty="0" smtClean="0"/>
              <a:t>I/O)</a:t>
            </a:r>
          </a:p>
          <a:p>
            <a:pPr lvl="1"/>
            <a:r>
              <a:rPr lang="en-US" sz="2400" dirty="0" smtClean="0"/>
              <a:t>Shared L3 cache divided in 4 banks</a:t>
            </a:r>
          </a:p>
          <a:p>
            <a:pPr lvl="1"/>
            <a:r>
              <a:rPr lang="en-US" sz="2400" dirty="0" smtClean="0"/>
              <a:t>On-chip Ring bus network </a:t>
            </a:r>
          </a:p>
          <a:p>
            <a:pPr lvl="2"/>
            <a:r>
              <a:rPr lang="en-US" dirty="0" smtClean="0"/>
              <a:t>High</a:t>
            </a:r>
            <a:r>
              <a:rPr lang="en-US" dirty="0" smtClean="0"/>
              <a:t>-BW access to L3 Cache</a:t>
            </a:r>
          </a:p>
          <a:p>
            <a:r>
              <a:rPr lang="en-US" dirty="0" smtClean="0"/>
              <a:t>Integrated I/O</a:t>
            </a:r>
          </a:p>
          <a:p>
            <a:pPr lvl="1"/>
            <a:r>
              <a:rPr lang="en-US" sz="2400" dirty="0" smtClean="0"/>
              <a:t>Integrated memory controller (IMC)</a:t>
            </a:r>
          </a:p>
          <a:p>
            <a:pPr lvl="2"/>
            <a:r>
              <a:rPr lang="en-US" dirty="0" smtClean="0"/>
              <a:t>Two independent channels of DDR3 DRAM</a:t>
            </a:r>
          </a:p>
          <a:p>
            <a:pPr lvl="1"/>
            <a:r>
              <a:rPr lang="en-US" sz="2400" dirty="0" smtClean="0"/>
              <a:t>High-speed PCI-Express (for Graphics cards)</a:t>
            </a:r>
          </a:p>
          <a:p>
            <a:pPr lvl="1"/>
            <a:r>
              <a:rPr lang="en-US" sz="2400" dirty="0" smtClean="0"/>
              <a:t>DMI Connection to </a:t>
            </a:r>
            <a:r>
              <a:rPr lang="en-US" sz="2400" dirty="0" err="1" smtClean="0"/>
              <a:t>SouthBridge</a:t>
            </a:r>
            <a:r>
              <a:rPr lang="en-US" sz="2400" dirty="0" smtClean="0"/>
              <a:t> (PCH)</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519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SandyBridge</a:t>
            </a:r>
            <a:r>
              <a:rPr lang="en-US" dirty="0" smtClean="0"/>
              <a:t> I/O: PCH</a:t>
            </a:r>
            <a:endParaRPr lang="en-US" dirty="0"/>
          </a:p>
        </p:txBody>
      </p:sp>
      <p:sp>
        <p:nvSpPr>
          <p:cNvPr id="3" name="Content Placeholder 2"/>
          <p:cNvSpPr>
            <a:spLocks noGrp="1"/>
          </p:cNvSpPr>
          <p:nvPr>
            <p:ph idx="1"/>
          </p:nvPr>
        </p:nvSpPr>
        <p:spPr>
          <a:xfrm>
            <a:off x="4953000" y="952500"/>
            <a:ext cx="3962400" cy="5448300"/>
          </a:xfrm>
        </p:spPr>
        <p:txBody>
          <a:bodyPr>
            <a:noAutofit/>
          </a:bodyPr>
          <a:lstStyle/>
          <a:p>
            <a:r>
              <a:rPr lang="en-US" dirty="0" smtClean="0"/>
              <a:t>Platform Controller Hub</a:t>
            </a:r>
          </a:p>
          <a:p>
            <a:pPr lvl="1"/>
            <a:r>
              <a:rPr lang="en-US" sz="2400" dirty="0" smtClean="0"/>
              <a:t>Used to be “</a:t>
            </a:r>
            <a:r>
              <a:rPr lang="en-US" sz="2400" dirty="0" err="1" smtClean="0"/>
              <a:t>SouthBridge</a:t>
            </a:r>
            <a:r>
              <a:rPr lang="en-US" sz="2400" dirty="0" smtClean="0"/>
              <a:t>,” but no “</a:t>
            </a:r>
            <a:r>
              <a:rPr lang="en-US" sz="2400" dirty="0" err="1" smtClean="0"/>
              <a:t>NorthBridge</a:t>
            </a:r>
            <a:r>
              <a:rPr lang="en-US" sz="2400" dirty="0" smtClean="0"/>
              <a:t>” now</a:t>
            </a:r>
          </a:p>
          <a:p>
            <a:pPr lvl="1"/>
            <a:r>
              <a:rPr lang="en-US" sz="2400" dirty="0" smtClean="0"/>
              <a:t>Connected to processor with proprietary bus</a:t>
            </a:r>
          </a:p>
          <a:p>
            <a:pPr lvl="2"/>
            <a:r>
              <a:rPr lang="en-US" dirty="0" smtClean="0"/>
              <a:t>Direct Media Interface</a:t>
            </a:r>
          </a:p>
          <a:p>
            <a:r>
              <a:rPr lang="en-US" dirty="0" smtClean="0"/>
              <a:t>Types </a:t>
            </a:r>
            <a:r>
              <a:rPr lang="en-US" dirty="0" smtClean="0"/>
              <a:t>of I/O on PCH:</a:t>
            </a:r>
          </a:p>
          <a:p>
            <a:pPr lvl="1"/>
            <a:r>
              <a:rPr lang="en-US" sz="2400" dirty="0" smtClean="0"/>
              <a:t>USB, Ethernet</a:t>
            </a:r>
            <a:endParaRPr lang="en-US" sz="2400" dirty="0" smtClean="0"/>
          </a:p>
          <a:p>
            <a:pPr lvl="1"/>
            <a:r>
              <a:rPr lang="en-US" sz="2400" dirty="0" smtClean="0"/>
              <a:t>Audio, BIOS </a:t>
            </a:r>
            <a:r>
              <a:rPr lang="en-US" sz="2400" dirty="0" smtClean="0"/>
              <a:t>support</a:t>
            </a:r>
          </a:p>
          <a:p>
            <a:pPr lvl="1"/>
            <a:r>
              <a:rPr lang="en-US" sz="2400" dirty="0" smtClean="0"/>
              <a:t>More PCI Express (lower speed than on Processor)</a:t>
            </a:r>
          </a:p>
          <a:p>
            <a:pPr lvl="1"/>
            <a:r>
              <a:rPr lang="en-US" sz="2400" dirty="0" smtClean="0"/>
              <a:t>SATA (</a:t>
            </a:r>
            <a:r>
              <a:rPr lang="en-US" sz="2400" dirty="0" smtClean="0"/>
              <a:t>for Disks)</a:t>
            </a:r>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09213" y="5334000"/>
            <a:ext cx="3230121" cy="954107"/>
          </a:xfrm>
          <a:prstGeom prst="rect">
            <a:avLst/>
          </a:prstGeom>
          <a:noFill/>
        </p:spPr>
        <p:txBody>
          <a:bodyPr wrap="none" rtlCol="0">
            <a:spAutoFit/>
          </a:bodyPr>
          <a:lstStyle/>
          <a:p>
            <a:pPr algn="ctr"/>
            <a:r>
              <a:rPr lang="en-US" sz="2800" b="1" dirty="0" err="1" smtClean="0">
                <a:latin typeface="Gill Sans Light"/>
                <a:cs typeface="Gill Sans Light"/>
              </a:rPr>
              <a:t>SandyBridge</a:t>
            </a:r>
            <a:r>
              <a:rPr lang="en-US" sz="2800" b="1" dirty="0" smtClean="0">
                <a:latin typeface="Gill Sans Light"/>
                <a:cs typeface="Gill Sans Light"/>
              </a:rPr>
              <a:t> </a:t>
            </a:r>
          </a:p>
          <a:p>
            <a:pPr algn="ctr"/>
            <a:r>
              <a:rPr lang="en-US" sz="2800" b="1" dirty="0" smtClean="0">
                <a:latin typeface="Gill Sans Light"/>
                <a:cs typeface="Gill Sans Light"/>
              </a:rPr>
              <a:t>System Configuration</a:t>
            </a:r>
            <a:endParaRPr lang="en-US" sz="2800" b="1" dirty="0">
              <a:latin typeface="Gill Sans Light"/>
              <a:cs typeface="Gill Sans Light"/>
            </a:endParaRPr>
          </a:p>
        </p:txBody>
      </p:sp>
    </p:spTree>
    <p:extLst>
      <p:ext uri="{BB962C8B-B14F-4D97-AF65-F5344CB8AC3E}">
        <p14:creationId xmlns:p14="http://schemas.microsoft.com/office/powerpoint/2010/main" val="1404308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26" y="1859054"/>
            <a:ext cx="1550944" cy="1054870"/>
          </a:xfrm>
          <a:prstGeom prst="rect">
            <a:avLst/>
          </a:prstGeom>
        </p:spPr>
      </p:pic>
      <p:pic>
        <p:nvPicPr>
          <p:cNvPr id="36865" name="Picture 1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09153">
            <a:off x="8382000" y="3048770"/>
            <a:ext cx="762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6867" name="Freeform 159"/>
          <p:cNvSpPr>
            <a:spLocks/>
          </p:cNvSpPr>
          <p:nvPr/>
        </p:nvSpPr>
        <p:spPr bwMode="auto">
          <a:xfrm>
            <a:off x="6781800" y="4554538"/>
            <a:ext cx="762000" cy="342900"/>
          </a:xfrm>
          <a:custGeom>
            <a:avLst/>
            <a:gdLst>
              <a:gd name="T0" fmla="*/ 0 w 480"/>
              <a:gd name="T1" fmla="*/ 2147483647 h 216"/>
              <a:gd name="T2" fmla="*/ 2147483647 w 480"/>
              <a:gd name="T3" fmla="*/ 2147483647 h 216"/>
              <a:gd name="T4" fmla="*/ 2147483647 w 480"/>
              <a:gd name="T5" fmla="*/ 2147483647 h 216"/>
              <a:gd name="T6" fmla="*/ 0 60000 65536"/>
              <a:gd name="T7" fmla="*/ 0 60000 65536"/>
              <a:gd name="T8" fmla="*/ 0 60000 65536"/>
              <a:gd name="T9" fmla="*/ 0 w 480"/>
              <a:gd name="T10" fmla="*/ 0 h 216"/>
              <a:gd name="T11" fmla="*/ 480 w 480"/>
              <a:gd name="T12" fmla="*/ 216 h 216"/>
            </a:gdLst>
            <a:ahLst/>
            <a:cxnLst>
              <a:cxn ang="T6">
                <a:pos x="T0" y="T1"/>
              </a:cxn>
              <a:cxn ang="T7">
                <a:pos x="T2" y="T3"/>
              </a:cxn>
              <a:cxn ang="T8">
                <a:pos x="T4" y="T5"/>
              </a:cxn>
            </a:cxnLst>
            <a:rect l="T9" t="T10" r="T11" b="T12"/>
            <a:pathLst>
              <a:path w="480" h="216">
                <a:moveTo>
                  <a:pt x="0" y="72"/>
                </a:moveTo>
                <a:cubicBezTo>
                  <a:pt x="128" y="36"/>
                  <a:pt x="256" y="0"/>
                  <a:pt x="336" y="24"/>
                </a:cubicBezTo>
                <a:cubicBezTo>
                  <a:pt x="416" y="48"/>
                  <a:pt x="448" y="132"/>
                  <a:pt x="480" y="2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sz="2000">
              <a:latin typeface="Gill Sans Light"/>
              <a:cs typeface="Gill Sans Light"/>
            </a:endParaRPr>
          </a:p>
        </p:txBody>
      </p:sp>
      <p:sp>
        <p:nvSpPr>
          <p:cNvPr id="36868" name="Line 158"/>
          <p:cNvSpPr>
            <a:spLocks noChangeShapeType="1"/>
          </p:cNvSpPr>
          <p:nvPr/>
        </p:nvSpPr>
        <p:spPr bwMode="auto">
          <a:xfrm>
            <a:off x="6858000" y="3754438"/>
            <a:ext cx="685800" cy="555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478" tIns="44445" rIns="90478" bIns="44445" anchor="ctr"/>
          <a:lstStyle/>
          <a:p>
            <a:endParaRPr lang="en-US" sz="2000">
              <a:latin typeface="Gill Sans Light"/>
              <a:cs typeface="Gill Sans Light"/>
            </a:endParaRPr>
          </a:p>
        </p:txBody>
      </p:sp>
      <p:sp>
        <p:nvSpPr>
          <p:cNvPr id="36869" name="Freeform 157"/>
          <p:cNvSpPr>
            <a:spLocks/>
          </p:cNvSpPr>
          <p:nvPr/>
        </p:nvSpPr>
        <p:spPr bwMode="auto">
          <a:xfrm>
            <a:off x="3505200" y="4821238"/>
            <a:ext cx="1676400" cy="711200"/>
          </a:xfrm>
          <a:custGeom>
            <a:avLst/>
            <a:gdLst>
              <a:gd name="T0" fmla="*/ 2147483647 w 1056"/>
              <a:gd name="T1" fmla="*/ 0 h 448"/>
              <a:gd name="T2" fmla="*/ 2147483647 w 1056"/>
              <a:gd name="T3" fmla="*/ 2147483647 h 448"/>
              <a:gd name="T4" fmla="*/ 0 w 1056"/>
              <a:gd name="T5" fmla="*/ 2147483647 h 448"/>
              <a:gd name="T6" fmla="*/ 0 60000 65536"/>
              <a:gd name="T7" fmla="*/ 0 60000 65536"/>
              <a:gd name="T8" fmla="*/ 0 60000 65536"/>
              <a:gd name="T9" fmla="*/ 0 w 1056"/>
              <a:gd name="T10" fmla="*/ 0 h 448"/>
              <a:gd name="T11" fmla="*/ 1056 w 1056"/>
              <a:gd name="T12" fmla="*/ 448 h 448"/>
            </a:gdLst>
            <a:ahLst/>
            <a:cxnLst>
              <a:cxn ang="T6">
                <a:pos x="T0" y="T1"/>
              </a:cxn>
              <a:cxn ang="T7">
                <a:pos x="T2" y="T3"/>
              </a:cxn>
              <a:cxn ang="T8">
                <a:pos x="T4" y="T5"/>
              </a:cxn>
            </a:cxnLst>
            <a:rect l="T9" t="T10" r="T11" b="T12"/>
            <a:pathLst>
              <a:path w="1056" h="448">
                <a:moveTo>
                  <a:pt x="1056" y="0"/>
                </a:moveTo>
                <a:cubicBezTo>
                  <a:pt x="1024" y="160"/>
                  <a:pt x="992" y="320"/>
                  <a:pt x="816" y="384"/>
                </a:cubicBezTo>
                <a:cubicBezTo>
                  <a:pt x="640" y="448"/>
                  <a:pt x="320" y="416"/>
                  <a:pt x="0" y="38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sz="2000">
              <a:latin typeface="Gill Sans Light"/>
              <a:cs typeface="Gill Sans Light"/>
            </a:endParaRPr>
          </a:p>
        </p:txBody>
      </p:sp>
      <p:pic>
        <p:nvPicPr>
          <p:cNvPr id="36870"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1683" t="636" r="1935" b="636"/>
          <a:stretch>
            <a:fillRect/>
          </a:stretch>
        </p:blipFill>
        <p:spPr bwMode="auto">
          <a:xfrm>
            <a:off x="1752600" y="838200"/>
            <a:ext cx="5257800" cy="4038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6871" name="Rectangle 2"/>
          <p:cNvSpPr>
            <a:spLocks noGrp="1" noChangeArrowheads="1"/>
          </p:cNvSpPr>
          <p:nvPr>
            <p:ph type="title"/>
          </p:nvPr>
        </p:nvSpPr>
        <p:spPr>
          <a:xfrm>
            <a:off x="990600" y="152400"/>
            <a:ext cx="7162800" cy="533400"/>
          </a:xfrm>
        </p:spPr>
        <p:txBody>
          <a:bodyPr/>
          <a:lstStyle/>
          <a:p>
            <a:r>
              <a:rPr lang="en-US" dirty="0">
                <a:ea typeface="MS PGothic" charset="0"/>
              </a:rPr>
              <a:t>Modern I/O Systems</a:t>
            </a:r>
          </a:p>
        </p:txBody>
      </p:sp>
      <p:pic>
        <p:nvPicPr>
          <p:cNvPr id="3687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8186" y="730039"/>
            <a:ext cx="81222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2800" y="3429000"/>
            <a:ext cx="16383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6874" name="Group 146"/>
          <p:cNvGrpSpPr>
            <a:grpSpLocks/>
          </p:cNvGrpSpPr>
          <p:nvPr/>
        </p:nvGrpSpPr>
        <p:grpSpPr bwMode="auto">
          <a:xfrm>
            <a:off x="7162800" y="4287838"/>
            <a:ext cx="1173163" cy="1371600"/>
            <a:chOff x="117" y="3033"/>
            <a:chExt cx="931" cy="1075"/>
          </a:xfrm>
        </p:grpSpPr>
        <p:sp>
          <p:nvSpPr>
            <p:cNvPr id="37168" name="Freeform 104"/>
            <p:cNvSpPr>
              <a:spLocks/>
            </p:cNvSpPr>
            <p:nvPr/>
          </p:nvSpPr>
          <p:spPr bwMode="auto">
            <a:xfrm>
              <a:off x="117" y="3033"/>
              <a:ext cx="931" cy="1075"/>
            </a:xfrm>
            <a:custGeom>
              <a:avLst/>
              <a:gdLst>
                <a:gd name="T0" fmla="*/ 0 w 3725"/>
                <a:gd name="T1" fmla="*/ 0 h 4299"/>
                <a:gd name="T2" fmla="*/ 0 w 3725"/>
                <a:gd name="T3" fmla="*/ 0 h 4299"/>
                <a:gd name="T4" fmla="*/ 0 w 3725"/>
                <a:gd name="T5" fmla="*/ 0 h 4299"/>
                <a:gd name="T6" fmla="*/ 0 w 3725"/>
                <a:gd name="T7" fmla="*/ 0 h 4299"/>
                <a:gd name="T8" fmla="*/ 0 w 3725"/>
                <a:gd name="T9" fmla="*/ 0 h 4299"/>
                <a:gd name="T10" fmla="*/ 0 w 3725"/>
                <a:gd name="T11" fmla="*/ 0 h 4299"/>
                <a:gd name="T12" fmla="*/ 0 w 3725"/>
                <a:gd name="T13" fmla="*/ 0 h 4299"/>
                <a:gd name="T14" fmla="*/ 0 w 3725"/>
                <a:gd name="T15" fmla="*/ 0 h 4299"/>
                <a:gd name="T16" fmla="*/ 0 w 3725"/>
                <a:gd name="T17" fmla="*/ 0 h 4299"/>
                <a:gd name="T18" fmla="*/ 0 w 3725"/>
                <a:gd name="T19" fmla="*/ 0 h 4299"/>
                <a:gd name="T20" fmla="*/ 0 w 3725"/>
                <a:gd name="T21" fmla="*/ 0 h 4299"/>
                <a:gd name="T22" fmla="*/ 0 w 3725"/>
                <a:gd name="T23" fmla="*/ 0 h 4299"/>
                <a:gd name="T24" fmla="*/ 0 w 3725"/>
                <a:gd name="T25" fmla="*/ 0 h 4299"/>
                <a:gd name="T26" fmla="*/ 0 w 3725"/>
                <a:gd name="T27" fmla="*/ 0 h 4299"/>
                <a:gd name="T28" fmla="*/ 0 w 3725"/>
                <a:gd name="T29" fmla="*/ 0 h 4299"/>
                <a:gd name="T30" fmla="*/ 0 w 3725"/>
                <a:gd name="T31" fmla="*/ 0 h 4299"/>
                <a:gd name="T32" fmla="*/ 0 w 3725"/>
                <a:gd name="T33" fmla="*/ 0 h 4299"/>
                <a:gd name="T34" fmla="*/ 0 w 3725"/>
                <a:gd name="T35" fmla="*/ 0 h 4299"/>
                <a:gd name="T36" fmla="*/ 0 w 3725"/>
                <a:gd name="T37" fmla="*/ 0 h 4299"/>
                <a:gd name="T38" fmla="*/ 0 w 3725"/>
                <a:gd name="T39" fmla="*/ 0 h 4299"/>
                <a:gd name="T40" fmla="*/ 0 w 3725"/>
                <a:gd name="T41" fmla="*/ 0 h 4299"/>
                <a:gd name="T42" fmla="*/ 0 w 3725"/>
                <a:gd name="T43" fmla="*/ 0 h 4299"/>
                <a:gd name="T44" fmla="*/ 0 w 3725"/>
                <a:gd name="T45" fmla="*/ 0 h 4299"/>
                <a:gd name="T46" fmla="*/ 0 w 3725"/>
                <a:gd name="T47" fmla="*/ 0 h 4299"/>
                <a:gd name="T48" fmla="*/ 0 w 3725"/>
                <a:gd name="T49" fmla="*/ 0 h 4299"/>
                <a:gd name="T50" fmla="*/ 0 w 3725"/>
                <a:gd name="T51" fmla="*/ 0 h 4299"/>
                <a:gd name="T52" fmla="*/ 0 w 3725"/>
                <a:gd name="T53" fmla="*/ 0 h 4299"/>
                <a:gd name="T54" fmla="*/ 0 w 3725"/>
                <a:gd name="T55" fmla="*/ 0 h 4299"/>
                <a:gd name="T56" fmla="*/ 0 w 3725"/>
                <a:gd name="T57" fmla="*/ 0 h 4299"/>
                <a:gd name="T58" fmla="*/ 0 w 3725"/>
                <a:gd name="T59" fmla="*/ 0 h 4299"/>
                <a:gd name="T60" fmla="*/ 0 w 3725"/>
                <a:gd name="T61" fmla="*/ 0 h 4299"/>
                <a:gd name="T62" fmla="*/ 0 w 3725"/>
                <a:gd name="T63" fmla="*/ 0 h 4299"/>
                <a:gd name="T64" fmla="*/ 0 w 3725"/>
                <a:gd name="T65" fmla="*/ 0 h 4299"/>
                <a:gd name="T66" fmla="*/ 0 w 3725"/>
                <a:gd name="T67" fmla="*/ 0 h 4299"/>
                <a:gd name="T68" fmla="*/ 0 w 3725"/>
                <a:gd name="T69" fmla="*/ 0 h 4299"/>
                <a:gd name="T70" fmla="*/ 0 w 3725"/>
                <a:gd name="T71" fmla="*/ 0 h 4299"/>
                <a:gd name="T72" fmla="*/ 0 w 3725"/>
                <a:gd name="T73" fmla="*/ 0 h 4299"/>
                <a:gd name="T74" fmla="*/ 0 w 3725"/>
                <a:gd name="T75" fmla="*/ 0 h 4299"/>
                <a:gd name="T76" fmla="*/ 0 w 3725"/>
                <a:gd name="T77" fmla="*/ 0 h 4299"/>
                <a:gd name="T78" fmla="*/ 0 w 3725"/>
                <a:gd name="T79" fmla="*/ 0 h 4299"/>
                <a:gd name="T80" fmla="*/ 0 w 3725"/>
                <a:gd name="T81" fmla="*/ 0 h 4299"/>
                <a:gd name="T82" fmla="*/ 0 w 3725"/>
                <a:gd name="T83" fmla="*/ 0 h 4299"/>
                <a:gd name="T84" fmla="*/ 0 w 3725"/>
                <a:gd name="T85" fmla="*/ 0 h 4299"/>
                <a:gd name="T86" fmla="*/ 0 w 3725"/>
                <a:gd name="T87" fmla="*/ 0 h 4299"/>
                <a:gd name="T88" fmla="*/ 0 w 3725"/>
                <a:gd name="T89" fmla="*/ 0 h 4299"/>
                <a:gd name="T90" fmla="*/ 0 w 3725"/>
                <a:gd name="T91" fmla="*/ 0 h 4299"/>
                <a:gd name="T92" fmla="*/ 0 w 3725"/>
                <a:gd name="T93" fmla="*/ 0 h 4299"/>
                <a:gd name="T94" fmla="*/ 0 w 3725"/>
                <a:gd name="T95" fmla="*/ 0 h 4299"/>
                <a:gd name="T96" fmla="*/ 0 w 3725"/>
                <a:gd name="T97" fmla="*/ 0 h 4299"/>
                <a:gd name="T98" fmla="*/ 0 w 3725"/>
                <a:gd name="T99" fmla="*/ 0 h 4299"/>
                <a:gd name="T100" fmla="*/ 0 w 3725"/>
                <a:gd name="T101" fmla="*/ 0 h 4299"/>
                <a:gd name="T102" fmla="*/ 0 w 3725"/>
                <a:gd name="T103" fmla="*/ 0 h 42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725"/>
                <a:gd name="T157" fmla="*/ 0 h 4299"/>
                <a:gd name="T158" fmla="*/ 3725 w 3725"/>
                <a:gd name="T159" fmla="*/ 4299 h 42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725" h="4299">
                  <a:moveTo>
                    <a:pt x="1378" y="1857"/>
                  </a:moveTo>
                  <a:lnTo>
                    <a:pt x="1372" y="1863"/>
                  </a:lnTo>
                  <a:lnTo>
                    <a:pt x="1263" y="1859"/>
                  </a:lnTo>
                  <a:lnTo>
                    <a:pt x="1174" y="1889"/>
                  </a:lnTo>
                  <a:lnTo>
                    <a:pt x="1111" y="1942"/>
                  </a:lnTo>
                  <a:lnTo>
                    <a:pt x="1068" y="2009"/>
                  </a:lnTo>
                  <a:lnTo>
                    <a:pt x="1049" y="2091"/>
                  </a:lnTo>
                  <a:lnTo>
                    <a:pt x="1051" y="2176"/>
                  </a:lnTo>
                  <a:lnTo>
                    <a:pt x="1079" y="2260"/>
                  </a:lnTo>
                  <a:lnTo>
                    <a:pt x="1127" y="2333"/>
                  </a:lnTo>
                  <a:lnTo>
                    <a:pt x="1059" y="2350"/>
                  </a:lnTo>
                  <a:lnTo>
                    <a:pt x="994" y="2372"/>
                  </a:lnTo>
                  <a:lnTo>
                    <a:pt x="932" y="2393"/>
                  </a:lnTo>
                  <a:lnTo>
                    <a:pt x="872" y="2421"/>
                  </a:lnTo>
                  <a:lnTo>
                    <a:pt x="817" y="2451"/>
                  </a:lnTo>
                  <a:lnTo>
                    <a:pt x="763" y="2481"/>
                  </a:lnTo>
                  <a:lnTo>
                    <a:pt x="711" y="2513"/>
                  </a:lnTo>
                  <a:lnTo>
                    <a:pt x="662" y="2549"/>
                  </a:lnTo>
                  <a:lnTo>
                    <a:pt x="616" y="2587"/>
                  </a:lnTo>
                  <a:lnTo>
                    <a:pt x="572" y="2625"/>
                  </a:lnTo>
                  <a:lnTo>
                    <a:pt x="529" y="2665"/>
                  </a:lnTo>
                  <a:lnTo>
                    <a:pt x="488" y="2706"/>
                  </a:lnTo>
                  <a:lnTo>
                    <a:pt x="450" y="2750"/>
                  </a:lnTo>
                  <a:lnTo>
                    <a:pt x="411" y="2791"/>
                  </a:lnTo>
                  <a:lnTo>
                    <a:pt x="376" y="2835"/>
                  </a:lnTo>
                  <a:lnTo>
                    <a:pt x="340" y="2878"/>
                  </a:lnTo>
                  <a:lnTo>
                    <a:pt x="264" y="2892"/>
                  </a:lnTo>
                  <a:lnTo>
                    <a:pt x="202" y="2908"/>
                  </a:lnTo>
                  <a:lnTo>
                    <a:pt x="150" y="2930"/>
                  </a:lnTo>
                  <a:lnTo>
                    <a:pt x="109" y="2957"/>
                  </a:lnTo>
                  <a:lnTo>
                    <a:pt x="77" y="2990"/>
                  </a:lnTo>
                  <a:lnTo>
                    <a:pt x="50" y="3026"/>
                  </a:lnTo>
                  <a:lnTo>
                    <a:pt x="25" y="3066"/>
                  </a:lnTo>
                  <a:lnTo>
                    <a:pt x="6" y="3109"/>
                  </a:lnTo>
                  <a:lnTo>
                    <a:pt x="0" y="3153"/>
                  </a:lnTo>
                  <a:lnTo>
                    <a:pt x="11" y="3197"/>
                  </a:lnTo>
                  <a:lnTo>
                    <a:pt x="38" y="3235"/>
                  </a:lnTo>
                  <a:lnTo>
                    <a:pt x="77" y="3265"/>
                  </a:lnTo>
                  <a:lnTo>
                    <a:pt x="123" y="3291"/>
                  </a:lnTo>
                  <a:lnTo>
                    <a:pt x="177" y="3309"/>
                  </a:lnTo>
                  <a:lnTo>
                    <a:pt x="239" y="3314"/>
                  </a:lnTo>
                  <a:lnTo>
                    <a:pt x="303" y="3309"/>
                  </a:lnTo>
                  <a:lnTo>
                    <a:pt x="368" y="3379"/>
                  </a:lnTo>
                  <a:lnTo>
                    <a:pt x="436" y="3447"/>
                  </a:lnTo>
                  <a:lnTo>
                    <a:pt x="506" y="3510"/>
                  </a:lnTo>
                  <a:lnTo>
                    <a:pt x="582" y="3572"/>
                  </a:lnTo>
                  <a:lnTo>
                    <a:pt x="656" y="3629"/>
                  </a:lnTo>
                  <a:lnTo>
                    <a:pt x="736" y="3684"/>
                  </a:lnTo>
                  <a:lnTo>
                    <a:pt x="814" y="3738"/>
                  </a:lnTo>
                  <a:lnTo>
                    <a:pt x="897" y="3788"/>
                  </a:lnTo>
                  <a:lnTo>
                    <a:pt x="978" y="3836"/>
                  </a:lnTo>
                  <a:lnTo>
                    <a:pt x="1063" y="3885"/>
                  </a:lnTo>
                  <a:lnTo>
                    <a:pt x="1146" y="3929"/>
                  </a:lnTo>
                  <a:lnTo>
                    <a:pt x="1231" y="3972"/>
                  </a:lnTo>
                  <a:lnTo>
                    <a:pt x="1316" y="4016"/>
                  </a:lnTo>
                  <a:lnTo>
                    <a:pt x="1403" y="4057"/>
                  </a:lnTo>
                  <a:lnTo>
                    <a:pt x="1487" y="4098"/>
                  </a:lnTo>
                  <a:lnTo>
                    <a:pt x="1574" y="4138"/>
                  </a:lnTo>
                  <a:lnTo>
                    <a:pt x="1629" y="4166"/>
                  </a:lnTo>
                  <a:lnTo>
                    <a:pt x="1659" y="4204"/>
                  </a:lnTo>
                  <a:lnTo>
                    <a:pt x="1691" y="4234"/>
                  </a:lnTo>
                  <a:lnTo>
                    <a:pt x="1729" y="4258"/>
                  </a:lnTo>
                  <a:lnTo>
                    <a:pt x="1770" y="4278"/>
                  </a:lnTo>
                  <a:lnTo>
                    <a:pt x="1814" y="4292"/>
                  </a:lnTo>
                  <a:lnTo>
                    <a:pt x="1857" y="4299"/>
                  </a:lnTo>
                  <a:lnTo>
                    <a:pt x="1901" y="4299"/>
                  </a:lnTo>
                  <a:lnTo>
                    <a:pt x="1947" y="4297"/>
                  </a:lnTo>
                  <a:lnTo>
                    <a:pt x="1991" y="4288"/>
                  </a:lnTo>
                  <a:lnTo>
                    <a:pt x="2034" y="4274"/>
                  </a:lnTo>
                  <a:lnTo>
                    <a:pt x="2078" y="4258"/>
                  </a:lnTo>
                  <a:lnTo>
                    <a:pt x="2115" y="4234"/>
                  </a:lnTo>
                  <a:lnTo>
                    <a:pt x="2154" y="4207"/>
                  </a:lnTo>
                  <a:lnTo>
                    <a:pt x="2187" y="4177"/>
                  </a:lnTo>
                  <a:lnTo>
                    <a:pt x="2214" y="4141"/>
                  </a:lnTo>
                  <a:lnTo>
                    <a:pt x="2239" y="4101"/>
                  </a:lnTo>
                  <a:lnTo>
                    <a:pt x="2239" y="4090"/>
                  </a:lnTo>
                  <a:lnTo>
                    <a:pt x="2246" y="4085"/>
                  </a:lnTo>
                  <a:lnTo>
                    <a:pt x="2255" y="4085"/>
                  </a:lnTo>
                  <a:lnTo>
                    <a:pt x="2263" y="4079"/>
                  </a:lnTo>
                  <a:lnTo>
                    <a:pt x="2317" y="4060"/>
                  </a:lnTo>
                  <a:lnTo>
                    <a:pt x="2372" y="4041"/>
                  </a:lnTo>
                  <a:lnTo>
                    <a:pt x="2426" y="4019"/>
                  </a:lnTo>
                  <a:lnTo>
                    <a:pt x="2481" y="3995"/>
                  </a:lnTo>
                  <a:lnTo>
                    <a:pt x="2536" y="3967"/>
                  </a:lnTo>
                  <a:lnTo>
                    <a:pt x="2587" y="3940"/>
                  </a:lnTo>
                  <a:lnTo>
                    <a:pt x="2638" y="3910"/>
                  </a:lnTo>
                  <a:lnTo>
                    <a:pt x="2690" y="3880"/>
                  </a:lnTo>
                  <a:lnTo>
                    <a:pt x="2734" y="3855"/>
                  </a:lnTo>
                  <a:lnTo>
                    <a:pt x="2778" y="3834"/>
                  </a:lnTo>
                  <a:lnTo>
                    <a:pt x="2821" y="3809"/>
                  </a:lnTo>
                  <a:lnTo>
                    <a:pt x="2865" y="3785"/>
                  </a:lnTo>
                  <a:lnTo>
                    <a:pt x="2911" y="3760"/>
                  </a:lnTo>
                  <a:lnTo>
                    <a:pt x="2955" y="3735"/>
                  </a:lnTo>
                  <a:lnTo>
                    <a:pt x="2998" y="3712"/>
                  </a:lnTo>
                  <a:lnTo>
                    <a:pt x="3041" y="3687"/>
                  </a:lnTo>
                  <a:lnTo>
                    <a:pt x="3085" y="3662"/>
                  </a:lnTo>
                  <a:lnTo>
                    <a:pt x="3128" y="3636"/>
                  </a:lnTo>
                  <a:lnTo>
                    <a:pt x="3172" y="3608"/>
                  </a:lnTo>
                  <a:lnTo>
                    <a:pt x="3216" y="3581"/>
                  </a:lnTo>
                  <a:lnTo>
                    <a:pt x="3257" y="3551"/>
                  </a:lnTo>
                  <a:lnTo>
                    <a:pt x="3298" y="3523"/>
                  </a:lnTo>
                  <a:lnTo>
                    <a:pt x="3338" y="3491"/>
                  </a:lnTo>
                  <a:lnTo>
                    <a:pt x="3377" y="3461"/>
                  </a:lnTo>
                  <a:lnTo>
                    <a:pt x="3423" y="3472"/>
                  </a:lnTo>
                  <a:lnTo>
                    <a:pt x="3466" y="3477"/>
                  </a:lnTo>
                  <a:lnTo>
                    <a:pt x="3510" y="3482"/>
                  </a:lnTo>
                  <a:lnTo>
                    <a:pt x="3554" y="3482"/>
                  </a:lnTo>
                  <a:lnTo>
                    <a:pt x="3595" y="3475"/>
                  </a:lnTo>
                  <a:lnTo>
                    <a:pt x="3635" y="3463"/>
                  </a:lnTo>
                  <a:lnTo>
                    <a:pt x="3673" y="3442"/>
                  </a:lnTo>
                  <a:lnTo>
                    <a:pt x="3708" y="3409"/>
                  </a:lnTo>
                  <a:lnTo>
                    <a:pt x="3717" y="3387"/>
                  </a:lnTo>
                  <a:lnTo>
                    <a:pt x="3722" y="3365"/>
                  </a:lnTo>
                  <a:lnTo>
                    <a:pt x="3725" y="3346"/>
                  </a:lnTo>
                  <a:lnTo>
                    <a:pt x="3722" y="3325"/>
                  </a:lnTo>
                  <a:lnTo>
                    <a:pt x="3708" y="3298"/>
                  </a:lnTo>
                  <a:lnTo>
                    <a:pt x="3692" y="3273"/>
                  </a:lnTo>
                  <a:lnTo>
                    <a:pt x="3673" y="3249"/>
                  </a:lnTo>
                  <a:lnTo>
                    <a:pt x="3655" y="3224"/>
                  </a:lnTo>
                  <a:lnTo>
                    <a:pt x="3632" y="3202"/>
                  </a:lnTo>
                  <a:lnTo>
                    <a:pt x="3607" y="3183"/>
                  </a:lnTo>
                  <a:lnTo>
                    <a:pt x="3584" y="3164"/>
                  </a:lnTo>
                  <a:lnTo>
                    <a:pt x="3559" y="3148"/>
                  </a:lnTo>
                  <a:lnTo>
                    <a:pt x="3548" y="3142"/>
                  </a:lnTo>
                  <a:lnTo>
                    <a:pt x="3537" y="3137"/>
                  </a:lnTo>
                  <a:lnTo>
                    <a:pt x="3526" y="3132"/>
                  </a:lnTo>
                  <a:lnTo>
                    <a:pt x="3515" y="3129"/>
                  </a:lnTo>
                  <a:lnTo>
                    <a:pt x="3501" y="3123"/>
                  </a:lnTo>
                  <a:lnTo>
                    <a:pt x="3491" y="3120"/>
                  </a:lnTo>
                  <a:lnTo>
                    <a:pt x="3480" y="3120"/>
                  </a:lnTo>
                  <a:lnTo>
                    <a:pt x="3469" y="3118"/>
                  </a:lnTo>
                  <a:lnTo>
                    <a:pt x="3455" y="3102"/>
                  </a:lnTo>
                  <a:lnTo>
                    <a:pt x="3441" y="3085"/>
                  </a:lnTo>
                  <a:lnTo>
                    <a:pt x="3428" y="3069"/>
                  </a:lnTo>
                  <a:lnTo>
                    <a:pt x="3414" y="3052"/>
                  </a:lnTo>
                  <a:lnTo>
                    <a:pt x="3401" y="3036"/>
                  </a:lnTo>
                  <a:lnTo>
                    <a:pt x="3388" y="3019"/>
                  </a:lnTo>
                  <a:lnTo>
                    <a:pt x="3374" y="3003"/>
                  </a:lnTo>
                  <a:lnTo>
                    <a:pt x="3358" y="2990"/>
                  </a:lnTo>
                  <a:lnTo>
                    <a:pt x="3312" y="2938"/>
                  </a:lnTo>
                  <a:lnTo>
                    <a:pt x="3262" y="2886"/>
                  </a:lnTo>
                  <a:lnTo>
                    <a:pt x="3211" y="2840"/>
                  </a:lnTo>
                  <a:lnTo>
                    <a:pt x="3156" y="2791"/>
                  </a:lnTo>
                  <a:lnTo>
                    <a:pt x="3101" y="2747"/>
                  </a:lnTo>
                  <a:lnTo>
                    <a:pt x="3045" y="2704"/>
                  </a:lnTo>
                  <a:lnTo>
                    <a:pt x="2985" y="2663"/>
                  </a:lnTo>
                  <a:lnTo>
                    <a:pt x="2925" y="2623"/>
                  </a:lnTo>
                  <a:lnTo>
                    <a:pt x="2861" y="2587"/>
                  </a:lnTo>
                  <a:lnTo>
                    <a:pt x="2799" y="2552"/>
                  </a:lnTo>
                  <a:lnTo>
                    <a:pt x="2734" y="2519"/>
                  </a:lnTo>
                  <a:lnTo>
                    <a:pt x="2672" y="2489"/>
                  </a:lnTo>
                  <a:lnTo>
                    <a:pt x="2606" y="2462"/>
                  </a:lnTo>
                  <a:lnTo>
                    <a:pt x="2538" y="2437"/>
                  </a:lnTo>
                  <a:lnTo>
                    <a:pt x="2472" y="2416"/>
                  </a:lnTo>
                  <a:lnTo>
                    <a:pt x="2407" y="2396"/>
                  </a:lnTo>
                  <a:lnTo>
                    <a:pt x="2412" y="2382"/>
                  </a:lnTo>
                  <a:lnTo>
                    <a:pt x="2424" y="2366"/>
                  </a:lnTo>
                  <a:lnTo>
                    <a:pt x="2437" y="2350"/>
                  </a:lnTo>
                  <a:lnTo>
                    <a:pt x="2448" y="2333"/>
                  </a:lnTo>
                  <a:lnTo>
                    <a:pt x="2470" y="2271"/>
                  </a:lnTo>
                  <a:lnTo>
                    <a:pt x="2465" y="2225"/>
                  </a:lnTo>
                  <a:lnTo>
                    <a:pt x="2435" y="2192"/>
                  </a:lnTo>
                  <a:lnTo>
                    <a:pt x="2391" y="2167"/>
                  </a:lnTo>
                  <a:lnTo>
                    <a:pt x="2336" y="2154"/>
                  </a:lnTo>
                  <a:lnTo>
                    <a:pt x="2279" y="2146"/>
                  </a:lnTo>
                  <a:lnTo>
                    <a:pt x="2219" y="2137"/>
                  </a:lnTo>
                  <a:lnTo>
                    <a:pt x="2168" y="2132"/>
                  </a:lnTo>
                  <a:lnTo>
                    <a:pt x="2170" y="2099"/>
                  </a:lnTo>
                  <a:lnTo>
                    <a:pt x="2179" y="2066"/>
                  </a:lnTo>
                  <a:lnTo>
                    <a:pt x="2184" y="2034"/>
                  </a:lnTo>
                  <a:lnTo>
                    <a:pt x="2179" y="2001"/>
                  </a:lnTo>
                  <a:lnTo>
                    <a:pt x="2159" y="1969"/>
                  </a:lnTo>
                  <a:lnTo>
                    <a:pt x="2140" y="1917"/>
                  </a:lnTo>
                  <a:lnTo>
                    <a:pt x="2132" y="1865"/>
                  </a:lnTo>
                  <a:lnTo>
                    <a:pt x="2154" y="1838"/>
                  </a:lnTo>
                  <a:lnTo>
                    <a:pt x="2149" y="1833"/>
                  </a:lnTo>
                  <a:lnTo>
                    <a:pt x="2173" y="1783"/>
                  </a:lnTo>
                  <a:lnTo>
                    <a:pt x="2179" y="1726"/>
                  </a:lnTo>
                  <a:lnTo>
                    <a:pt x="2165" y="1672"/>
                  </a:lnTo>
                  <a:lnTo>
                    <a:pt x="2143" y="1620"/>
                  </a:lnTo>
                  <a:lnTo>
                    <a:pt x="2143" y="1587"/>
                  </a:lnTo>
                  <a:lnTo>
                    <a:pt x="2154" y="1564"/>
                  </a:lnTo>
                  <a:lnTo>
                    <a:pt x="2170" y="1541"/>
                  </a:lnTo>
                  <a:lnTo>
                    <a:pt x="2193" y="1522"/>
                  </a:lnTo>
                  <a:lnTo>
                    <a:pt x="2214" y="1504"/>
                  </a:lnTo>
                  <a:lnTo>
                    <a:pt x="2235" y="1484"/>
                  </a:lnTo>
                  <a:lnTo>
                    <a:pt x="2253" y="1463"/>
                  </a:lnTo>
                  <a:lnTo>
                    <a:pt x="2263" y="1438"/>
                  </a:lnTo>
                  <a:lnTo>
                    <a:pt x="2271" y="1394"/>
                  </a:lnTo>
                  <a:lnTo>
                    <a:pt x="2269" y="1356"/>
                  </a:lnTo>
                  <a:lnTo>
                    <a:pt x="2265" y="1318"/>
                  </a:lnTo>
                  <a:lnTo>
                    <a:pt x="2269" y="1277"/>
                  </a:lnTo>
                  <a:lnTo>
                    <a:pt x="2279" y="1274"/>
                  </a:lnTo>
                  <a:lnTo>
                    <a:pt x="2290" y="1272"/>
                  </a:lnTo>
                  <a:lnTo>
                    <a:pt x="2301" y="1269"/>
                  </a:lnTo>
                  <a:lnTo>
                    <a:pt x="2311" y="1267"/>
                  </a:lnTo>
                  <a:lnTo>
                    <a:pt x="2323" y="1263"/>
                  </a:lnTo>
                  <a:lnTo>
                    <a:pt x="2331" y="1261"/>
                  </a:lnTo>
                  <a:lnTo>
                    <a:pt x="2342" y="1255"/>
                  </a:lnTo>
                  <a:lnTo>
                    <a:pt x="2350" y="1249"/>
                  </a:lnTo>
                  <a:lnTo>
                    <a:pt x="2380" y="1242"/>
                  </a:lnTo>
                  <a:lnTo>
                    <a:pt x="2410" y="1231"/>
                  </a:lnTo>
                  <a:lnTo>
                    <a:pt x="2440" y="1219"/>
                  </a:lnTo>
                  <a:lnTo>
                    <a:pt x="2467" y="1209"/>
                  </a:lnTo>
                  <a:lnTo>
                    <a:pt x="2495" y="1196"/>
                  </a:lnTo>
                  <a:lnTo>
                    <a:pt x="2522" y="1182"/>
                  </a:lnTo>
                  <a:lnTo>
                    <a:pt x="2548" y="1168"/>
                  </a:lnTo>
                  <a:lnTo>
                    <a:pt x="2576" y="1154"/>
                  </a:lnTo>
                  <a:lnTo>
                    <a:pt x="2582" y="1138"/>
                  </a:lnTo>
                  <a:lnTo>
                    <a:pt x="2573" y="1127"/>
                  </a:lnTo>
                  <a:lnTo>
                    <a:pt x="2560" y="1113"/>
                  </a:lnTo>
                  <a:lnTo>
                    <a:pt x="2552" y="1100"/>
                  </a:lnTo>
                  <a:lnTo>
                    <a:pt x="2532" y="1054"/>
                  </a:lnTo>
                  <a:lnTo>
                    <a:pt x="2522" y="1002"/>
                  </a:lnTo>
                  <a:lnTo>
                    <a:pt x="2518" y="950"/>
                  </a:lnTo>
                  <a:lnTo>
                    <a:pt x="2530" y="901"/>
                  </a:lnTo>
                  <a:lnTo>
                    <a:pt x="2571" y="888"/>
                  </a:lnTo>
                  <a:lnTo>
                    <a:pt x="2614" y="876"/>
                  </a:lnTo>
                  <a:lnTo>
                    <a:pt x="2655" y="864"/>
                  </a:lnTo>
                  <a:lnTo>
                    <a:pt x="2696" y="853"/>
                  </a:lnTo>
                  <a:lnTo>
                    <a:pt x="2737" y="839"/>
                  </a:lnTo>
                  <a:lnTo>
                    <a:pt x="2778" y="823"/>
                  </a:lnTo>
                  <a:lnTo>
                    <a:pt x="2815" y="804"/>
                  </a:lnTo>
                  <a:lnTo>
                    <a:pt x="2851" y="776"/>
                  </a:lnTo>
                  <a:lnTo>
                    <a:pt x="2903" y="719"/>
                  </a:lnTo>
                  <a:lnTo>
                    <a:pt x="2927" y="659"/>
                  </a:lnTo>
                  <a:lnTo>
                    <a:pt x="2930" y="597"/>
                  </a:lnTo>
                  <a:lnTo>
                    <a:pt x="2911" y="533"/>
                  </a:lnTo>
                  <a:lnTo>
                    <a:pt x="2875" y="471"/>
                  </a:lnTo>
                  <a:lnTo>
                    <a:pt x="2824" y="411"/>
                  </a:lnTo>
                  <a:lnTo>
                    <a:pt x="2761" y="351"/>
                  </a:lnTo>
                  <a:lnTo>
                    <a:pt x="2690" y="291"/>
                  </a:lnTo>
                  <a:lnTo>
                    <a:pt x="2612" y="237"/>
                  </a:lnTo>
                  <a:lnTo>
                    <a:pt x="2530" y="185"/>
                  </a:lnTo>
                  <a:lnTo>
                    <a:pt x="2445" y="139"/>
                  </a:lnTo>
                  <a:lnTo>
                    <a:pt x="2366" y="98"/>
                  </a:lnTo>
                  <a:lnTo>
                    <a:pt x="2290" y="63"/>
                  </a:lnTo>
                  <a:lnTo>
                    <a:pt x="2223" y="33"/>
                  </a:lnTo>
                  <a:lnTo>
                    <a:pt x="2162" y="14"/>
                  </a:lnTo>
                  <a:lnTo>
                    <a:pt x="2119" y="0"/>
                  </a:lnTo>
                  <a:lnTo>
                    <a:pt x="2037" y="19"/>
                  </a:lnTo>
                  <a:lnTo>
                    <a:pt x="1972" y="52"/>
                  </a:lnTo>
                  <a:lnTo>
                    <a:pt x="1922" y="100"/>
                  </a:lnTo>
                  <a:lnTo>
                    <a:pt x="1887" y="160"/>
                  </a:lnTo>
                  <a:lnTo>
                    <a:pt x="1860" y="229"/>
                  </a:lnTo>
                  <a:lnTo>
                    <a:pt x="1843" y="302"/>
                  </a:lnTo>
                  <a:lnTo>
                    <a:pt x="1830" y="379"/>
                  </a:lnTo>
                  <a:lnTo>
                    <a:pt x="1822" y="455"/>
                  </a:lnTo>
                  <a:lnTo>
                    <a:pt x="1808" y="526"/>
                  </a:lnTo>
                  <a:lnTo>
                    <a:pt x="1786" y="593"/>
                  </a:lnTo>
                  <a:lnTo>
                    <a:pt x="1756" y="657"/>
                  </a:lnTo>
                  <a:lnTo>
                    <a:pt x="1721" y="717"/>
                  </a:lnTo>
                  <a:lnTo>
                    <a:pt x="1680" y="776"/>
                  </a:lnTo>
                  <a:lnTo>
                    <a:pt x="1643" y="836"/>
                  </a:lnTo>
                  <a:lnTo>
                    <a:pt x="1604" y="896"/>
                  </a:lnTo>
                  <a:lnTo>
                    <a:pt x="1569" y="956"/>
                  </a:lnTo>
                  <a:lnTo>
                    <a:pt x="1523" y="1060"/>
                  </a:lnTo>
                  <a:lnTo>
                    <a:pt x="1484" y="1166"/>
                  </a:lnTo>
                  <a:lnTo>
                    <a:pt x="1454" y="1277"/>
                  </a:lnTo>
                  <a:lnTo>
                    <a:pt x="1433" y="1389"/>
                  </a:lnTo>
                  <a:lnTo>
                    <a:pt x="1416" y="1504"/>
                  </a:lnTo>
                  <a:lnTo>
                    <a:pt x="1403" y="1620"/>
                  </a:lnTo>
                  <a:lnTo>
                    <a:pt x="1392" y="1740"/>
                  </a:lnTo>
                  <a:lnTo>
                    <a:pt x="1378" y="1857"/>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69" name="Freeform 105"/>
            <p:cNvSpPr>
              <a:spLocks/>
            </p:cNvSpPr>
            <p:nvPr/>
          </p:nvSpPr>
          <p:spPr bwMode="auto">
            <a:xfrm>
              <a:off x="471" y="3057"/>
              <a:ext cx="259" cy="567"/>
            </a:xfrm>
            <a:custGeom>
              <a:avLst/>
              <a:gdLst>
                <a:gd name="T0" fmla="*/ 0 w 1037"/>
                <a:gd name="T1" fmla="*/ 0 h 2271"/>
                <a:gd name="T2" fmla="*/ 0 w 1037"/>
                <a:gd name="T3" fmla="*/ 0 h 2271"/>
                <a:gd name="T4" fmla="*/ 0 w 1037"/>
                <a:gd name="T5" fmla="*/ 0 h 2271"/>
                <a:gd name="T6" fmla="*/ 0 w 1037"/>
                <a:gd name="T7" fmla="*/ 0 h 2271"/>
                <a:gd name="T8" fmla="*/ 0 w 1037"/>
                <a:gd name="T9" fmla="*/ 0 h 2271"/>
                <a:gd name="T10" fmla="*/ 0 w 1037"/>
                <a:gd name="T11" fmla="*/ 0 h 2271"/>
                <a:gd name="T12" fmla="*/ 0 w 1037"/>
                <a:gd name="T13" fmla="*/ 0 h 2271"/>
                <a:gd name="T14" fmla="*/ 0 w 1037"/>
                <a:gd name="T15" fmla="*/ 0 h 2271"/>
                <a:gd name="T16" fmla="*/ 0 w 1037"/>
                <a:gd name="T17" fmla="*/ 0 h 2271"/>
                <a:gd name="T18" fmla="*/ 0 w 1037"/>
                <a:gd name="T19" fmla="*/ 0 h 2271"/>
                <a:gd name="T20" fmla="*/ 0 w 1037"/>
                <a:gd name="T21" fmla="*/ 0 h 2271"/>
                <a:gd name="T22" fmla="*/ 0 w 1037"/>
                <a:gd name="T23" fmla="*/ 0 h 2271"/>
                <a:gd name="T24" fmla="*/ 0 w 1037"/>
                <a:gd name="T25" fmla="*/ 0 h 2271"/>
                <a:gd name="T26" fmla="*/ 0 w 1037"/>
                <a:gd name="T27" fmla="*/ 0 h 2271"/>
                <a:gd name="T28" fmla="*/ 0 w 1037"/>
                <a:gd name="T29" fmla="*/ 0 h 2271"/>
                <a:gd name="T30" fmla="*/ 0 w 1037"/>
                <a:gd name="T31" fmla="*/ 0 h 2271"/>
                <a:gd name="T32" fmla="*/ 0 w 1037"/>
                <a:gd name="T33" fmla="*/ 0 h 2271"/>
                <a:gd name="T34" fmla="*/ 0 w 1037"/>
                <a:gd name="T35" fmla="*/ 0 h 2271"/>
                <a:gd name="T36" fmla="*/ 0 w 1037"/>
                <a:gd name="T37" fmla="*/ 0 h 2271"/>
                <a:gd name="T38" fmla="*/ 0 w 1037"/>
                <a:gd name="T39" fmla="*/ 0 h 2271"/>
                <a:gd name="T40" fmla="*/ 0 w 1037"/>
                <a:gd name="T41" fmla="*/ 0 h 2271"/>
                <a:gd name="T42" fmla="*/ 0 w 1037"/>
                <a:gd name="T43" fmla="*/ 0 h 2271"/>
                <a:gd name="T44" fmla="*/ 0 w 1037"/>
                <a:gd name="T45" fmla="*/ 0 h 2271"/>
                <a:gd name="T46" fmla="*/ 0 w 1037"/>
                <a:gd name="T47" fmla="*/ 0 h 2271"/>
                <a:gd name="T48" fmla="*/ 0 w 1037"/>
                <a:gd name="T49" fmla="*/ 0 h 2271"/>
                <a:gd name="T50" fmla="*/ 0 w 1037"/>
                <a:gd name="T51" fmla="*/ 0 h 2271"/>
                <a:gd name="T52" fmla="*/ 0 w 1037"/>
                <a:gd name="T53" fmla="*/ 0 h 2271"/>
                <a:gd name="T54" fmla="*/ 0 w 1037"/>
                <a:gd name="T55" fmla="*/ 0 h 2271"/>
                <a:gd name="T56" fmla="*/ 0 w 1037"/>
                <a:gd name="T57" fmla="*/ 0 h 2271"/>
                <a:gd name="T58" fmla="*/ 0 w 1037"/>
                <a:gd name="T59" fmla="*/ 0 h 2271"/>
                <a:gd name="T60" fmla="*/ 0 w 1037"/>
                <a:gd name="T61" fmla="*/ 0 h 2271"/>
                <a:gd name="T62" fmla="*/ 0 w 1037"/>
                <a:gd name="T63" fmla="*/ 0 h 2271"/>
                <a:gd name="T64" fmla="*/ 0 w 1037"/>
                <a:gd name="T65" fmla="*/ 0 h 2271"/>
                <a:gd name="T66" fmla="*/ 0 w 1037"/>
                <a:gd name="T67" fmla="*/ 0 h 2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37"/>
                <a:gd name="T103" fmla="*/ 0 h 2271"/>
                <a:gd name="T104" fmla="*/ 1037 w 1037"/>
                <a:gd name="T105" fmla="*/ 2271 h 2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37" h="2271">
                  <a:moveTo>
                    <a:pt x="492" y="161"/>
                  </a:moveTo>
                  <a:lnTo>
                    <a:pt x="474" y="219"/>
                  </a:lnTo>
                  <a:lnTo>
                    <a:pt x="464" y="278"/>
                  </a:lnTo>
                  <a:lnTo>
                    <a:pt x="452" y="341"/>
                  </a:lnTo>
                  <a:lnTo>
                    <a:pt x="444" y="401"/>
                  </a:lnTo>
                  <a:lnTo>
                    <a:pt x="433" y="463"/>
                  </a:lnTo>
                  <a:lnTo>
                    <a:pt x="416" y="523"/>
                  </a:lnTo>
                  <a:lnTo>
                    <a:pt x="395" y="578"/>
                  </a:lnTo>
                  <a:lnTo>
                    <a:pt x="363" y="632"/>
                  </a:lnTo>
                  <a:lnTo>
                    <a:pt x="305" y="711"/>
                  </a:lnTo>
                  <a:lnTo>
                    <a:pt x="253" y="793"/>
                  </a:lnTo>
                  <a:lnTo>
                    <a:pt x="207" y="877"/>
                  </a:lnTo>
                  <a:lnTo>
                    <a:pt x="167" y="962"/>
                  </a:lnTo>
                  <a:lnTo>
                    <a:pt x="131" y="1048"/>
                  </a:lnTo>
                  <a:lnTo>
                    <a:pt x="101" y="1138"/>
                  </a:lnTo>
                  <a:lnTo>
                    <a:pt x="79" y="1232"/>
                  </a:lnTo>
                  <a:lnTo>
                    <a:pt x="63" y="1326"/>
                  </a:lnTo>
                  <a:lnTo>
                    <a:pt x="33" y="1539"/>
                  </a:lnTo>
                  <a:lnTo>
                    <a:pt x="11" y="1757"/>
                  </a:lnTo>
                  <a:lnTo>
                    <a:pt x="0" y="1974"/>
                  </a:lnTo>
                  <a:lnTo>
                    <a:pt x="3" y="2192"/>
                  </a:lnTo>
                  <a:lnTo>
                    <a:pt x="19" y="2211"/>
                  </a:lnTo>
                  <a:lnTo>
                    <a:pt x="38" y="2227"/>
                  </a:lnTo>
                  <a:lnTo>
                    <a:pt x="60" y="2238"/>
                  </a:lnTo>
                  <a:lnTo>
                    <a:pt x="84" y="2247"/>
                  </a:lnTo>
                  <a:lnTo>
                    <a:pt x="109" y="2255"/>
                  </a:lnTo>
                  <a:lnTo>
                    <a:pt x="137" y="2261"/>
                  </a:lnTo>
                  <a:lnTo>
                    <a:pt x="161" y="2266"/>
                  </a:lnTo>
                  <a:lnTo>
                    <a:pt x="185" y="2271"/>
                  </a:lnTo>
                  <a:lnTo>
                    <a:pt x="177" y="2151"/>
                  </a:lnTo>
                  <a:lnTo>
                    <a:pt x="172" y="2037"/>
                  </a:lnTo>
                  <a:lnTo>
                    <a:pt x="172" y="1925"/>
                  </a:lnTo>
                  <a:lnTo>
                    <a:pt x="174" y="1819"/>
                  </a:lnTo>
                  <a:lnTo>
                    <a:pt x="183" y="1716"/>
                  </a:lnTo>
                  <a:lnTo>
                    <a:pt x="197" y="1615"/>
                  </a:lnTo>
                  <a:lnTo>
                    <a:pt x="215" y="1517"/>
                  </a:lnTo>
                  <a:lnTo>
                    <a:pt x="239" y="1421"/>
                  </a:lnTo>
                  <a:lnTo>
                    <a:pt x="269" y="1329"/>
                  </a:lnTo>
                  <a:lnTo>
                    <a:pt x="308" y="1237"/>
                  </a:lnTo>
                  <a:lnTo>
                    <a:pt x="351" y="1147"/>
                  </a:lnTo>
                  <a:lnTo>
                    <a:pt x="406" y="1059"/>
                  </a:lnTo>
                  <a:lnTo>
                    <a:pt x="469" y="975"/>
                  </a:lnTo>
                  <a:lnTo>
                    <a:pt x="540" y="891"/>
                  </a:lnTo>
                  <a:lnTo>
                    <a:pt x="618" y="806"/>
                  </a:lnTo>
                  <a:lnTo>
                    <a:pt x="708" y="722"/>
                  </a:lnTo>
                  <a:lnTo>
                    <a:pt x="749" y="689"/>
                  </a:lnTo>
                  <a:lnTo>
                    <a:pt x="787" y="659"/>
                  </a:lnTo>
                  <a:lnTo>
                    <a:pt x="828" y="629"/>
                  </a:lnTo>
                  <a:lnTo>
                    <a:pt x="869" y="597"/>
                  </a:lnTo>
                  <a:lnTo>
                    <a:pt x="909" y="567"/>
                  </a:lnTo>
                  <a:lnTo>
                    <a:pt x="945" y="532"/>
                  </a:lnTo>
                  <a:lnTo>
                    <a:pt x="980" y="493"/>
                  </a:lnTo>
                  <a:lnTo>
                    <a:pt x="1010" y="450"/>
                  </a:lnTo>
                  <a:lnTo>
                    <a:pt x="1032" y="398"/>
                  </a:lnTo>
                  <a:lnTo>
                    <a:pt x="1037" y="346"/>
                  </a:lnTo>
                  <a:lnTo>
                    <a:pt x="1032" y="292"/>
                  </a:lnTo>
                  <a:lnTo>
                    <a:pt x="1013" y="237"/>
                  </a:lnTo>
                  <a:lnTo>
                    <a:pt x="986" y="185"/>
                  </a:lnTo>
                  <a:lnTo>
                    <a:pt x="950" y="139"/>
                  </a:lnTo>
                  <a:lnTo>
                    <a:pt x="907" y="95"/>
                  </a:lnTo>
                  <a:lnTo>
                    <a:pt x="860" y="58"/>
                  </a:lnTo>
                  <a:lnTo>
                    <a:pt x="809" y="30"/>
                  </a:lnTo>
                  <a:lnTo>
                    <a:pt x="757" y="9"/>
                  </a:lnTo>
                  <a:lnTo>
                    <a:pt x="703" y="0"/>
                  </a:lnTo>
                  <a:lnTo>
                    <a:pt x="651" y="3"/>
                  </a:lnTo>
                  <a:lnTo>
                    <a:pt x="605" y="19"/>
                  </a:lnTo>
                  <a:lnTo>
                    <a:pt x="561" y="49"/>
                  </a:lnTo>
                  <a:lnTo>
                    <a:pt x="522" y="95"/>
                  </a:lnTo>
                  <a:lnTo>
                    <a:pt x="492" y="161"/>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0" name="Freeform 106"/>
            <p:cNvSpPr>
              <a:spLocks/>
            </p:cNvSpPr>
            <p:nvPr/>
          </p:nvSpPr>
          <p:spPr bwMode="auto">
            <a:xfrm>
              <a:off x="573" y="3057"/>
              <a:ext cx="119" cy="157"/>
            </a:xfrm>
            <a:custGeom>
              <a:avLst/>
              <a:gdLst>
                <a:gd name="T0" fmla="*/ 0 w 474"/>
                <a:gd name="T1" fmla="*/ 0 h 629"/>
                <a:gd name="T2" fmla="*/ 0 w 474"/>
                <a:gd name="T3" fmla="*/ 0 h 629"/>
                <a:gd name="T4" fmla="*/ 0 w 474"/>
                <a:gd name="T5" fmla="*/ 0 h 629"/>
                <a:gd name="T6" fmla="*/ 0 w 474"/>
                <a:gd name="T7" fmla="*/ 0 h 629"/>
                <a:gd name="T8" fmla="*/ 0 w 474"/>
                <a:gd name="T9" fmla="*/ 0 h 629"/>
                <a:gd name="T10" fmla="*/ 0 w 474"/>
                <a:gd name="T11" fmla="*/ 0 h 629"/>
                <a:gd name="T12" fmla="*/ 0 w 474"/>
                <a:gd name="T13" fmla="*/ 0 h 629"/>
                <a:gd name="T14" fmla="*/ 0 w 474"/>
                <a:gd name="T15" fmla="*/ 0 h 629"/>
                <a:gd name="T16" fmla="*/ 0 w 474"/>
                <a:gd name="T17" fmla="*/ 0 h 629"/>
                <a:gd name="T18" fmla="*/ 0 w 474"/>
                <a:gd name="T19" fmla="*/ 0 h 629"/>
                <a:gd name="T20" fmla="*/ 0 w 474"/>
                <a:gd name="T21" fmla="*/ 0 h 629"/>
                <a:gd name="T22" fmla="*/ 0 w 474"/>
                <a:gd name="T23" fmla="*/ 0 h 629"/>
                <a:gd name="T24" fmla="*/ 0 w 474"/>
                <a:gd name="T25" fmla="*/ 0 h 629"/>
                <a:gd name="T26" fmla="*/ 0 w 474"/>
                <a:gd name="T27" fmla="*/ 0 h 629"/>
                <a:gd name="T28" fmla="*/ 0 w 474"/>
                <a:gd name="T29" fmla="*/ 0 h 629"/>
                <a:gd name="T30" fmla="*/ 0 w 474"/>
                <a:gd name="T31" fmla="*/ 0 h 629"/>
                <a:gd name="T32" fmla="*/ 0 w 474"/>
                <a:gd name="T33" fmla="*/ 0 h 629"/>
                <a:gd name="T34" fmla="*/ 0 w 474"/>
                <a:gd name="T35" fmla="*/ 0 h 629"/>
                <a:gd name="T36" fmla="*/ 0 w 474"/>
                <a:gd name="T37" fmla="*/ 0 h 629"/>
                <a:gd name="T38" fmla="*/ 0 w 474"/>
                <a:gd name="T39" fmla="*/ 0 h 629"/>
                <a:gd name="T40" fmla="*/ 0 w 474"/>
                <a:gd name="T41" fmla="*/ 0 h 629"/>
                <a:gd name="T42" fmla="*/ 0 w 474"/>
                <a:gd name="T43" fmla="*/ 0 h 629"/>
                <a:gd name="T44" fmla="*/ 0 w 474"/>
                <a:gd name="T45" fmla="*/ 0 h 629"/>
                <a:gd name="T46" fmla="*/ 0 w 474"/>
                <a:gd name="T47" fmla="*/ 0 h 629"/>
                <a:gd name="T48" fmla="*/ 0 w 474"/>
                <a:gd name="T49" fmla="*/ 0 h 629"/>
                <a:gd name="T50" fmla="*/ 0 w 474"/>
                <a:gd name="T51" fmla="*/ 0 h 629"/>
                <a:gd name="T52" fmla="*/ 0 w 474"/>
                <a:gd name="T53" fmla="*/ 0 h 629"/>
                <a:gd name="T54" fmla="*/ 0 w 474"/>
                <a:gd name="T55" fmla="*/ 0 h 629"/>
                <a:gd name="T56" fmla="*/ 0 w 474"/>
                <a:gd name="T57" fmla="*/ 0 h 629"/>
                <a:gd name="T58" fmla="*/ 0 w 474"/>
                <a:gd name="T59" fmla="*/ 0 h 629"/>
                <a:gd name="T60" fmla="*/ 0 w 474"/>
                <a:gd name="T61" fmla="*/ 0 h 629"/>
                <a:gd name="T62" fmla="*/ 0 w 474"/>
                <a:gd name="T63" fmla="*/ 0 h 629"/>
                <a:gd name="T64" fmla="*/ 0 w 474"/>
                <a:gd name="T65" fmla="*/ 0 h 629"/>
                <a:gd name="T66" fmla="*/ 0 w 474"/>
                <a:gd name="T67" fmla="*/ 0 h 629"/>
                <a:gd name="T68" fmla="*/ 0 w 474"/>
                <a:gd name="T69" fmla="*/ 0 h 629"/>
                <a:gd name="T70" fmla="*/ 0 w 474"/>
                <a:gd name="T71" fmla="*/ 0 h 629"/>
                <a:gd name="T72" fmla="*/ 0 w 474"/>
                <a:gd name="T73" fmla="*/ 0 h 629"/>
                <a:gd name="T74" fmla="*/ 0 w 474"/>
                <a:gd name="T75" fmla="*/ 0 h 629"/>
                <a:gd name="T76" fmla="*/ 0 w 474"/>
                <a:gd name="T77" fmla="*/ 0 h 629"/>
                <a:gd name="T78" fmla="*/ 0 w 474"/>
                <a:gd name="T79" fmla="*/ 0 h 629"/>
                <a:gd name="T80" fmla="*/ 0 w 474"/>
                <a:gd name="T81" fmla="*/ 0 h 6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4"/>
                <a:gd name="T124" fmla="*/ 0 h 629"/>
                <a:gd name="T125" fmla="*/ 474 w 474"/>
                <a:gd name="T126" fmla="*/ 629 h 6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4" h="629">
                  <a:moveTo>
                    <a:pt x="474" y="74"/>
                  </a:moveTo>
                  <a:lnTo>
                    <a:pt x="454" y="93"/>
                  </a:lnTo>
                  <a:lnTo>
                    <a:pt x="438" y="118"/>
                  </a:lnTo>
                  <a:lnTo>
                    <a:pt x="421" y="139"/>
                  </a:lnTo>
                  <a:lnTo>
                    <a:pt x="405" y="166"/>
                  </a:lnTo>
                  <a:lnTo>
                    <a:pt x="391" y="194"/>
                  </a:lnTo>
                  <a:lnTo>
                    <a:pt x="378" y="224"/>
                  </a:lnTo>
                  <a:lnTo>
                    <a:pt x="368" y="256"/>
                  </a:lnTo>
                  <a:lnTo>
                    <a:pt x="359" y="292"/>
                  </a:lnTo>
                  <a:lnTo>
                    <a:pt x="348" y="366"/>
                  </a:lnTo>
                  <a:lnTo>
                    <a:pt x="348" y="428"/>
                  </a:lnTo>
                  <a:lnTo>
                    <a:pt x="350" y="482"/>
                  </a:lnTo>
                  <a:lnTo>
                    <a:pt x="356" y="523"/>
                  </a:lnTo>
                  <a:lnTo>
                    <a:pt x="354" y="558"/>
                  </a:lnTo>
                  <a:lnTo>
                    <a:pt x="340" y="583"/>
                  </a:lnTo>
                  <a:lnTo>
                    <a:pt x="310" y="602"/>
                  </a:lnTo>
                  <a:lnTo>
                    <a:pt x="258" y="610"/>
                  </a:lnTo>
                  <a:lnTo>
                    <a:pt x="204" y="619"/>
                  </a:lnTo>
                  <a:lnTo>
                    <a:pt x="163" y="624"/>
                  </a:lnTo>
                  <a:lnTo>
                    <a:pt x="127" y="629"/>
                  </a:lnTo>
                  <a:lnTo>
                    <a:pt x="101" y="627"/>
                  </a:lnTo>
                  <a:lnTo>
                    <a:pt x="76" y="622"/>
                  </a:lnTo>
                  <a:lnTo>
                    <a:pt x="55" y="605"/>
                  </a:lnTo>
                  <a:lnTo>
                    <a:pt x="30" y="580"/>
                  </a:lnTo>
                  <a:lnTo>
                    <a:pt x="0" y="545"/>
                  </a:lnTo>
                  <a:lnTo>
                    <a:pt x="16" y="498"/>
                  </a:lnTo>
                  <a:lnTo>
                    <a:pt x="27" y="450"/>
                  </a:lnTo>
                  <a:lnTo>
                    <a:pt x="35" y="401"/>
                  </a:lnTo>
                  <a:lnTo>
                    <a:pt x="43" y="352"/>
                  </a:lnTo>
                  <a:lnTo>
                    <a:pt x="48" y="302"/>
                  </a:lnTo>
                  <a:lnTo>
                    <a:pt x="60" y="254"/>
                  </a:lnTo>
                  <a:lnTo>
                    <a:pt x="71" y="207"/>
                  </a:lnTo>
                  <a:lnTo>
                    <a:pt x="83" y="161"/>
                  </a:lnTo>
                  <a:lnTo>
                    <a:pt x="113" y="93"/>
                  </a:lnTo>
                  <a:lnTo>
                    <a:pt x="154" y="44"/>
                  </a:lnTo>
                  <a:lnTo>
                    <a:pt x="201" y="14"/>
                  </a:lnTo>
                  <a:lnTo>
                    <a:pt x="253" y="0"/>
                  </a:lnTo>
                  <a:lnTo>
                    <a:pt x="307" y="0"/>
                  </a:lnTo>
                  <a:lnTo>
                    <a:pt x="364" y="14"/>
                  </a:lnTo>
                  <a:lnTo>
                    <a:pt x="421" y="39"/>
                  </a:lnTo>
                  <a:lnTo>
                    <a:pt x="474" y="74"/>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1" name="Freeform 107"/>
            <p:cNvSpPr>
              <a:spLocks/>
            </p:cNvSpPr>
            <p:nvPr/>
          </p:nvSpPr>
          <p:spPr bwMode="auto">
            <a:xfrm>
              <a:off x="499" y="3057"/>
              <a:ext cx="231" cy="567"/>
            </a:xfrm>
            <a:custGeom>
              <a:avLst/>
              <a:gdLst>
                <a:gd name="T0" fmla="*/ 0 w 925"/>
                <a:gd name="T1" fmla="*/ 0 h 2271"/>
                <a:gd name="T2" fmla="*/ 0 w 925"/>
                <a:gd name="T3" fmla="*/ 0 h 2271"/>
                <a:gd name="T4" fmla="*/ 0 w 925"/>
                <a:gd name="T5" fmla="*/ 0 h 2271"/>
                <a:gd name="T6" fmla="*/ 0 w 925"/>
                <a:gd name="T7" fmla="*/ 0 h 2271"/>
                <a:gd name="T8" fmla="*/ 0 w 925"/>
                <a:gd name="T9" fmla="*/ 0 h 2271"/>
                <a:gd name="T10" fmla="*/ 0 w 925"/>
                <a:gd name="T11" fmla="*/ 0 h 2271"/>
                <a:gd name="T12" fmla="*/ 0 w 925"/>
                <a:gd name="T13" fmla="*/ 0 h 2271"/>
                <a:gd name="T14" fmla="*/ 0 w 925"/>
                <a:gd name="T15" fmla="*/ 0 h 2271"/>
                <a:gd name="T16" fmla="*/ 0 w 925"/>
                <a:gd name="T17" fmla="*/ 0 h 2271"/>
                <a:gd name="T18" fmla="*/ 0 w 925"/>
                <a:gd name="T19" fmla="*/ 0 h 2271"/>
                <a:gd name="T20" fmla="*/ 0 w 925"/>
                <a:gd name="T21" fmla="*/ 0 h 2271"/>
                <a:gd name="T22" fmla="*/ 0 w 925"/>
                <a:gd name="T23" fmla="*/ 0 h 2271"/>
                <a:gd name="T24" fmla="*/ 0 w 925"/>
                <a:gd name="T25" fmla="*/ 0 h 2271"/>
                <a:gd name="T26" fmla="*/ 0 w 925"/>
                <a:gd name="T27" fmla="*/ 0 h 2271"/>
                <a:gd name="T28" fmla="*/ 0 w 925"/>
                <a:gd name="T29" fmla="*/ 0 h 2271"/>
                <a:gd name="T30" fmla="*/ 0 w 925"/>
                <a:gd name="T31" fmla="*/ 0 h 2271"/>
                <a:gd name="T32" fmla="*/ 0 w 925"/>
                <a:gd name="T33" fmla="*/ 0 h 2271"/>
                <a:gd name="T34" fmla="*/ 0 w 925"/>
                <a:gd name="T35" fmla="*/ 0 h 2271"/>
                <a:gd name="T36" fmla="*/ 0 w 925"/>
                <a:gd name="T37" fmla="*/ 0 h 2271"/>
                <a:gd name="T38" fmla="*/ 0 w 925"/>
                <a:gd name="T39" fmla="*/ 0 h 2271"/>
                <a:gd name="T40" fmla="*/ 0 w 925"/>
                <a:gd name="T41" fmla="*/ 0 h 2271"/>
                <a:gd name="T42" fmla="*/ 0 w 925"/>
                <a:gd name="T43" fmla="*/ 0 h 2271"/>
                <a:gd name="T44" fmla="*/ 0 w 925"/>
                <a:gd name="T45" fmla="*/ 0 h 2271"/>
                <a:gd name="T46" fmla="*/ 0 w 925"/>
                <a:gd name="T47" fmla="*/ 0 h 2271"/>
                <a:gd name="T48" fmla="*/ 0 w 925"/>
                <a:gd name="T49" fmla="*/ 0 h 2271"/>
                <a:gd name="T50" fmla="*/ 0 w 925"/>
                <a:gd name="T51" fmla="*/ 0 h 2271"/>
                <a:gd name="T52" fmla="*/ 0 w 925"/>
                <a:gd name="T53" fmla="*/ 0 h 2271"/>
                <a:gd name="T54" fmla="*/ 0 w 925"/>
                <a:gd name="T55" fmla="*/ 0 h 2271"/>
                <a:gd name="T56" fmla="*/ 0 w 925"/>
                <a:gd name="T57" fmla="*/ 0 h 2271"/>
                <a:gd name="T58" fmla="*/ 0 w 925"/>
                <a:gd name="T59" fmla="*/ 0 h 2271"/>
                <a:gd name="T60" fmla="*/ 0 w 925"/>
                <a:gd name="T61" fmla="*/ 0 h 2271"/>
                <a:gd name="T62" fmla="*/ 0 w 925"/>
                <a:gd name="T63" fmla="*/ 0 h 2271"/>
                <a:gd name="T64" fmla="*/ 0 w 925"/>
                <a:gd name="T65" fmla="*/ 0 h 2271"/>
                <a:gd name="T66" fmla="*/ 0 w 925"/>
                <a:gd name="T67" fmla="*/ 0 h 2271"/>
                <a:gd name="T68" fmla="*/ 0 w 925"/>
                <a:gd name="T69" fmla="*/ 0 h 2271"/>
                <a:gd name="T70" fmla="*/ 0 w 925"/>
                <a:gd name="T71" fmla="*/ 0 h 2271"/>
                <a:gd name="T72" fmla="*/ 0 w 925"/>
                <a:gd name="T73" fmla="*/ 0 h 2271"/>
                <a:gd name="T74" fmla="*/ 0 w 925"/>
                <a:gd name="T75" fmla="*/ 0 h 2271"/>
                <a:gd name="T76" fmla="*/ 0 w 925"/>
                <a:gd name="T77" fmla="*/ 0 h 2271"/>
                <a:gd name="T78" fmla="*/ 0 w 925"/>
                <a:gd name="T79" fmla="*/ 0 h 2271"/>
                <a:gd name="T80" fmla="*/ 0 w 925"/>
                <a:gd name="T81" fmla="*/ 0 h 2271"/>
                <a:gd name="T82" fmla="*/ 0 w 925"/>
                <a:gd name="T83" fmla="*/ 0 h 227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5"/>
                <a:gd name="T127" fmla="*/ 0 h 2271"/>
                <a:gd name="T128" fmla="*/ 925 w 925"/>
                <a:gd name="T129" fmla="*/ 2271 h 227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5" h="2271">
                  <a:moveTo>
                    <a:pt x="520" y="5"/>
                  </a:moveTo>
                  <a:lnTo>
                    <a:pt x="552" y="23"/>
                  </a:lnTo>
                  <a:lnTo>
                    <a:pt x="594" y="41"/>
                  </a:lnTo>
                  <a:lnTo>
                    <a:pt x="634" y="69"/>
                  </a:lnTo>
                  <a:lnTo>
                    <a:pt x="677" y="95"/>
                  </a:lnTo>
                  <a:lnTo>
                    <a:pt x="718" y="129"/>
                  </a:lnTo>
                  <a:lnTo>
                    <a:pt x="751" y="164"/>
                  </a:lnTo>
                  <a:lnTo>
                    <a:pt x="776" y="202"/>
                  </a:lnTo>
                  <a:lnTo>
                    <a:pt x="789" y="240"/>
                  </a:lnTo>
                  <a:lnTo>
                    <a:pt x="795" y="286"/>
                  </a:lnTo>
                  <a:lnTo>
                    <a:pt x="803" y="330"/>
                  </a:lnTo>
                  <a:lnTo>
                    <a:pt x="806" y="371"/>
                  </a:lnTo>
                  <a:lnTo>
                    <a:pt x="806" y="412"/>
                  </a:lnTo>
                  <a:lnTo>
                    <a:pt x="801" y="450"/>
                  </a:lnTo>
                  <a:lnTo>
                    <a:pt x="787" y="491"/>
                  </a:lnTo>
                  <a:lnTo>
                    <a:pt x="762" y="528"/>
                  </a:lnTo>
                  <a:lnTo>
                    <a:pt x="727" y="572"/>
                  </a:lnTo>
                  <a:lnTo>
                    <a:pt x="686" y="608"/>
                  </a:lnTo>
                  <a:lnTo>
                    <a:pt x="647" y="638"/>
                  </a:lnTo>
                  <a:lnTo>
                    <a:pt x="610" y="662"/>
                  </a:lnTo>
                  <a:lnTo>
                    <a:pt x="571" y="686"/>
                  </a:lnTo>
                  <a:lnTo>
                    <a:pt x="534" y="705"/>
                  </a:lnTo>
                  <a:lnTo>
                    <a:pt x="498" y="728"/>
                  </a:lnTo>
                  <a:lnTo>
                    <a:pt x="460" y="746"/>
                  </a:lnTo>
                  <a:lnTo>
                    <a:pt x="428" y="765"/>
                  </a:lnTo>
                  <a:lnTo>
                    <a:pt x="392" y="787"/>
                  </a:lnTo>
                  <a:lnTo>
                    <a:pt x="357" y="811"/>
                  </a:lnTo>
                  <a:lnTo>
                    <a:pt x="324" y="839"/>
                  </a:lnTo>
                  <a:lnTo>
                    <a:pt x="294" y="871"/>
                  </a:lnTo>
                  <a:lnTo>
                    <a:pt x="261" y="907"/>
                  </a:lnTo>
                  <a:lnTo>
                    <a:pt x="231" y="951"/>
                  </a:lnTo>
                  <a:lnTo>
                    <a:pt x="201" y="1000"/>
                  </a:lnTo>
                  <a:lnTo>
                    <a:pt x="174" y="1057"/>
                  </a:lnTo>
                  <a:lnTo>
                    <a:pt x="117" y="1184"/>
                  </a:lnTo>
                  <a:lnTo>
                    <a:pt x="76" y="1302"/>
                  </a:lnTo>
                  <a:lnTo>
                    <a:pt x="46" y="1409"/>
                  </a:lnTo>
                  <a:lnTo>
                    <a:pt x="25" y="1504"/>
                  </a:lnTo>
                  <a:lnTo>
                    <a:pt x="11" y="1591"/>
                  </a:lnTo>
                  <a:lnTo>
                    <a:pt x="2" y="1669"/>
                  </a:lnTo>
                  <a:lnTo>
                    <a:pt x="0" y="1741"/>
                  </a:lnTo>
                  <a:lnTo>
                    <a:pt x="0" y="1803"/>
                  </a:lnTo>
                  <a:lnTo>
                    <a:pt x="14" y="1901"/>
                  </a:lnTo>
                  <a:lnTo>
                    <a:pt x="25" y="2029"/>
                  </a:lnTo>
                  <a:lnTo>
                    <a:pt x="43" y="2160"/>
                  </a:lnTo>
                  <a:lnTo>
                    <a:pt x="73" y="2271"/>
                  </a:lnTo>
                  <a:lnTo>
                    <a:pt x="65" y="2151"/>
                  </a:lnTo>
                  <a:lnTo>
                    <a:pt x="60" y="2037"/>
                  </a:lnTo>
                  <a:lnTo>
                    <a:pt x="60" y="1925"/>
                  </a:lnTo>
                  <a:lnTo>
                    <a:pt x="62" y="1819"/>
                  </a:lnTo>
                  <a:lnTo>
                    <a:pt x="71" y="1716"/>
                  </a:lnTo>
                  <a:lnTo>
                    <a:pt x="85" y="1615"/>
                  </a:lnTo>
                  <a:lnTo>
                    <a:pt x="103" y="1517"/>
                  </a:lnTo>
                  <a:lnTo>
                    <a:pt x="127" y="1421"/>
                  </a:lnTo>
                  <a:lnTo>
                    <a:pt x="157" y="1329"/>
                  </a:lnTo>
                  <a:lnTo>
                    <a:pt x="196" y="1237"/>
                  </a:lnTo>
                  <a:lnTo>
                    <a:pt x="239" y="1147"/>
                  </a:lnTo>
                  <a:lnTo>
                    <a:pt x="294" y="1059"/>
                  </a:lnTo>
                  <a:lnTo>
                    <a:pt x="357" y="975"/>
                  </a:lnTo>
                  <a:lnTo>
                    <a:pt x="428" y="891"/>
                  </a:lnTo>
                  <a:lnTo>
                    <a:pt x="506" y="806"/>
                  </a:lnTo>
                  <a:lnTo>
                    <a:pt x="596" y="722"/>
                  </a:lnTo>
                  <a:lnTo>
                    <a:pt x="637" y="689"/>
                  </a:lnTo>
                  <a:lnTo>
                    <a:pt x="675" y="659"/>
                  </a:lnTo>
                  <a:lnTo>
                    <a:pt x="716" y="629"/>
                  </a:lnTo>
                  <a:lnTo>
                    <a:pt x="757" y="597"/>
                  </a:lnTo>
                  <a:lnTo>
                    <a:pt x="797" y="567"/>
                  </a:lnTo>
                  <a:lnTo>
                    <a:pt x="833" y="532"/>
                  </a:lnTo>
                  <a:lnTo>
                    <a:pt x="868" y="493"/>
                  </a:lnTo>
                  <a:lnTo>
                    <a:pt x="898" y="450"/>
                  </a:lnTo>
                  <a:lnTo>
                    <a:pt x="917" y="412"/>
                  </a:lnTo>
                  <a:lnTo>
                    <a:pt x="925" y="371"/>
                  </a:lnTo>
                  <a:lnTo>
                    <a:pt x="925" y="327"/>
                  </a:lnTo>
                  <a:lnTo>
                    <a:pt x="920" y="286"/>
                  </a:lnTo>
                  <a:lnTo>
                    <a:pt x="907" y="245"/>
                  </a:lnTo>
                  <a:lnTo>
                    <a:pt x="887" y="205"/>
                  </a:lnTo>
                  <a:lnTo>
                    <a:pt x="861" y="166"/>
                  </a:lnTo>
                  <a:lnTo>
                    <a:pt x="833" y="131"/>
                  </a:lnTo>
                  <a:lnTo>
                    <a:pt x="797" y="99"/>
                  </a:lnTo>
                  <a:lnTo>
                    <a:pt x="762" y="69"/>
                  </a:lnTo>
                  <a:lnTo>
                    <a:pt x="725" y="44"/>
                  </a:lnTo>
                  <a:lnTo>
                    <a:pt x="683" y="23"/>
                  </a:lnTo>
                  <a:lnTo>
                    <a:pt x="642" y="9"/>
                  </a:lnTo>
                  <a:lnTo>
                    <a:pt x="599" y="0"/>
                  </a:lnTo>
                  <a:lnTo>
                    <a:pt x="558" y="0"/>
                  </a:lnTo>
                  <a:lnTo>
                    <a:pt x="520" y="5"/>
                  </a:lnTo>
                  <a:close/>
                </a:path>
              </a:pathLst>
            </a:custGeom>
            <a:solidFill>
              <a:srgbClr val="FFFF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2" name="Freeform 108"/>
            <p:cNvSpPr>
              <a:spLocks/>
            </p:cNvSpPr>
            <p:nvPr/>
          </p:nvSpPr>
          <p:spPr bwMode="auto">
            <a:xfrm>
              <a:off x="526" y="3072"/>
              <a:ext cx="304" cy="556"/>
            </a:xfrm>
            <a:custGeom>
              <a:avLst/>
              <a:gdLst>
                <a:gd name="T0" fmla="*/ 0 w 1217"/>
                <a:gd name="T1" fmla="*/ 0 h 2225"/>
                <a:gd name="T2" fmla="*/ 0 w 1217"/>
                <a:gd name="T3" fmla="*/ 0 h 2225"/>
                <a:gd name="T4" fmla="*/ 0 w 1217"/>
                <a:gd name="T5" fmla="*/ 0 h 2225"/>
                <a:gd name="T6" fmla="*/ 0 w 1217"/>
                <a:gd name="T7" fmla="*/ 0 h 2225"/>
                <a:gd name="T8" fmla="*/ 0 w 1217"/>
                <a:gd name="T9" fmla="*/ 0 h 2225"/>
                <a:gd name="T10" fmla="*/ 0 w 1217"/>
                <a:gd name="T11" fmla="*/ 0 h 2225"/>
                <a:gd name="T12" fmla="*/ 0 w 1217"/>
                <a:gd name="T13" fmla="*/ 0 h 2225"/>
                <a:gd name="T14" fmla="*/ 0 w 1217"/>
                <a:gd name="T15" fmla="*/ 0 h 2225"/>
                <a:gd name="T16" fmla="*/ 0 w 1217"/>
                <a:gd name="T17" fmla="*/ 0 h 2225"/>
                <a:gd name="T18" fmla="*/ 0 w 1217"/>
                <a:gd name="T19" fmla="*/ 0 h 2225"/>
                <a:gd name="T20" fmla="*/ 0 w 1217"/>
                <a:gd name="T21" fmla="*/ 0 h 2225"/>
                <a:gd name="T22" fmla="*/ 0 w 1217"/>
                <a:gd name="T23" fmla="*/ 0 h 2225"/>
                <a:gd name="T24" fmla="*/ 0 w 1217"/>
                <a:gd name="T25" fmla="*/ 0 h 2225"/>
                <a:gd name="T26" fmla="*/ 0 w 1217"/>
                <a:gd name="T27" fmla="*/ 0 h 2225"/>
                <a:gd name="T28" fmla="*/ 0 w 1217"/>
                <a:gd name="T29" fmla="*/ 0 h 2225"/>
                <a:gd name="T30" fmla="*/ 0 w 1217"/>
                <a:gd name="T31" fmla="*/ 0 h 2225"/>
                <a:gd name="T32" fmla="*/ 0 w 1217"/>
                <a:gd name="T33" fmla="*/ 0 h 2225"/>
                <a:gd name="T34" fmla="*/ 0 w 1217"/>
                <a:gd name="T35" fmla="*/ 0 h 2225"/>
                <a:gd name="T36" fmla="*/ 0 w 1217"/>
                <a:gd name="T37" fmla="*/ 0 h 2225"/>
                <a:gd name="T38" fmla="*/ 0 w 1217"/>
                <a:gd name="T39" fmla="*/ 0 h 2225"/>
                <a:gd name="T40" fmla="*/ 0 w 1217"/>
                <a:gd name="T41" fmla="*/ 0 h 2225"/>
                <a:gd name="T42" fmla="*/ 0 w 1217"/>
                <a:gd name="T43" fmla="*/ 0 h 2225"/>
                <a:gd name="T44" fmla="*/ 0 w 1217"/>
                <a:gd name="T45" fmla="*/ 0 h 2225"/>
                <a:gd name="T46" fmla="*/ 0 w 1217"/>
                <a:gd name="T47" fmla="*/ 0 h 2225"/>
                <a:gd name="T48" fmla="*/ 0 w 1217"/>
                <a:gd name="T49" fmla="*/ 0 h 2225"/>
                <a:gd name="T50" fmla="*/ 0 w 1217"/>
                <a:gd name="T51" fmla="*/ 0 h 2225"/>
                <a:gd name="T52" fmla="*/ 0 w 1217"/>
                <a:gd name="T53" fmla="*/ 0 h 2225"/>
                <a:gd name="T54" fmla="*/ 0 w 1217"/>
                <a:gd name="T55" fmla="*/ 0 h 2225"/>
                <a:gd name="T56" fmla="*/ 0 w 1217"/>
                <a:gd name="T57" fmla="*/ 0 h 2225"/>
                <a:gd name="T58" fmla="*/ 0 w 1217"/>
                <a:gd name="T59" fmla="*/ 0 h 2225"/>
                <a:gd name="T60" fmla="*/ 0 w 1217"/>
                <a:gd name="T61" fmla="*/ 0 h 2225"/>
                <a:gd name="T62" fmla="*/ 0 w 1217"/>
                <a:gd name="T63" fmla="*/ 0 h 2225"/>
                <a:gd name="T64" fmla="*/ 0 w 1217"/>
                <a:gd name="T65" fmla="*/ 0 h 2225"/>
                <a:gd name="T66" fmla="*/ 0 w 1217"/>
                <a:gd name="T67" fmla="*/ 0 h 2225"/>
                <a:gd name="T68" fmla="*/ 0 w 1217"/>
                <a:gd name="T69" fmla="*/ 0 h 2225"/>
                <a:gd name="T70" fmla="*/ 0 w 1217"/>
                <a:gd name="T71" fmla="*/ 0 h 2225"/>
                <a:gd name="T72" fmla="*/ 0 w 1217"/>
                <a:gd name="T73" fmla="*/ 0 h 2225"/>
                <a:gd name="T74" fmla="*/ 0 w 1217"/>
                <a:gd name="T75" fmla="*/ 0 h 2225"/>
                <a:gd name="T76" fmla="*/ 0 w 1217"/>
                <a:gd name="T77" fmla="*/ 0 h 2225"/>
                <a:gd name="T78" fmla="*/ 0 w 1217"/>
                <a:gd name="T79" fmla="*/ 0 h 2225"/>
                <a:gd name="T80" fmla="*/ 0 w 1217"/>
                <a:gd name="T81" fmla="*/ 0 h 2225"/>
                <a:gd name="T82" fmla="*/ 0 w 1217"/>
                <a:gd name="T83" fmla="*/ 0 h 2225"/>
                <a:gd name="T84" fmla="*/ 0 w 1217"/>
                <a:gd name="T85" fmla="*/ 0 h 2225"/>
                <a:gd name="T86" fmla="*/ 0 w 1217"/>
                <a:gd name="T87" fmla="*/ 0 h 2225"/>
                <a:gd name="T88" fmla="*/ 0 w 1217"/>
                <a:gd name="T89" fmla="*/ 0 h 2225"/>
                <a:gd name="T90" fmla="*/ 0 w 1217"/>
                <a:gd name="T91" fmla="*/ 0 h 2225"/>
                <a:gd name="T92" fmla="*/ 0 w 1217"/>
                <a:gd name="T93" fmla="*/ 0 h 2225"/>
                <a:gd name="T94" fmla="*/ 0 w 1217"/>
                <a:gd name="T95" fmla="*/ 0 h 22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17"/>
                <a:gd name="T145" fmla="*/ 0 h 2225"/>
                <a:gd name="T146" fmla="*/ 1217 w 1217"/>
                <a:gd name="T147" fmla="*/ 2225 h 22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17" h="2225">
                  <a:moveTo>
                    <a:pt x="896" y="306"/>
                  </a:moveTo>
                  <a:lnTo>
                    <a:pt x="874" y="382"/>
                  </a:lnTo>
                  <a:lnTo>
                    <a:pt x="838" y="449"/>
                  </a:lnTo>
                  <a:lnTo>
                    <a:pt x="790" y="507"/>
                  </a:lnTo>
                  <a:lnTo>
                    <a:pt x="732" y="562"/>
                  </a:lnTo>
                  <a:lnTo>
                    <a:pt x="670" y="610"/>
                  </a:lnTo>
                  <a:lnTo>
                    <a:pt x="605" y="656"/>
                  </a:lnTo>
                  <a:lnTo>
                    <a:pt x="541" y="705"/>
                  </a:lnTo>
                  <a:lnTo>
                    <a:pt x="485" y="755"/>
                  </a:lnTo>
                  <a:lnTo>
                    <a:pt x="411" y="834"/>
                  </a:lnTo>
                  <a:lnTo>
                    <a:pt x="343" y="915"/>
                  </a:lnTo>
                  <a:lnTo>
                    <a:pt x="283" y="997"/>
                  </a:lnTo>
                  <a:lnTo>
                    <a:pt x="232" y="1082"/>
                  </a:lnTo>
                  <a:lnTo>
                    <a:pt x="185" y="1172"/>
                  </a:lnTo>
                  <a:lnTo>
                    <a:pt x="145" y="1258"/>
                  </a:lnTo>
                  <a:lnTo>
                    <a:pt x="109" y="1351"/>
                  </a:lnTo>
                  <a:lnTo>
                    <a:pt x="82" y="1444"/>
                  </a:lnTo>
                  <a:lnTo>
                    <a:pt x="57" y="1536"/>
                  </a:lnTo>
                  <a:lnTo>
                    <a:pt x="38" y="1631"/>
                  </a:lnTo>
                  <a:lnTo>
                    <a:pt x="21" y="1729"/>
                  </a:lnTo>
                  <a:lnTo>
                    <a:pt x="11" y="1824"/>
                  </a:lnTo>
                  <a:lnTo>
                    <a:pt x="5" y="1923"/>
                  </a:lnTo>
                  <a:lnTo>
                    <a:pt x="0" y="2021"/>
                  </a:lnTo>
                  <a:lnTo>
                    <a:pt x="0" y="2121"/>
                  </a:lnTo>
                  <a:lnTo>
                    <a:pt x="2" y="2219"/>
                  </a:lnTo>
                  <a:lnTo>
                    <a:pt x="16" y="2222"/>
                  </a:lnTo>
                  <a:lnTo>
                    <a:pt x="30" y="2225"/>
                  </a:lnTo>
                  <a:lnTo>
                    <a:pt x="46" y="2225"/>
                  </a:lnTo>
                  <a:lnTo>
                    <a:pt x="62" y="2222"/>
                  </a:lnTo>
                  <a:lnTo>
                    <a:pt x="76" y="2222"/>
                  </a:lnTo>
                  <a:lnTo>
                    <a:pt x="92" y="2219"/>
                  </a:lnTo>
                  <a:lnTo>
                    <a:pt x="109" y="2219"/>
                  </a:lnTo>
                  <a:lnTo>
                    <a:pt x="122" y="2222"/>
                  </a:lnTo>
                  <a:lnTo>
                    <a:pt x="120" y="2121"/>
                  </a:lnTo>
                  <a:lnTo>
                    <a:pt x="128" y="2012"/>
                  </a:lnTo>
                  <a:lnTo>
                    <a:pt x="150" y="1901"/>
                  </a:lnTo>
                  <a:lnTo>
                    <a:pt x="182" y="1789"/>
                  </a:lnTo>
                  <a:lnTo>
                    <a:pt x="223" y="1681"/>
                  </a:lnTo>
                  <a:lnTo>
                    <a:pt x="278" y="1580"/>
                  </a:lnTo>
                  <a:lnTo>
                    <a:pt x="343" y="1490"/>
                  </a:lnTo>
                  <a:lnTo>
                    <a:pt x="419" y="1416"/>
                  </a:lnTo>
                  <a:lnTo>
                    <a:pt x="441" y="1395"/>
                  </a:lnTo>
                  <a:lnTo>
                    <a:pt x="465" y="1375"/>
                  </a:lnTo>
                  <a:lnTo>
                    <a:pt x="490" y="1354"/>
                  </a:lnTo>
                  <a:lnTo>
                    <a:pt x="511" y="1335"/>
                  </a:lnTo>
                  <a:lnTo>
                    <a:pt x="531" y="1310"/>
                  </a:lnTo>
                  <a:lnTo>
                    <a:pt x="547" y="1285"/>
                  </a:lnTo>
                  <a:lnTo>
                    <a:pt x="553" y="1255"/>
                  </a:lnTo>
                  <a:lnTo>
                    <a:pt x="553" y="1223"/>
                  </a:lnTo>
                  <a:lnTo>
                    <a:pt x="547" y="1165"/>
                  </a:lnTo>
                  <a:lnTo>
                    <a:pt x="550" y="1108"/>
                  </a:lnTo>
                  <a:lnTo>
                    <a:pt x="561" y="1054"/>
                  </a:lnTo>
                  <a:lnTo>
                    <a:pt x="577" y="1002"/>
                  </a:lnTo>
                  <a:lnTo>
                    <a:pt x="601" y="951"/>
                  </a:lnTo>
                  <a:lnTo>
                    <a:pt x="626" y="899"/>
                  </a:lnTo>
                  <a:lnTo>
                    <a:pt x="656" y="850"/>
                  </a:lnTo>
                  <a:lnTo>
                    <a:pt x="683" y="801"/>
                  </a:lnTo>
                  <a:lnTo>
                    <a:pt x="705" y="771"/>
                  </a:lnTo>
                  <a:lnTo>
                    <a:pt x="732" y="749"/>
                  </a:lnTo>
                  <a:lnTo>
                    <a:pt x="768" y="727"/>
                  </a:lnTo>
                  <a:lnTo>
                    <a:pt x="806" y="711"/>
                  </a:lnTo>
                  <a:lnTo>
                    <a:pt x="849" y="695"/>
                  </a:lnTo>
                  <a:lnTo>
                    <a:pt x="893" y="681"/>
                  </a:lnTo>
                  <a:lnTo>
                    <a:pt x="939" y="670"/>
                  </a:lnTo>
                  <a:lnTo>
                    <a:pt x="988" y="656"/>
                  </a:lnTo>
                  <a:lnTo>
                    <a:pt x="1032" y="643"/>
                  </a:lnTo>
                  <a:lnTo>
                    <a:pt x="1075" y="629"/>
                  </a:lnTo>
                  <a:lnTo>
                    <a:pt x="1116" y="610"/>
                  </a:lnTo>
                  <a:lnTo>
                    <a:pt x="1149" y="591"/>
                  </a:lnTo>
                  <a:lnTo>
                    <a:pt x="1179" y="567"/>
                  </a:lnTo>
                  <a:lnTo>
                    <a:pt x="1201" y="539"/>
                  </a:lnTo>
                  <a:lnTo>
                    <a:pt x="1215" y="507"/>
                  </a:lnTo>
                  <a:lnTo>
                    <a:pt x="1217" y="466"/>
                  </a:lnTo>
                  <a:lnTo>
                    <a:pt x="1211" y="433"/>
                  </a:lnTo>
                  <a:lnTo>
                    <a:pt x="1201" y="398"/>
                  </a:lnTo>
                  <a:lnTo>
                    <a:pt x="1181" y="362"/>
                  </a:lnTo>
                  <a:lnTo>
                    <a:pt x="1154" y="327"/>
                  </a:lnTo>
                  <a:lnTo>
                    <a:pt x="1124" y="292"/>
                  </a:lnTo>
                  <a:lnTo>
                    <a:pt x="1091" y="256"/>
                  </a:lnTo>
                  <a:lnTo>
                    <a:pt x="1054" y="221"/>
                  </a:lnTo>
                  <a:lnTo>
                    <a:pt x="1013" y="189"/>
                  </a:lnTo>
                  <a:lnTo>
                    <a:pt x="969" y="155"/>
                  </a:lnTo>
                  <a:lnTo>
                    <a:pt x="928" y="125"/>
                  </a:lnTo>
                  <a:lnTo>
                    <a:pt x="884" y="99"/>
                  </a:lnTo>
                  <a:lnTo>
                    <a:pt x="844" y="71"/>
                  </a:lnTo>
                  <a:lnTo>
                    <a:pt x="803" y="49"/>
                  </a:lnTo>
                  <a:lnTo>
                    <a:pt x="768" y="28"/>
                  </a:lnTo>
                  <a:lnTo>
                    <a:pt x="735" y="14"/>
                  </a:lnTo>
                  <a:lnTo>
                    <a:pt x="705" y="0"/>
                  </a:lnTo>
                  <a:lnTo>
                    <a:pt x="738" y="28"/>
                  </a:lnTo>
                  <a:lnTo>
                    <a:pt x="773" y="60"/>
                  </a:lnTo>
                  <a:lnTo>
                    <a:pt x="806" y="95"/>
                  </a:lnTo>
                  <a:lnTo>
                    <a:pt x="838" y="131"/>
                  </a:lnTo>
                  <a:lnTo>
                    <a:pt x="866" y="172"/>
                  </a:lnTo>
                  <a:lnTo>
                    <a:pt x="884" y="215"/>
                  </a:lnTo>
                  <a:lnTo>
                    <a:pt x="896" y="259"/>
                  </a:lnTo>
                  <a:lnTo>
                    <a:pt x="896" y="306"/>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3" name="Freeform 109"/>
            <p:cNvSpPr>
              <a:spLocks/>
            </p:cNvSpPr>
            <p:nvPr/>
          </p:nvSpPr>
          <p:spPr bwMode="auto">
            <a:xfrm>
              <a:off x="653" y="3098"/>
              <a:ext cx="47" cy="69"/>
            </a:xfrm>
            <a:custGeom>
              <a:avLst/>
              <a:gdLst>
                <a:gd name="T0" fmla="*/ 0 w 186"/>
                <a:gd name="T1" fmla="*/ 0 h 280"/>
                <a:gd name="T2" fmla="*/ 0 w 186"/>
                <a:gd name="T3" fmla="*/ 0 h 280"/>
                <a:gd name="T4" fmla="*/ 0 w 186"/>
                <a:gd name="T5" fmla="*/ 0 h 280"/>
                <a:gd name="T6" fmla="*/ 0 w 186"/>
                <a:gd name="T7" fmla="*/ 0 h 280"/>
                <a:gd name="T8" fmla="*/ 0 w 186"/>
                <a:gd name="T9" fmla="*/ 0 h 280"/>
                <a:gd name="T10" fmla="*/ 0 w 186"/>
                <a:gd name="T11" fmla="*/ 0 h 280"/>
                <a:gd name="T12" fmla="*/ 0 w 186"/>
                <a:gd name="T13" fmla="*/ 0 h 280"/>
                <a:gd name="T14" fmla="*/ 0 w 186"/>
                <a:gd name="T15" fmla="*/ 0 h 280"/>
                <a:gd name="T16" fmla="*/ 0 w 186"/>
                <a:gd name="T17" fmla="*/ 0 h 280"/>
                <a:gd name="T18" fmla="*/ 0 w 186"/>
                <a:gd name="T19" fmla="*/ 0 h 280"/>
                <a:gd name="T20" fmla="*/ 0 w 186"/>
                <a:gd name="T21" fmla="*/ 0 h 280"/>
                <a:gd name="T22" fmla="*/ 0 w 186"/>
                <a:gd name="T23" fmla="*/ 0 h 280"/>
                <a:gd name="T24" fmla="*/ 0 w 186"/>
                <a:gd name="T25" fmla="*/ 0 h 280"/>
                <a:gd name="T26" fmla="*/ 0 w 186"/>
                <a:gd name="T27" fmla="*/ 0 h 280"/>
                <a:gd name="T28" fmla="*/ 0 w 186"/>
                <a:gd name="T29" fmla="*/ 0 h 280"/>
                <a:gd name="T30" fmla="*/ 0 w 186"/>
                <a:gd name="T31" fmla="*/ 0 h 280"/>
                <a:gd name="T32" fmla="*/ 0 w 186"/>
                <a:gd name="T33" fmla="*/ 0 h 280"/>
                <a:gd name="T34" fmla="*/ 0 w 186"/>
                <a:gd name="T35" fmla="*/ 0 h 280"/>
                <a:gd name="T36" fmla="*/ 0 w 186"/>
                <a:gd name="T37" fmla="*/ 0 h 280"/>
                <a:gd name="T38" fmla="*/ 0 w 186"/>
                <a:gd name="T39" fmla="*/ 0 h 280"/>
                <a:gd name="T40" fmla="*/ 0 w 186"/>
                <a:gd name="T41" fmla="*/ 0 h 280"/>
                <a:gd name="T42" fmla="*/ 0 w 186"/>
                <a:gd name="T43" fmla="*/ 0 h 280"/>
                <a:gd name="T44" fmla="*/ 0 w 186"/>
                <a:gd name="T45" fmla="*/ 0 h 280"/>
                <a:gd name="T46" fmla="*/ 0 w 186"/>
                <a:gd name="T47" fmla="*/ 0 h 280"/>
                <a:gd name="T48" fmla="*/ 0 w 186"/>
                <a:gd name="T49" fmla="*/ 0 h 280"/>
                <a:gd name="T50" fmla="*/ 0 w 186"/>
                <a:gd name="T51" fmla="*/ 0 h 280"/>
                <a:gd name="T52" fmla="*/ 0 w 186"/>
                <a:gd name="T53" fmla="*/ 0 h 280"/>
                <a:gd name="T54" fmla="*/ 0 w 186"/>
                <a:gd name="T55" fmla="*/ 0 h 280"/>
                <a:gd name="T56" fmla="*/ 0 w 186"/>
                <a:gd name="T57" fmla="*/ 0 h 280"/>
                <a:gd name="T58" fmla="*/ 0 w 186"/>
                <a:gd name="T59" fmla="*/ 0 h 280"/>
                <a:gd name="T60" fmla="*/ 0 w 186"/>
                <a:gd name="T61" fmla="*/ 0 h 280"/>
                <a:gd name="T62" fmla="*/ 0 w 186"/>
                <a:gd name="T63" fmla="*/ 0 h 280"/>
                <a:gd name="T64" fmla="*/ 0 w 186"/>
                <a:gd name="T65" fmla="*/ 0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
                <a:gd name="T100" fmla="*/ 0 h 280"/>
                <a:gd name="T101" fmla="*/ 186 w 186"/>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 h="280">
                  <a:moveTo>
                    <a:pt x="9" y="147"/>
                  </a:moveTo>
                  <a:lnTo>
                    <a:pt x="4" y="174"/>
                  </a:lnTo>
                  <a:lnTo>
                    <a:pt x="0" y="202"/>
                  </a:lnTo>
                  <a:lnTo>
                    <a:pt x="7" y="226"/>
                  </a:lnTo>
                  <a:lnTo>
                    <a:pt x="17" y="250"/>
                  </a:lnTo>
                  <a:lnTo>
                    <a:pt x="28" y="258"/>
                  </a:lnTo>
                  <a:lnTo>
                    <a:pt x="39" y="269"/>
                  </a:lnTo>
                  <a:lnTo>
                    <a:pt x="53" y="278"/>
                  </a:lnTo>
                  <a:lnTo>
                    <a:pt x="69" y="280"/>
                  </a:lnTo>
                  <a:lnTo>
                    <a:pt x="85" y="278"/>
                  </a:lnTo>
                  <a:lnTo>
                    <a:pt x="99" y="274"/>
                  </a:lnTo>
                  <a:lnTo>
                    <a:pt x="113" y="267"/>
                  </a:lnTo>
                  <a:lnTo>
                    <a:pt x="124" y="256"/>
                  </a:lnTo>
                  <a:lnTo>
                    <a:pt x="134" y="244"/>
                  </a:lnTo>
                  <a:lnTo>
                    <a:pt x="145" y="234"/>
                  </a:lnTo>
                  <a:lnTo>
                    <a:pt x="156" y="221"/>
                  </a:lnTo>
                  <a:lnTo>
                    <a:pt x="164" y="207"/>
                  </a:lnTo>
                  <a:lnTo>
                    <a:pt x="180" y="163"/>
                  </a:lnTo>
                  <a:lnTo>
                    <a:pt x="186" y="114"/>
                  </a:lnTo>
                  <a:lnTo>
                    <a:pt x="184" y="68"/>
                  </a:lnTo>
                  <a:lnTo>
                    <a:pt x="166" y="27"/>
                  </a:lnTo>
                  <a:lnTo>
                    <a:pt x="156" y="21"/>
                  </a:lnTo>
                  <a:lnTo>
                    <a:pt x="143" y="16"/>
                  </a:lnTo>
                  <a:lnTo>
                    <a:pt x="131" y="11"/>
                  </a:lnTo>
                  <a:lnTo>
                    <a:pt x="118" y="0"/>
                  </a:lnTo>
                  <a:lnTo>
                    <a:pt x="94" y="8"/>
                  </a:lnTo>
                  <a:lnTo>
                    <a:pt x="71" y="21"/>
                  </a:lnTo>
                  <a:lnTo>
                    <a:pt x="55" y="38"/>
                  </a:lnTo>
                  <a:lnTo>
                    <a:pt x="42" y="60"/>
                  </a:lnTo>
                  <a:lnTo>
                    <a:pt x="30" y="81"/>
                  </a:lnTo>
                  <a:lnTo>
                    <a:pt x="23" y="103"/>
                  </a:lnTo>
                  <a:lnTo>
                    <a:pt x="14" y="125"/>
                  </a:lnTo>
                  <a:lnTo>
                    <a:pt x="9" y="147"/>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4" name="Freeform 110"/>
            <p:cNvSpPr>
              <a:spLocks/>
            </p:cNvSpPr>
            <p:nvPr/>
          </p:nvSpPr>
          <p:spPr bwMode="auto">
            <a:xfrm>
              <a:off x="584" y="3148"/>
              <a:ext cx="51" cy="67"/>
            </a:xfrm>
            <a:custGeom>
              <a:avLst/>
              <a:gdLst>
                <a:gd name="T0" fmla="*/ 0 w 204"/>
                <a:gd name="T1" fmla="*/ 0 h 266"/>
                <a:gd name="T2" fmla="*/ 0 w 204"/>
                <a:gd name="T3" fmla="*/ 0 h 266"/>
                <a:gd name="T4" fmla="*/ 0 w 204"/>
                <a:gd name="T5" fmla="*/ 0 h 266"/>
                <a:gd name="T6" fmla="*/ 0 w 204"/>
                <a:gd name="T7" fmla="*/ 0 h 266"/>
                <a:gd name="T8" fmla="*/ 0 w 204"/>
                <a:gd name="T9" fmla="*/ 0 h 266"/>
                <a:gd name="T10" fmla="*/ 0 w 204"/>
                <a:gd name="T11" fmla="*/ 0 h 266"/>
                <a:gd name="T12" fmla="*/ 0 w 204"/>
                <a:gd name="T13" fmla="*/ 0 h 266"/>
                <a:gd name="T14" fmla="*/ 0 w 204"/>
                <a:gd name="T15" fmla="*/ 0 h 266"/>
                <a:gd name="T16" fmla="*/ 0 w 204"/>
                <a:gd name="T17" fmla="*/ 0 h 266"/>
                <a:gd name="T18" fmla="*/ 0 w 204"/>
                <a:gd name="T19" fmla="*/ 0 h 266"/>
                <a:gd name="T20" fmla="*/ 0 w 204"/>
                <a:gd name="T21" fmla="*/ 0 h 266"/>
                <a:gd name="T22" fmla="*/ 0 w 204"/>
                <a:gd name="T23" fmla="*/ 0 h 266"/>
                <a:gd name="T24" fmla="*/ 0 w 204"/>
                <a:gd name="T25" fmla="*/ 0 h 266"/>
                <a:gd name="T26" fmla="*/ 0 w 204"/>
                <a:gd name="T27" fmla="*/ 0 h 266"/>
                <a:gd name="T28" fmla="*/ 0 w 204"/>
                <a:gd name="T29" fmla="*/ 0 h 266"/>
                <a:gd name="T30" fmla="*/ 0 w 204"/>
                <a:gd name="T31" fmla="*/ 0 h 266"/>
                <a:gd name="T32" fmla="*/ 0 w 204"/>
                <a:gd name="T33" fmla="*/ 0 h 266"/>
                <a:gd name="T34" fmla="*/ 0 w 204"/>
                <a:gd name="T35" fmla="*/ 0 h 266"/>
                <a:gd name="T36" fmla="*/ 0 w 204"/>
                <a:gd name="T37" fmla="*/ 0 h 266"/>
                <a:gd name="T38" fmla="*/ 0 w 204"/>
                <a:gd name="T39" fmla="*/ 0 h 266"/>
                <a:gd name="T40" fmla="*/ 0 w 204"/>
                <a:gd name="T41" fmla="*/ 0 h 266"/>
                <a:gd name="T42" fmla="*/ 0 w 204"/>
                <a:gd name="T43" fmla="*/ 0 h 266"/>
                <a:gd name="T44" fmla="*/ 0 w 204"/>
                <a:gd name="T45" fmla="*/ 0 h 266"/>
                <a:gd name="T46" fmla="*/ 0 w 204"/>
                <a:gd name="T47" fmla="*/ 0 h 266"/>
                <a:gd name="T48" fmla="*/ 0 w 204"/>
                <a:gd name="T49" fmla="*/ 0 h 266"/>
                <a:gd name="T50" fmla="*/ 0 w 204"/>
                <a:gd name="T51" fmla="*/ 0 h 266"/>
                <a:gd name="T52" fmla="*/ 0 w 204"/>
                <a:gd name="T53" fmla="*/ 0 h 266"/>
                <a:gd name="T54" fmla="*/ 0 w 204"/>
                <a:gd name="T55" fmla="*/ 0 h 266"/>
                <a:gd name="T56" fmla="*/ 0 w 204"/>
                <a:gd name="T57" fmla="*/ 0 h 266"/>
                <a:gd name="T58" fmla="*/ 0 w 204"/>
                <a:gd name="T59" fmla="*/ 0 h 266"/>
                <a:gd name="T60" fmla="*/ 0 w 204"/>
                <a:gd name="T61" fmla="*/ 0 h 266"/>
                <a:gd name="T62" fmla="*/ 0 w 204"/>
                <a:gd name="T63" fmla="*/ 0 h 266"/>
                <a:gd name="T64" fmla="*/ 0 w 204"/>
                <a:gd name="T65" fmla="*/ 0 h 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
                <a:gd name="T100" fmla="*/ 0 h 266"/>
                <a:gd name="T101" fmla="*/ 204 w 204"/>
                <a:gd name="T102" fmla="*/ 266 h 2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 h="266">
                  <a:moveTo>
                    <a:pt x="14" y="125"/>
                  </a:moveTo>
                  <a:lnTo>
                    <a:pt x="5" y="149"/>
                  </a:lnTo>
                  <a:lnTo>
                    <a:pt x="0" y="173"/>
                  </a:lnTo>
                  <a:lnTo>
                    <a:pt x="0" y="201"/>
                  </a:lnTo>
                  <a:lnTo>
                    <a:pt x="5" y="226"/>
                  </a:lnTo>
                  <a:lnTo>
                    <a:pt x="17" y="236"/>
                  </a:lnTo>
                  <a:lnTo>
                    <a:pt x="24" y="249"/>
                  </a:lnTo>
                  <a:lnTo>
                    <a:pt x="35" y="261"/>
                  </a:lnTo>
                  <a:lnTo>
                    <a:pt x="49" y="266"/>
                  </a:lnTo>
                  <a:lnTo>
                    <a:pt x="65" y="266"/>
                  </a:lnTo>
                  <a:lnTo>
                    <a:pt x="82" y="266"/>
                  </a:lnTo>
                  <a:lnTo>
                    <a:pt x="98" y="261"/>
                  </a:lnTo>
                  <a:lnTo>
                    <a:pt x="111" y="253"/>
                  </a:lnTo>
                  <a:lnTo>
                    <a:pt x="125" y="242"/>
                  </a:lnTo>
                  <a:lnTo>
                    <a:pt x="136" y="231"/>
                  </a:lnTo>
                  <a:lnTo>
                    <a:pt x="150" y="220"/>
                  </a:lnTo>
                  <a:lnTo>
                    <a:pt x="161" y="209"/>
                  </a:lnTo>
                  <a:lnTo>
                    <a:pt x="185" y="171"/>
                  </a:lnTo>
                  <a:lnTo>
                    <a:pt x="201" y="125"/>
                  </a:lnTo>
                  <a:lnTo>
                    <a:pt x="204" y="76"/>
                  </a:lnTo>
                  <a:lnTo>
                    <a:pt x="199" y="35"/>
                  </a:lnTo>
                  <a:lnTo>
                    <a:pt x="188" y="24"/>
                  </a:lnTo>
                  <a:lnTo>
                    <a:pt x="177" y="16"/>
                  </a:lnTo>
                  <a:lnTo>
                    <a:pt x="164" y="10"/>
                  </a:lnTo>
                  <a:lnTo>
                    <a:pt x="155" y="0"/>
                  </a:lnTo>
                  <a:lnTo>
                    <a:pt x="130" y="2"/>
                  </a:lnTo>
                  <a:lnTo>
                    <a:pt x="106" y="10"/>
                  </a:lnTo>
                  <a:lnTo>
                    <a:pt x="88" y="24"/>
                  </a:lnTo>
                  <a:lnTo>
                    <a:pt x="68" y="40"/>
                  </a:lnTo>
                  <a:lnTo>
                    <a:pt x="52" y="62"/>
                  </a:lnTo>
                  <a:lnTo>
                    <a:pt x="38" y="81"/>
                  </a:lnTo>
                  <a:lnTo>
                    <a:pt x="24" y="102"/>
                  </a:lnTo>
                  <a:lnTo>
                    <a:pt x="14" y="125"/>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5" name="Freeform 111"/>
            <p:cNvSpPr>
              <a:spLocks/>
            </p:cNvSpPr>
            <p:nvPr/>
          </p:nvSpPr>
          <p:spPr bwMode="auto">
            <a:xfrm>
              <a:off x="604" y="3067"/>
              <a:ext cx="44" cy="67"/>
            </a:xfrm>
            <a:custGeom>
              <a:avLst/>
              <a:gdLst>
                <a:gd name="T0" fmla="*/ 0 w 177"/>
                <a:gd name="T1" fmla="*/ 0 h 267"/>
                <a:gd name="T2" fmla="*/ 0 w 177"/>
                <a:gd name="T3" fmla="*/ 0 h 267"/>
                <a:gd name="T4" fmla="*/ 0 w 177"/>
                <a:gd name="T5" fmla="*/ 0 h 267"/>
                <a:gd name="T6" fmla="*/ 0 w 177"/>
                <a:gd name="T7" fmla="*/ 0 h 267"/>
                <a:gd name="T8" fmla="*/ 0 w 177"/>
                <a:gd name="T9" fmla="*/ 0 h 267"/>
                <a:gd name="T10" fmla="*/ 0 w 177"/>
                <a:gd name="T11" fmla="*/ 0 h 267"/>
                <a:gd name="T12" fmla="*/ 0 w 177"/>
                <a:gd name="T13" fmla="*/ 0 h 267"/>
                <a:gd name="T14" fmla="*/ 0 w 177"/>
                <a:gd name="T15" fmla="*/ 0 h 267"/>
                <a:gd name="T16" fmla="*/ 0 w 177"/>
                <a:gd name="T17" fmla="*/ 0 h 267"/>
                <a:gd name="T18" fmla="*/ 0 w 177"/>
                <a:gd name="T19" fmla="*/ 0 h 267"/>
                <a:gd name="T20" fmla="*/ 0 w 177"/>
                <a:gd name="T21" fmla="*/ 0 h 267"/>
                <a:gd name="T22" fmla="*/ 0 w 177"/>
                <a:gd name="T23" fmla="*/ 0 h 267"/>
                <a:gd name="T24" fmla="*/ 0 w 177"/>
                <a:gd name="T25" fmla="*/ 0 h 267"/>
                <a:gd name="T26" fmla="*/ 0 w 177"/>
                <a:gd name="T27" fmla="*/ 0 h 267"/>
                <a:gd name="T28" fmla="*/ 0 w 177"/>
                <a:gd name="T29" fmla="*/ 0 h 267"/>
                <a:gd name="T30" fmla="*/ 0 w 177"/>
                <a:gd name="T31" fmla="*/ 0 h 267"/>
                <a:gd name="T32" fmla="*/ 0 w 177"/>
                <a:gd name="T33" fmla="*/ 0 h 267"/>
                <a:gd name="T34" fmla="*/ 0 w 177"/>
                <a:gd name="T35" fmla="*/ 0 h 267"/>
                <a:gd name="T36" fmla="*/ 0 w 177"/>
                <a:gd name="T37" fmla="*/ 0 h 267"/>
                <a:gd name="T38" fmla="*/ 0 w 177"/>
                <a:gd name="T39" fmla="*/ 0 h 267"/>
                <a:gd name="T40" fmla="*/ 0 w 177"/>
                <a:gd name="T41" fmla="*/ 0 h 267"/>
                <a:gd name="T42" fmla="*/ 0 w 177"/>
                <a:gd name="T43" fmla="*/ 0 h 267"/>
                <a:gd name="T44" fmla="*/ 0 w 177"/>
                <a:gd name="T45" fmla="*/ 0 h 267"/>
                <a:gd name="T46" fmla="*/ 0 w 177"/>
                <a:gd name="T47" fmla="*/ 0 h 267"/>
                <a:gd name="T48" fmla="*/ 0 w 177"/>
                <a:gd name="T49" fmla="*/ 0 h 267"/>
                <a:gd name="T50" fmla="*/ 0 w 177"/>
                <a:gd name="T51" fmla="*/ 0 h 267"/>
                <a:gd name="T52" fmla="*/ 0 w 177"/>
                <a:gd name="T53" fmla="*/ 0 h 267"/>
                <a:gd name="T54" fmla="*/ 0 w 177"/>
                <a:gd name="T55" fmla="*/ 0 h 267"/>
                <a:gd name="T56" fmla="*/ 0 w 177"/>
                <a:gd name="T57" fmla="*/ 0 h 267"/>
                <a:gd name="T58" fmla="*/ 0 w 177"/>
                <a:gd name="T59" fmla="*/ 0 h 267"/>
                <a:gd name="T60" fmla="*/ 0 w 177"/>
                <a:gd name="T61" fmla="*/ 0 h 267"/>
                <a:gd name="T62" fmla="*/ 0 w 177"/>
                <a:gd name="T63" fmla="*/ 0 h 267"/>
                <a:gd name="T64" fmla="*/ 0 w 177"/>
                <a:gd name="T65" fmla="*/ 0 h 2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267"/>
                <a:gd name="T101" fmla="*/ 177 w 177"/>
                <a:gd name="T102" fmla="*/ 267 h 2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267">
                  <a:moveTo>
                    <a:pt x="5" y="141"/>
                  </a:moveTo>
                  <a:lnTo>
                    <a:pt x="0" y="166"/>
                  </a:lnTo>
                  <a:lnTo>
                    <a:pt x="0" y="188"/>
                  </a:lnTo>
                  <a:lnTo>
                    <a:pt x="5" y="212"/>
                  </a:lnTo>
                  <a:lnTo>
                    <a:pt x="16" y="237"/>
                  </a:lnTo>
                  <a:lnTo>
                    <a:pt x="27" y="245"/>
                  </a:lnTo>
                  <a:lnTo>
                    <a:pt x="39" y="256"/>
                  </a:lnTo>
                  <a:lnTo>
                    <a:pt x="51" y="264"/>
                  </a:lnTo>
                  <a:lnTo>
                    <a:pt x="65" y="267"/>
                  </a:lnTo>
                  <a:lnTo>
                    <a:pt x="79" y="264"/>
                  </a:lnTo>
                  <a:lnTo>
                    <a:pt x="92" y="258"/>
                  </a:lnTo>
                  <a:lnTo>
                    <a:pt x="106" y="253"/>
                  </a:lnTo>
                  <a:lnTo>
                    <a:pt x="117" y="242"/>
                  </a:lnTo>
                  <a:lnTo>
                    <a:pt x="125" y="231"/>
                  </a:lnTo>
                  <a:lnTo>
                    <a:pt x="136" y="221"/>
                  </a:lnTo>
                  <a:lnTo>
                    <a:pt x="145" y="207"/>
                  </a:lnTo>
                  <a:lnTo>
                    <a:pt x="152" y="196"/>
                  </a:lnTo>
                  <a:lnTo>
                    <a:pt x="172" y="155"/>
                  </a:lnTo>
                  <a:lnTo>
                    <a:pt x="177" y="109"/>
                  </a:lnTo>
                  <a:lnTo>
                    <a:pt x="172" y="65"/>
                  </a:lnTo>
                  <a:lnTo>
                    <a:pt x="155" y="27"/>
                  </a:lnTo>
                  <a:lnTo>
                    <a:pt x="145" y="21"/>
                  </a:lnTo>
                  <a:lnTo>
                    <a:pt x="133" y="16"/>
                  </a:lnTo>
                  <a:lnTo>
                    <a:pt x="120" y="11"/>
                  </a:lnTo>
                  <a:lnTo>
                    <a:pt x="112" y="0"/>
                  </a:lnTo>
                  <a:lnTo>
                    <a:pt x="90" y="9"/>
                  </a:lnTo>
                  <a:lnTo>
                    <a:pt x="71" y="21"/>
                  </a:lnTo>
                  <a:lnTo>
                    <a:pt x="55" y="39"/>
                  </a:lnTo>
                  <a:lnTo>
                    <a:pt x="41" y="57"/>
                  </a:lnTo>
                  <a:lnTo>
                    <a:pt x="30" y="76"/>
                  </a:lnTo>
                  <a:lnTo>
                    <a:pt x="19" y="98"/>
                  </a:lnTo>
                  <a:lnTo>
                    <a:pt x="11" y="120"/>
                  </a:lnTo>
                  <a:lnTo>
                    <a:pt x="5" y="141"/>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6" name="Freeform 112"/>
            <p:cNvSpPr>
              <a:spLocks/>
            </p:cNvSpPr>
            <p:nvPr/>
          </p:nvSpPr>
          <p:spPr bwMode="auto">
            <a:xfrm>
              <a:off x="663" y="3108"/>
              <a:ext cx="19" cy="44"/>
            </a:xfrm>
            <a:custGeom>
              <a:avLst/>
              <a:gdLst>
                <a:gd name="T0" fmla="*/ 0 w 76"/>
                <a:gd name="T1" fmla="*/ 0 h 177"/>
                <a:gd name="T2" fmla="*/ 0 w 76"/>
                <a:gd name="T3" fmla="*/ 0 h 177"/>
                <a:gd name="T4" fmla="*/ 0 w 76"/>
                <a:gd name="T5" fmla="*/ 0 h 177"/>
                <a:gd name="T6" fmla="*/ 0 w 76"/>
                <a:gd name="T7" fmla="*/ 0 h 177"/>
                <a:gd name="T8" fmla="*/ 0 w 76"/>
                <a:gd name="T9" fmla="*/ 0 h 177"/>
                <a:gd name="T10" fmla="*/ 0 w 76"/>
                <a:gd name="T11" fmla="*/ 0 h 177"/>
                <a:gd name="T12" fmla="*/ 0 w 76"/>
                <a:gd name="T13" fmla="*/ 0 h 177"/>
                <a:gd name="T14" fmla="*/ 0 w 76"/>
                <a:gd name="T15" fmla="*/ 0 h 177"/>
                <a:gd name="T16" fmla="*/ 0 w 76"/>
                <a:gd name="T17" fmla="*/ 0 h 177"/>
                <a:gd name="T18" fmla="*/ 0 w 76"/>
                <a:gd name="T19" fmla="*/ 0 h 177"/>
                <a:gd name="T20" fmla="*/ 0 w 76"/>
                <a:gd name="T21" fmla="*/ 0 h 177"/>
                <a:gd name="T22" fmla="*/ 0 w 76"/>
                <a:gd name="T23" fmla="*/ 0 h 177"/>
                <a:gd name="T24" fmla="*/ 0 w 76"/>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
                <a:gd name="T40" fmla="*/ 0 h 177"/>
                <a:gd name="T41" fmla="*/ 76 w 76"/>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 h="177">
                  <a:moveTo>
                    <a:pt x="69" y="87"/>
                  </a:moveTo>
                  <a:lnTo>
                    <a:pt x="74" y="65"/>
                  </a:lnTo>
                  <a:lnTo>
                    <a:pt x="76" y="44"/>
                  </a:lnTo>
                  <a:lnTo>
                    <a:pt x="74" y="21"/>
                  </a:lnTo>
                  <a:lnTo>
                    <a:pt x="69" y="0"/>
                  </a:lnTo>
                  <a:lnTo>
                    <a:pt x="32" y="21"/>
                  </a:lnTo>
                  <a:lnTo>
                    <a:pt x="11" y="73"/>
                  </a:lnTo>
                  <a:lnTo>
                    <a:pt x="0" y="133"/>
                  </a:lnTo>
                  <a:lnTo>
                    <a:pt x="3" y="177"/>
                  </a:lnTo>
                  <a:lnTo>
                    <a:pt x="27" y="161"/>
                  </a:lnTo>
                  <a:lnTo>
                    <a:pt x="44" y="138"/>
                  </a:lnTo>
                  <a:lnTo>
                    <a:pt x="57" y="111"/>
                  </a:lnTo>
                  <a:lnTo>
                    <a:pt x="69" y="87"/>
                  </a:lnTo>
                  <a:close/>
                </a:path>
              </a:pathLst>
            </a:custGeom>
            <a:solidFill>
              <a:srgbClr val="C63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7" name="Freeform 113"/>
            <p:cNvSpPr>
              <a:spLocks/>
            </p:cNvSpPr>
            <p:nvPr/>
          </p:nvSpPr>
          <p:spPr bwMode="auto">
            <a:xfrm>
              <a:off x="593" y="3157"/>
              <a:ext cx="26" cy="40"/>
            </a:xfrm>
            <a:custGeom>
              <a:avLst/>
              <a:gdLst>
                <a:gd name="T0" fmla="*/ 0 w 104"/>
                <a:gd name="T1" fmla="*/ 0 h 161"/>
                <a:gd name="T2" fmla="*/ 0 w 104"/>
                <a:gd name="T3" fmla="*/ 0 h 161"/>
                <a:gd name="T4" fmla="*/ 0 w 104"/>
                <a:gd name="T5" fmla="*/ 0 h 161"/>
                <a:gd name="T6" fmla="*/ 0 w 104"/>
                <a:gd name="T7" fmla="*/ 0 h 161"/>
                <a:gd name="T8" fmla="*/ 0 w 104"/>
                <a:gd name="T9" fmla="*/ 0 h 161"/>
                <a:gd name="T10" fmla="*/ 0 w 104"/>
                <a:gd name="T11" fmla="*/ 0 h 161"/>
                <a:gd name="T12" fmla="*/ 0 w 104"/>
                <a:gd name="T13" fmla="*/ 0 h 161"/>
                <a:gd name="T14" fmla="*/ 0 w 104"/>
                <a:gd name="T15" fmla="*/ 0 h 161"/>
                <a:gd name="T16" fmla="*/ 0 w 104"/>
                <a:gd name="T17" fmla="*/ 0 h 161"/>
                <a:gd name="T18" fmla="*/ 0 w 104"/>
                <a:gd name="T19" fmla="*/ 0 h 161"/>
                <a:gd name="T20" fmla="*/ 0 w 104"/>
                <a:gd name="T21" fmla="*/ 0 h 161"/>
                <a:gd name="T22" fmla="*/ 0 w 104"/>
                <a:gd name="T23" fmla="*/ 0 h 161"/>
                <a:gd name="T24" fmla="*/ 0 w 104"/>
                <a:gd name="T25" fmla="*/ 0 h 161"/>
                <a:gd name="T26" fmla="*/ 0 w 104"/>
                <a:gd name="T27" fmla="*/ 0 h 161"/>
                <a:gd name="T28" fmla="*/ 0 w 104"/>
                <a:gd name="T29" fmla="*/ 0 h 161"/>
                <a:gd name="T30" fmla="*/ 0 w 104"/>
                <a:gd name="T31" fmla="*/ 0 h 161"/>
                <a:gd name="T32" fmla="*/ 0 w 104"/>
                <a:gd name="T33" fmla="*/ 0 h 161"/>
                <a:gd name="T34" fmla="*/ 0 w 104"/>
                <a:gd name="T35" fmla="*/ 0 h 161"/>
                <a:gd name="T36" fmla="*/ 0 w 104"/>
                <a:gd name="T37" fmla="*/ 0 h 161"/>
                <a:gd name="T38" fmla="*/ 0 w 104"/>
                <a:gd name="T39" fmla="*/ 0 h 161"/>
                <a:gd name="T40" fmla="*/ 0 w 104"/>
                <a:gd name="T41" fmla="*/ 0 h 1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161"/>
                <a:gd name="T65" fmla="*/ 104 w 104"/>
                <a:gd name="T66" fmla="*/ 161 h 1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161">
                  <a:moveTo>
                    <a:pt x="85" y="90"/>
                  </a:moveTo>
                  <a:lnTo>
                    <a:pt x="93" y="67"/>
                  </a:lnTo>
                  <a:lnTo>
                    <a:pt x="101" y="43"/>
                  </a:lnTo>
                  <a:lnTo>
                    <a:pt x="104" y="21"/>
                  </a:lnTo>
                  <a:lnTo>
                    <a:pt x="101" y="0"/>
                  </a:lnTo>
                  <a:lnTo>
                    <a:pt x="83" y="2"/>
                  </a:lnTo>
                  <a:lnTo>
                    <a:pt x="63" y="16"/>
                  </a:lnTo>
                  <a:lnTo>
                    <a:pt x="47" y="37"/>
                  </a:lnTo>
                  <a:lnTo>
                    <a:pt x="30" y="62"/>
                  </a:lnTo>
                  <a:lnTo>
                    <a:pt x="19" y="90"/>
                  </a:lnTo>
                  <a:lnTo>
                    <a:pt x="9" y="117"/>
                  </a:lnTo>
                  <a:lnTo>
                    <a:pt x="3" y="141"/>
                  </a:lnTo>
                  <a:lnTo>
                    <a:pt x="0" y="161"/>
                  </a:lnTo>
                  <a:lnTo>
                    <a:pt x="14" y="157"/>
                  </a:lnTo>
                  <a:lnTo>
                    <a:pt x="28" y="152"/>
                  </a:lnTo>
                  <a:lnTo>
                    <a:pt x="41" y="144"/>
                  </a:lnTo>
                  <a:lnTo>
                    <a:pt x="53" y="133"/>
                  </a:lnTo>
                  <a:lnTo>
                    <a:pt x="60" y="125"/>
                  </a:lnTo>
                  <a:lnTo>
                    <a:pt x="69" y="111"/>
                  </a:lnTo>
                  <a:lnTo>
                    <a:pt x="76" y="101"/>
                  </a:lnTo>
                  <a:lnTo>
                    <a:pt x="85" y="90"/>
                  </a:lnTo>
                  <a:close/>
                </a:path>
              </a:pathLst>
            </a:custGeom>
            <a:solidFill>
              <a:srgbClr val="EA8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8" name="Freeform 114"/>
            <p:cNvSpPr>
              <a:spLocks/>
            </p:cNvSpPr>
            <p:nvPr/>
          </p:nvSpPr>
          <p:spPr bwMode="auto">
            <a:xfrm>
              <a:off x="613" y="3076"/>
              <a:ext cx="18" cy="42"/>
            </a:xfrm>
            <a:custGeom>
              <a:avLst/>
              <a:gdLst>
                <a:gd name="T0" fmla="*/ 0 w 70"/>
                <a:gd name="T1" fmla="*/ 0 h 166"/>
                <a:gd name="T2" fmla="*/ 0 w 70"/>
                <a:gd name="T3" fmla="*/ 0 h 166"/>
                <a:gd name="T4" fmla="*/ 0 w 70"/>
                <a:gd name="T5" fmla="*/ 0 h 166"/>
                <a:gd name="T6" fmla="*/ 0 w 70"/>
                <a:gd name="T7" fmla="*/ 0 h 166"/>
                <a:gd name="T8" fmla="*/ 0 w 70"/>
                <a:gd name="T9" fmla="*/ 0 h 166"/>
                <a:gd name="T10" fmla="*/ 0 w 70"/>
                <a:gd name="T11" fmla="*/ 0 h 166"/>
                <a:gd name="T12" fmla="*/ 0 w 70"/>
                <a:gd name="T13" fmla="*/ 0 h 166"/>
                <a:gd name="T14" fmla="*/ 0 w 70"/>
                <a:gd name="T15" fmla="*/ 0 h 166"/>
                <a:gd name="T16" fmla="*/ 0 w 70"/>
                <a:gd name="T17" fmla="*/ 0 h 166"/>
                <a:gd name="T18" fmla="*/ 0 w 70"/>
                <a:gd name="T19" fmla="*/ 0 h 166"/>
                <a:gd name="T20" fmla="*/ 0 w 70"/>
                <a:gd name="T21" fmla="*/ 0 h 166"/>
                <a:gd name="T22" fmla="*/ 0 w 70"/>
                <a:gd name="T23" fmla="*/ 0 h 166"/>
                <a:gd name="T24" fmla="*/ 0 w 70"/>
                <a:gd name="T25" fmla="*/ 0 h 1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0"/>
                <a:gd name="T40" fmla="*/ 0 h 166"/>
                <a:gd name="T41" fmla="*/ 70 w 70"/>
                <a:gd name="T42" fmla="*/ 166 h 1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0" h="166">
                  <a:moveTo>
                    <a:pt x="62" y="85"/>
                  </a:moveTo>
                  <a:lnTo>
                    <a:pt x="67" y="63"/>
                  </a:lnTo>
                  <a:lnTo>
                    <a:pt x="70" y="41"/>
                  </a:lnTo>
                  <a:lnTo>
                    <a:pt x="67" y="22"/>
                  </a:lnTo>
                  <a:lnTo>
                    <a:pt x="62" y="0"/>
                  </a:lnTo>
                  <a:lnTo>
                    <a:pt x="30" y="25"/>
                  </a:lnTo>
                  <a:lnTo>
                    <a:pt x="10" y="71"/>
                  </a:lnTo>
                  <a:lnTo>
                    <a:pt x="0" y="126"/>
                  </a:lnTo>
                  <a:lnTo>
                    <a:pt x="2" y="166"/>
                  </a:lnTo>
                  <a:lnTo>
                    <a:pt x="26" y="153"/>
                  </a:lnTo>
                  <a:lnTo>
                    <a:pt x="43" y="134"/>
                  </a:lnTo>
                  <a:lnTo>
                    <a:pt x="53" y="110"/>
                  </a:lnTo>
                  <a:lnTo>
                    <a:pt x="62" y="85"/>
                  </a:lnTo>
                  <a:close/>
                </a:path>
              </a:pathLst>
            </a:custGeom>
            <a:solidFill>
              <a:srgbClr val="AD5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79" name="Freeform 115"/>
            <p:cNvSpPr>
              <a:spLocks/>
            </p:cNvSpPr>
            <p:nvPr/>
          </p:nvSpPr>
          <p:spPr bwMode="auto">
            <a:xfrm>
              <a:off x="670" y="3109"/>
              <a:ext cx="24" cy="50"/>
            </a:xfrm>
            <a:custGeom>
              <a:avLst/>
              <a:gdLst>
                <a:gd name="T0" fmla="*/ 0 w 92"/>
                <a:gd name="T1" fmla="*/ 0 h 202"/>
                <a:gd name="T2" fmla="*/ 0 w 92"/>
                <a:gd name="T3" fmla="*/ 0 h 202"/>
                <a:gd name="T4" fmla="*/ 0 w 92"/>
                <a:gd name="T5" fmla="*/ 0 h 202"/>
                <a:gd name="T6" fmla="*/ 0 w 92"/>
                <a:gd name="T7" fmla="*/ 0 h 202"/>
                <a:gd name="T8" fmla="*/ 0 w 92"/>
                <a:gd name="T9" fmla="*/ 0 h 202"/>
                <a:gd name="T10" fmla="*/ 0 w 92"/>
                <a:gd name="T11" fmla="*/ 0 h 202"/>
                <a:gd name="T12" fmla="*/ 0 w 92"/>
                <a:gd name="T13" fmla="*/ 0 h 202"/>
                <a:gd name="T14" fmla="*/ 0 w 92"/>
                <a:gd name="T15" fmla="*/ 0 h 202"/>
                <a:gd name="T16" fmla="*/ 0 w 92"/>
                <a:gd name="T17" fmla="*/ 0 h 202"/>
                <a:gd name="T18" fmla="*/ 0 w 92"/>
                <a:gd name="T19" fmla="*/ 0 h 202"/>
                <a:gd name="T20" fmla="*/ 0 w 92"/>
                <a:gd name="T21" fmla="*/ 0 h 202"/>
                <a:gd name="T22" fmla="*/ 0 w 92"/>
                <a:gd name="T23" fmla="*/ 0 h 202"/>
                <a:gd name="T24" fmla="*/ 0 w 92"/>
                <a:gd name="T25" fmla="*/ 0 h 202"/>
                <a:gd name="T26" fmla="*/ 0 w 92"/>
                <a:gd name="T27" fmla="*/ 0 h 202"/>
                <a:gd name="T28" fmla="*/ 0 w 92"/>
                <a:gd name="T29" fmla="*/ 0 h 202"/>
                <a:gd name="T30" fmla="*/ 0 w 92"/>
                <a:gd name="T31" fmla="*/ 0 h 202"/>
                <a:gd name="T32" fmla="*/ 0 w 92"/>
                <a:gd name="T33" fmla="*/ 0 h 202"/>
                <a:gd name="T34" fmla="*/ 0 w 92"/>
                <a:gd name="T35" fmla="*/ 0 h 202"/>
                <a:gd name="T36" fmla="*/ 0 w 92"/>
                <a:gd name="T37" fmla="*/ 0 h 202"/>
                <a:gd name="T38" fmla="*/ 0 w 92"/>
                <a:gd name="T39" fmla="*/ 0 h 202"/>
                <a:gd name="T40" fmla="*/ 0 w 92"/>
                <a:gd name="T41" fmla="*/ 0 h 2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2"/>
                <a:gd name="T65" fmla="*/ 92 w 92"/>
                <a:gd name="T66" fmla="*/ 202 h 2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2">
                  <a:moveTo>
                    <a:pt x="0" y="196"/>
                  </a:moveTo>
                  <a:lnTo>
                    <a:pt x="0" y="198"/>
                  </a:lnTo>
                  <a:lnTo>
                    <a:pt x="0" y="202"/>
                  </a:lnTo>
                  <a:lnTo>
                    <a:pt x="2" y="202"/>
                  </a:lnTo>
                  <a:lnTo>
                    <a:pt x="5" y="202"/>
                  </a:lnTo>
                  <a:lnTo>
                    <a:pt x="25" y="196"/>
                  </a:lnTo>
                  <a:lnTo>
                    <a:pt x="41" y="188"/>
                  </a:lnTo>
                  <a:lnTo>
                    <a:pt x="55" y="175"/>
                  </a:lnTo>
                  <a:lnTo>
                    <a:pt x="65" y="158"/>
                  </a:lnTo>
                  <a:lnTo>
                    <a:pt x="74" y="142"/>
                  </a:lnTo>
                  <a:lnTo>
                    <a:pt x="79" y="122"/>
                  </a:lnTo>
                  <a:lnTo>
                    <a:pt x="85" y="103"/>
                  </a:lnTo>
                  <a:lnTo>
                    <a:pt x="90" y="85"/>
                  </a:lnTo>
                  <a:lnTo>
                    <a:pt x="92" y="65"/>
                  </a:lnTo>
                  <a:lnTo>
                    <a:pt x="92" y="41"/>
                  </a:lnTo>
                  <a:lnTo>
                    <a:pt x="87" y="19"/>
                  </a:lnTo>
                  <a:lnTo>
                    <a:pt x="79" y="0"/>
                  </a:lnTo>
                  <a:lnTo>
                    <a:pt x="71" y="55"/>
                  </a:lnTo>
                  <a:lnTo>
                    <a:pt x="60" y="109"/>
                  </a:lnTo>
                  <a:lnTo>
                    <a:pt x="39" y="158"/>
                  </a:lnTo>
                  <a:lnTo>
                    <a:pt x="0" y="196"/>
                  </a:lnTo>
                  <a:close/>
                </a:path>
              </a:pathLst>
            </a:custGeom>
            <a:solidFill>
              <a:srgbClr val="82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0" name="Freeform 116"/>
            <p:cNvSpPr>
              <a:spLocks/>
            </p:cNvSpPr>
            <p:nvPr/>
          </p:nvSpPr>
          <p:spPr bwMode="auto">
            <a:xfrm>
              <a:off x="598" y="3162"/>
              <a:ext cx="31" cy="45"/>
            </a:xfrm>
            <a:custGeom>
              <a:avLst/>
              <a:gdLst>
                <a:gd name="T0" fmla="*/ 0 w 122"/>
                <a:gd name="T1" fmla="*/ 0 h 182"/>
                <a:gd name="T2" fmla="*/ 0 w 122"/>
                <a:gd name="T3" fmla="*/ 0 h 182"/>
                <a:gd name="T4" fmla="*/ 0 w 122"/>
                <a:gd name="T5" fmla="*/ 0 h 182"/>
                <a:gd name="T6" fmla="*/ 0 w 122"/>
                <a:gd name="T7" fmla="*/ 0 h 182"/>
                <a:gd name="T8" fmla="*/ 0 w 122"/>
                <a:gd name="T9" fmla="*/ 0 h 182"/>
                <a:gd name="T10" fmla="*/ 0 w 122"/>
                <a:gd name="T11" fmla="*/ 0 h 182"/>
                <a:gd name="T12" fmla="*/ 0 w 122"/>
                <a:gd name="T13" fmla="*/ 0 h 182"/>
                <a:gd name="T14" fmla="*/ 0 w 122"/>
                <a:gd name="T15" fmla="*/ 0 h 182"/>
                <a:gd name="T16" fmla="*/ 0 w 122"/>
                <a:gd name="T17" fmla="*/ 0 h 182"/>
                <a:gd name="T18" fmla="*/ 0 w 122"/>
                <a:gd name="T19" fmla="*/ 0 h 182"/>
                <a:gd name="T20" fmla="*/ 0 w 122"/>
                <a:gd name="T21" fmla="*/ 0 h 182"/>
                <a:gd name="T22" fmla="*/ 0 w 122"/>
                <a:gd name="T23" fmla="*/ 0 h 182"/>
                <a:gd name="T24" fmla="*/ 0 w 122"/>
                <a:gd name="T25" fmla="*/ 0 h 182"/>
                <a:gd name="T26" fmla="*/ 0 w 122"/>
                <a:gd name="T27" fmla="*/ 0 h 182"/>
                <a:gd name="T28" fmla="*/ 0 w 122"/>
                <a:gd name="T29" fmla="*/ 0 h 182"/>
                <a:gd name="T30" fmla="*/ 0 w 122"/>
                <a:gd name="T31" fmla="*/ 0 h 182"/>
                <a:gd name="T32" fmla="*/ 0 w 122"/>
                <a:gd name="T33" fmla="*/ 0 h 182"/>
                <a:gd name="T34" fmla="*/ 0 w 122"/>
                <a:gd name="T35" fmla="*/ 0 h 182"/>
                <a:gd name="T36" fmla="*/ 0 w 122"/>
                <a:gd name="T37" fmla="*/ 0 h 182"/>
                <a:gd name="T38" fmla="*/ 0 w 122"/>
                <a:gd name="T39" fmla="*/ 0 h 182"/>
                <a:gd name="T40" fmla="*/ 0 w 122"/>
                <a:gd name="T41" fmla="*/ 0 h 182"/>
                <a:gd name="T42" fmla="*/ 0 w 122"/>
                <a:gd name="T43" fmla="*/ 0 h 182"/>
                <a:gd name="T44" fmla="*/ 0 w 122"/>
                <a:gd name="T45" fmla="*/ 0 h 182"/>
                <a:gd name="T46" fmla="*/ 0 w 122"/>
                <a:gd name="T47" fmla="*/ 0 h 182"/>
                <a:gd name="T48" fmla="*/ 0 w 122"/>
                <a:gd name="T49" fmla="*/ 0 h 1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2"/>
                <a:gd name="T76" fmla="*/ 0 h 182"/>
                <a:gd name="T77" fmla="*/ 122 w 122"/>
                <a:gd name="T78" fmla="*/ 182 h 1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2" h="182">
                  <a:moveTo>
                    <a:pt x="2" y="172"/>
                  </a:moveTo>
                  <a:lnTo>
                    <a:pt x="0" y="174"/>
                  </a:lnTo>
                  <a:lnTo>
                    <a:pt x="0" y="177"/>
                  </a:lnTo>
                  <a:lnTo>
                    <a:pt x="2" y="179"/>
                  </a:lnTo>
                  <a:lnTo>
                    <a:pt x="2" y="182"/>
                  </a:lnTo>
                  <a:lnTo>
                    <a:pt x="24" y="179"/>
                  </a:lnTo>
                  <a:lnTo>
                    <a:pt x="42" y="172"/>
                  </a:lnTo>
                  <a:lnTo>
                    <a:pt x="60" y="163"/>
                  </a:lnTo>
                  <a:lnTo>
                    <a:pt x="72" y="147"/>
                  </a:lnTo>
                  <a:lnTo>
                    <a:pt x="83" y="133"/>
                  </a:lnTo>
                  <a:lnTo>
                    <a:pt x="95" y="117"/>
                  </a:lnTo>
                  <a:lnTo>
                    <a:pt x="106" y="98"/>
                  </a:lnTo>
                  <a:lnTo>
                    <a:pt x="113" y="82"/>
                  </a:lnTo>
                  <a:lnTo>
                    <a:pt x="119" y="59"/>
                  </a:lnTo>
                  <a:lnTo>
                    <a:pt x="122" y="41"/>
                  </a:lnTo>
                  <a:lnTo>
                    <a:pt x="122" y="18"/>
                  </a:lnTo>
                  <a:lnTo>
                    <a:pt x="116" y="0"/>
                  </a:lnTo>
                  <a:lnTo>
                    <a:pt x="108" y="24"/>
                  </a:lnTo>
                  <a:lnTo>
                    <a:pt x="97" y="48"/>
                  </a:lnTo>
                  <a:lnTo>
                    <a:pt x="90" y="76"/>
                  </a:lnTo>
                  <a:lnTo>
                    <a:pt x="76" y="98"/>
                  </a:lnTo>
                  <a:lnTo>
                    <a:pt x="62" y="122"/>
                  </a:lnTo>
                  <a:lnTo>
                    <a:pt x="46" y="142"/>
                  </a:lnTo>
                  <a:lnTo>
                    <a:pt x="26" y="158"/>
                  </a:lnTo>
                  <a:lnTo>
                    <a:pt x="2" y="172"/>
                  </a:lnTo>
                  <a:close/>
                </a:path>
              </a:pathLst>
            </a:custGeom>
            <a:solidFill>
              <a:srgbClr val="C63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1" name="Freeform 117"/>
            <p:cNvSpPr>
              <a:spLocks/>
            </p:cNvSpPr>
            <p:nvPr/>
          </p:nvSpPr>
          <p:spPr bwMode="auto">
            <a:xfrm>
              <a:off x="620" y="3079"/>
              <a:ext cx="22" cy="48"/>
            </a:xfrm>
            <a:custGeom>
              <a:avLst/>
              <a:gdLst>
                <a:gd name="T0" fmla="*/ 0 w 87"/>
                <a:gd name="T1" fmla="*/ 0 h 191"/>
                <a:gd name="T2" fmla="*/ 0 w 87"/>
                <a:gd name="T3" fmla="*/ 0 h 191"/>
                <a:gd name="T4" fmla="*/ 0 w 87"/>
                <a:gd name="T5" fmla="*/ 0 h 191"/>
                <a:gd name="T6" fmla="*/ 0 w 87"/>
                <a:gd name="T7" fmla="*/ 0 h 191"/>
                <a:gd name="T8" fmla="*/ 0 w 87"/>
                <a:gd name="T9" fmla="*/ 0 h 191"/>
                <a:gd name="T10" fmla="*/ 0 w 87"/>
                <a:gd name="T11" fmla="*/ 0 h 191"/>
                <a:gd name="T12" fmla="*/ 0 w 87"/>
                <a:gd name="T13" fmla="*/ 0 h 191"/>
                <a:gd name="T14" fmla="*/ 0 w 87"/>
                <a:gd name="T15" fmla="*/ 0 h 191"/>
                <a:gd name="T16" fmla="*/ 0 w 87"/>
                <a:gd name="T17" fmla="*/ 0 h 191"/>
                <a:gd name="T18" fmla="*/ 0 w 87"/>
                <a:gd name="T19" fmla="*/ 0 h 191"/>
                <a:gd name="T20" fmla="*/ 0 w 87"/>
                <a:gd name="T21" fmla="*/ 0 h 191"/>
                <a:gd name="T22" fmla="*/ 0 w 87"/>
                <a:gd name="T23" fmla="*/ 0 h 191"/>
                <a:gd name="T24" fmla="*/ 0 w 87"/>
                <a:gd name="T25" fmla="*/ 0 h 191"/>
                <a:gd name="T26" fmla="*/ 0 w 87"/>
                <a:gd name="T27" fmla="*/ 0 h 191"/>
                <a:gd name="T28" fmla="*/ 0 w 87"/>
                <a:gd name="T29" fmla="*/ 0 h 191"/>
                <a:gd name="T30" fmla="*/ 0 w 87"/>
                <a:gd name="T31" fmla="*/ 0 h 191"/>
                <a:gd name="T32" fmla="*/ 0 w 87"/>
                <a:gd name="T33" fmla="*/ 0 h 191"/>
                <a:gd name="T34" fmla="*/ 0 w 87"/>
                <a:gd name="T35" fmla="*/ 0 h 191"/>
                <a:gd name="T36" fmla="*/ 0 w 87"/>
                <a:gd name="T37" fmla="*/ 0 h 191"/>
                <a:gd name="T38" fmla="*/ 0 w 87"/>
                <a:gd name="T39" fmla="*/ 0 h 191"/>
                <a:gd name="T40" fmla="*/ 0 w 87"/>
                <a:gd name="T41" fmla="*/ 0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191"/>
                <a:gd name="T65" fmla="*/ 87 w 87"/>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191">
                  <a:moveTo>
                    <a:pt x="0" y="180"/>
                  </a:moveTo>
                  <a:lnTo>
                    <a:pt x="0" y="182"/>
                  </a:lnTo>
                  <a:lnTo>
                    <a:pt x="0" y="185"/>
                  </a:lnTo>
                  <a:lnTo>
                    <a:pt x="0" y="188"/>
                  </a:lnTo>
                  <a:lnTo>
                    <a:pt x="0" y="191"/>
                  </a:lnTo>
                  <a:lnTo>
                    <a:pt x="20" y="185"/>
                  </a:lnTo>
                  <a:lnTo>
                    <a:pt x="36" y="175"/>
                  </a:lnTo>
                  <a:lnTo>
                    <a:pt x="47" y="161"/>
                  </a:lnTo>
                  <a:lnTo>
                    <a:pt x="57" y="147"/>
                  </a:lnTo>
                  <a:lnTo>
                    <a:pt x="68" y="131"/>
                  </a:lnTo>
                  <a:lnTo>
                    <a:pt x="74" y="112"/>
                  </a:lnTo>
                  <a:lnTo>
                    <a:pt x="82" y="95"/>
                  </a:lnTo>
                  <a:lnTo>
                    <a:pt x="87" y="79"/>
                  </a:lnTo>
                  <a:lnTo>
                    <a:pt x="87" y="60"/>
                  </a:lnTo>
                  <a:lnTo>
                    <a:pt x="87" y="39"/>
                  </a:lnTo>
                  <a:lnTo>
                    <a:pt x="85" y="16"/>
                  </a:lnTo>
                  <a:lnTo>
                    <a:pt x="77" y="0"/>
                  </a:lnTo>
                  <a:lnTo>
                    <a:pt x="68" y="52"/>
                  </a:lnTo>
                  <a:lnTo>
                    <a:pt x="57" y="101"/>
                  </a:lnTo>
                  <a:lnTo>
                    <a:pt x="36" y="147"/>
                  </a:lnTo>
                  <a:lnTo>
                    <a:pt x="0" y="180"/>
                  </a:lnTo>
                  <a:close/>
                </a:path>
              </a:pathLst>
            </a:custGeom>
            <a:solidFill>
              <a:srgbClr val="6D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2" name="Freeform 118"/>
            <p:cNvSpPr>
              <a:spLocks/>
            </p:cNvSpPr>
            <p:nvPr/>
          </p:nvSpPr>
          <p:spPr bwMode="auto">
            <a:xfrm>
              <a:off x="675" y="3258"/>
              <a:ext cx="62" cy="80"/>
            </a:xfrm>
            <a:custGeom>
              <a:avLst/>
              <a:gdLst>
                <a:gd name="T0" fmla="*/ 0 w 248"/>
                <a:gd name="T1" fmla="*/ 0 h 318"/>
                <a:gd name="T2" fmla="*/ 0 w 248"/>
                <a:gd name="T3" fmla="*/ 0 h 318"/>
                <a:gd name="T4" fmla="*/ 0 w 248"/>
                <a:gd name="T5" fmla="*/ 0 h 318"/>
                <a:gd name="T6" fmla="*/ 0 w 248"/>
                <a:gd name="T7" fmla="*/ 0 h 318"/>
                <a:gd name="T8" fmla="*/ 0 w 248"/>
                <a:gd name="T9" fmla="*/ 0 h 318"/>
                <a:gd name="T10" fmla="*/ 0 w 248"/>
                <a:gd name="T11" fmla="*/ 0 h 318"/>
                <a:gd name="T12" fmla="*/ 0 w 248"/>
                <a:gd name="T13" fmla="*/ 0 h 318"/>
                <a:gd name="T14" fmla="*/ 0 w 248"/>
                <a:gd name="T15" fmla="*/ 0 h 318"/>
                <a:gd name="T16" fmla="*/ 0 w 248"/>
                <a:gd name="T17" fmla="*/ 0 h 318"/>
                <a:gd name="T18" fmla="*/ 0 w 248"/>
                <a:gd name="T19" fmla="*/ 0 h 318"/>
                <a:gd name="T20" fmla="*/ 0 w 248"/>
                <a:gd name="T21" fmla="*/ 0 h 318"/>
                <a:gd name="T22" fmla="*/ 0 w 248"/>
                <a:gd name="T23" fmla="*/ 0 h 318"/>
                <a:gd name="T24" fmla="*/ 0 w 248"/>
                <a:gd name="T25" fmla="*/ 0 h 318"/>
                <a:gd name="T26" fmla="*/ 0 w 248"/>
                <a:gd name="T27" fmla="*/ 0 h 318"/>
                <a:gd name="T28" fmla="*/ 0 w 248"/>
                <a:gd name="T29" fmla="*/ 0 h 318"/>
                <a:gd name="T30" fmla="*/ 0 w 248"/>
                <a:gd name="T31" fmla="*/ 0 h 318"/>
                <a:gd name="T32" fmla="*/ 0 w 248"/>
                <a:gd name="T33" fmla="*/ 0 h 318"/>
                <a:gd name="T34" fmla="*/ 0 w 248"/>
                <a:gd name="T35" fmla="*/ 0 h 318"/>
                <a:gd name="T36" fmla="*/ 0 w 248"/>
                <a:gd name="T37" fmla="*/ 0 h 318"/>
                <a:gd name="T38" fmla="*/ 0 w 248"/>
                <a:gd name="T39" fmla="*/ 0 h 318"/>
                <a:gd name="T40" fmla="*/ 0 w 248"/>
                <a:gd name="T41" fmla="*/ 0 h 3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8"/>
                <a:gd name="T64" fmla="*/ 0 h 318"/>
                <a:gd name="T65" fmla="*/ 248 w 248"/>
                <a:gd name="T66" fmla="*/ 318 h 3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8" h="318">
                  <a:moveTo>
                    <a:pt x="248" y="229"/>
                  </a:moveTo>
                  <a:lnTo>
                    <a:pt x="220" y="177"/>
                  </a:lnTo>
                  <a:lnTo>
                    <a:pt x="207" y="120"/>
                  </a:lnTo>
                  <a:lnTo>
                    <a:pt x="202" y="60"/>
                  </a:lnTo>
                  <a:lnTo>
                    <a:pt x="207" y="0"/>
                  </a:lnTo>
                  <a:lnTo>
                    <a:pt x="163" y="25"/>
                  </a:lnTo>
                  <a:lnTo>
                    <a:pt x="128" y="58"/>
                  </a:lnTo>
                  <a:lnTo>
                    <a:pt x="98" y="95"/>
                  </a:lnTo>
                  <a:lnTo>
                    <a:pt x="73" y="136"/>
                  </a:lnTo>
                  <a:lnTo>
                    <a:pt x="55" y="182"/>
                  </a:lnTo>
                  <a:lnTo>
                    <a:pt x="36" y="229"/>
                  </a:lnTo>
                  <a:lnTo>
                    <a:pt x="20" y="276"/>
                  </a:lnTo>
                  <a:lnTo>
                    <a:pt x="0" y="318"/>
                  </a:lnTo>
                  <a:lnTo>
                    <a:pt x="32" y="313"/>
                  </a:lnTo>
                  <a:lnTo>
                    <a:pt x="66" y="308"/>
                  </a:lnTo>
                  <a:lnTo>
                    <a:pt x="98" y="300"/>
                  </a:lnTo>
                  <a:lnTo>
                    <a:pt x="131" y="290"/>
                  </a:lnTo>
                  <a:lnTo>
                    <a:pt x="161" y="278"/>
                  </a:lnTo>
                  <a:lnTo>
                    <a:pt x="191" y="265"/>
                  </a:lnTo>
                  <a:lnTo>
                    <a:pt x="220" y="248"/>
                  </a:lnTo>
                  <a:lnTo>
                    <a:pt x="248" y="229"/>
                  </a:lnTo>
                  <a:close/>
                </a:path>
              </a:pathLst>
            </a:custGeom>
            <a:solidFill>
              <a:srgbClr val="93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3" name="Freeform 119"/>
            <p:cNvSpPr>
              <a:spLocks/>
            </p:cNvSpPr>
            <p:nvPr/>
          </p:nvSpPr>
          <p:spPr bwMode="auto">
            <a:xfrm>
              <a:off x="684" y="3270"/>
              <a:ext cx="40" cy="53"/>
            </a:xfrm>
            <a:custGeom>
              <a:avLst/>
              <a:gdLst>
                <a:gd name="T0" fmla="*/ 0 w 160"/>
                <a:gd name="T1" fmla="*/ 0 h 210"/>
                <a:gd name="T2" fmla="*/ 0 w 160"/>
                <a:gd name="T3" fmla="*/ 0 h 210"/>
                <a:gd name="T4" fmla="*/ 0 w 160"/>
                <a:gd name="T5" fmla="*/ 0 h 210"/>
                <a:gd name="T6" fmla="*/ 0 w 160"/>
                <a:gd name="T7" fmla="*/ 0 h 210"/>
                <a:gd name="T8" fmla="*/ 0 w 160"/>
                <a:gd name="T9" fmla="*/ 0 h 210"/>
                <a:gd name="T10" fmla="*/ 0 w 160"/>
                <a:gd name="T11" fmla="*/ 0 h 210"/>
                <a:gd name="T12" fmla="*/ 0 w 160"/>
                <a:gd name="T13" fmla="*/ 0 h 210"/>
                <a:gd name="T14" fmla="*/ 0 w 160"/>
                <a:gd name="T15" fmla="*/ 0 h 210"/>
                <a:gd name="T16" fmla="*/ 0 w 160"/>
                <a:gd name="T17" fmla="*/ 0 h 210"/>
                <a:gd name="T18" fmla="*/ 0 w 160"/>
                <a:gd name="T19" fmla="*/ 0 h 210"/>
                <a:gd name="T20" fmla="*/ 0 w 160"/>
                <a:gd name="T21" fmla="*/ 0 h 210"/>
                <a:gd name="T22" fmla="*/ 0 w 160"/>
                <a:gd name="T23" fmla="*/ 0 h 210"/>
                <a:gd name="T24" fmla="*/ 0 w 160"/>
                <a:gd name="T25" fmla="*/ 0 h 210"/>
                <a:gd name="T26" fmla="*/ 0 w 160"/>
                <a:gd name="T27" fmla="*/ 0 h 210"/>
                <a:gd name="T28" fmla="*/ 0 w 160"/>
                <a:gd name="T29" fmla="*/ 0 h 210"/>
                <a:gd name="T30" fmla="*/ 0 w 160"/>
                <a:gd name="T31" fmla="*/ 0 h 210"/>
                <a:gd name="T32" fmla="*/ 0 w 160"/>
                <a:gd name="T33" fmla="*/ 0 h 210"/>
                <a:gd name="T34" fmla="*/ 0 w 160"/>
                <a:gd name="T35" fmla="*/ 0 h 210"/>
                <a:gd name="T36" fmla="*/ 0 w 160"/>
                <a:gd name="T37" fmla="*/ 0 h 210"/>
                <a:gd name="T38" fmla="*/ 0 w 160"/>
                <a:gd name="T39" fmla="*/ 0 h 210"/>
                <a:gd name="T40" fmla="*/ 0 w 160"/>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210"/>
                <a:gd name="T65" fmla="*/ 160 w 160"/>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210">
                  <a:moveTo>
                    <a:pt x="160" y="150"/>
                  </a:moveTo>
                  <a:lnTo>
                    <a:pt x="141" y="115"/>
                  </a:lnTo>
                  <a:lnTo>
                    <a:pt x="130" y="80"/>
                  </a:lnTo>
                  <a:lnTo>
                    <a:pt x="125" y="39"/>
                  </a:lnTo>
                  <a:lnTo>
                    <a:pt x="130" y="0"/>
                  </a:lnTo>
                  <a:lnTo>
                    <a:pt x="103" y="16"/>
                  </a:lnTo>
                  <a:lnTo>
                    <a:pt x="78" y="39"/>
                  </a:lnTo>
                  <a:lnTo>
                    <a:pt x="62" y="63"/>
                  </a:lnTo>
                  <a:lnTo>
                    <a:pt x="46" y="90"/>
                  </a:lnTo>
                  <a:lnTo>
                    <a:pt x="32" y="120"/>
                  </a:lnTo>
                  <a:lnTo>
                    <a:pt x="21" y="150"/>
                  </a:lnTo>
                  <a:lnTo>
                    <a:pt x="10" y="180"/>
                  </a:lnTo>
                  <a:lnTo>
                    <a:pt x="0" y="210"/>
                  </a:lnTo>
                  <a:lnTo>
                    <a:pt x="19" y="207"/>
                  </a:lnTo>
                  <a:lnTo>
                    <a:pt x="40" y="202"/>
                  </a:lnTo>
                  <a:lnTo>
                    <a:pt x="60" y="197"/>
                  </a:lnTo>
                  <a:lnTo>
                    <a:pt x="81" y="191"/>
                  </a:lnTo>
                  <a:lnTo>
                    <a:pt x="100" y="183"/>
                  </a:lnTo>
                  <a:lnTo>
                    <a:pt x="122" y="172"/>
                  </a:lnTo>
                  <a:lnTo>
                    <a:pt x="141" y="161"/>
                  </a:lnTo>
                  <a:lnTo>
                    <a:pt x="160" y="150"/>
                  </a:lnTo>
                  <a:close/>
                </a:path>
              </a:pathLst>
            </a:custGeom>
            <a:solidFill>
              <a:srgbClr val="6D19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4" name="Freeform 120"/>
            <p:cNvSpPr>
              <a:spLocks/>
            </p:cNvSpPr>
            <p:nvPr/>
          </p:nvSpPr>
          <p:spPr bwMode="auto">
            <a:xfrm>
              <a:off x="564" y="3437"/>
              <a:ext cx="93" cy="190"/>
            </a:xfrm>
            <a:custGeom>
              <a:avLst/>
              <a:gdLst>
                <a:gd name="T0" fmla="*/ 0 w 370"/>
                <a:gd name="T1" fmla="*/ 0 h 760"/>
                <a:gd name="T2" fmla="*/ 0 w 370"/>
                <a:gd name="T3" fmla="*/ 0 h 760"/>
                <a:gd name="T4" fmla="*/ 0 w 370"/>
                <a:gd name="T5" fmla="*/ 0 h 760"/>
                <a:gd name="T6" fmla="*/ 0 w 370"/>
                <a:gd name="T7" fmla="*/ 0 h 760"/>
                <a:gd name="T8" fmla="*/ 0 w 370"/>
                <a:gd name="T9" fmla="*/ 0 h 760"/>
                <a:gd name="T10" fmla="*/ 0 w 370"/>
                <a:gd name="T11" fmla="*/ 0 h 760"/>
                <a:gd name="T12" fmla="*/ 0 w 370"/>
                <a:gd name="T13" fmla="*/ 0 h 760"/>
                <a:gd name="T14" fmla="*/ 0 w 370"/>
                <a:gd name="T15" fmla="*/ 0 h 760"/>
                <a:gd name="T16" fmla="*/ 0 w 370"/>
                <a:gd name="T17" fmla="*/ 0 h 760"/>
                <a:gd name="T18" fmla="*/ 0 w 370"/>
                <a:gd name="T19" fmla="*/ 0 h 760"/>
                <a:gd name="T20" fmla="*/ 0 w 370"/>
                <a:gd name="T21" fmla="*/ 0 h 760"/>
                <a:gd name="T22" fmla="*/ 0 w 370"/>
                <a:gd name="T23" fmla="*/ 0 h 760"/>
                <a:gd name="T24" fmla="*/ 0 w 370"/>
                <a:gd name="T25" fmla="*/ 0 h 760"/>
                <a:gd name="T26" fmla="*/ 0 w 370"/>
                <a:gd name="T27" fmla="*/ 0 h 760"/>
                <a:gd name="T28" fmla="*/ 0 w 370"/>
                <a:gd name="T29" fmla="*/ 0 h 760"/>
                <a:gd name="T30" fmla="*/ 0 w 370"/>
                <a:gd name="T31" fmla="*/ 0 h 760"/>
                <a:gd name="T32" fmla="*/ 0 w 370"/>
                <a:gd name="T33" fmla="*/ 0 h 760"/>
                <a:gd name="T34" fmla="*/ 0 w 370"/>
                <a:gd name="T35" fmla="*/ 0 h 760"/>
                <a:gd name="T36" fmla="*/ 0 w 370"/>
                <a:gd name="T37" fmla="*/ 0 h 760"/>
                <a:gd name="T38" fmla="*/ 0 w 370"/>
                <a:gd name="T39" fmla="*/ 0 h 760"/>
                <a:gd name="T40" fmla="*/ 0 w 370"/>
                <a:gd name="T41" fmla="*/ 0 h 760"/>
                <a:gd name="T42" fmla="*/ 0 w 370"/>
                <a:gd name="T43" fmla="*/ 0 h 760"/>
                <a:gd name="T44" fmla="*/ 0 w 370"/>
                <a:gd name="T45" fmla="*/ 0 h 760"/>
                <a:gd name="T46" fmla="*/ 0 w 370"/>
                <a:gd name="T47" fmla="*/ 0 h 760"/>
                <a:gd name="T48" fmla="*/ 0 w 370"/>
                <a:gd name="T49" fmla="*/ 0 h 760"/>
                <a:gd name="T50" fmla="*/ 0 w 370"/>
                <a:gd name="T51" fmla="*/ 0 h 760"/>
                <a:gd name="T52" fmla="*/ 0 w 370"/>
                <a:gd name="T53" fmla="*/ 0 h 760"/>
                <a:gd name="T54" fmla="*/ 0 w 370"/>
                <a:gd name="T55" fmla="*/ 0 h 760"/>
                <a:gd name="T56" fmla="*/ 0 w 370"/>
                <a:gd name="T57" fmla="*/ 0 h 760"/>
                <a:gd name="T58" fmla="*/ 0 w 370"/>
                <a:gd name="T59" fmla="*/ 0 h 760"/>
                <a:gd name="T60" fmla="*/ 0 w 370"/>
                <a:gd name="T61" fmla="*/ 0 h 760"/>
                <a:gd name="T62" fmla="*/ 0 w 370"/>
                <a:gd name="T63" fmla="*/ 0 h 760"/>
                <a:gd name="T64" fmla="*/ 0 w 370"/>
                <a:gd name="T65" fmla="*/ 0 h 760"/>
                <a:gd name="T66" fmla="*/ 0 w 370"/>
                <a:gd name="T67" fmla="*/ 0 h 760"/>
                <a:gd name="T68" fmla="*/ 0 w 370"/>
                <a:gd name="T69" fmla="*/ 0 h 760"/>
                <a:gd name="T70" fmla="*/ 0 w 370"/>
                <a:gd name="T71" fmla="*/ 0 h 760"/>
                <a:gd name="T72" fmla="*/ 0 w 370"/>
                <a:gd name="T73" fmla="*/ 0 h 760"/>
                <a:gd name="T74" fmla="*/ 0 w 370"/>
                <a:gd name="T75" fmla="*/ 0 h 760"/>
                <a:gd name="T76" fmla="*/ 0 w 370"/>
                <a:gd name="T77" fmla="*/ 0 h 760"/>
                <a:gd name="T78" fmla="*/ 0 w 370"/>
                <a:gd name="T79" fmla="*/ 0 h 760"/>
                <a:gd name="T80" fmla="*/ 0 w 370"/>
                <a:gd name="T81" fmla="*/ 0 h 7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0"/>
                <a:gd name="T124" fmla="*/ 0 h 760"/>
                <a:gd name="T125" fmla="*/ 370 w 370"/>
                <a:gd name="T126" fmla="*/ 760 h 7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0" h="760">
                  <a:moveTo>
                    <a:pt x="8" y="760"/>
                  </a:moveTo>
                  <a:lnTo>
                    <a:pt x="52" y="755"/>
                  </a:lnTo>
                  <a:lnTo>
                    <a:pt x="96" y="746"/>
                  </a:lnTo>
                  <a:lnTo>
                    <a:pt x="139" y="735"/>
                  </a:lnTo>
                  <a:lnTo>
                    <a:pt x="179" y="725"/>
                  </a:lnTo>
                  <a:lnTo>
                    <a:pt x="223" y="714"/>
                  </a:lnTo>
                  <a:lnTo>
                    <a:pt x="264" y="700"/>
                  </a:lnTo>
                  <a:lnTo>
                    <a:pt x="305" y="684"/>
                  </a:lnTo>
                  <a:lnTo>
                    <a:pt x="343" y="665"/>
                  </a:lnTo>
                  <a:lnTo>
                    <a:pt x="351" y="659"/>
                  </a:lnTo>
                  <a:lnTo>
                    <a:pt x="356" y="654"/>
                  </a:lnTo>
                  <a:lnTo>
                    <a:pt x="363" y="649"/>
                  </a:lnTo>
                  <a:lnTo>
                    <a:pt x="370" y="640"/>
                  </a:lnTo>
                  <a:lnTo>
                    <a:pt x="330" y="615"/>
                  </a:lnTo>
                  <a:lnTo>
                    <a:pt x="308" y="589"/>
                  </a:lnTo>
                  <a:lnTo>
                    <a:pt x="300" y="555"/>
                  </a:lnTo>
                  <a:lnTo>
                    <a:pt x="300" y="520"/>
                  </a:lnTo>
                  <a:lnTo>
                    <a:pt x="305" y="488"/>
                  </a:lnTo>
                  <a:lnTo>
                    <a:pt x="313" y="452"/>
                  </a:lnTo>
                  <a:lnTo>
                    <a:pt x="313" y="422"/>
                  </a:lnTo>
                  <a:lnTo>
                    <a:pt x="308" y="396"/>
                  </a:lnTo>
                  <a:lnTo>
                    <a:pt x="291" y="368"/>
                  </a:lnTo>
                  <a:lnTo>
                    <a:pt x="278" y="343"/>
                  </a:lnTo>
                  <a:lnTo>
                    <a:pt x="267" y="316"/>
                  </a:lnTo>
                  <a:lnTo>
                    <a:pt x="264" y="283"/>
                  </a:lnTo>
                  <a:lnTo>
                    <a:pt x="275" y="237"/>
                  </a:lnTo>
                  <a:lnTo>
                    <a:pt x="294" y="194"/>
                  </a:lnTo>
                  <a:lnTo>
                    <a:pt x="310" y="147"/>
                  </a:lnTo>
                  <a:lnTo>
                    <a:pt x="308" y="96"/>
                  </a:lnTo>
                  <a:lnTo>
                    <a:pt x="297" y="71"/>
                  </a:lnTo>
                  <a:lnTo>
                    <a:pt x="283" y="46"/>
                  </a:lnTo>
                  <a:lnTo>
                    <a:pt x="275" y="25"/>
                  </a:lnTo>
                  <a:lnTo>
                    <a:pt x="275" y="0"/>
                  </a:lnTo>
                  <a:lnTo>
                    <a:pt x="207" y="71"/>
                  </a:lnTo>
                  <a:lnTo>
                    <a:pt x="147" y="156"/>
                  </a:lnTo>
                  <a:lnTo>
                    <a:pt x="98" y="248"/>
                  </a:lnTo>
                  <a:lnTo>
                    <a:pt x="57" y="349"/>
                  </a:lnTo>
                  <a:lnTo>
                    <a:pt x="25" y="455"/>
                  </a:lnTo>
                  <a:lnTo>
                    <a:pt x="8" y="559"/>
                  </a:lnTo>
                  <a:lnTo>
                    <a:pt x="0" y="663"/>
                  </a:lnTo>
                  <a:lnTo>
                    <a:pt x="8" y="760"/>
                  </a:lnTo>
                  <a:close/>
                </a:path>
              </a:pathLst>
            </a:custGeom>
            <a:solidFill>
              <a:srgbClr val="8284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5" name="Freeform 121"/>
            <p:cNvSpPr>
              <a:spLocks/>
            </p:cNvSpPr>
            <p:nvPr/>
          </p:nvSpPr>
          <p:spPr bwMode="auto">
            <a:xfrm>
              <a:off x="406" y="3508"/>
              <a:ext cx="305" cy="155"/>
            </a:xfrm>
            <a:custGeom>
              <a:avLst/>
              <a:gdLst>
                <a:gd name="T0" fmla="*/ 0 w 1218"/>
                <a:gd name="T1" fmla="*/ 0 h 622"/>
                <a:gd name="T2" fmla="*/ 0 w 1218"/>
                <a:gd name="T3" fmla="*/ 0 h 622"/>
                <a:gd name="T4" fmla="*/ 0 w 1218"/>
                <a:gd name="T5" fmla="*/ 0 h 622"/>
                <a:gd name="T6" fmla="*/ 0 w 1218"/>
                <a:gd name="T7" fmla="*/ 0 h 622"/>
                <a:gd name="T8" fmla="*/ 0 w 1218"/>
                <a:gd name="T9" fmla="*/ 0 h 622"/>
                <a:gd name="T10" fmla="*/ 0 w 1218"/>
                <a:gd name="T11" fmla="*/ 0 h 622"/>
                <a:gd name="T12" fmla="*/ 0 w 1218"/>
                <a:gd name="T13" fmla="*/ 0 h 622"/>
                <a:gd name="T14" fmla="*/ 0 w 1218"/>
                <a:gd name="T15" fmla="*/ 0 h 622"/>
                <a:gd name="T16" fmla="*/ 0 w 1218"/>
                <a:gd name="T17" fmla="*/ 0 h 622"/>
                <a:gd name="T18" fmla="*/ 0 w 1218"/>
                <a:gd name="T19" fmla="*/ 0 h 622"/>
                <a:gd name="T20" fmla="*/ 0 w 1218"/>
                <a:gd name="T21" fmla="*/ 0 h 622"/>
                <a:gd name="T22" fmla="*/ 0 w 1218"/>
                <a:gd name="T23" fmla="*/ 0 h 622"/>
                <a:gd name="T24" fmla="*/ 0 w 1218"/>
                <a:gd name="T25" fmla="*/ 0 h 622"/>
                <a:gd name="T26" fmla="*/ 0 w 1218"/>
                <a:gd name="T27" fmla="*/ 0 h 622"/>
                <a:gd name="T28" fmla="*/ 0 w 1218"/>
                <a:gd name="T29" fmla="*/ 0 h 622"/>
                <a:gd name="T30" fmla="*/ 0 w 1218"/>
                <a:gd name="T31" fmla="*/ 0 h 622"/>
                <a:gd name="T32" fmla="*/ 0 w 1218"/>
                <a:gd name="T33" fmla="*/ 0 h 622"/>
                <a:gd name="T34" fmla="*/ 0 w 1218"/>
                <a:gd name="T35" fmla="*/ 0 h 622"/>
                <a:gd name="T36" fmla="*/ 0 w 1218"/>
                <a:gd name="T37" fmla="*/ 0 h 622"/>
                <a:gd name="T38" fmla="*/ 0 w 1218"/>
                <a:gd name="T39" fmla="*/ 0 h 622"/>
                <a:gd name="T40" fmla="*/ 0 w 1218"/>
                <a:gd name="T41" fmla="*/ 0 h 622"/>
                <a:gd name="T42" fmla="*/ 0 w 1218"/>
                <a:gd name="T43" fmla="*/ 0 h 622"/>
                <a:gd name="T44" fmla="*/ 0 w 1218"/>
                <a:gd name="T45" fmla="*/ 0 h 622"/>
                <a:gd name="T46" fmla="*/ 0 w 1218"/>
                <a:gd name="T47" fmla="*/ 0 h 622"/>
                <a:gd name="T48" fmla="*/ 0 w 1218"/>
                <a:gd name="T49" fmla="*/ 0 h 622"/>
                <a:gd name="T50" fmla="*/ 0 w 1218"/>
                <a:gd name="T51" fmla="*/ 0 h 622"/>
                <a:gd name="T52" fmla="*/ 0 w 1218"/>
                <a:gd name="T53" fmla="*/ 0 h 622"/>
                <a:gd name="T54" fmla="*/ 0 w 1218"/>
                <a:gd name="T55" fmla="*/ 0 h 622"/>
                <a:gd name="T56" fmla="*/ 0 w 1218"/>
                <a:gd name="T57" fmla="*/ 0 h 622"/>
                <a:gd name="T58" fmla="*/ 0 w 1218"/>
                <a:gd name="T59" fmla="*/ 0 h 622"/>
                <a:gd name="T60" fmla="*/ 0 w 1218"/>
                <a:gd name="T61" fmla="*/ 0 h 622"/>
                <a:gd name="T62" fmla="*/ 0 w 1218"/>
                <a:gd name="T63" fmla="*/ 0 h 622"/>
                <a:gd name="T64" fmla="*/ 0 w 1218"/>
                <a:gd name="T65" fmla="*/ 0 h 622"/>
                <a:gd name="T66" fmla="*/ 0 w 1218"/>
                <a:gd name="T67" fmla="*/ 0 h 622"/>
                <a:gd name="T68" fmla="*/ 0 w 1218"/>
                <a:gd name="T69" fmla="*/ 0 h 622"/>
                <a:gd name="T70" fmla="*/ 0 w 1218"/>
                <a:gd name="T71" fmla="*/ 0 h 622"/>
                <a:gd name="T72" fmla="*/ 0 w 1218"/>
                <a:gd name="T73" fmla="*/ 0 h 622"/>
                <a:gd name="T74" fmla="*/ 0 w 1218"/>
                <a:gd name="T75" fmla="*/ 0 h 6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18"/>
                <a:gd name="T115" fmla="*/ 0 h 622"/>
                <a:gd name="T116" fmla="*/ 1218 w 1218"/>
                <a:gd name="T117" fmla="*/ 622 h 62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18" h="622">
                  <a:moveTo>
                    <a:pt x="1030" y="272"/>
                  </a:moveTo>
                  <a:lnTo>
                    <a:pt x="1013" y="272"/>
                  </a:lnTo>
                  <a:lnTo>
                    <a:pt x="1000" y="270"/>
                  </a:lnTo>
                  <a:lnTo>
                    <a:pt x="988" y="267"/>
                  </a:lnTo>
                  <a:lnTo>
                    <a:pt x="975" y="267"/>
                  </a:lnTo>
                  <a:lnTo>
                    <a:pt x="975" y="284"/>
                  </a:lnTo>
                  <a:lnTo>
                    <a:pt x="981" y="300"/>
                  </a:lnTo>
                  <a:lnTo>
                    <a:pt x="988" y="314"/>
                  </a:lnTo>
                  <a:lnTo>
                    <a:pt x="1005" y="322"/>
                  </a:lnTo>
                  <a:lnTo>
                    <a:pt x="1016" y="325"/>
                  </a:lnTo>
                  <a:lnTo>
                    <a:pt x="1027" y="330"/>
                  </a:lnTo>
                  <a:lnTo>
                    <a:pt x="1036" y="336"/>
                  </a:lnTo>
                  <a:lnTo>
                    <a:pt x="1041" y="346"/>
                  </a:lnTo>
                  <a:lnTo>
                    <a:pt x="1041" y="371"/>
                  </a:lnTo>
                  <a:lnTo>
                    <a:pt x="1024" y="390"/>
                  </a:lnTo>
                  <a:lnTo>
                    <a:pt x="1002" y="406"/>
                  </a:lnTo>
                  <a:lnTo>
                    <a:pt x="981" y="422"/>
                  </a:lnTo>
                  <a:lnTo>
                    <a:pt x="945" y="439"/>
                  </a:lnTo>
                  <a:lnTo>
                    <a:pt x="905" y="452"/>
                  </a:lnTo>
                  <a:lnTo>
                    <a:pt x="864" y="466"/>
                  </a:lnTo>
                  <a:lnTo>
                    <a:pt x="820" y="480"/>
                  </a:lnTo>
                  <a:lnTo>
                    <a:pt x="776" y="493"/>
                  </a:lnTo>
                  <a:lnTo>
                    <a:pt x="730" y="502"/>
                  </a:lnTo>
                  <a:lnTo>
                    <a:pt x="681" y="509"/>
                  </a:lnTo>
                  <a:lnTo>
                    <a:pt x="635" y="516"/>
                  </a:lnTo>
                  <a:lnTo>
                    <a:pt x="586" y="518"/>
                  </a:lnTo>
                  <a:lnTo>
                    <a:pt x="539" y="521"/>
                  </a:lnTo>
                  <a:lnTo>
                    <a:pt x="493" y="518"/>
                  </a:lnTo>
                  <a:lnTo>
                    <a:pt x="447" y="512"/>
                  </a:lnTo>
                  <a:lnTo>
                    <a:pt x="403" y="502"/>
                  </a:lnTo>
                  <a:lnTo>
                    <a:pt x="362" y="488"/>
                  </a:lnTo>
                  <a:lnTo>
                    <a:pt x="322" y="472"/>
                  </a:lnTo>
                  <a:lnTo>
                    <a:pt x="286" y="450"/>
                  </a:lnTo>
                  <a:lnTo>
                    <a:pt x="265" y="436"/>
                  </a:lnTo>
                  <a:lnTo>
                    <a:pt x="242" y="422"/>
                  </a:lnTo>
                  <a:lnTo>
                    <a:pt x="226" y="403"/>
                  </a:lnTo>
                  <a:lnTo>
                    <a:pt x="226" y="376"/>
                  </a:lnTo>
                  <a:lnTo>
                    <a:pt x="221" y="286"/>
                  </a:lnTo>
                  <a:lnTo>
                    <a:pt x="221" y="194"/>
                  </a:lnTo>
                  <a:lnTo>
                    <a:pt x="224" y="101"/>
                  </a:lnTo>
                  <a:lnTo>
                    <a:pt x="229" y="12"/>
                  </a:lnTo>
                  <a:lnTo>
                    <a:pt x="219" y="7"/>
                  </a:lnTo>
                  <a:lnTo>
                    <a:pt x="205" y="7"/>
                  </a:lnTo>
                  <a:lnTo>
                    <a:pt x="194" y="7"/>
                  </a:lnTo>
                  <a:lnTo>
                    <a:pt x="180" y="0"/>
                  </a:lnTo>
                  <a:lnTo>
                    <a:pt x="104" y="12"/>
                  </a:lnTo>
                  <a:lnTo>
                    <a:pt x="49" y="42"/>
                  </a:lnTo>
                  <a:lnTo>
                    <a:pt x="14" y="90"/>
                  </a:lnTo>
                  <a:lnTo>
                    <a:pt x="0" y="153"/>
                  </a:lnTo>
                  <a:lnTo>
                    <a:pt x="0" y="221"/>
                  </a:lnTo>
                  <a:lnTo>
                    <a:pt x="12" y="292"/>
                  </a:lnTo>
                  <a:lnTo>
                    <a:pt x="35" y="357"/>
                  </a:lnTo>
                  <a:lnTo>
                    <a:pt x="65" y="417"/>
                  </a:lnTo>
                  <a:lnTo>
                    <a:pt x="120" y="461"/>
                  </a:lnTo>
                  <a:lnTo>
                    <a:pt x="178" y="496"/>
                  </a:lnTo>
                  <a:lnTo>
                    <a:pt x="242" y="529"/>
                  </a:lnTo>
                  <a:lnTo>
                    <a:pt x="308" y="559"/>
                  </a:lnTo>
                  <a:lnTo>
                    <a:pt x="378" y="581"/>
                  </a:lnTo>
                  <a:lnTo>
                    <a:pt x="452" y="599"/>
                  </a:lnTo>
                  <a:lnTo>
                    <a:pt x="528" y="610"/>
                  </a:lnTo>
                  <a:lnTo>
                    <a:pt x="605" y="619"/>
                  </a:lnTo>
                  <a:lnTo>
                    <a:pt x="681" y="622"/>
                  </a:lnTo>
                  <a:lnTo>
                    <a:pt x="758" y="619"/>
                  </a:lnTo>
                  <a:lnTo>
                    <a:pt x="834" y="610"/>
                  </a:lnTo>
                  <a:lnTo>
                    <a:pt x="907" y="597"/>
                  </a:lnTo>
                  <a:lnTo>
                    <a:pt x="978" y="581"/>
                  </a:lnTo>
                  <a:lnTo>
                    <a:pt x="1046" y="556"/>
                  </a:lnTo>
                  <a:lnTo>
                    <a:pt x="1112" y="529"/>
                  </a:lnTo>
                  <a:lnTo>
                    <a:pt x="1172" y="493"/>
                  </a:lnTo>
                  <a:lnTo>
                    <a:pt x="1202" y="439"/>
                  </a:lnTo>
                  <a:lnTo>
                    <a:pt x="1218" y="398"/>
                  </a:lnTo>
                  <a:lnTo>
                    <a:pt x="1218" y="366"/>
                  </a:lnTo>
                  <a:lnTo>
                    <a:pt x="1202" y="338"/>
                  </a:lnTo>
                  <a:lnTo>
                    <a:pt x="1174" y="320"/>
                  </a:lnTo>
                  <a:lnTo>
                    <a:pt x="1136" y="302"/>
                  </a:lnTo>
                  <a:lnTo>
                    <a:pt x="1087" y="290"/>
                  </a:lnTo>
                  <a:lnTo>
                    <a:pt x="1030" y="272"/>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6" name="Freeform 122"/>
            <p:cNvSpPr>
              <a:spLocks/>
            </p:cNvSpPr>
            <p:nvPr/>
          </p:nvSpPr>
          <p:spPr bwMode="auto">
            <a:xfrm>
              <a:off x="202" y="3630"/>
              <a:ext cx="765" cy="418"/>
            </a:xfrm>
            <a:custGeom>
              <a:avLst/>
              <a:gdLst>
                <a:gd name="T0" fmla="*/ 0 w 3060"/>
                <a:gd name="T1" fmla="*/ 0 h 1672"/>
                <a:gd name="T2" fmla="*/ 0 w 3060"/>
                <a:gd name="T3" fmla="*/ 0 h 1672"/>
                <a:gd name="T4" fmla="*/ 0 w 3060"/>
                <a:gd name="T5" fmla="*/ 0 h 1672"/>
                <a:gd name="T6" fmla="*/ 0 w 3060"/>
                <a:gd name="T7" fmla="*/ 0 h 1672"/>
                <a:gd name="T8" fmla="*/ 0 w 3060"/>
                <a:gd name="T9" fmla="*/ 0 h 1672"/>
                <a:gd name="T10" fmla="*/ 0 w 3060"/>
                <a:gd name="T11" fmla="*/ 0 h 1672"/>
                <a:gd name="T12" fmla="*/ 0 w 3060"/>
                <a:gd name="T13" fmla="*/ 0 h 1672"/>
                <a:gd name="T14" fmla="*/ 0 w 3060"/>
                <a:gd name="T15" fmla="*/ 0 h 1672"/>
                <a:gd name="T16" fmla="*/ 0 w 3060"/>
                <a:gd name="T17" fmla="*/ 0 h 1672"/>
                <a:gd name="T18" fmla="*/ 0 w 3060"/>
                <a:gd name="T19" fmla="*/ 0 h 1672"/>
                <a:gd name="T20" fmla="*/ 0 w 3060"/>
                <a:gd name="T21" fmla="*/ 0 h 1672"/>
                <a:gd name="T22" fmla="*/ 0 w 3060"/>
                <a:gd name="T23" fmla="*/ 0 h 1672"/>
                <a:gd name="T24" fmla="*/ 0 w 3060"/>
                <a:gd name="T25" fmla="*/ 0 h 1672"/>
                <a:gd name="T26" fmla="*/ 0 w 3060"/>
                <a:gd name="T27" fmla="*/ 0 h 1672"/>
                <a:gd name="T28" fmla="*/ 0 w 3060"/>
                <a:gd name="T29" fmla="*/ 0 h 1672"/>
                <a:gd name="T30" fmla="*/ 0 w 3060"/>
                <a:gd name="T31" fmla="*/ 0 h 1672"/>
                <a:gd name="T32" fmla="*/ 0 w 3060"/>
                <a:gd name="T33" fmla="*/ 0 h 1672"/>
                <a:gd name="T34" fmla="*/ 0 w 3060"/>
                <a:gd name="T35" fmla="*/ 0 h 1672"/>
                <a:gd name="T36" fmla="*/ 0 w 3060"/>
                <a:gd name="T37" fmla="*/ 0 h 1672"/>
                <a:gd name="T38" fmla="*/ 0 w 3060"/>
                <a:gd name="T39" fmla="*/ 0 h 1672"/>
                <a:gd name="T40" fmla="*/ 0 w 3060"/>
                <a:gd name="T41" fmla="*/ 0 h 1672"/>
                <a:gd name="T42" fmla="*/ 0 w 3060"/>
                <a:gd name="T43" fmla="*/ 0 h 1672"/>
                <a:gd name="T44" fmla="*/ 0 w 3060"/>
                <a:gd name="T45" fmla="*/ 0 h 1672"/>
                <a:gd name="T46" fmla="*/ 0 w 3060"/>
                <a:gd name="T47" fmla="*/ 0 h 1672"/>
                <a:gd name="T48" fmla="*/ 0 w 3060"/>
                <a:gd name="T49" fmla="*/ 0 h 1672"/>
                <a:gd name="T50" fmla="*/ 0 w 3060"/>
                <a:gd name="T51" fmla="*/ 0 h 1672"/>
                <a:gd name="T52" fmla="*/ 0 w 3060"/>
                <a:gd name="T53" fmla="*/ 0 h 1672"/>
                <a:gd name="T54" fmla="*/ 0 w 3060"/>
                <a:gd name="T55" fmla="*/ 0 h 1672"/>
                <a:gd name="T56" fmla="*/ 0 w 3060"/>
                <a:gd name="T57" fmla="*/ 0 h 1672"/>
                <a:gd name="T58" fmla="*/ 0 w 3060"/>
                <a:gd name="T59" fmla="*/ 0 h 1672"/>
                <a:gd name="T60" fmla="*/ 0 w 3060"/>
                <a:gd name="T61" fmla="*/ 0 h 1672"/>
                <a:gd name="T62" fmla="*/ 0 w 3060"/>
                <a:gd name="T63" fmla="*/ 0 h 1672"/>
                <a:gd name="T64" fmla="*/ 0 w 3060"/>
                <a:gd name="T65" fmla="*/ 0 h 1672"/>
                <a:gd name="T66" fmla="*/ 0 w 3060"/>
                <a:gd name="T67" fmla="*/ 0 h 1672"/>
                <a:gd name="T68" fmla="*/ 0 w 3060"/>
                <a:gd name="T69" fmla="*/ 0 h 1672"/>
                <a:gd name="T70" fmla="*/ 0 w 3060"/>
                <a:gd name="T71" fmla="*/ 0 h 1672"/>
                <a:gd name="T72" fmla="*/ 0 w 3060"/>
                <a:gd name="T73" fmla="*/ 0 h 1672"/>
                <a:gd name="T74" fmla="*/ 0 w 3060"/>
                <a:gd name="T75" fmla="*/ 0 h 1672"/>
                <a:gd name="T76" fmla="*/ 0 w 3060"/>
                <a:gd name="T77" fmla="*/ 0 h 1672"/>
                <a:gd name="T78" fmla="*/ 0 w 3060"/>
                <a:gd name="T79" fmla="*/ 0 h 1672"/>
                <a:gd name="T80" fmla="*/ 0 w 3060"/>
                <a:gd name="T81" fmla="*/ 0 h 1672"/>
                <a:gd name="T82" fmla="*/ 0 w 3060"/>
                <a:gd name="T83" fmla="*/ 0 h 1672"/>
                <a:gd name="T84" fmla="*/ 0 w 3060"/>
                <a:gd name="T85" fmla="*/ 0 h 1672"/>
                <a:gd name="T86" fmla="*/ 0 w 3060"/>
                <a:gd name="T87" fmla="*/ 0 h 1672"/>
                <a:gd name="T88" fmla="*/ 0 w 3060"/>
                <a:gd name="T89" fmla="*/ 0 h 1672"/>
                <a:gd name="T90" fmla="*/ 0 w 3060"/>
                <a:gd name="T91" fmla="*/ 0 h 1672"/>
                <a:gd name="T92" fmla="*/ 0 w 3060"/>
                <a:gd name="T93" fmla="*/ 0 h 1672"/>
                <a:gd name="T94" fmla="*/ 0 w 3060"/>
                <a:gd name="T95" fmla="*/ 0 h 1672"/>
                <a:gd name="T96" fmla="*/ 0 w 3060"/>
                <a:gd name="T97" fmla="*/ 0 h 1672"/>
                <a:gd name="T98" fmla="*/ 0 w 3060"/>
                <a:gd name="T99" fmla="*/ 0 h 1672"/>
                <a:gd name="T100" fmla="*/ 0 w 3060"/>
                <a:gd name="T101" fmla="*/ 0 h 1672"/>
                <a:gd name="T102" fmla="*/ 0 w 3060"/>
                <a:gd name="T103" fmla="*/ 0 h 16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60"/>
                <a:gd name="T157" fmla="*/ 0 h 1672"/>
                <a:gd name="T158" fmla="*/ 3060 w 3060"/>
                <a:gd name="T159" fmla="*/ 1672 h 16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60" h="1672">
                  <a:moveTo>
                    <a:pt x="25" y="610"/>
                  </a:moveTo>
                  <a:lnTo>
                    <a:pt x="5" y="673"/>
                  </a:lnTo>
                  <a:lnTo>
                    <a:pt x="0" y="738"/>
                  </a:lnTo>
                  <a:lnTo>
                    <a:pt x="11" y="803"/>
                  </a:lnTo>
                  <a:lnTo>
                    <a:pt x="38" y="863"/>
                  </a:lnTo>
                  <a:lnTo>
                    <a:pt x="43" y="880"/>
                  </a:lnTo>
                  <a:lnTo>
                    <a:pt x="90" y="931"/>
                  </a:lnTo>
                  <a:lnTo>
                    <a:pt x="138" y="977"/>
                  </a:lnTo>
                  <a:lnTo>
                    <a:pt x="191" y="1024"/>
                  </a:lnTo>
                  <a:lnTo>
                    <a:pt x="244" y="1067"/>
                  </a:lnTo>
                  <a:lnTo>
                    <a:pt x="299" y="1108"/>
                  </a:lnTo>
                  <a:lnTo>
                    <a:pt x="354" y="1149"/>
                  </a:lnTo>
                  <a:lnTo>
                    <a:pt x="408" y="1190"/>
                  </a:lnTo>
                  <a:lnTo>
                    <a:pt x="463" y="1234"/>
                  </a:lnTo>
                  <a:lnTo>
                    <a:pt x="511" y="1271"/>
                  </a:lnTo>
                  <a:lnTo>
                    <a:pt x="561" y="1307"/>
                  </a:lnTo>
                  <a:lnTo>
                    <a:pt x="612" y="1340"/>
                  </a:lnTo>
                  <a:lnTo>
                    <a:pt x="661" y="1370"/>
                  </a:lnTo>
                  <a:lnTo>
                    <a:pt x="713" y="1400"/>
                  </a:lnTo>
                  <a:lnTo>
                    <a:pt x="768" y="1430"/>
                  </a:lnTo>
                  <a:lnTo>
                    <a:pt x="819" y="1457"/>
                  </a:lnTo>
                  <a:lnTo>
                    <a:pt x="874" y="1481"/>
                  </a:lnTo>
                  <a:lnTo>
                    <a:pt x="928" y="1506"/>
                  </a:lnTo>
                  <a:lnTo>
                    <a:pt x="983" y="1531"/>
                  </a:lnTo>
                  <a:lnTo>
                    <a:pt x="1038" y="1555"/>
                  </a:lnTo>
                  <a:lnTo>
                    <a:pt x="1095" y="1577"/>
                  </a:lnTo>
                  <a:lnTo>
                    <a:pt x="1149" y="1601"/>
                  </a:lnTo>
                  <a:lnTo>
                    <a:pt x="1204" y="1623"/>
                  </a:lnTo>
                  <a:lnTo>
                    <a:pt x="1261" y="1647"/>
                  </a:lnTo>
                  <a:lnTo>
                    <a:pt x="1315" y="1672"/>
                  </a:lnTo>
                  <a:lnTo>
                    <a:pt x="1347" y="1614"/>
                  </a:lnTo>
                  <a:lnTo>
                    <a:pt x="1388" y="1566"/>
                  </a:lnTo>
                  <a:lnTo>
                    <a:pt x="1434" y="1525"/>
                  </a:lnTo>
                  <a:lnTo>
                    <a:pt x="1487" y="1495"/>
                  </a:lnTo>
                  <a:lnTo>
                    <a:pt x="1544" y="1478"/>
                  </a:lnTo>
                  <a:lnTo>
                    <a:pt x="1604" y="1476"/>
                  </a:lnTo>
                  <a:lnTo>
                    <a:pt x="1669" y="1490"/>
                  </a:lnTo>
                  <a:lnTo>
                    <a:pt x="1734" y="1520"/>
                  </a:lnTo>
                  <a:lnTo>
                    <a:pt x="1811" y="1568"/>
                  </a:lnTo>
                  <a:lnTo>
                    <a:pt x="1857" y="1508"/>
                  </a:lnTo>
                  <a:lnTo>
                    <a:pt x="1903" y="1448"/>
                  </a:lnTo>
                  <a:lnTo>
                    <a:pt x="1955" y="1389"/>
                  </a:lnTo>
                  <a:lnTo>
                    <a:pt x="2007" y="1331"/>
                  </a:lnTo>
                  <a:lnTo>
                    <a:pt x="2058" y="1274"/>
                  </a:lnTo>
                  <a:lnTo>
                    <a:pt x="2115" y="1220"/>
                  </a:lnTo>
                  <a:lnTo>
                    <a:pt x="2173" y="1165"/>
                  </a:lnTo>
                  <a:lnTo>
                    <a:pt x="2233" y="1117"/>
                  </a:lnTo>
                  <a:lnTo>
                    <a:pt x="2295" y="1067"/>
                  </a:lnTo>
                  <a:lnTo>
                    <a:pt x="2358" y="1024"/>
                  </a:lnTo>
                  <a:lnTo>
                    <a:pt x="2423" y="983"/>
                  </a:lnTo>
                  <a:lnTo>
                    <a:pt x="2488" y="945"/>
                  </a:lnTo>
                  <a:lnTo>
                    <a:pt x="2557" y="912"/>
                  </a:lnTo>
                  <a:lnTo>
                    <a:pt x="2627" y="882"/>
                  </a:lnTo>
                  <a:lnTo>
                    <a:pt x="2698" y="857"/>
                  </a:lnTo>
                  <a:lnTo>
                    <a:pt x="2772" y="839"/>
                  </a:lnTo>
                  <a:lnTo>
                    <a:pt x="2804" y="833"/>
                  </a:lnTo>
                  <a:lnTo>
                    <a:pt x="2834" y="831"/>
                  </a:lnTo>
                  <a:lnTo>
                    <a:pt x="2864" y="827"/>
                  </a:lnTo>
                  <a:lnTo>
                    <a:pt x="2896" y="827"/>
                  </a:lnTo>
                  <a:lnTo>
                    <a:pt x="2926" y="827"/>
                  </a:lnTo>
                  <a:lnTo>
                    <a:pt x="2956" y="827"/>
                  </a:lnTo>
                  <a:lnTo>
                    <a:pt x="2986" y="827"/>
                  </a:lnTo>
                  <a:lnTo>
                    <a:pt x="3020" y="827"/>
                  </a:lnTo>
                  <a:lnTo>
                    <a:pt x="3027" y="801"/>
                  </a:lnTo>
                  <a:lnTo>
                    <a:pt x="3036" y="776"/>
                  </a:lnTo>
                  <a:lnTo>
                    <a:pt x="3046" y="751"/>
                  </a:lnTo>
                  <a:lnTo>
                    <a:pt x="3060" y="730"/>
                  </a:lnTo>
                  <a:lnTo>
                    <a:pt x="3027" y="686"/>
                  </a:lnTo>
                  <a:lnTo>
                    <a:pt x="2990" y="643"/>
                  </a:lnTo>
                  <a:lnTo>
                    <a:pt x="2954" y="602"/>
                  </a:lnTo>
                  <a:lnTo>
                    <a:pt x="2916" y="564"/>
                  </a:lnTo>
                  <a:lnTo>
                    <a:pt x="2875" y="525"/>
                  </a:lnTo>
                  <a:lnTo>
                    <a:pt x="2834" y="490"/>
                  </a:lnTo>
                  <a:lnTo>
                    <a:pt x="2790" y="454"/>
                  </a:lnTo>
                  <a:lnTo>
                    <a:pt x="2750" y="422"/>
                  </a:lnTo>
                  <a:lnTo>
                    <a:pt x="2703" y="392"/>
                  </a:lnTo>
                  <a:lnTo>
                    <a:pt x="2660" y="362"/>
                  </a:lnTo>
                  <a:lnTo>
                    <a:pt x="2613" y="332"/>
                  </a:lnTo>
                  <a:lnTo>
                    <a:pt x="2571" y="305"/>
                  </a:lnTo>
                  <a:lnTo>
                    <a:pt x="2523" y="277"/>
                  </a:lnTo>
                  <a:lnTo>
                    <a:pt x="2475" y="251"/>
                  </a:lnTo>
                  <a:lnTo>
                    <a:pt x="2429" y="226"/>
                  </a:lnTo>
                  <a:lnTo>
                    <a:pt x="2382" y="201"/>
                  </a:lnTo>
                  <a:lnTo>
                    <a:pt x="2334" y="180"/>
                  </a:lnTo>
                  <a:lnTo>
                    <a:pt x="2284" y="157"/>
                  </a:lnTo>
                  <a:lnTo>
                    <a:pt x="2233" y="139"/>
                  </a:lnTo>
                  <a:lnTo>
                    <a:pt x="2184" y="122"/>
                  </a:lnTo>
                  <a:lnTo>
                    <a:pt x="2132" y="106"/>
                  </a:lnTo>
                  <a:lnTo>
                    <a:pt x="2080" y="90"/>
                  </a:lnTo>
                  <a:lnTo>
                    <a:pt x="2031" y="74"/>
                  </a:lnTo>
                  <a:lnTo>
                    <a:pt x="1979" y="60"/>
                  </a:lnTo>
                  <a:lnTo>
                    <a:pt x="1973" y="63"/>
                  </a:lnTo>
                  <a:lnTo>
                    <a:pt x="1968" y="65"/>
                  </a:lnTo>
                  <a:lnTo>
                    <a:pt x="1966" y="71"/>
                  </a:lnTo>
                  <a:lnTo>
                    <a:pt x="1961" y="76"/>
                  </a:lnTo>
                  <a:lnTo>
                    <a:pt x="2009" y="87"/>
                  </a:lnTo>
                  <a:lnTo>
                    <a:pt x="2053" y="95"/>
                  </a:lnTo>
                  <a:lnTo>
                    <a:pt x="2097" y="106"/>
                  </a:lnTo>
                  <a:lnTo>
                    <a:pt x="2134" y="120"/>
                  </a:lnTo>
                  <a:lnTo>
                    <a:pt x="2170" y="134"/>
                  </a:lnTo>
                  <a:lnTo>
                    <a:pt x="2203" y="145"/>
                  </a:lnTo>
                  <a:lnTo>
                    <a:pt x="2233" y="161"/>
                  </a:lnTo>
                  <a:lnTo>
                    <a:pt x="2263" y="175"/>
                  </a:lnTo>
                  <a:lnTo>
                    <a:pt x="2290" y="191"/>
                  </a:lnTo>
                  <a:lnTo>
                    <a:pt x="2317" y="207"/>
                  </a:lnTo>
                  <a:lnTo>
                    <a:pt x="2341" y="223"/>
                  </a:lnTo>
                  <a:lnTo>
                    <a:pt x="2366" y="240"/>
                  </a:lnTo>
                  <a:lnTo>
                    <a:pt x="2387" y="256"/>
                  </a:lnTo>
                  <a:lnTo>
                    <a:pt x="2412" y="275"/>
                  </a:lnTo>
                  <a:lnTo>
                    <a:pt x="2434" y="294"/>
                  </a:lnTo>
                  <a:lnTo>
                    <a:pt x="2459" y="313"/>
                  </a:lnTo>
                  <a:lnTo>
                    <a:pt x="2491" y="316"/>
                  </a:lnTo>
                  <a:lnTo>
                    <a:pt x="2532" y="321"/>
                  </a:lnTo>
                  <a:lnTo>
                    <a:pt x="2573" y="335"/>
                  </a:lnTo>
                  <a:lnTo>
                    <a:pt x="2613" y="354"/>
                  </a:lnTo>
                  <a:lnTo>
                    <a:pt x="2649" y="378"/>
                  </a:lnTo>
                  <a:lnTo>
                    <a:pt x="2673" y="411"/>
                  </a:lnTo>
                  <a:lnTo>
                    <a:pt x="2682" y="447"/>
                  </a:lnTo>
                  <a:lnTo>
                    <a:pt x="2673" y="490"/>
                  </a:lnTo>
                  <a:lnTo>
                    <a:pt x="2666" y="504"/>
                  </a:lnTo>
                  <a:lnTo>
                    <a:pt x="2654" y="514"/>
                  </a:lnTo>
                  <a:lnTo>
                    <a:pt x="2643" y="523"/>
                  </a:lnTo>
                  <a:lnTo>
                    <a:pt x="2631" y="530"/>
                  </a:lnTo>
                  <a:lnTo>
                    <a:pt x="2613" y="537"/>
                  </a:lnTo>
                  <a:lnTo>
                    <a:pt x="2601" y="542"/>
                  </a:lnTo>
                  <a:lnTo>
                    <a:pt x="2583" y="548"/>
                  </a:lnTo>
                  <a:lnTo>
                    <a:pt x="2567" y="550"/>
                  </a:lnTo>
                  <a:lnTo>
                    <a:pt x="2565" y="572"/>
                  </a:lnTo>
                  <a:lnTo>
                    <a:pt x="2562" y="594"/>
                  </a:lnTo>
                  <a:lnTo>
                    <a:pt x="2562" y="618"/>
                  </a:lnTo>
                  <a:lnTo>
                    <a:pt x="2562" y="640"/>
                  </a:lnTo>
                  <a:lnTo>
                    <a:pt x="2551" y="691"/>
                  </a:lnTo>
                  <a:lnTo>
                    <a:pt x="2530" y="741"/>
                  </a:lnTo>
                  <a:lnTo>
                    <a:pt x="2494" y="787"/>
                  </a:lnTo>
                  <a:lnTo>
                    <a:pt x="2450" y="827"/>
                  </a:lnTo>
                  <a:lnTo>
                    <a:pt x="2399" y="866"/>
                  </a:lnTo>
                  <a:lnTo>
                    <a:pt x="2339" y="901"/>
                  </a:lnTo>
                  <a:lnTo>
                    <a:pt x="2274" y="931"/>
                  </a:lnTo>
                  <a:lnTo>
                    <a:pt x="2205" y="958"/>
                  </a:lnTo>
                  <a:lnTo>
                    <a:pt x="2134" y="983"/>
                  </a:lnTo>
                  <a:lnTo>
                    <a:pt x="2061" y="1002"/>
                  </a:lnTo>
                  <a:lnTo>
                    <a:pt x="1991" y="1018"/>
                  </a:lnTo>
                  <a:lnTo>
                    <a:pt x="1917" y="1032"/>
                  </a:lnTo>
                  <a:lnTo>
                    <a:pt x="1849" y="1040"/>
                  </a:lnTo>
                  <a:lnTo>
                    <a:pt x="1786" y="1046"/>
                  </a:lnTo>
                  <a:lnTo>
                    <a:pt x="1726" y="1048"/>
                  </a:lnTo>
                  <a:lnTo>
                    <a:pt x="1674" y="1048"/>
                  </a:lnTo>
                  <a:lnTo>
                    <a:pt x="1674" y="1100"/>
                  </a:lnTo>
                  <a:lnTo>
                    <a:pt x="1648" y="1135"/>
                  </a:lnTo>
                  <a:lnTo>
                    <a:pt x="1600" y="1154"/>
                  </a:lnTo>
                  <a:lnTo>
                    <a:pt x="1544" y="1158"/>
                  </a:lnTo>
                  <a:lnTo>
                    <a:pt x="1484" y="1147"/>
                  </a:lnTo>
                  <a:lnTo>
                    <a:pt x="1429" y="1124"/>
                  </a:lnTo>
                  <a:lnTo>
                    <a:pt x="1386" y="1092"/>
                  </a:lnTo>
                  <a:lnTo>
                    <a:pt x="1364" y="1048"/>
                  </a:lnTo>
                  <a:lnTo>
                    <a:pt x="1345" y="1046"/>
                  </a:lnTo>
                  <a:lnTo>
                    <a:pt x="1326" y="1046"/>
                  </a:lnTo>
                  <a:lnTo>
                    <a:pt x="1307" y="1043"/>
                  </a:lnTo>
                  <a:lnTo>
                    <a:pt x="1285" y="1040"/>
                  </a:lnTo>
                  <a:lnTo>
                    <a:pt x="1271" y="1078"/>
                  </a:lnTo>
                  <a:lnTo>
                    <a:pt x="1247" y="1103"/>
                  </a:lnTo>
                  <a:lnTo>
                    <a:pt x="1211" y="1111"/>
                  </a:lnTo>
                  <a:lnTo>
                    <a:pt x="1168" y="1105"/>
                  </a:lnTo>
                  <a:lnTo>
                    <a:pt x="1127" y="1092"/>
                  </a:lnTo>
                  <a:lnTo>
                    <a:pt x="1086" y="1070"/>
                  </a:lnTo>
                  <a:lnTo>
                    <a:pt x="1056" y="1043"/>
                  </a:lnTo>
                  <a:lnTo>
                    <a:pt x="1034" y="1013"/>
                  </a:lnTo>
                  <a:lnTo>
                    <a:pt x="972" y="997"/>
                  </a:lnTo>
                  <a:lnTo>
                    <a:pt x="914" y="977"/>
                  </a:lnTo>
                  <a:lnTo>
                    <a:pt x="854" y="953"/>
                  </a:lnTo>
                  <a:lnTo>
                    <a:pt x="801" y="926"/>
                  </a:lnTo>
                  <a:lnTo>
                    <a:pt x="748" y="893"/>
                  </a:lnTo>
                  <a:lnTo>
                    <a:pt x="700" y="857"/>
                  </a:lnTo>
                  <a:lnTo>
                    <a:pt x="653" y="817"/>
                  </a:lnTo>
                  <a:lnTo>
                    <a:pt x="610" y="771"/>
                  </a:lnTo>
                  <a:lnTo>
                    <a:pt x="561" y="702"/>
                  </a:lnTo>
                  <a:lnTo>
                    <a:pt x="523" y="638"/>
                  </a:lnTo>
                  <a:lnTo>
                    <a:pt x="499" y="574"/>
                  </a:lnTo>
                  <a:lnTo>
                    <a:pt x="488" y="512"/>
                  </a:lnTo>
                  <a:lnTo>
                    <a:pt x="485" y="452"/>
                  </a:lnTo>
                  <a:lnTo>
                    <a:pt x="493" y="398"/>
                  </a:lnTo>
                  <a:lnTo>
                    <a:pt x="511" y="343"/>
                  </a:lnTo>
                  <a:lnTo>
                    <a:pt x="539" y="294"/>
                  </a:lnTo>
                  <a:lnTo>
                    <a:pt x="571" y="247"/>
                  </a:lnTo>
                  <a:lnTo>
                    <a:pt x="615" y="205"/>
                  </a:lnTo>
                  <a:lnTo>
                    <a:pt x="661" y="169"/>
                  </a:lnTo>
                  <a:lnTo>
                    <a:pt x="716" y="136"/>
                  </a:lnTo>
                  <a:lnTo>
                    <a:pt x="773" y="106"/>
                  </a:lnTo>
                  <a:lnTo>
                    <a:pt x="836" y="85"/>
                  </a:lnTo>
                  <a:lnTo>
                    <a:pt x="902" y="68"/>
                  </a:lnTo>
                  <a:lnTo>
                    <a:pt x="969" y="57"/>
                  </a:lnTo>
                  <a:lnTo>
                    <a:pt x="958" y="44"/>
                  </a:lnTo>
                  <a:lnTo>
                    <a:pt x="942" y="28"/>
                  </a:lnTo>
                  <a:lnTo>
                    <a:pt x="923" y="14"/>
                  </a:lnTo>
                  <a:lnTo>
                    <a:pt x="904" y="0"/>
                  </a:lnTo>
                  <a:lnTo>
                    <a:pt x="838" y="11"/>
                  </a:lnTo>
                  <a:lnTo>
                    <a:pt x="771" y="33"/>
                  </a:lnTo>
                  <a:lnTo>
                    <a:pt x="700" y="63"/>
                  </a:lnTo>
                  <a:lnTo>
                    <a:pt x="626" y="101"/>
                  </a:lnTo>
                  <a:lnTo>
                    <a:pt x="555" y="145"/>
                  </a:lnTo>
                  <a:lnTo>
                    <a:pt x="481" y="193"/>
                  </a:lnTo>
                  <a:lnTo>
                    <a:pt x="414" y="245"/>
                  </a:lnTo>
                  <a:lnTo>
                    <a:pt x="345" y="297"/>
                  </a:lnTo>
                  <a:lnTo>
                    <a:pt x="283" y="351"/>
                  </a:lnTo>
                  <a:lnTo>
                    <a:pt x="223" y="403"/>
                  </a:lnTo>
                  <a:lnTo>
                    <a:pt x="172" y="452"/>
                  </a:lnTo>
                  <a:lnTo>
                    <a:pt x="125" y="498"/>
                  </a:lnTo>
                  <a:lnTo>
                    <a:pt x="85" y="537"/>
                  </a:lnTo>
                  <a:lnTo>
                    <a:pt x="55" y="569"/>
                  </a:lnTo>
                  <a:lnTo>
                    <a:pt x="35" y="594"/>
                  </a:lnTo>
                  <a:lnTo>
                    <a:pt x="25" y="610"/>
                  </a:lnTo>
                  <a:close/>
                </a:path>
              </a:pathLst>
            </a:custGeom>
            <a:solidFill>
              <a:srgbClr val="7F8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7" name="Freeform 123"/>
            <p:cNvSpPr>
              <a:spLocks/>
            </p:cNvSpPr>
            <p:nvPr/>
          </p:nvSpPr>
          <p:spPr bwMode="auto">
            <a:xfrm>
              <a:off x="332" y="3652"/>
              <a:ext cx="488" cy="230"/>
            </a:xfrm>
            <a:custGeom>
              <a:avLst/>
              <a:gdLst>
                <a:gd name="T0" fmla="*/ 0 w 1952"/>
                <a:gd name="T1" fmla="*/ 0 h 921"/>
                <a:gd name="T2" fmla="*/ 0 w 1952"/>
                <a:gd name="T3" fmla="*/ 0 h 921"/>
                <a:gd name="T4" fmla="*/ 0 w 1952"/>
                <a:gd name="T5" fmla="*/ 0 h 921"/>
                <a:gd name="T6" fmla="*/ 0 w 1952"/>
                <a:gd name="T7" fmla="*/ 0 h 921"/>
                <a:gd name="T8" fmla="*/ 0 w 1952"/>
                <a:gd name="T9" fmla="*/ 0 h 921"/>
                <a:gd name="T10" fmla="*/ 0 w 1952"/>
                <a:gd name="T11" fmla="*/ 0 h 921"/>
                <a:gd name="T12" fmla="*/ 0 w 1952"/>
                <a:gd name="T13" fmla="*/ 0 h 921"/>
                <a:gd name="T14" fmla="*/ 0 w 1952"/>
                <a:gd name="T15" fmla="*/ 0 h 921"/>
                <a:gd name="T16" fmla="*/ 0 w 1952"/>
                <a:gd name="T17" fmla="*/ 0 h 921"/>
                <a:gd name="T18" fmla="*/ 0 w 1952"/>
                <a:gd name="T19" fmla="*/ 0 h 921"/>
                <a:gd name="T20" fmla="*/ 0 w 1952"/>
                <a:gd name="T21" fmla="*/ 0 h 921"/>
                <a:gd name="T22" fmla="*/ 0 w 1952"/>
                <a:gd name="T23" fmla="*/ 0 h 921"/>
                <a:gd name="T24" fmla="*/ 0 w 1952"/>
                <a:gd name="T25" fmla="*/ 0 h 921"/>
                <a:gd name="T26" fmla="*/ 0 w 1952"/>
                <a:gd name="T27" fmla="*/ 0 h 921"/>
                <a:gd name="T28" fmla="*/ 0 w 1952"/>
                <a:gd name="T29" fmla="*/ 0 h 921"/>
                <a:gd name="T30" fmla="*/ 0 w 1952"/>
                <a:gd name="T31" fmla="*/ 0 h 921"/>
                <a:gd name="T32" fmla="*/ 0 w 1952"/>
                <a:gd name="T33" fmla="*/ 0 h 921"/>
                <a:gd name="T34" fmla="*/ 0 w 1952"/>
                <a:gd name="T35" fmla="*/ 0 h 921"/>
                <a:gd name="T36" fmla="*/ 0 w 1952"/>
                <a:gd name="T37" fmla="*/ 0 h 921"/>
                <a:gd name="T38" fmla="*/ 0 w 1952"/>
                <a:gd name="T39" fmla="*/ 0 h 921"/>
                <a:gd name="T40" fmla="*/ 0 w 1952"/>
                <a:gd name="T41" fmla="*/ 0 h 921"/>
                <a:gd name="T42" fmla="*/ 0 w 1952"/>
                <a:gd name="T43" fmla="*/ 0 h 921"/>
                <a:gd name="T44" fmla="*/ 0 w 1952"/>
                <a:gd name="T45" fmla="*/ 0 h 921"/>
                <a:gd name="T46" fmla="*/ 0 w 1952"/>
                <a:gd name="T47" fmla="*/ 0 h 921"/>
                <a:gd name="T48" fmla="*/ 0 w 1952"/>
                <a:gd name="T49" fmla="*/ 0 h 921"/>
                <a:gd name="T50" fmla="*/ 0 w 1952"/>
                <a:gd name="T51" fmla="*/ 0 h 921"/>
                <a:gd name="T52" fmla="*/ 0 w 1952"/>
                <a:gd name="T53" fmla="*/ 0 h 921"/>
                <a:gd name="T54" fmla="*/ 0 w 1952"/>
                <a:gd name="T55" fmla="*/ 0 h 921"/>
                <a:gd name="T56" fmla="*/ 0 w 1952"/>
                <a:gd name="T57" fmla="*/ 0 h 921"/>
                <a:gd name="T58" fmla="*/ 0 w 1952"/>
                <a:gd name="T59" fmla="*/ 0 h 921"/>
                <a:gd name="T60" fmla="*/ 0 w 1952"/>
                <a:gd name="T61" fmla="*/ 0 h 921"/>
                <a:gd name="T62" fmla="*/ 0 w 1952"/>
                <a:gd name="T63" fmla="*/ 0 h 921"/>
                <a:gd name="T64" fmla="*/ 0 w 1952"/>
                <a:gd name="T65" fmla="*/ 0 h 921"/>
                <a:gd name="T66" fmla="*/ 0 w 1952"/>
                <a:gd name="T67" fmla="*/ 0 h 921"/>
                <a:gd name="T68" fmla="*/ 0 w 1952"/>
                <a:gd name="T69" fmla="*/ 0 h 921"/>
                <a:gd name="T70" fmla="*/ 0 w 1952"/>
                <a:gd name="T71" fmla="*/ 0 h 921"/>
                <a:gd name="T72" fmla="*/ 0 w 1952"/>
                <a:gd name="T73" fmla="*/ 0 h 921"/>
                <a:gd name="T74" fmla="*/ 0 w 1952"/>
                <a:gd name="T75" fmla="*/ 0 h 921"/>
                <a:gd name="T76" fmla="*/ 0 w 1952"/>
                <a:gd name="T77" fmla="*/ 0 h 921"/>
                <a:gd name="T78" fmla="*/ 0 w 1952"/>
                <a:gd name="T79" fmla="*/ 0 h 921"/>
                <a:gd name="T80" fmla="*/ 0 w 1952"/>
                <a:gd name="T81" fmla="*/ 0 h 921"/>
                <a:gd name="T82" fmla="*/ 0 w 1952"/>
                <a:gd name="T83" fmla="*/ 0 h 921"/>
                <a:gd name="T84" fmla="*/ 0 w 1952"/>
                <a:gd name="T85" fmla="*/ 0 h 921"/>
                <a:gd name="T86" fmla="*/ 0 w 1952"/>
                <a:gd name="T87" fmla="*/ 0 h 921"/>
                <a:gd name="T88" fmla="*/ 0 w 1952"/>
                <a:gd name="T89" fmla="*/ 0 h 921"/>
                <a:gd name="T90" fmla="*/ 0 w 1952"/>
                <a:gd name="T91" fmla="*/ 0 h 921"/>
                <a:gd name="T92" fmla="*/ 0 w 1952"/>
                <a:gd name="T93" fmla="*/ 0 h 921"/>
                <a:gd name="T94" fmla="*/ 0 w 1952"/>
                <a:gd name="T95" fmla="*/ 0 h 921"/>
                <a:gd name="T96" fmla="*/ 0 w 1952"/>
                <a:gd name="T97" fmla="*/ 0 h 921"/>
                <a:gd name="T98" fmla="*/ 0 w 1952"/>
                <a:gd name="T99" fmla="*/ 0 h 921"/>
                <a:gd name="T100" fmla="*/ 0 w 1952"/>
                <a:gd name="T101" fmla="*/ 0 h 921"/>
                <a:gd name="T102" fmla="*/ 0 w 1952"/>
                <a:gd name="T103" fmla="*/ 0 h 921"/>
                <a:gd name="T104" fmla="*/ 0 w 1952"/>
                <a:gd name="T105" fmla="*/ 0 h 921"/>
                <a:gd name="T106" fmla="*/ 0 w 1952"/>
                <a:gd name="T107" fmla="*/ 0 h 921"/>
                <a:gd name="T108" fmla="*/ 0 w 1952"/>
                <a:gd name="T109" fmla="*/ 0 h 9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2"/>
                <a:gd name="T166" fmla="*/ 0 h 921"/>
                <a:gd name="T167" fmla="*/ 1952 w 1952"/>
                <a:gd name="T168" fmla="*/ 921 h 9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2" h="921">
                  <a:moveTo>
                    <a:pt x="511" y="877"/>
                  </a:moveTo>
                  <a:lnTo>
                    <a:pt x="550" y="836"/>
                  </a:lnTo>
                  <a:lnTo>
                    <a:pt x="591" y="813"/>
                  </a:lnTo>
                  <a:lnTo>
                    <a:pt x="632" y="811"/>
                  </a:lnTo>
                  <a:lnTo>
                    <a:pt x="669" y="820"/>
                  </a:lnTo>
                  <a:lnTo>
                    <a:pt x="704" y="838"/>
                  </a:lnTo>
                  <a:lnTo>
                    <a:pt x="734" y="861"/>
                  </a:lnTo>
                  <a:lnTo>
                    <a:pt x="754" y="882"/>
                  </a:lnTo>
                  <a:lnTo>
                    <a:pt x="762" y="901"/>
                  </a:lnTo>
                  <a:lnTo>
                    <a:pt x="768" y="912"/>
                  </a:lnTo>
                  <a:lnTo>
                    <a:pt x="784" y="917"/>
                  </a:lnTo>
                  <a:lnTo>
                    <a:pt x="808" y="917"/>
                  </a:lnTo>
                  <a:lnTo>
                    <a:pt x="838" y="917"/>
                  </a:lnTo>
                  <a:lnTo>
                    <a:pt x="852" y="873"/>
                  </a:lnTo>
                  <a:lnTo>
                    <a:pt x="882" y="843"/>
                  </a:lnTo>
                  <a:lnTo>
                    <a:pt x="923" y="831"/>
                  </a:lnTo>
                  <a:lnTo>
                    <a:pt x="971" y="827"/>
                  </a:lnTo>
                  <a:lnTo>
                    <a:pt x="1024" y="836"/>
                  </a:lnTo>
                  <a:lnTo>
                    <a:pt x="1070" y="855"/>
                  </a:lnTo>
                  <a:lnTo>
                    <a:pt x="1111" y="882"/>
                  </a:lnTo>
                  <a:lnTo>
                    <a:pt x="1137" y="921"/>
                  </a:lnTo>
                  <a:lnTo>
                    <a:pt x="1146" y="917"/>
                  </a:lnTo>
                  <a:lnTo>
                    <a:pt x="1162" y="914"/>
                  </a:lnTo>
                  <a:lnTo>
                    <a:pt x="1184" y="914"/>
                  </a:lnTo>
                  <a:lnTo>
                    <a:pt x="1208" y="914"/>
                  </a:lnTo>
                  <a:lnTo>
                    <a:pt x="1233" y="914"/>
                  </a:lnTo>
                  <a:lnTo>
                    <a:pt x="1258" y="917"/>
                  </a:lnTo>
                  <a:lnTo>
                    <a:pt x="1279" y="917"/>
                  </a:lnTo>
                  <a:lnTo>
                    <a:pt x="1293" y="917"/>
                  </a:lnTo>
                  <a:lnTo>
                    <a:pt x="1282" y="904"/>
                  </a:lnTo>
                  <a:lnTo>
                    <a:pt x="1266" y="887"/>
                  </a:lnTo>
                  <a:lnTo>
                    <a:pt x="1252" y="871"/>
                  </a:lnTo>
                  <a:lnTo>
                    <a:pt x="1252" y="857"/>
                  </a:lnTo>
                  <a:lnTo>
                    <a:pt x="1268" y="861"/>
                  </a:lnTo>
                  <a:lnTo>
                    <a:pt x="1298" y="861"/>
                  </a:lnTo>
                  <a:lnTo>
                    <a:pt x="1339" y="857"/>
                  </a:lnTo>
                  <a:lnTo>
                    <a:pt x="1392" y="852"/>
                  </a:lnTo>
                  <a:lnTo>
                    <a:pt x="1448" y="841"/>
                  </a:lnTo>
                  <a:lnTo>
                    <a:pt x="1511" y="831"/>
                  </a:lnTo>
                  <a:lnTo>
                    <a:pt x="1576" y="813"/>
                  </a:lnTo>
                  <a:lnTo>
                    <a:pt x="1641" y="792"/>
                  </a:lnTo>
                  <a:lnTo>
                    <a:pt x="1707" y="767"/>
                  </a:lnTo>
                  <a:lnTo>
                    <a:pt x="1770" y="741"/>
                  </a:lnTo>
                  <a:lnTo>
                    <a:pt x="1827" y="707"/>
                  </a:lnTo>
                  <a:lnTo>
                    <a:pt x="1876" y="672"/>
                  </a:lnTo>
                  <a:lnTo>
                    <a:pt x="1914" y="631"/>
                  </a:lnTo>
                  <a:lnTo>
                    <a:pt x="1941" y="585"/>
                  </a:lnTo>
                  <a:lnTo>
                    <a:pt x="1952" y="534"/>
                  </a:lnTo>
                  <a:lnTo>
                    <a:pt x="1949" y="479"/>
                  </a:lnTo>
                  <a:lnTo>
                    <a:pt x="1952" y="465"/>
                  </a:lnTo>
                  <a:lnTo>
                    <a:pt x="1952" y="454"/>
                  </a:lnTo>
                  <a:lnTo>
                    <a:pt x="1949" y="447"/>
                  </a:lnTo>
                  <a:lnTo>
                    <a:pt x="1938" y="444"/>
                  </a:lnTo>
                  <a:lnTo>
                    <a:pt x="1900" y="438"/>
                  </a:lnTo>
                  <a:lnTo>
                    <a:pt x="1862" y="424"/>
                  </a:lnTo>
                  <a:lnTo>
                    <a:pt x="1827" y="400"/>
                  </a:lnTo>
                  <a:lnTo>
                    <a:pt x="1802" y="370"/>
                  </a:lnTo>
                  <a:lnTo>
                    <a:pt x="1786" y="334"/>
                  </a:lnTo>
                  <a:lnTo>
                    <a:pt x="1786" y="302"/>
                  </a:lnTo>
                  <a:lnTo>
                    <a:pt x="1807" y="269"/>
                  </a:lnTo>
                  <a:lnTo>
                    <a:pt x="1851" y="242"/>
                  </a:lnTo>
                  <a:lnTo>
                    <a:pt x="1876" y="237"/>
                  </a:lnTo>
                  <a:lnTo>
                    <a:pt x="1832" y="193"/>
                  </a:lnTo>
                  <a:lnTo>
                    <a:pt x="1786" y="157"/>
                  </a:lnTo>
                  <a:lnTo>
                    <a:pt x="1737" y="127"/>
                  </a:lnTo>
                  <a:lnTo>
                    <a:pt x="1691" y="103"/>
                  </a:lnTo>
                  <a:lnTo>
                    <a:pt x="1641" y="85"/>
                  </a:lnTo>
                  <a:lnTo>
                    <a:pt x="1592" y="67"/>
                  </a:lnTo>
                  <a:lnTo>
                    <a:pt x="1546" y="55"/>
                  </a:lnTo>
                  <a:lnTo>
                    <a:pt x="1500" y="38"/>
                  </a:lnTo>
                  <a:lnTo>
                    <a:pt x="1462" y="27"/>
                  </a:lnTo>
                  <a:lnTo>
                    <a:pt x="1432" y="21"/>
                  </a:lnTo>
                  <a:lnTo>
                    <a:pt x="1402" y="21"/>
                  </a:lnTo>
                  <a:lnTo>
                    <a:pt x="1378" y="27"/>
                  </a:lnTo>
                  <a:lnTo>
                    <a:pt x="1350" y="35"/>
                  </a:lnTo>
                  <a:lnTo>
                    <a:pt x="1323" y="44"/>
                  </a:lnTo>
                  <a:lnTo>
                    <a:pt x="1293" y="57"/>
                  </a:lnTo>
                  <a:lnTo>
                    <a:pt x="1258" y="67"/>
                  </a:lnTo>
                  <a:lnTo>
                    <a:pt x="1244" y="101"/>
                  </a:lnTo>
                  <a:lnTo>
                    <a:pt x="1231" y="133"/>
                  </a:lnTo>
                  <a:lnTo>
                    <a:pt x="1214" y="168"/>
                  </a:lnTo>
                  <a:lnTo>
                    <a:pt x="1192" y="198"/>
                  </a:lnTo>
                  <a:lnTo>
                    <a:pt x="1271" y="234"/>
                  </a:lnTo>
                  <a:lnTo>
                    <a:pt x="1334" y="275"/>
                  </a:lnTo>
                  <a:lnTo>
                    <a:pt x="1380" y="316"/>
                  </a:lnTo>
                  <a:lnTo>
                    <a:pt x="1410" y="359"/>
                  </a:lnTo>
                  <a:lnTo>
                    <a:pt x="1429" y="405"/>
                  </a:lnTo>
                  <a:lnTo>
                    <a:pt x="1432" y="449"/>
                  </a:lnTo>
                  <a:lnTo>
                    <a:pt x="1427" y="493"/>
                  </a:lnTo>
                  <a:lnTo>
                    <a:pt x="1408" y="534"/>
                  </a:lnTo>
                  <a:lnTo>
                    <a:pt x="1378" y="574"/>
                  </a:lnTo>
                  <a:lnTo>
                    <a:pt x="1337" y="610"/>
                  </a:lnTo>
                  <a:lnTo>
                    <a:pt x="1291" y="640"/>
                  </a:lnTo>
                  <a:lnTo>
                    <a:pt x="1236" y="664"/>
                  </a:lnTo>
                  <a:lnTo>
                    <a:pt x="1173" y="684"/>
                  </a:lnTo>
                  <a:lnTo>
                    <a:pt x="1105" y="694"/>
                  </a:lnTo>
                  <a:lnTo>
                    <a:pt x="1031" y="694"/>
                  </a:lnTo>
                  <a:lnTo>
                    <a:pt x="953" y="689"/>
                  </a:lnTo>
                  <a:lnTo>
                    <a:pt x="920" y="684"/>
                  </a:lnTo>
                  <a:lnTo>
                    <a:pt x="888" y="681"/>
                  </a:lnTo>
                  <a:lnTo>
                    <a:pt x="855" y="675"/>
                  </a:lnTo>
                  <a:lnTo>
                    <a:pt x="822" y="670"/>
                  </a:lnTo>
                  <a:lnTo>
                    <a:pt x="789" y="661"/>
                  </a:lnTo>
                  <a:lnTo>
                    <a:pt x="757" y="654"/>
                  </a:lnTo>
                  <a:lnTo>
                    <a:pt x="724" y="645"/>
                  </a:lnTo>
                  <a:lnTo>
                    <a:pt x="692" y="631"/>
                  </a:lnTo>
                  <a:lnTo>
                    <a:pt x="662" y="621"/>
                  </a:lnTo>
                  <a:lnTo>
                    <a:pt x="632" y="604"/>
                  </a:lnTo>
                  <a:lnTo>
                    <a:pt x="604" y="588"/>
                  </a:lnTo>
                  <a:lnTo>
                    <a:pt x="577" y="566"/>
                  </a:lnTo>
                  <a:lnTo>
                    <a:pt x="552" y="544"/>
                  </a:lnTo>
                  <a:lnTo>
                    <a:pt x="531" y="520"/>
                  </a:lnTo>
                  <a:lnTo>
                    <a:pt x="511" y="493"/>
                  </a:lnTo>
                  <a:lnTo>
                    <a:pt x="492" y="460"/>
                  </a:lnTo>
                  <a:lnTo>
                    <a:pt x="476" y="405"/>
                  </a:lnTo>
                  <a:lnTo>
                    <a:pt x="479" y="348"/>
                  </a:lnTo>
                  <a:lnTo>
                    <a:pt x="498" y="294"/>
                  </a:lnTo>
                  <a:lnTo>
                    <a:pt x="536" y="247"/>
                  </a:lnTo>
                  <a:lnTo>
                    <a:pt x="545" y="240"/>
                  </a:lnTo>
                  <a:lnTo>
                    <a:pt x="555" y="231"/>
                  </a:lnTo>
                  <a:lnTo>
                    <a:pt x="563" y="223"/>
                  </a:lnTo>
                  <a:lnTo>
                    <a:pt x="577" y="217"/>
                  </a:lnTo>
                  <a:lnTo>
                    <a:pt x="588" y="212"/>
                  </a:lnTo>
                  <a:lnTo>
                    <a:pt x="598" y="207"/>
                  </a:lnTo>
                  <a:lnTo>
                    <a:pt x="612" y="204"/>
                  </a:lnTo>
                  <a:lnTo>
                    <a:pt x="623" y="198"/>
                  </a:lnTo>
                  <a:lnTo>
                    <a:pt x="607" y="177"/>
                  </a:lnTo>
                  <a:lnTo>
                    <a:pt x="591" y="155"/>
                  </a:lnTo>
                  <a:lnTo>
                    <a:pt x="577" y="133"/>
                  </a:lnTo>
                  <a:lnTo>
                    <a:pt x="563" y="109"/>
                  </a:lnTo>
                  <a:lnTo>
                    <a:pt x="552" y="87"/>
                  </a:lnTo>
                  <a:lnTo>
                    <a:pt x="542" y="62"/>
                  </a:lnTo>
                  <a:lnTo>
                    <a:pt x="533" y="38"/>
                  </a:lnTo>
                  <a:lnTo>
                    <a:pt x="528" y="14"/>
                  </a:lnTo>
                  <a:lnTo>
                    <a:pt x="503" y="5"/>
                  </a:lnTo>
                  <a:lnTo>
                    <a:pt x="474" y="3"/>
                  </a:lnTo>
                  <a:lnTo>
                    <a:pt x="444" y="0"/>
                  </a:lnTo>
                  <a:lnTo>
                    <a:pt x="414" y="3"/>
                  </a:lnTo>
                  <a:lnTo>
                    <a:pt x="381" y="11"/>
                  </a:lnTo>
                  <a:lnTo>
                    <a:pt x="349" y="19"/>
                  </a:lnTo>
                  <a:lnTo>
                    <a:pt x="315" y="30"/>
                  </a:lnTo>
                  <a:lnTo>
                    <a:pt x="283" y="44"/>
                  </a:lnTo>
                  <a:lnTo>
                    <a:pt x="253" y="60"/>
                  </a:lnTo>
                  <a:lnTo>
                    <a:pt x="220" y="76"/>
                  </a:lnTo>
                  <a:lnTo>
                    <a:pt x="190" y="92"/>
                  </a:lnTo>
                  <a:lnTo>
                    <a:pt x="160" y="111"/>
                  </a:lnTo>
                  <a:lnTo>
                    <a:pt x="136" y="131"/>
                  </a:lnTo>
                  <a:lnTo>
                    <a:pt x="112" y="150"/>
                  </a:lnTo>
                  <a:lnTo>
                    <a:pt x="89" y="168"/>
                  </a:lnTo>
                  <a:lnTo>
                    <a:pt x="71" y="187"/>
                  </a:lnTo>
                  <a:lnTo>
                    <a:pt x="32" y="240"/>
                  </a:lnTo>
                  <a:lnTo>
                    <a:pt x="8" y="294"/>
                  </a:lnTo>
                  <a:lnTo>
                    <a:pt x="0" y="348"/>
                  </a:lnTo>
                  <a:lnTo>
                    <a:pt x="2" y="403"/>
                  </a:lnTo>
                  <a:lnTo>
                    <a:pt x="16" y="460"/>
                  </a:lnTo>
                  <a:lnTo>
                    <a:pt x="41" y="514"/>
                  </a:lnTo>
                  <a:lnTo>
                    <a:pt x="76" y="566"/>
                  </a:lnTo>
                  <a:lnTo>
                    <a:pt x="114" y="618"/>
                  </a:lnTo>
                  <a:lnTo>
                    <a:pt x="160" y="664"/>
                  </a:lnTo>
                  <a:lnTo>
                    <a:pt x="209" y="711"/>
                  </a:lnTo>
                  <a:lnTo>
                    <a:pt x="261" y="751"/>
                  </a:lnTo>
                  <a:lnTo>
                    <a:pt x="315" y="787"/>
                  </a:lnTo>
                  <a:lnTo>
                    <a:pt x="367" y="820"/>
                  </a:lnTo>
                  <a:lnTo>
                    <a:pt x="419" y="843"/>
                  </a:lnTo>
                  <a:lnTo>
                    <a:pt x="468" y="863"/>
                  </a:lnTo>
                  <a:lnTo>
                    <a:pt x="511" y="877"/>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8" name="Freeform 124"/>
            <p:cNvSpPr>
              <a:spLocks/>
            </p:cNvSpPr>
            <p:nvPr/>
          </p:nvSpPr>
          <p:spPr bwMode="auto">
            <a:xfrm>
              <a:off x="476" y="3662"/>
              <a:ext cx="162" cy="58"/>
            </a:xfrm>
            <a:custGeom>
              <a:avLst/>
              <a:gdLst>
                <a:gd name="T0" fmla="*/ 0 w 645"/>
                <a:gd name="T1" fmla="*/ 0 h 234"/>
                <a:gd name="T2" fmla="*/ 0 w 645"/>
                <a:gd name="T3" fmla="*/ 0 h 234"/>
                <a:gd name="T4" fmla="*/ 0 w 645"/>
                <a:gd name="T5" fmla="*/ 0 h 234"/>
                <a:gd name="T6" fmla="*/ 0 w 645"/>
                <a:gd name="T7" fmla="*/ 0 h 234"/>
                <a:gd name="T8" fmla="*/ 0 w 645"/>
                <a:gd name="T9" fmla="*/ 0 h 234"/>
                <a:gd name="T10" fmla="*/ 0 w 645"/>
                <a:gd name="T11" fmla="*/ 0 h 234"/>
                <a:gd name="T12" fmla="*/ 0 w 645"/>
                <a:gd name="T13" fmla="*/ 0 h 234"/>
                <a:gd name="T14" fmla="*/ 0 w 645"/>
                <a:gd name="T15" fmla="*/ 0 h 234"/>
                <a:gd name="T16" fmla="*/ 0 w 645"/>
                <a:gd name="T17" fmla="*/ 0 h 234"/>
                <a:gd name="T18" fmla="*/ 0 w 645"/>
                <a:gd name="T19" fmla="*/ 0 h 234"/>
                <a:gd name="T20" fmla="*/ 0 w 645"/>
                <a:gd name="T21" fmla="*/ 0 h 234"/>
                <a:gd name="T22" fmla="*/ 0 w 645"/>
                <a:gd name="T23" fmla="*/ 0 h 234"/>
                <a:gd name="T24" fmla="*/ 0 w 645"/>
                <a:gd name="T25" fmla="*/ 0 h 234"/>
                <a:gd name="T26" fmla="*/ 0 w 645"/>
                <a:gd name="T27" fmla="*/ 0 h 234"/>
                <a:gd name="T28" fmla="*/ 0 w 645"/>
                <a:gd name="T29" fmla="*/ 0 h 234"/>
                <a:gd name="T30" fmla="*/ 0 w 645"/>
                <a:gd name="T31" fmla="*/ 0 h 234"/>
                <a:gd name="T32" fmla="*/ 0 w 645"/>
                <a:gd name="T33" fmla="*/ 0 h 234"/>
                <a:gd name="T34" fmla="*/ 0 w 645"/>
                <a:gd name="T35" fmla="*/ 0 h 234"/>
                <a:gd name="T36" fmla="*/ 0 w 645"/>
                <a:gd name="T37" fmla="*/ 0 h 234"/>
                <a:gd name="T38" fmla="*/ 0 w 645"/>
                <a:gd name="T39" fmla="*/ 0 h 234"/>
                <a:gd name="T40" fmla="*/ 0 w 645"/>
                <a:gd name="T41" fmla="*/ 0 h 234"/>
                <a:gd name="T42" fmla="*/ 0 w 645"/>
                <a:gd name="T43" fmla="*/ 0 h 234"/>
                <a:gd name="T44" fmla="*/ 0 w 645"/>
                <a:gd name="T45" fmla="*/ 0 h 234"/>
                <a:gd name="T46" fmla="*/ 0 w 645"/>
                <a:gd name="T47" fmla="*/ 0 h 234"/>
                <a:gd name="T48" fmla="*/ 0 w 645"/>
                <a:gd name="T49" fmla="*/ 0 h 234"/>
                <a:gd name="T50" fmla="*/ 0 w 645"/>
                <a:gd name="T51" fmla="*/ 0 h 234"/>
                <a:gd name="T52" fmla="*/ 0 w 645"/>
                <a:gd name="T53" fmla="*/ 0 h 234"/>
                <a:gd name="T54" fmla="*/ 0 w 645"/>
                <a:gd name="T55" fmla="*/ 0 h 234"/>
                <a:gd name="T56" fmla="*/ 0 w 645"/>
                <a:gd name="T57" fmla="*/ 0 h 234"/>
                <a:gd name="T58" fmla="*/ 0 w 645"/>
                <a:gd name="T59" fmla="*/ 0 h 234"/>
                <a:gd name="T60" fmla="*/ 0 w 645"/>
                <a:gd name="T61" fmla="*/ 0 h 234"/>
                <a:gd name="T62" fmla="*/ 0 w 645"/>
                <a:gd name="T63" fmla="*/ 0 h 234"/>
                <a:gd name="T64" fmla="*/ 0 w 645"/>
                <a:gd name="T65" fmla="*/ 0 h 234"/>
                <a:gd name="T66" fmla="*/ 0 w 645"/>
                <a:gd name="T67" fmla="*/ 0 h 234"/>
                <a:gd name="T68" fmla="*/ 0 w 645"/>
                <a:gd name="T69" fmla="*/ 0 h 234"/>
                <a:gd name="T70" fmla="*/ 0 w 645"/>
                <a:gd name="T71" fmla="*/ 0 h 234"/>
                <a:gd name="T72" fmla="*/ 0 w 645"/>
                <a:gd name="T73" fmla="*/ 0 h 234"/>
                <a:gd name="T74" fmla="*/ 0 w 645"/>
                <a:gd name="T75" fmla="*/ 0 h 234"/>
                <a:gd name="T76" fmla="*/ 0 w 645"/>
                <a:gd name="T77" fmla="*/ 0 h 234"/>
                <a:gd name="T78" fmla="*/ 0 w 645"/>
                <a:gd name="T79" fmla="*/ 0 h 234"/>
                <a:gd name="T80" fmla="*/ 0 w 645"/>
                <a:gd name="T81" fmla="*/ 0 h 2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45"/>
                <a:gd name="T124" fmla="*/ 0 h 234"/>
                <a:gd name="T125" fmla="*/ 645 w 645"/>
                <a:gd name="T126" fmla="*/ 234 h 2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45" h="234">
                  <a:moveTo>
                    <a:pt x="514" y="174"/>
                  </a:moveTo>
                  <a:lnTo>
                    <a:pt x="539" y="155"/>
                  </a:lnTo>
                  <a:lnTo>
                    <a:pt x="560" y="139"/>
                  </a:lnTo>
                  <a:lnTo>
                    <a:pt x="580" y="125"/>
                  </a:lnTo>
                  <a:lnTo>
                    <a:pt x="594" y="112"/>
                  </a:lnTo>
                  <a:lnTo>
                    <a:pt x="607" y="95"/>
                  </a:lnTo>
                  <a:lnTo>
                    <a:pt x="618" y="79"/>
                  </a:lnTo>
                  <a:lnTo>
                    <a:pt x="631" y="63"/>
                  </a:lnTo>
                  <a:lnTo>
                    <a:pt x="645" y="41"/>
                  </a:lnTo>
                  <a:lnTo>
                    <a:pt x="604" y="49"/>
                  </a:lnTo>
                  <a:lnTo>
                    <a:pt x="560" y="57"/>
                  </a:lnTo>
                  <a:lnTo>
                    <a:pt x="520" y="65"/>
                  </a:lnTo>
                  <a:lnTo>
                    <a:pt x="479" y="68"/>
                  </a:lnTo>
                  <a:lnTo>
                    <a:pt x="438" y="71"/>
                  </a:lnTo>
                  <a:lnTo>
                    <a:pt x="398" y="73"/>
                  </a:lnTo>
                  <a:lnTo>
                    <a:pt x="359" y="73"/>
                  </a:lnTo>
                  <a:lnTo>
                    <a:pt x="318" y="71"/>
                  </a:lnTo>
                  <a:lnTo>
                    <a:pt x="278" y="68"/>
                  </a:lnTo>
                  <a:lnTo>
                    <a:pt x="240" y="63"/>
                  </a:lnTo>
                  <a:lnTo>
                    <a:pt x="198" y="57"/>
                  </a:lnTo>
                  <a:lnTo>
                    <a:pt x="161" y="49"/>
                  </a:lnTo>
                  <a:lnTo>
                    <a:pt x="120" y="38"/>
                  </a:lnTo>
                  <a:lnTo>
                    <a:pt x="79" y="27"/>
                  </a:lnTo>
                  <a:lnTo>
                    <a:pt x="41" y="13"/>
                  </a:lnTo>
                  <a:lnTo>
                    <a:pt x="0" y="0"/>
                  </a:lnTo>
                  <a:lnTo>
                    <a:pt x="11" y="36"/>
                  </a:lnTo>
                  <a:lnTo>
                    <a:pt x="27" y="71"/>
                  </a:lnTo>
                  <a:lnTo>
                    <a:pt x="49" y="103"/>
                  </a:lnTo>
                  <a:lnTo>
                    <a:pt x="76" y="130"/>
                  </a:lnTo>
                  <a:lnTo>
                    <a:pt x="104" y="158"/>
                  </a:lnTo>
                  <a:lnTo>
                    <a:pt x="136" y="179"/>
                  </a:lnTo>
                  <a:lnTo>
                    <a:pt x="171" y="199"/>
                  </a:lnTo>
                  <a:lnTo>
                    <a:pt x="210" y="213"/>
                  </a:lnTo>
                  <a:lnTo>
                    <a:pt x="247" y="226"/>
                  </a:lnTo>
                  <a:lnTo>
                    <a:pt x="288" y="231"/>
                  </a:lnTo>
                  <a:lnTo>
                    <a:pt x="327" y="234"/>
                  </a:lnTo>
                  <a:lnTo>
                    <a:pt x="368" y="231"/>
                  </a:lnTo>
                  <a:lnTo>
                    <a:pt x="405" y="226"/>
                  </a:lnTo>
                  <a:lnTo>
                    <a:pt x="444" y="215"/>
                  </a:lnTo>
                  <a:lnTo>
                    <a:pt x="482" y="196"/>
                  </a:lnTo>
                  <a:lnTo>
                    <a:pt x="514" y="174"/>
                  </a:lnTo>
                  <a:close/>
                </a:path>
              </a:pathLst>
            </a:custGeom>
            <a:solidFill>
              <a:srgbClr val="5B6B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89" name="Freeform 125"/>
            <p:cNvSpPr>
              <a:spLocks/>
            </p:cNvSpPr>
            <p:nvPr/>
          </p:nvSpPr>
          <p:spPr bwMode="auto">
            <a:xfrm>
              <a:off x="460" y="3709"/>
              <a:ext cx="222" cy="99"/>
            </a:xfrm>
            <a:custGeom>
              <a:avLst/>
              <a:gdLst>
                <a:gd name="T0" fmla="*/ 0 w 888"/>
                <a:gd name="T1" fmla="*/ 0 h 396"/>
                <a:gd name="T2" fmla="*/ 0 w 888"/>
                <a:gd name="T3" fmla="*/ 0 h 396"/>
                <a:gd name="T4" fmla="*/ 0 w 888"/>
                <a:gd name="T5" fmla="*/ 0 h 396"/>
                <a:gd name="T6" fmla="*/ 0 w 888"/>
                <a:gd name="T7" fmla="*/ 0 h 396"/>
                <a:gd name="T8" fmla="*/ 0 w 888"/>
                <a:gd name="T9" fmla="*/ 0 h 396"/>
                <a:gd name="T10" fmla="*/ 0 w 888"/>
                <a:gd name="T11" fmla="*/ 0 h 396"/>
                <a:gd name="T12" fmla="*/ 0 w 888"/>
                <a:gd name="T13" fmla="*/ 0 h 396"/>
                <a:gd name="T14" fmla="*/ 0 w 888"/>
                <a:gd name="T15" fmla="*/ 0 h 396"/>
                <a:gd name="T16" fmla="*/ 0 w 888"/>
                <a:gd name="T17" fmla="*/ 0 h 396"/>
                <a:gd name="T18" fmla="*/ 0 w 888"/>
                <a:gd name="T19" fmla="*/ 0 h 396"/>
                <a:gd name="T20" fmla="*/ 0 w 888"/>
                <a:gd name="T21" fmla="*/ 0 h 396"/>
                <a:gd name="T22" fmla="*/ 0 w 888"/>
                <a:gd name="T23" fmla="*/ 0 h 396"/>
                <a:gd name="T24" fmla="*/ 0 w 888"/>
                <a:gd name="T25" fmla="*/ 0 h 396"/>
                <a:gd name="T26" fmla="*/ 0 w 888"/>
                <a:gd name="T27" fmla="*/ 0 h 396"/>
                <a:gd name="T28" fmla="*/ 0 w 888"/>
                <a:gd name="T29" fmla="*/ 0 h 396"/>
                <a:gd name="T30" fmla="*/ 0 w 888"/>
                <a:gd name="T31" fmla="*/ 0 h 396"/>
                <a:gd name="T32" fmla="*/ 0 w 888"/>
                <a:gd name="T33" fmla="*/ 0 h 396"/>
                <a:gd name="T34" fmla="*/ 0 w 888"/>
                <a:gd name="T35" fmla="*/ 0 h 396"/>
                <a:gd name="T36" fmla="*/ 0 w 888"/>
                <a:gd name="T37" fmla="*/ 0 h 396"/>
                <a:gd name="T38" fmla="*/ 0 w 888"/>
                <a:gd name="T39" fmla="*/ 0 h 396"/>
                <a:gd name="T40" fmla="*/ 0 w 888"/>
                <a:gd name="T41" fmla="*/ 0 h 396"/>
                <a:gd name="T42" fmla="*/ 0 w 888"/>
                <a:gd name="T43" fmla="*/ 0 h 396"/>
                <a:gd name="T44" fmla="*/ 0 w 888"/>
                <a:gd name="T45" fmla="*/ 0 h 396"/>
                <a:gd name="T46" fmla="*/ 0 w 888"/>
                <a:gd name="T47" fmla="*/ 0 h 396"/>
                <a:gd name="T48" fmla="*/ 0 w 888"/>
                <a:gd name="T49" fmla="*/ 0 h 396"/>
                <a:gd name="T50" fmla="*/ 0 w 888"/>
                <a:gd name="T51" fmla="*/ 0 h 396"/>
                <a:gd name="T52" fmla="*/ 0 w 888"/>
                <a:gd name="T53" fmla="*/ 0 h 396"/>
                <a:gd name="T54" fmla="*/ 0 w 888"/>
                <a:gd name="T55" fmla="*/ 0 h 396"/>
                <a:gd name="T56" fmla="*/ 0 w 888"/>
                <a:gd name="T57" fmla="*/ 0 h 396"/>
                <a:gd name="T58" fmla="*/ 0 w 888"/>
                <a:gd name="T59" fmla="*/ 0 h 396"/>
                <a:gd name="T60" fmla="*/ 0 w 888"/>
                <a:gd name="T61" fmla="*/ 0 h 396"/>
                <a:gd name="T62" fmla="*/ 0 w 888"/>
                <a:gd name="T63" fmla="*/ 0 h 396"/>
                <a:gd name="T64" fmla="*/ 0 w 888"/>
                <a:gd name="T65" fmla="*/ 0 h 396"/>
                <a:gd name="T66" fmla="*/ 0 w 888"/>
                <a:gd name="T67" fmla="*/ 0 h 396"/>
                <a:gd name="T68" fmla="*/ 0 w 888"/>
                <a:gd name="T69" fmla="*/ 0 h 396"/>
                <a:gd name="T70" fmla="*/ 0 w 888"/>
                <a:gd name="T71" fmla="*/ 0 h 396"/>
                <a:gd name="T72" fmla="*/ 0 w 888"/>
                <a:gd name="T73" fmla="*/ 0 h 396"/>
                <a:gd name="T74" fmla="*/ 0 w 888"/>
                <a:gd name="T75" fmla="*/ 0 h 396"/>
                <a:gd name="T76" fmla="*/ 0 w 888"/>
                <a:gd name="T77" fmla="*/ 0 h 396"/>
                <a:gd name="T78" fmla="*/ 0 w 888"/>
                <a:gd name="T79" fmla="*/ 0 h 396"/>
                <a:gd name="T80" fmla="*/ 0 w 888"/>
                <a:gd name="T81" fmla="*/ 0 h 396"/>
                <a:gd name="T82" fmla="*/ 0 w 888"/>
                <a:gd name="T83" fmla="*/ 0 h 396"/>
                <a:gd name="T84" fmla="*/ 0 w 888"/>
                <a:gd name="T85" fmla="*/ 0 h 396"/>
                <a:gd name="T86" fmla="*/ 0 w 888"/>
                <a:gd name="T87" fmla="*/ 0 h 396"/>
                <a:gd name="T88" fmla="*/ 0 w 888"/>
                <a:gd name="T89" fmla="*/ 0 h 396"/>
                <a:gd name="T90" fmla="*/ 0 w 888"/>
                <a:gd name="T91" fmla="*/ 0 h 396"/>
                <a:gd name="T92" fmla="*/ 0 w 888"/>
                <a:gd name="T93" fmla="*/ 0 h 396"/>
                <a:gd name="T94" fmla="*/ 0 w 888"/>
                <a:gd name="T95" fmla="*/ 0 h 396"/>
                <a:gd name="T96" fmla="*/ 0 w 888"/>
                <a:gd name="T97" fmla="*/ 0 h 3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88"/>
                <a:gd name="T148" fmla="*/ 0 h 396"/>
                <a:gd name="T149" fmla="*/ 888 w 888"/>
                <a:gd name="T150" fmla="*/ 396 h 39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88" h="396">
                  <a:moveTo>
                    <a:pt x="425" y="115"/>
                  </a:moveTo>
                  <a:lnTo>
                    <a:pt x="384" y="112"/>
                  </a:lnTo>
                  <a:lnTo>
                    <a:pt x="347" y="106"/>
                  </a:lnTo>
                  <a:lnTo>
                    <a:pt x="311" y="96"/>
                  </a:lnTo>
                  <a:lnTo>
                    <a:pt x="276" y="85"/>
                  </a:lnTo>
                  <a:lnTo>
                    <a:pt x="243" y="69"/>
                  </a:lnTo>
                  <a:lnTo>
                    <a:pt x="211" y="53"/>
                  </a:lnTo>
                  <a:lnTo>
                    <a:pt x="181" y="30"/>
                  </a:lnTo>
                  <a:lnTo>
                    <a:pt x="151" y="9"/>
                  </a:lnTo>
                  <a:lnTo>
                    <a:pt x="131" y="12"/>
                  </a:lnTo>
                  <a:lnTo>
                    <a:pt x="110" y="14"/>
                  </a:lnTo>
                  <a:lnTo>
                    <a:pt x="91" y="23"/>
                  </a:lnTo>
                  <a:lnTo>
                    <a:pt x="74" y="30"/>
                  </a:lnTo>
                  <a:lnTo>
                    <a:pt x="57" y="41"/>
                  </a:lnTo>
                  <a:lnTo>
                    <a:pt x="41" y="55"/>
                  </a:lnTo>
                  <a:lnTo>
                    <a:pt x="27" y="71"/>
                  </a:lnTo>
                  <a:lnTo>
                    <a:pt x="17" y="90"/>
                  </a:lnTo>
                  <a:lnTo>
                    <a:pt x="0" y="140"/>
                  </a:lnTo>
                  <a:lnTo>
                    <a:pt x="4" y="183"/>
                  </a:lnTo>
                  <a:lnTo>
                    <a:pt x="22" y="226"/>
                  </a:lnTo>
                  <a:lnTo>
                    <a:pt x="61" y="265"/>
                  </a:lnTo>
                  <a:lnTo>
                    <a:pt x="110" y="300"/>
                  </a:lnTo>
                  <a:lnTo>
                    <a:pt x="170" y="330"/>
                  </a:lnTo>
                  <a:lnTo>
                    <a:pt x="241" y="355"/>
                  </a:lnTo>
                  <a:lnTo>
                    <a:pt x="317" y="373"/>
                  </a:lnTo>
                  <a:lnTo>
                    <a:pt x="398" y="387"/>
                  </a:lnTo>
                  <a:lnTo>
                    <a:pt x="480" y="396"/>
                  </a:lnTo>
                  <a:lnTo>
                    <a:pt x="561" y="396"/>
                  </a:lnTo>
                  <a:lnTo>
                    <a:pt x="640" y="387"/>
                  </a:lnTo>
                  <a:lnTo>
                    <a:pt x="714" y="373"/>
                  </a:lnTo>
                  <a:lnTo>
                    <a:pt x="782" y="352"/>
                  </a:lnTo>
                  <a:lnTo>
                    <a:pt x="839" y="320"/>
                  </a:lnTo>
                  <a:lnTo>
                    <a:pt x="883" y="278"/>
                  </a:lnTo>
                  <a:lnTo>
                    <a:pt x="888" y="226"/>
                  </a:lnTo>
                  <a:lnTo>
                    <a:pt x="881" y="177"/>
                  </a:lnTo>
                  <a:lnTo>
                    <a:pt x="861" y="134"/>
                  </a:lnTo>
                  <a:lnTo>
                    <a:pt x="831" y="96"/>
                  </a:lnTo>
                  <a:lnTo>
                    <a:pt x="793" y="63"/>
                  </a:lnTo>
                  <a:lnTo>
                    <a:pt x="750" y="36"/>
                  </a:lnTo>
                  <a:lnTo>
                    <a:pt x="706" y="14"/>
                  </a:lnTo>
                  <a:lnTo>
                    <a:pt x="662" y="0"/>
                  </a:lnTo>
                  <a:lnTo>
                    <a:pt x="637" y="23"/>
                  </a:lnTo>
                  <a:lnTo>
                    <a:pt x="610" y="44"/>
                  </a:lnTo>
                  <a:lnTo>
                    <a:pt x="584" y="63"/>
                  </a:lnTo>
                  <a:lnTo>
                    <a:pt x="556" y="83"/>
                  </a:lnTo>
                  <a:lnTo>
                    <a:pt x="526" y="96"/>
                  </a:lnTo>
                  <a:lnTo>
                    <a:pt x="494" y="106"/>
                  </a:lnTo>
                  <a:lnTo>
                    <a:pt x="460" y="112"/>
                  </a:lnTo>
                  <a:lnTo>
                    <a:pt x="425" y="115"/>
                  </a:lnTo>
                  <a:close/>
                </a:path>
              </a:pathLst>
            </a:custGeom>
            <a:solidFill>
              <a:srgbClr val="AAB5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0" name="Freeform 126"/>
            <p:cNvSpPr>
              <a:spLocks/>
            </p:cNvSpPr>
            <p:nvPr/>
          </p:nvSpPr>
          <p:spPr bwMode="auto">
            <a:xfrm>
              <a:off x="493" y="3737"/>
              <a:ext cx="182" cy="63"/>
            </a:xfrm>
            <a:custGeom>
              <a:avLst/>
              <a:gdLst>
                <a:gd name="T0" fmla="*/ 0 w 730"/>
                <a:gd name="T1" fmla="*/ 0 h 251"/>
                <a:gd name="T2" fmla="*/ 0 w 730"/>
                <a:gd name="T3" fmla="*/ 0 h 251"/>
                <a:gd name="T4" fmla="*/ 0 w 730"/>
                <a:gd name="T5" fmla="*/ 0 h 251"/>
                <a:gd name="T6" fmla="*/ 0 w 730"/>
                <a:gd name="T7" fmla="*/ 0 h 251"/>
                <a:gd name="T8" fmla="*/ 0 w 730"/>
                <a:gd name="T9" fmla="*/ 0 h 251"/>
                <a:gd name="T10" fmla="*/ 0 w 730"/>
                <a:gd name="T11" fmla="*/ 0 h 251"/>
                <a:gd name="T12" fmla="*/ 0 w 730"/>
                <a:gd name="T13" fmla="*/ 0 h 251"/>
                <a:gd name="T14" fmla="*/ 0 w 730"/>
                <a:gd name="T15" fmla="*/ 0 h 251"/>
                <a:gd name="T16" fmla="*/ 0 w 730"/>
                <a:gd name="T17" fmla="*/ 0 h 251"/>
                <a:gd name="T18" fmla="*/ 0 w 730"/>
                <a:gd name="T19" fmla="*/ 0 h 251"/>
                <a:gd name="T20" fmla="*/ 0 w 730"/>
                <a:gd name="T21" fmla="*/ 0 h 251"/>
                <a:gd name="T22" fmla="*/ 0 w 730"/>
                <a:gd name="T23" fmla="*/ 0 h 251"/>
                <a:gd name="T24" fmla="*/ 0 w 730"/>
                <a:gd name="T25" fmla="*/ 0 h 251"/>
                <a:gd name="T26" fmla="*/ 0 w 730"/>
                <a:gd name="T27" fmla="*/ 0 h 251"/>
                <a:gd name="T28" fmla="*/ 0 w 730"/>
                <a:gd name="T29" fmla="*/ 0 h 251"/>
                <a:gd name="T30" fmla="*/ 0 w 730"/>
                <a:gd name="T31" fmla="*/ 0 h 251"/>
                <a:gd name="T32" fmla="*/ 0 w 730"/>
                <a:gd name="T33" fmla="*/ 0 h 251"/>
                <a:gd name="T34" fmla="*/ 0 w 730"/>
                <a:gd name="T35" fmla="*/ 0 h 251"/>
                <a:gd name="T36" fmla="*/ 0 w 730"/>
                <a:gd name="T37" fmla="*/ 0 h 251"/>
                <a:gd name="T38" fmla="*/ 0 w 730"/>
                <a:gd name="T39" fmla="*/ 0 h 251"/>
                <a:gd name="T40" fmla="*/ 0 w 730"/>
                <a:gd name="T41" fmla="*/ 0 h 251"/>
                <a:gd name="T42" fmla="*/ 0 w 730"/>
                <a:gd name="T43" fmla="*/ 0 h 251"/>
                <a:gd name="T44" fmla="*/ 0 w 730"/>
                <a:gd name="T45" fmla="*/ 0 h 251"/>
                <a:gd name="T46" fmla="*/ 0 w 730"/>
                <a:gd name="T47" fmla="*/ 0 h 251"/>
                <a:gd name="T48" fmla="*/ 0 w 730"/>
                <a:gd name="T49" fmla="*/ 0 h 251"/>
                <a:gd name="T50" fmla="*/ 0 w 730"/>
                <a:gd name="T51" fmla="*/ 0 h 251"/>
                <a:gd name="T52" fmla="*/ 0 w 730"/>
                <a:gd name="T53" fmla="*/ 0 h 251"/>
                <a:gd name="T54" fmla="*/ 0 w 730"/>
                <a:gd name="T55" fmla="*/ 0 h 251"/>
                <a:gd name="T56" fmla="*/ 0 w 730"/>
                <a:gd name="T57" fmla="*/ 0 h 251"/>
                <a:gd name="T58" fmla="*/ 0 w 730"/>
                <a:gd name="T59" fmla="*/ 0 h 251"/>
                <a:gd name="T60" fmla="*/ 0 w 730"/>
                <a:gd name="T61" fmla="*/ 0 h 251"/>
                <a:gd name="T62" fmla="*/ 0 w 730"/>
                <a:gd name="T63" fmla="*/ 0 h 251"/>
                <a:gd name="T64" fmla="*/ 0 w 730"/>
                <a:gd name="T65" fmla="*/ 0 h 251"/>
                <a:gd name="T66" fmla="*/ 0 w 730"/>
                <a:gd name="T67" fmla="*/ 0 h 251"/>
                <a:gd name="T68" fmla="*/ 0 w 730"/>
                <a:gd name="T69" fmla="*/ 0 h 251"/>
                <a:gd name="T70" fmla="*/ 0 w 730"/>
                <a:gd name="T71" fmla="*/ 0 h 251"/>
                <a:gd name="T72" fmla="*/ 0 w 730"/>
                <a:gd name="T73" fmla="*/ 0 h 251"/>
                <a:gd name="T74" fmla="*/ 0 w 730"/>
                <a:gd name="T75" fmla="*/ 0 h 251"/>
                <a:gd name="T76" fmla="*/ 0 w 730"/>
                <a:gd name="T77" fmla="*/ 0 h 251"/>
                <a:gd name="T78" fmla="*/ 0 w 730"/>
                <a:gd name="T79" fmla="*/ 0 h 251"/>
                <a:gd name="T80" fmla="*/ 0 w 730"/>
                <a:gd name="T81" fmla="*/ 0 h 251"/>
                <a:gd name="T82" fmla="*/ 0 w 730"/>
                <a:gd name="T83" fmla="*/ 0 h 251"/>
                <a:gd name="T84" fmla="*/ 0 w 730"/>
                <a:gd name="T85" fmla="*/ 0 h 251"/>
                <a:gd name="T86" fmla="*/ 0 w 730"/>
                <a:gd name="T87" fmla="*/ 0 h 251"/>
                <a:gd name="T88" fmla="*/ 0 w 730"/>
                <a:gd name="T89" fmla="*/ 0 h 251"/>
                <a:gd name="T90" fmla="*/ 0 w 730"/>
                <a:gd name="T91" fmla="*/ 0 h 251"/>
                <a:gd name="T92" fmla="*/ 0 w 730"/>
                <a:gd name="T93" fmla="*/ 0 h 251"/>
                <a:gd name="T94" fmla="*/ 0 w 730"/>
                <a:gd name="T95" fmla="*/ 0 h 251"/>
                <a:gd name="T96" fmla="*/ 0 w 730"/>
                <a:gd name="T97" fmla="*/ 0 h 25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0"/>
                <a:gd name="T148" fmla="*/ 0 h 251"/>
                <a:gd name="T149" fmla="*/ 730 w 730"/>
                <a:gd name="T150" fmla="*/ 251 h 25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0" h="251">
                  <a:moveTo>
                    <a:pt x="346" y="68"/>
                  </a:moveTo>
                  <a:lnTo>
                    <a:pt x="313" y="68"/>
                  </a:lnTo>
                  <a:lnTo>
                    <a:pt x="283" y="63"/>
                  </a:lnTo>
                  <a:lnTo>
                    <a:pt x="256" y="58"/>
                  </a:lnTo>
                  <a:lnTo>
                    <a:pt x="229" y="49"/>
                  </a:lnTo>
                  <a:lnTo>
                    <a:pt x="202" y="41"/>
                  </a:lnTo>
                  <a:lnTo>
                    <a:pt x="175" y="28"/>
                  </a:lnTo>
                  <a:lnTo>
                    <a:pt x="150" y="14"/>
                  </a:lnTo>
                  <a:lnTo>
                    <a:pt x="126" y="0"/>
                  </a:lnTo>
                  <a:lnTo>
                    <a:pt x="110" y="3"/>
                  </a:lnTo>
                  <a:lnTo>
                    <a:pt x="90" y="8"/>
                  </a:lnTo>
                  <a:lnTo>
                    <a:pt x="74" y="11"/>
                  </a:lnTo>
                  <a:lnTo>
                    <a:pt x="57" y="17"/>
                  </a:lnTo>
                  <a:lnTo>
                    <a:pt x="44" y="22"/>
                  </a:lnTo>
                  <a:lnTo>
                    <a:pt x="32" y="30"/>
                  </a:lnTo>
                  <a:lnTo>
                    <a:pt x="22" y="38"/>
                  </a:lnTo>
                  <a:lnTo>
                    <a:pt x="14" y="49"/>
                  </a:lnTo>
                  <a:lnTo>
                    <a:pt x="0" y="82"/>
                  </a:lnTo>
                  <a:lnTo>
                    <a:pt x="3" y="112"/>
                  </a:lnTo>
                  <a:lnTo>
                    <a:pt x="22" y="139"/>
                  </a:lnTo>
                  <a:lnTo>
                    <a:pt x="52" y="164"/>
                  </a:lnTo>
                  <a:lnTo>
                    <a:pt x="96" y="188"/>
                  </a:lnTo>
                  <a:lnTo>
                    <a:pt x="147" y="208"/>
                  </a:lnTo>
                  <a:lnTo>
                    <a:pt x="204" y="224"/>
                  </a:lnTo>
                  <a:lnTo>
                    <a:pt x="267" y="237"/>
                  </a:lnTo>
                  <a:lnTo>
                    <a:pt x="335" y="245"/>
                  </a:lnTo>
                  <a:lnTo>
                    <a:pt x="403" y="251"/>
                  </a:lnTo>
                  <a:lnTo>
                    <a:pt x="469" y="251"/>
                  </a:lnTo>
                  <a:lnTo>
                    <a:pt x="534" y="245"/>
                  </a:lnTo>
                  <a:lnTo>
                    <a:pt x="594" y="231"/>
                  </a:lnTo>
                  <a:lnTo>
                    <a:pt x="646" y="215"/>
                  </a:lnTo>
                  <a:lnTo>
                    <a:pt x="692" y="190"/>
                  </a:lnTo>
                  <a:lnTo>
                    <a:pt x="725" y="160"/>
                  </a:lnTo>
                  <a:lnTo>
                    <a:pt x="730" y="130"/>
                  </a:lnTo>
                  <a:lnTo>
                    <a:pt x="722" y="104"/>
                  </a:lnTo>
                  <a:lnTo>
                    <a:pt x="706" y="79"/>
                  </a:lnTo>
                  <a:lnTo>
                    <a:pt x="681" y="58"/>
                  </a:lnTo>
                  <a:lnTo>
                    <a:pt x="651" y="38"/>
                  </a:lnTo>
                  <a:lnTo>
                    <a:pt x="616" y="22"/>
                  </a:lnTo>
                  <a:lnTo>
                    <a:pt x="577" y="8"/>
                  </a:lnTo>
                  <a:lnTo>
                    <a:pt x="539" y="0"/>
                  </a:lnTo>
                  <a:lnTo>
                    <a:pt x="520" y="14"/>
                  </a:lnTo>
                  <a:lnTo>
                    <a:pt x="499" y="28"/>
                  </a:lnTo>
                  <a:lnTo>
                    <a:pt x="476" y="38"/>
                  </a:lnTo>
                  <a:lnTo>
                    <a:pt x="455" y="49"/>
                  </a:lnTo>
                  <a:lnTo>
                    <a:pt x="428" y="58"/>
                  </a:lnTo>
                  <a:lnTo>
                    <a:pt x="403" y="63"/>
                  </a:lnTo>
                  <a:lnTo>
                    <a:pt x="377" y="65"/>
                  </a:lnTo>
                  <a:lnTo>
                    <a:pt x="346" y="68"/>
                  </a:lnTo>
                  <a:close/>
                </a:path>
              </a:pathLst>
            </a:custGeom>
            <a:solidFill>
              <a:srgbClr val="C9D6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1" name="Freeform 127"/>
            <p:cNvSpPr>
              <a:spLocks/>
            </p:cNvSpPr>
            <p:nvPr/>
          </p:nvSpPr>
          <p:spPr bwMode="auto">
            <a:xfrm>
              <a:off x="789" y="3718"/>
              <a:ext cx="74" cy="38"/>
            </a:xfrm>
            <a:custGeom>
              <a:avLst/>
              <a:gdLst>
                <a:gd name="T0" fmla="*/ 0 w 297"/>
                <a:gd name="T1" fmla="*/ 0 h 153"/>
                <a:gd name="T2" fmla="*/ 0 w 297"/>
                <a:gd name="T3" fmla="*/ 0 h 153"/>
                <a:gd name="T4" fmla="*/ 0 w 297"/>
                <a:gd name="T5" fmla="*/ 0 h 153"/>
                <a:gd name="T6" fmla="*/ 0 w 297"/>
                <a:gd name="T7" fmla="*/ 0 h 153"/>
                <a:gd name="T8" fmla="*/ 0 w 297"/>
                <a:gd name="T9" fmla="*/ 0 h 153"/>
                <a:gd name="T10" fmla="*/ 0 w 297"/>
                <a:gd name="T11" fmla="*/ 0 h 153"/>
                <a:gd name="T12" fmla="*/ 0 w 297"/>
                <a:gd name="T13" fmla="*/ 0 h 153"/>
                <a:gd name="T14" fmla="*/ 0 w 297"/>
                <a:gd name="T15" fmla="*/ 0 h 153"/>
                <a:gd name="T16" fmla="*/ 0 w 297"/>
                <a:gd name="T17" fmla="*/ 0 h 153"/>
                <a:gd name="T18" fmla="*/ 0 w 297"/>
                <a:gd name="T19" fmla="*/ 0 h 153"/>
                <a:gd name="T20" fmla="*/ 0 w 297"/>
                <a:gd name="T21" fmla="*/ 0 h 153"/>
                <a:gd name="T22" fmla="*/ 0 w 297"/>
                <a:gd name="T23" fmla="*/ 0 h 153"/>
                <a:gd name="T24" fmla="*/ 0 w 297"/>
                <a:gd name="T25" fmla="*/ 0 h 153"/>
                <a:gd name="T26" fmla="*/ 0 w 297"/>
                <a:gd name="T27" fmla="*/ 0 h 153"/>
                <a:gd name="T28" fmla="*/ 0 w 297"/>
                <a:gd name="T29" fmla="*/ 0 h 153"/>
                <a:gd name="T30" fmla="*/ 0 w 297"/>
                <a:gd name="T31" fmla="*/ 0 h 153"/>
                <a:gd name="T32" fmla="*/ 0 w 297"/>
                <a:gd name="T33" fmla="*/ 0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7"/>
                <a:gd name="T52" fmla="*/ 0 h 153"/>
                <a:gd name="T53" fmla="*/ 297 w 297"/>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7" h="153">
                  <a:moveTo>
                    <a:pt x="0" y="68"/>
                  </a:moveTo>
                  <a:lnTo>
                    <a:pt x="10" y="98"/>
                  </a:lnTo>
                  <a:lnTo>
                    <a:pt x="37" y="123"/>
                  </a:lnTo>
                  <a:lnTo>
                    <a:pt x="76" y="139"/>
                  </a:lnTo>
                  <a:lnTo>
                    <a:pt x="125" y="147"/>
                  </a:lnTo>
                  <a:lnTo>
                    <a:pt x="173" y="153"/>
                  </a:lnTo>
                  <a:lnTo>
                    <a:pt x="221" y="150"/>
                  </a:lnTo>
                  <a:lnTo>
                    <a:pt x="261" y="142"/>
                  </a:lnTo>
                  <a:lnTo>
                    <a:pt x="288" y="128"/>
                  </a:lnTo>
                  <a:lnTo>
                    <a:pt x="297" y="87"/>
                  </a:lnTo>
                  <a:lnTo>
                    <a:pt x="281" y="55"/>
                  </a:lnTo>
                  <a:lnTo>
                    <a:pt x="242" y="25"/>
                  </a:lnTo>
                  <a:lnTo>
                    <a:pt x="191" y="8"/>
                  </a:lnTo>
                  <a:lnTo>
                    <a:pt x="136" y="0"/>
                  </a:lnTo>
                  <a:lnTo>
                    <a:pt x="79" y="6"/>
                  </a:lnTo>
                  <a:lnTo>
                    <a:pt x="32" y="27"/>
                  </a:lnTo>
                  <a:lnTo>
                    <a:pt x="0" y="68"/>
                  </a:lnTo>
                  <a:close/>
                </a:path>
              </a:pathLst>
            </a:custGeom>
            <a:solidFill>
              <a:srgbClr val="DD23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2" name="Freeform 128"/>
            <p:cNvSpPr>
              <a:spLocks/>
            </p:cNvSpPr>
            <p:nvPr/>
          </p:nvSpPr>
          <p:spPr bwMode="auto">
            <a:xfrm>
              <a:off x="801" y="3719"/>
              <a:ext cx="53" cy="28"/>
            </a:xfrm>
            <a:custGeom>
              <a:avLst/>
              <a:gdLst>
                <a:gd name="T0" fmla="*/ 0 w 209"/>
                <a:gd name="T1" fmla="*/ 0 h 109"/>
                <a:gd name="T2" fmla="*/ 0 w 209"/>
                <a:gd name="T3" fmla="*/ 0 h 109"/>
                <a:gd name="T4" fmla="*/ 0 w 209"/>
                <a:gd name="T5" fmla="*/ 0 h 109"/>
                <a:gd name="T6" fmla="*/ 0 w 209"/>
                <a:gd name="T7" fmla="*/ 0 h 109"/>
                <a:gd name="T8" fmla="*/ 0 w 209"/>
                <a:gd name="T9" fmla="*/ 0 h 109"/>
                <a:gd name="T10" fmla="*/ 0 w 209"/>
                <a:gd name="T11" fmla="*/ 0 h 109"/>
                <a:gd name="T12" fmla="*/ 0 w 209"/>
                <a:gd name="T13" fmla="*/ 0 h 109"/>
                <a:gd name="T14" fmla="*/ 0 w 209"/>
                <a:gd name="T15" fmla="*/ 0 h 109"/>
                <a:gd name="T16" fmla="*/ 0 w 209"/>
                <a:gd name="T17" fmla="*/ 0 h 109"/>
                <a:gd name="T18" fmla="*/ 0 w 209"/>
                <a:gd name="T19" fmla="*/ 0 h 109"/>
                <a:gd name="T20" fmla="*/ 0 w 209"/>
                <a:gd name="T21" fmla="*/ 0 h 109"/>
                <a:gd name="T22" fmla="*/ 0 w 209"/>
                <a:gd name="T23" fmla="*/ 0 h 109"/>
                <a:gd name="T24" fmla="*/ 0 w 209"/>
                <a:gd name="T25" fmla="*/ 0 h 109"/>
                <a:gd name="T26" fmla="*/ 0 w 209"/>
                <a:gd name="T27" fmla="*/ 0 h 109"/>
                <a:gd name="T28" fmla="*/ 0 w 209"/>
                <a:gd name="T29" fmla="*/ 0 h 109"/>
                <a:gd name="T30" fmla="*/ 0 w 209"/>
                <a:gd name="T31" fmla="*/ 0 h 109"/>
                <a:gd name="T32" fmla="*/ 0 w 209"/>
                <a:gd name="T33" fmla="*/ 0 h 1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109"/>
                <a:gd name="T53" fmla="*/ 209 w 209"/>
                <a:gd name="T54" fmla="*/ 109 h 10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109">
                  <a:moveTo>
                    <a:pt x="0" y="49"/>
                  </a:moveTo>
                  <a:lnTo>
                    <a:pt x="8" y="71"/>
                  </a:lnTo>
                  <a:lnTo>
                    <a:pt x="27" y="88"/>
                  </a:lnTo>
                  <a:lnTo>
                    <a:pt x="54" y="99"/>
                  </a:lnTo>
                  <a:lnTo>
                    <a:pt x="87" y="107"/>
                  </a:lnTo>
                  <a:lnTo>
                    <a:pt x="119" y="109"/>
                  </a:lnTo>
                  <a:lnTo>
                    <a:pt x="154" y="107"/>
                  </a:lnTo>
                  <a:lnTo>
                    <a:pt x="182" y="101"/>
                  </a:lnTo>
                  <a:lnTo>
                    <a:pt x="202" y="90"/>
                  </a:lnTo>
                  <a:lnTo>
                    <a:pt x="209" y="63"/>
                  </a:lnTo>
                  <a:lnTo>
                    <a:pt x="198" y="35"/>
                  </a:lnTo>
                  <a:lnTo>
                    <a:pt x="172" y="17"/>
                  </a:lnTo>
                  <a:lnTo>
                    <a:pt x="136" y="3"/>
                  </a:lnTo>
                  <a:lnTo>
                    <a:pt x="95" y="0"/>
                  </a:lnTo>
                  <a:lnTo>
                    <a:pt x="57" y="3"/>
                  </a:lnTo>
                  <a:lnTo>
                    <a:pt x="21" y="19"/>
                  </a:lnTo>
                  <a:lnTo>
                    <a:pt x="0" y="49"/>
                  </a:lnTo>
                  <a:close/>
                </a:path>
              </a:pathLst>
            </a:custGeom>
            <a:solidFill>
              <a:srgbClr val="EA8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3" name="Freeform 129"/>
            <p:cNvSpPr>
              <a:spLocks/>
            </p:cNvSpPr>
            <p:nvPr/>
          </p:nvSpPr>
          <p:spPr bwMode="auto">
            <a:xfrm>
              <a:off x="137" y="3772"/>
              <a:ext cx="68" cy="73"/>
            </a:xfrm>
            <a:custGeom>
              <a:avLst/>
              <a:gdLst>
                <a:gd name="T0" fmla="*/ 0 w 270"/>
                <a:gd name="T1" fmla="*/ 0 h 294"/>
                <a:gd name="T2" fmla="*/ 0 w 270"/>
                <a:gd name="T3" fmla="*/ 0 h 294"/>
                <a:gd name="T4" fmla="*/ 0 w 270"/>
                <a:gd name="T5" fmla="*/ 0 h 294"/>
                <a:gd name="T6" fmla="*/ 0 w 270"/>
                <a:gd name="T7" fmla="*/ 0 h 294"/>
                <a:gd name="T8" fmla="*/ 0 w 270"/>
                <a:gd name="T9" fmla="*/ 0 h 294"/>
                <a:gd name="T10" fmla="*/ 0 w 270"/>
                <a:gd name="T11" fmla="*/ 0 h 294"/>
                <a:gd name="T12" fmla="*/ 0 w 270"/>
                <a:gd name="T13" fmla="*/ 0 h 294"/>
                <a:gd name="T14" fmla="*/ 0 w 270"/>
                <a:gd name="T15" fmla="*/ 0 h 294"/>
                <a:gd name="T16" fmla="*/ 0 w 270"/>
                <a:gd name="T17" fmla="*/ 0 h 294"/>
                <a:gd name="T18" fmla="*/ 0 w 270"/>
                <a:gd name="T19" fmla="*/ 0 h 294"/>
                <a:gd name="T20" fmla="*/ 0 w 270"/>
                <a:gd name="T21" fmla="*/ 0 h 294"/>
                <a:gd name="T22" fmla="*/ 0 w 270"/>
                <a:gd name="T23" fmla="*/ 0 h 294"/>
                <a:gd name="T24" fmla="*/ 0 w 270"/>
                <a:gd name="T25" fmla="*/ 0 h 294"/>
                <a:gd name="T26" fmla="*/ 0 w 270"/>
                <a:gd name="T27" fmla="*/ 0 h 294"/>
                <a:gd name="T28" fmla="*/ 0 w 270"/>
                <a:gd name="T29" fmla="*/ 0 h 294"/>
                <a:gd name="T30" fmla="*/ 0 w 270"/>
                <a:gd name="T31" fmla="*/ 0 h 294"/>
                <a:gd name="T32" fmla="*/ 0 w 270"/>
                <a:gd name="T33" fmla="*/ 0 h 294"/>
                <a:gd name="T34" fmla="*/ 0 w 270"/>
                <a:gd name="T35" fmla="*/ 0 h 294"/>
                <a:gd name="T36" fmla="*/ 0 w 270"/>
                <a:gd name="T37" fmla="*/ 0 h 294"/>
                <a:gd name="T38" fmla="*/ 0 w 270"/>
                <a:gd name="T39" fmla="*/ 0 h 294"/>
                <a:gd name="T40" fmla="*/ 0 w 270"/>
                <a:gd name="T41" fmla="*/ 0 h 294"/>
                <a:gd name="T42" fmla="*/ 0 w 270"/>
                <a:gd name="T43" fmla="*/ 0 h 2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70"/>
                <a:gd name="T67" fmla="*/ 0 h 294"/>
                <a:gd name="T68" fmla="*/ 270 w 270"/>
                <a:gd name="T69" fmla="*/ 294 h 2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70" h="294">
                  <a:moveTo>
                    <a:pt x="0" y="147"/>
                  </a:moveTo>
                  <a:lnTo>
                    <a:pt x="3" y="182"/>
                  </a:lnTo>
                  <a:lnTo>
                    <a:pt x="21" y="215"/>
                  </a:lnTo>
                  <a:lnTo>
                    <a:pt x="55" y="240"/>
                  </a:lnTo>
                  <a:lnTo>
                    <a:pt x="92" y="262"/>
                  </a:lnTo>
                  <a:lnTo>
                    <a:pt x="134" y="278"/>
                  </a:lnTo>
                  <a:lnTo>
                    <a:pt x="177" y="288"/>
                  </a:lnTo>
                  <a:lnTo>
                    <a:pt x="215" y="294"/>
                  </a:lnTo>
                  <a:lnTo>
                    <a:pt x="245" y="292"/>
                  </a:lnTo>
                  <a:lnTo>
                    <a:pt x="226" y="223"/>
                  </a:lnTo>
                  <a:lnTo>
                    <a:pt x="221" y="152"/>
                  </a:lnTo>
                  <a:lnTo>
                    <a:pt x="235" y="85"/>
                  </a:lnTo>
                  <a:lnTo>
                    <a:pt x="264" y="21"/>
                  </a:lnTo>
                  <a:lnTo>
                    <a:pt x="270" y="0"/>
                  </a:lnTo>
                  <a:lnTo>
                    <a:pt x="231" y="5"/>
                  </a:lnTo>
                  <a:lnTo>
                    <a:pt x="193" y="11"/>
                  </a:lnTo>
                  <a:lnTo>
                    <a:pt x="155" y="19"/>
                  </a:lnTo>
                  <a:lnTo>
                    <a:pt x="120" y="33"/>
                  </a:lnTo>
                  <a:lnTo>
                    <a:pt x="85" y="51"/>
                  </a:lnTo>
                  <a:lnTo>
                    <a:pt x="55" y="76"/>
                  </a:lnTo>
                  <a:lnTo>
                    <a:pt x="25" y="106"/>
                  </a:lnTo>
                  <a:lnTo>
                    <a:pt x="0" y="147"/>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4" name="Freeform 130"/>
            <p:cNvSpPr>
              <a:spLocks/>
            </p:cNvSpPr>
            <p:nvPr/>
          </p:nvSpPr>
          <p:spPr bwMode="auto">
            <a:xfrm>
              <a:off x="155" y="3775"/>
              <a:ext cx="43" cy="45"/>
            </a:xfrm>
            <a:custGeom>
              <a:avLst/>
              <a:gdLst>
                <a:gd name="T0" fmla="*/ 0 w 169"/>
                <a:gd name="T1" fmla="*/ 0 h 182"/>
                <a:gd name="T2" fmla="*/ 0 w 169"/>
                <a:gd name="T3" fmla="*/ 0 h 182"/>
                <a:gd name="T4" fmla="*/ 0 w 169"/>
                <a:gd name="T5" fmla="*/ 0 h 182"/>
                <a:gd name="T6" fmla="*/ 0 w 169"/>
                <a:gd name="T7" fmla="*/ 0 h 182"/>
                <a:gd name="T8" fmla="*/ 0 w 169"/>
                <a:gd name="T9" fmla="*/ 0 h 182"/>
                <a:gd name="T10" fmla="*/ 0 w 169"/>
                <a:gd name="T11" fmla="*/ 0 h 182"/>
                <a:gd name="T12" fmla="*/ 0 w 169"/>
                <a:gd name="T13" fmla="*/ 0 h 182"/>
                <a:gd name="T14" fmla="*/ 0 w 169"/>
                <a:gd name="T15" fmla="*/ 0 h 182"/>
                <a:gd name="T16" fmla="*/ 0 w 169"/>
                <a:gd name="T17" fmla="*/ 0 h 182"/>
                <a:gd name="T18" fmla="*/ 0 w 169"/>
                <a:gd name="T19" fmla="*/ 0 h 182"/>
                <a:gd name="T20" fmla="*/ 0 w 169"/>
                <a:gd name="T21" fmla="*/ 0 h 182"/>
                <a:gd name="T22" fmla="*/ 0 w 169"/>
                <a:gd name="T23" fmla="*/ 0 h 182"/>
                <a:gd name="T24" fmla="*/ 0 w 169"/>
                <a:gd name="T25" fmla="*/ 0 h 182"/>
                <a:gd name="T26" fmla="*/ 0 w 169"/>
                <a:gd name="T27" fmla="*/ 0 h 182"/>
                <a:gd name="T28" fmla="*/ 0 w 169"/>
                <a:gd name="T29" fmla="*/ 0 h 182"/>
                <a:gd name="T30" fmla="*/ 0 w 169"/>
                <a:gd name="T31" fmla="*/ 0 h 182"/>
                <a:gd name="T32" fmla="*/ 0 w 169"/>
                <a:gd name="T33" fmla="*/ 0 h 182"/>
                <a:gd name="T34" fmla="*/ 0 w 169"/>
                <a:gd name="T35" fmla="*/ 0 h 182"/>
                <a:gd name="T36" fmla="*/ 0 w 169"/>
                <a:gd name="T37" fmla="*/ 0 h 182"/>
                <a:gd name="T38" fmla="*/ 0 w 169"/>
                <a:gd name="T39" fmla="*/ 0 h 182"/>
                <a:gd name="T40" fmla="*/ 0 w 169"/>
                <a:gd name="T41" fmla="*/ 0 h 182"/>
                <a:gd name="T42" fmla="*/ 0 w 169"/>
                <a:gd name="T43" fmla="*/ 0 h 18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9"/>
                <a:gd name="T67" fmla="*/ 0 h 182"/>
                <a:gd name="T68" fmla="*/ 169 w 169"/>
                <a:gd name="T69" fmla="*/ 182 h 18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9" h="182">
                  <a:moveTo>
                    <a:pt x="0" y="90"/>
                  </a:moveTo>
                  <a:lnTo>
                    <a:pt x="3" y="111"/>
                  </a:lnTo>
                  <a:lnTo>
                    <a:pt x="14" y="131"/>
                  </a:lnTo>
                  <a:lnTo>
                    <a:pt x="33" y="150"/>
                  </a:lnTo>
                  <a:lnTo>
                    <a:pt x="54" y="164"/>
                  </a:lnTo>
                  <a:lnTo>
                    <a:pt x="81" y="171"/>
                  </a:lnTo>
                  <a:lnTo>
                    <a:pt x="109" y="180"/>
                  </a:lnTo>
                  <a:lnTo>
                    <a:pt x="130" y="182"/>
                  </a:lnTo>
                  <a:lnTo>
                    <a:pt x="150" y="180"/>
                  </a:lnTo>
                  <a:lnTo>
                    <a:pt x="139" y="139"/>
                  </a:lnTo>
                  <a:lnTo>
                    <a:pt x="136" y="95"/>
                  </a:lnTo>
                  <a:lnTo>
                    <a:pt x="144" y="51"/>
                  </a:lnTo>
                  <a:lnTo>
                    <a:pt x="164" y="10"/>
                  </a:lnTo>
                  <a:lnTo>
                    <a:pt x="169" y="0"/>
                  </a:lnTo>
                  <a:lnTo>
                    <a:pt x="144" y="3"/>
                  </a:lnTo>
                  <a:lnTo>
                    <a:pt x="120" y="8"/>
                  </a:lnTo>
                  <a:lnTo>
                    <a:pt x="98" y="14"/>
                  </a:lnTo>
                  <a:lnTo>
                    <a:pt x="74" y="22"/>
                  </a:lnTo>
                  <a:lnTo>
                    <a:pt x="51" y="33"/>
                  </a:lnTo>
                  <a:lnTo>
                    <a:pt x="33" y="46"/>
                  </a:lnTo>
                  <a:lnTo>
                    <a:pt x="16" y="65"/>
                  </a:lnTo>
                  <a:lnTo>
                    <a:pt x="0" y="9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5" name="Freeform 131"/>
            <p:cNvSpPr>
              <a:spLocks/>
            </p:cNvSpPr>
            <p:nvPr/>
          </p:nvSpPr>
          <p:spPr bwMode="auto">
            <a:xfrm>
              <a:off x="959" y="3816"/>
              <a:ext cx="70" cy="70"/>
            </a:xfrm>
            <a:custGeom>
              <a:avLst/>
              <a:gdLst>
                <a:gd name="T0" fmla="*/ 0 w 281"/>
                <a:gd name="T1" fmla="*/ 0 h 280"/>
                <a:gd name="T2" fmla="*/ 0 w 281"/>
                <a:gd name="T3" fmla="*/ 0 h 280"/>
                <a:gd name="T4" fmla="*/ 0 w 281"/>
                <a:gd name="T5" fmla="*/ 0 h 280"/>
                <a:gd name="T6" fmla="*/ 0 w 281"/>
                <a:gd name="T7" fmla="*/ 0 h 280"/>
                <a:gd name="T8" fmla="*/ 0 w 281"/>
                <a:gd name="T9" fmla="*/ 0 h 280"/>
                <a:gd name="T10" fmla="*/ 0 w 281"/>
                <a:gd name="T11" fmla="*/ 0 h 280"/>
                <a:gd name="T12" fmla="*/ 0 w 281"/>
                <a:gd name="T13" fmla="*/ 0 h 280"/>
                <a:gd name="T14" fmla="*/ 0 w 281"/>
                <a:gd name="T15" fmla="*/ 0 h 280"/>
                <a:gd name="T16" fmla="*/ 0 w 281"/>
                <a:gd name="T17" fmla="*/ 0 h 280"/>
                <a:gd name="T18" fmla="*/ 0 w 281"/>
                <a:gd name="T19" fmla="*/ 0 h 280"/>
                <a:gd name="T20" fmla="*/ 0 w 281"/>
                <a:gd name="T21" fmla="*/ 0 h 280"/>
                <a:gd name="T22" fmla="*/ 0 w 281"/>
                <a:gd name="T23" fmla="*/ 0 h 280"/>
                <a:gd name="T24" fmla="*/ 0 w 281"/>
                <a:gd name="T25" fmla="*/ 0 h 280"/>
                <a:gd name="T26" fmla="*/ 0 w 281"/>
                <a:gd name="T27" fmla="*/ 0 h 280"/>
                <a:gd name="T28" fmla="*/ 0 w 281"/>
                <a:gd name="T29" fmla="*/ 0 h 280"/>
                <a:gd name="T30" fmla="*/ 0 w 281"/>
                <a:gd name="T31" fmla="*/ 0 h 280"/>
                <a:gd name="T32" fmla="*/ 0 w 281"/>
                <a:gd name="T33" fmla="*/ 0 h 280"/>
                <a:gd name="T34" fmla="*/ 0 w 281"/>
                <a:gd name="T35" fmla="*/ 0 h 280"/>
                <a:gd name="T36" fmla="*/ 0 w 281"/>
                <a:gd name="T37" fmla="*/ 0 h 280"/>
                <a:gd name="T38" fmla="*/ 0 w 281"/>
                <a:gd name="T39" fmla="*/ 0 h 280"/>
                <a:gd name="T40" fmla="*/ 0 w 281"/>
                <a:gd name="T41" fmla="*/ 0 h 280"/>
                <a:gd name="T42" fmla="*/ 0 w 281"/>
                <a:gd name="T43" fmla="*/ 0 h 280"/>
                <a:gd name="T44" fmla="*/ 0 w 281"/>
                <a:gd name="T45" fmla="*/ 0 h 280"/>
                <a:gd name="T46" fmla="*/ 0 w 281"/>
                <a:gd name="T47" fmla="*/ 0 h 280"/>
                <a:gd name="T48" fmla="*/ 0 w 281"/>
                <a:gd name="T49" fmla="*/ 0 h 280"/>
                <a:gd name="T50" fmla="*/ 0 w 281"/>
                <a:gd name="T51" fmla="*/ 0 h 280"/>
                <a:gd name="T52" fmla="*/ 0 w 281"/>
                <a:gd name="T53" fmla="*/ 0 h 280"/>
                <a:gd name="T54" fmla="*/ 0 w 281"/>
                <a:gd name="T55" fmla="*/ 0 h 280"/>
                <a:gd name="T56" fmla="*/ 0 w 281"/>
                <a:gd name="T57" fmla="*/ 0 h 2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1"/>
                <a:gd name="T88" fmla="*/ 0 h 280"/>
                <a:gd name="T89" fmla="*/ 281 w 281"/>
                <a:gd name="T90" fmla="*/ 280 h 2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1" h="280">
                  <a:moveTo>
                    <a:pt x="11" y="267"/>
                  </a:moveTo>
                  <a:lnTo>
                    <a:pt x="44" y="272"/>
                  </a:lnTo>
                  <a:lnTo>
                    <a:pt x="77" y="277"/>
                  </a:lnTo>
                  <a:lnTo>
                    <a:pt x="110" y="280"/>
                  </a:lnTo>
                  <a:lnTo>
                    <a:pt x="142" y="280"/>
                  </a:lnTo>
                  <a:lnTo>
                    <a:pt x="174" y="277"/>
                  </a:lnTo>
                  <a:lnTo>
                    <a:pt x="207" y="269"/>
                  </a:lnTo>
                  <a:lnTo>
                    <a:pt x="237" y="255"/>
                  </a:lnTo>
                  <a:lnTo>
                    <a:pt x="264" y="237"/>
                  </a:lnTo>
                  <a:lnTo>
                    <a:pt x="273" y="219"/>
                  </a:lnTo>
                  <a:lnTo>
                    <a:pt x="278" y="203"/>
                  </a:lnTo>
                  <a:lnTo>
                    <a:pt x="281" y="187"/>
                  </a:lnTo>
                  <a:lnTo>
                    <a:pt x="273" y="168"/>
                  </a:lnTo>
                  <a:lnTo>
                    <a:pt x="257" y="143"/>
                  </a:lnTo>
                  <a:lnTo>
                    <a:pt x="237" y="122"/>
                  </a:lnTo>
                  <a:lnTo>
                    <a:pt x="218" y="101"/>
                  </a:lnTo>
                  <a:lnTo>
                    <a:pt x="197" y="78"/>
                  </a:lnTo>
                  <a:lnTo>
                    <a:pt x="172" y="59"/>
                  </a:lnTo>
                  <a:lnTo>
                    <a:pt x="147" y="40"/>
                  </a:lnTo>
                  <a:lnTo>
                    <a:pt x="123" y="23"/>
                  </a:lnTo>
                  <a:lnTo>
                    <a:pt x="98" y="7"/>
                  </a:lnTo>
                  <a:lnTo>
                    <a:pt x="73" y="0"/>
                  </a:lnTo>
                  <a:lnTo>
                    <a:pt x="52" y="16"/>
                  </a:lnTo>
                  <a:lnTo>
                    <a:pt x="33" y="48"/>
                  </a:lnTo>
                  <a:lnTo>
                    <a:pt x="16" y="95"/>
                  </a:lnTo>
                  <a:lnTo>
                    <a:pt x="6" y="147"/>
                  </a:lnTo>
                  <a:lnTo>
                    <a:pt x="0" y="195"/>
                  </a:lnTo>
                  <a:lnTo>
                    <a:pt x="3" y="239"/>
                  </a:lnTo>
                  <a:lnTo>
                    <a:pt x="11" y="267"/>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6" name="Freeform 132"/>
            <p:cNvSpPr>
              <a:spLocks/>
            </p:cNvSpPr>
            <p:nvPr/>
          </p:nvSpPr>
          <p:spPr bwMode="auto">
            <a:xfrm>
              <a:off x="963" y="3822"/>
              <a:ext cx="51" cy="51"/>
            </a:xfrm>
            <a:custGeom>
              <a:avLst/>
              <a:gdLst>
                <a:gd name="T0" fmla="*/ 0 w 202"/>
                <a:gd name="T1" fmla="*/ 0 h 201"/>
                <a:gd name="T2" fmla="*/ 0 w 202"/>
                <a:gd name="T3" fmla="*/ 0 h 201"/>
                <a:gd name="T4" fmla="*/ 0 w 202"/>
                <a:gd name="T5" fmla="*/ 0 h 201"/>
                <a:gd name="T6" fmla="*/ 0 w 202"/>
                <a:gd name="T7" fmla="*/ 0 h 201"/>
                <a:gd name="T8" fmla="*/ 0 w 202"/>
                <a:gd name="T9" fmla="*/ 0 h 201"/>
                <a:gd name="T10" fmla="*/ 0 w 202"/>
                <a:gd name="T11" fmla="*/ 0 h 201"/>
                <a:gd name="T12" fmla="*/ 0 w 202"/>
                <a:gd name="T13" fmla="*/ 0 h 201"/>
                <a:gd name="T14" fmla="*/ 0 w 202"/>
                <a:gd name="T15" fmla="*/ 0 h 201"/>
                <a:gd name="T16" fmla="*/ 0 w 202"/>
                <a:gd name="T17" fmla="*/ 0 h 201"/>
                <a:gd name="T18" fmla="*/ 0 w 202"/>
                <a:gd name="T19" fmla="*/ 0 h 201"/>
                <a:gd name="T20" fmla="*/ 0 w 202"/>
                <a:gd name="T21" fmla="*/ 0 h 201"/>
                <a:gd name="T22" fmla="*/ 0 w 202"/>
                <a:gd name="T23" fmla="*/ 0 h 201"/>
                <a:gd name="T24" fmla="*/ 0 w 202"/>
                <a:gd name="T25" fmla="*/ 0 h 201"/>
                <a:gd name="T26" fmla="*/ 0 w 202"/>
                <a:gd name="T27" fmla="*/ 0 h 201"/>
                <a:gd name="T28" fmla="*/ 0 w 202"/>
                <a:gd name="T29" fmla="*/ 0 h 201"/>
                <a:gd name="T30" fmla="*/ 0 w 202"/>
                <a:gd name="T31" fmla="*/ 0 h 201"/>
                <a:gd name="T32" fmla="*/ 0 w 202"/>
                <a:gd name="T33" fmla="*/ 0 h 201"/>
                <a:gd name="T34" fmla="*/ 0 w 202"/>
                <a:gd name="T35" fmla="*/ 0 h 201"/>
                <a:gd name="T36" fmla="*/ 0 w 202"/>
                <a:gd name="T37" fmla="*/ 0 h 201"/>
                <a:gd name="T38" fmla="*/ 0 w 202"/>
                <a:gd name="T39" fmla="*/ 0 h 201"/>
                <a:gd name="T40" fmla="*/ 0 w 202"/>
                <a:gd name="T41" fmla="*/ 0 h 201"/>
                <a:gd name="T42" fmla="*/ 0 w 202"/>
                <a:gd name="T43" fmla="*/ 0 h 201"/>
                <a:gd name="T44" fmla="*/ 0 w 202"/>
                <a:gd name="T45" fmla="*/ 0 h 201"/>
                <a:gd name="T46" fmla="*/ 0 w 202"/>
                <a:gd name="T47" fmla="*/ 0 h 201"/>
                <a:gd name="T48" fmla="*/ 0 w 202"/>
                <a:gd name="T49" fmla="*/ 0 h 201"/>
                <a:gd name="T50" fmla="*/ 0 w 202"/>
                <a:gd name="T51" fmla="*/ 0 h 201"/>
                <a:gd name="T52" fmla="*/ 0 w 202"/>
                <a:gd name="T53" fmla="*/ 0 h 201"/>
                <a:gd name="T54" fmla="*/ 0 w 202"/>
                <a:gd name="T55" fmla="*/ 0 h 201"/>
                <a:gd name="T56" fmla="*/ 0 w 202"/>
                <a:gd name="T57" fmla="*/ 0 h 2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2"/>
                <a:gd name="T88" fmla="*/ 0 h 201"/>
                <a:gd name="T89" fmla="*/ 202 w 202"/>
                <a:gd name="T90" fmla="*/ 201 h 2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2" h="201">
                  <a:moveTo>
                    <a:pt x="9" y="190"/>
                  </a:moveTo>
                  <a:lnTo>
                    <a:pt x="34" y="196"/>
                  </a:lnTo>
                  <a:lnTo>
                    <a:pt x="57" y="198"/>
                  </a:lnTo>
                  <a:lnTo>
                    <a:pt x="80" y="201"/>
                  </a:lnTo>
                  <a:lnTo>
                    <a:pt x="104" y="201"/>
                  </a:lnTo>
                  <a:lnTo>
                    <a:pt x="129" y="198"/>
                  </a:lnTo>
                  <a:lnTo>
                    <a:pt x="151" y="190"/>
                  </a:lnTo>
                  <a:lnTo>
                    <a:pt x="172" y="182"/>
                  </a:lnTo>
                  <a:lnTo>
                    <a:pt x="193" y="168"/>
                  </a:lnTo>
                  <a:lnTo>
                    <a:pt x="197" y="157"/>
                  </a:lnTo>
                  <a:lnTo>
                    <a:pt x="200" y="146"/>
                  </a:lnTo>
                  <a:lnTo>
                    <a:pt x="202" y="132"/>
                  </a:lnTo>
                  <a:lnTo>
                    <a:pt x="197" y="120"/>
                  </a:lnTo>
                  <a:lnTo>
                    <a:pt x="186" y="104"/>
                  </a:lnTo>
                  <a:lnTo>
                    <a:pt x="172" y="86"/>
                  </a:lnTo>
                  <a:lnTo>
                    <a:pt x="158" y="70"/>
                  </a:lnTo>
                  <a:lnTo>
                    <a:pt x="142" y="54"/>
                  </a:lnTo>
                  <a:lnTo>
                    <a:pt x="126" y="40"/>
                  </a:lnTo>
                  <a:lnTo>
                    <a:pt x="110" y="30"/>
                  </a:lnTo>
                  <a:lnTo>
                    <a:pt x="91" y="16"/>
                  </a:lnTo>
                  <a:lnTo>
                    <a:pt x="74" y="8"/>
                  </a:lnTo>
                  <a:lnTo>
                    <a:pt x="55" y="0"/>
                  </a:lnTo>
                  <a:lnTo>
                    <a:pt x="39" y="10"/>
                  </a:lnTo>
                  <a:lnTo>
                    <a:pt x="25" y="35"/>
                  </a:lnTo>
                  <a:lnTo>
                    <a:pt x="14" y="65"/>
                  </a:lnTo>
                  <a:lnTo>
                    <a:pt x="6" y="104"/>
                  </a:lnTo>
                  <a:lnTo>
                    <a:pt x="0" y="139"/>
                  </a:lnTo>
                  <a:lnTo>
                    <a:pt x="4" y="168"/>
                  </a:lnTo>
                  <a:lnTo>
                    <a:pt x="9" y="19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7" name="Freeform 133"/>
            <p:cNvSpPr>
              <a:spLocks/>
            </p:cNvSpPr>
            <p:nvPr/>
          </p:nvSpPr>
          <p:spPr bwMode="auto">
            <a:xfrm>
              <a:off x="663" y="3845"/>
              <a:ext cx="291" cy="190"/>
            </a:xfrm>
            <a:custGeom>
              <a:avLst/>
              <a:gdLst>
                <a:gd name="T0" fmla="*/ 0 w 1163"/>
                <a:gd name="T1" fmla="*/ 0 h 762"/>
                <a:gd name="T2" fmla="*/ 0 w 1163"/>
                <a:gd name="T3" fmla="*/ 0 h 762"/>
                <a:gd name="T4" fmla="*/ 0 w 1163"/>
                <a:gd name="T5" fmla="*/ 0 h 762"/>
                <a:gd name="T6" fmla="*/ 0 w 1163"/>
                <a:gd name="T7" fmla="*/ 0 h 762"/>
                <a:gd name="T8" fmla="*/ 0 w 1163"/>
                <a:gd name="T9" fmla="*/ 0 h 762"/>
                <a:gd name="T10" fmla="*/ 0 w 1163"/>
                <a:gd name="T11" fmla="*/ 0 h 762"/>
                <a:gd name="T12" fmla="*/ 0 w 1163"/>
                <a:gd name="T13" fmla="*/ 0 h 762"/>
                <a:gd name="T14" fmla="*/ 0 w 1163"/>
                <a:gd name="T15" fmla="*/ 0 h 762"/>
                <a:gd name="T16" fmla="*/ 0 w 1163"/>
                <a:gd name="T17" fmla="*/ 0 h 762"/>
                <a:gd name="T18" fmla="*/ 0 w 1163"/>
                <a:gd name="T19" fmla="*/ 0 h 762"/>
                <a:gd name="T20" fmla="*/ 0 w 1163"/>
                <a:gd name="T21" fmla="*/ 0 h 762"/>
                <a:gd name="T22" fmla="*/ 0 w 1163"/>
                <a:gd name="T23" fmla="*/ 0 h 762"/>
                <a:gd name="T24" fmla="*/ 0 w 1163"/>
                <a:gd name="T25" fmla="*/ 0 h 762"/>
                <a:gd name="T26" fmla="*/ 0 w 1163"/>
                <a:gd name="T27" fmla="*/ 0 h 762"/>
                <a:gd name="T28" fmla="*/ 0 w 1163"/>
                <a:gd name="T29" fmla="*/ 0 h 762"/>
                <a:gd name="T30" fmla="*/ 0 w 1163"/>
                <a:gd name="T31" fmla="*/ 0 h 762"/>
                <a:gd name="T32" fmla="*/ 0 w 1163"/>
                <a:gd name="T33" fmla="*/ 0 h 762"/>
                <a:gd name="T34" fmla="*/ 0 w 1163"/>
                <a:gd name="T35" fmla="*/ 0 h 762"/>
                <a:gd name="T36" fmla="*/ 0 w 1163"/>
                <a:gd name="T37" fmla="*/ 0 h 762"/>
                <a:gd name="T38" fmla="*/ 0 w 1163"/>
                <a:gd name="T39" fmla="*/ 0 h 762"/>
                <a:gd name="T40" fmla="*/ 0 w 1163"/>
                <a:gd name="T41" fmla="*/ 0 h 762"/>
                <a:gd name="T42" fmla="*/ 0 w 1163"/>
                <a:gd name="T43" fmla="*/ 0 h 762"/>
                <a:gd name="T44" fmla="*/ 0 w 1163"/>
                <a:gd name="T45" fmla="*/ 0 h 762"/>
                <a:gd name="T46" fmla="*/ 0 w 1163"/>
                <a:gd name="T47" fmla="*/ 0 h 762"/>
                <a:gd name="T48" fmla="*/ 0 w 1163"/>
                <a:gd name="T49" fmla="*/ 0 h 762"/>
                <a:gd name="T50" fmla="*/ 0 w 1163"/>
                <a:gd name="T51" fmla="*/ 0 h 762"/>
                <a:gd name="T52" fmla="*/ 0 w 1163"/>
                <a:gd name="T53" fmla="*/ 0 h 762"/>
                <a:gd name="T54" fmla="*/ 0 w 1163"/>
                <a:gd name="T55" fmla="*/ 0 h 762"/>
                <a:gd name="T56" fmla="*/ 0 w 1163"/>
                <a:gd name="T57" fmla="*/ 0 h 762"/>
                <a:gd name="T58" fmla="*/ 0 w 1163"/>
                <a:gd name="T59" fmla="*/ 0 h 762"/>
                <a:gd name="T60" fmla="*/ 0 w 1163"/>
                <a:gd name="T61" fmla="*/ 0 h 762"/>
                <a:gd name="T62" fmla="*/ 0 w 1163"/>
                <a:gd name="T63" fmla="*/ 0 h 762"/>
                <a:gd name="T64" fmla="*/ 0 w 1163"/>
                <a:gd name="T65" fmla="*/ 0 h 762"/>
                <a:gd name="T66" fmla="*/ 0 w 1163"/>
                <a:gd name="T67" fmla="*/ 0 h 762"/>
                <a:gd name="T68" fmla="*/ 0 w 1163"/>
                <a:gd name="T69" fmla="*/ 0 h 762"/>
                <a:gd name="T70" fmla="*/ 0 w 1163"/>
                <a:gd name="T71" fmla="*/ 0 h 762"/>
                <a:gd name="T72" fmla="*/ 0 w 1163"/>
                <a:gd name="T73" fmla="*/ 0 h 762"/>
                <a:gd name="T74" fmla="*/ 0 w 1163"/>
                <a:gd name="T75" fmla="*/ 0 h 762"/>
                <a:gd name="T76" fmla="*/ 0 w 1163"/>
                <a:gd name="T77" fmla="*/ 0 h 762"/>
                <a:gd name="T78" fmla="*/ 0 w 1163"/>
                <a:gd name="T79" fmla="*/ 0 h 762"/>
                <a:gd name="T80" fmla="*/ 0 w 1163"/>
                <a:gd name="T81" fmla="*/ 0 h 762"/>
                <a:gd name="T82" fmla="*/ 0 w 1163"/>
                <a:gd name="T83" fmla="*/ 0 h 762"/>
                <a:gd name="T84" fmla="*/ 0 w 1163"/>
                <a:gd name="T85" fmla="*/ 0 h 762"/>
                <a:gd name="T86" fmla="*/ 0 w 1163"/>
                <a:gd name="T87" fmla="*/ 0 h 762"/>
                <a:gd name="T88" fmla="*/ 0 w 1163"/>
                <a:gd name="T89" fmla="*/ 0 h 762"/>
                <a:gd name="T90" fmla="*/ 0 w 1163"/>
                <a:gd name="T91" fmla="*/ 0 h 762"/>
                <a:gd name="T92" fmla="*/ 0 w 1163"/>
                <a:gd name="T93" fmla="*/ 0 h 762"/>
                <a:gd name="T94" fmla="*/ 0 w 1163"/>
                <a:gd name="T95" fmla="*/ 0 h 762"/>
                <a:gd name="T96" fmla="*/ 0 w 1163"/>
                <a:gd name="T97" fmla="*/ 0 h 762"/>
                <a:gd name="T98" fmla="*/ 0 w 1163"/>
                <a:gd name="T99" fmla="*/ 0 h 762"/>
                <a:gd name="T100" fmla="*/ 0 w 1163"/>
                <a:gd name="T101" fmla="*/ 0 h 762"/>
                <a:gd name="T102" fmla="*/ 0 w 1163"/>
                <a:gd name="T103" fmla="*/ 0 h 762"/>
                <a:gd name="T104" fmla="*/ 0 w 1163"/>
                <a:gd name="T105" fmla="*/ 0 h 762"/>
                <a:gd name="T106" fmla="*/ 0 w 1163"/>
                <a:gd name="T107" fmla="*/ 0 h 762"/>
                <a:gd name="T108" fmla="*/ 0 w 1163"/>
                <a:gd name="T109" fmla="*/ 0 h 762"/>
                <a:gd name="T110" fmla="*/ 0 w 1163"/>
                <a:gd name="T111" fmla="*/ 0 h 7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63"/>
                <a:gd name="T169" fmla="*/ 0 h 762"/>
                <a:gd name="T170" fmla="*/ 1163 w 1163"/>
                <a:gd name="T171" fmla="*/ 762 h 7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63" h="762">
                  <a:moveTo>
                    <a:pt x="35" y="677"/>
                  </a:moveTo>
                  <a:lnTo>
                    <a:pt x="0" y="737"/>
                  </a:lnTo>
                  <a:lnTo>
                    <a:pt x="19" y="762"/>
                  </a:lnTo>
                  <a:lnTo>
                    <a:pt x="65" y="748"/>
                  </a:lnTo>
                  <a:lnTo>
                    <a:pt x="109" y="732"/>
                  </a:lnTo>
                  <a:lnTo>
                    <a:pt x="152" y="716"/>
                  </a:lnTo>
                  <a:lnTo>
                    <a:pt x="196" y="700"/>
                  </a:lnTo>
                  <a:lnTo>
                    <a:pt x="237" y="677"/>
                  </a:lnTo>
                  <a:lnTo>
                    <a:pt x="281" y="659"/>
                  </a:lnTo>
                  <a:lnTo>
                    <a:pt x="322" y="636"/>
                  </a:lnTo>
                  <a:lnTo>
                    <a:pt x="364" y="615"/>
                  </a:lnTo>
                  <a:lnTo>
                    <a:pt x="405" y="593"/>
                  </a:lnTo>
                  <a:lnTo>
                    <a:pt x="447" y="569"/>
                  </a:lnTo>
                  <a:lnTo>
                    <a:pt x="488" y="544"/>
                  </a:lnTo>
                  <a:lnTo>
                    <a:pt x="528" y="523"/>
                  </a:lnTo>
                  <a:lnTo>
                    <a:pt x="569" y="498"/>
                  </a:lnTo>
                  <a:lnTo>
                    <a:pt x="610" y="473"/>
                  </a:lnTo>
                  <a:lnTo>
                    <a:pt x="654" y="451"/>
                  </a:lnTo>
                  <a:lnTo>
                    <a:pt x="695" y="427"/>
                  </a:lnTo>
                  <a:lnTo>
                    <a:pt x="721" y="410"/>
                  </a:lnTo>
                  <a:lnTo>
                    <a:pt x="751" y="394"/>
                  </a:lnTo>
                  <a:lnTo>
                    <a:pt x="778" y="378"/>
                  </a:lnTo>
                  <a:lnTo>
                    <a:pt x="808" y="362"/>
                  </a:lnTo>
                  <a:lnTo>
                    <a:pt x="836" y="345"/>
                  </a:lnTo>
                  <a:lnTo>
                    <a:pt x="866" y="327"/>
                  </a:lnTo>
                  <a:lnTo>
                    <a:pt x="896" y="309"/>
                  </a:lnTo>
                  <a:lnTo>
                    <a:pt x="923" y="293"/>
                  </a:lnTo>
                  <a:lnTo>
                    <a:pt x="953" y="274"/>
                  </a:lnTo>
                  <a:lnTo>
                    <a:pt x="980" y="258"/>
                  </a:lnTo>
                  <a:lnTo>
                    <a:pt x="1010" y="239"/>
                  </a:lnTo>
                  <a:lnTo>
                    <a:pt x="1038" y="223"/>
                  </a:lnTo>
                  <a:lnTo>
                    <a:pt x="1064" y="203"/>
                  </a:lnTo>
                  <a:lnTo>
                    <a:pt x="1092" y="185"/>
                  </a:lnTo>
                  <a:lnTo>
                    <a:pt x="1119" y="166"/>
                  </a:lnTo>
                  <a:lnTo>
                    <a:pt x="1146" y="146"/>
                  </a:lnTo>
                  <a:lnTo>
                    <a:pt x="1149" y="111"/>
                  </a:lnTo>
                  <a:lnTo>
                    <a:pt x="1151" y="76"/>
                  </a:lnTo>
                  <a:lnTo>
                    <a:pt x="1158" y="37"/>
                  </a:lnTo>
                  <a:lnTo>
                    <a:pt x="1163" y="2"/>
                  </a:lnTo>
                  <a:lnTo>
                    <a:pt x="1154" y="0"/>
                  </a:lnTo>
                  <a:lnTo>
                    <a:pt x="1089" y="5"/>
                  </a:lnTo>
                  <a:lnTo>
                    <a:pt x="1024" y="16"/>
                  </a:lnTo>
                  <a:lnTo>
                    <a:pt x="956" y="32"/>
                  </a:lnTo>
                  <a:lnTo>
                    <a:pt x="885" y="54"/>
                  </a:lnTo>
                  <a:lnTo>
                    <a:pt x="814" y="81"/>
                  </a:lnTo>
                  <a:lnTo>
                    <a:pt x="743" y="114"/>
                  </a:lnTo>
                  <a:lnTo>
                    <a:pt x="670" y="150"/>
                  </a:lnTo>
                  <a:lnTo>
                    <a:pt x="599" y="193"/>
                  </a:lnTo>
                  <a:lnTo>
                    <a:pt x="525" y="239"/>
                  </a:lnTo>
                  <a:lnTo>
                    <a:pt x="452" y="291"/>
                  </a:lnTo>
                  <a:lnTo>
                    <a:pt x="382" y="345"/>
                  </a:lnTo>
                  <a:lnTo>
                    <a:pt x="308" y="405"/>
                  </a:lnTo>
                  <a:lnTo>
                    <a:pt x="237" y="468"/>
                  </a:lnTo>
                  <a:lnTo>
                    <a:pt x="168" y="533"/>
                  </a:lnTo>
                  <a:lnTo>
                    <a:pt x="101" y="604"/>
                  </a:lnTo>
                  <a:lnTo>
                    <a:pt x="35" y="677"/>
                  </a:lnTo>
                  <a:close/>
                </a:path>
              </a:pathLst>
            </a:custGeom>
            <a:solidFill>
              <a:srgbClr val="3847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8" name="Freeform 134"/>
            <p:cNvSpPr>
              <a:spLocks/>
            </p:cNvSpPr>
            <p:nvPr/>
          </p:nvSpPr>
          <p:spPr bwMode="auto">
            <a:xfrm>
              <a:off x="468" y="3865"/>
              <a:ext cx="46" cy="29"/>
            </a:xfrm>
            <a:custGeom>
              <a:avLst/>
              <a:gdLst>
                <a:gd name="T0" fmla="*/ 0 w 185"/>
                <a:gd name="T1" fmla="*/ 0 h 117"/>
                <a:gd name="T2" fmla="*/ 0 w 185"/>
                <a:gd name="T3" fmla="*/ 0 h 117"/>
                <a:gd name="T4" fmla="*/ 0 w 185"/>
                <a:gd name="T5" fmla="*/ 0 h 117"/>
                <a:gd name="T6" fmla="*/ 0 w 185"/>
                <a:gd name="T7" fmla="*/ 0 h 117"/>
                <a:gd name="T8" fmla="*/ 0 w 185"/>
                <a:gd name="T9" fmla="*/ 0 h 117"/>
                <a:gd name="T10" fmla="*/ 0 w 185"/>
                <a:gd name="T11" fmla="*/ 0 h 117"/>
                <a:gd name="T12" fmla="*/ 0 w 185"/>
                <a:gd name="T13" fmla="*/ 0 h 117"/>
                <a:gd name="T14" fmla="*/ 0 w 185"/>
                <a:gd name="T15" fmla="*/ 0 h 117"/>
                <a:gd name="T16" fmla="*/ 0 w 185"/>
                <a:gd name="T17" fmla="*/ 0 h 117"/>
                <a:gd name="T18" fmla="*/ 0 w 185"/>
                <a:gd name="T19" fmla="*/ 0 h 117"/>
                <a:gd name="T20" fmla="*/ 0 w 185"/>
                <a:gd name="T21" fmla="*/ 0 h 117"/>
                <a:gd name="T22" fmla="*/ 0 w 185"/>
                <a:gd name="T23" fmla="*/ 0 h 117"/>
                <a:gd name="T24" fmla="*/ 0 w 185"/>
                <a:gd name="T25" fmla="*/ 0 h 117"/>
                <a:gd name="T26" fmla="*/ 0 w 185"/>
                <a:gd name="T27" fmla="*/ 0 h 117"/>
                <a:gd name="T28" fmla="*/ 0 w 185"/>
                <a:gd name="T29" fmla="*/ 0 h 117"/>
                <a:gd name="T30" fmla="*/ 0 w 185"/>
                <a:gd name="T31" fmla="*/ 0 h 117"/>
                <a:gd name="T32" fmla="*/ 0 w 185"/>
                <a:gd name="T33" fmla="*/ 0 h 117"/>
                <a:gd name="T34" fmla="*/ 0 w 185"/>
                <a:gd name="T35" fmla="*/ 0 h 117"/>
                <a:gd name="T36" fmla="*/ 0 w 185"/>
                <a:gd name="T37" fmla="*/ 0 h 117"/>
                <a:gd name="T38" fmla="*/ 0 w 185"/>
                <a:gd name="T39" fmla="*/ 0 h 117"/>
                <a:gd name="T40" fmla="*/ 0 w 185"/>
                <a:gd name="T41" fmla="*/ 0 h 117"/>
                <a:gd name="T42" fmla="*/ 0 w 185"/>
                <a:gd name="T43" fmla="*/ 0 h 117"/>
                <a:gd name="T44" fmla="*/ 0 w 185"/>
                <a:gd name="T45" fmla="*/ 0 h 117"/>
                <a:gd name="T46" fmla="*/ 0 w 185"/>
                <a:gd name="T47" fmla="*/ 0 h 117"/>
                <a:gd name="T48" fmla="*/ 0 w 185"/>
                <a:gd name="T49" fmla="*/ 0 h 117"/>
                <a:gd name="T50" fmla="*/ 0 w 185"/>
                <a:gd name="T51" fmla="*/ 0 h 117"/>
                <a:gd name="T52" fmla="*/ 0 w 185"/>
                <a:gd name="T53" fmla="*/ 0 h 117"/>
                <a:gd name="T54" fmla="*/ 0 w 185"/>
                <a:gd name="T55" fmla="*/ 0 h 117"/>
                <a:gd name="T56" fmla="*/ 0 w 185"/>
                <a:gd name="T57" fmla="*/ 0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5"/>
                <a:gd name="T88" fmla="*/ 0 h 117"/>
                <a:gd name="T89" fmla="*/ 185 w 185"/>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5" h="117">
                  <a:moveTo>
                    <a:pt x="10" y="16"/>
                  </a:moveTo>
                  <a:lnTo>
                    <a:pt x="3" y="27"/>
                  </a:lnTo>
                  <a:lnTo>
                    <a:pt x="0" y="41"/>
                  </a:lnTo>
                  <a:lnTo>
                    <a:pt x="0" y="52"/>
                  </a:lnTo>
                  <a:lnTo>
                    <a:pt x="5" y="65"/>
                  </a:lnTo>
                  <a:lnTo>
                    <a:pt x="21" y="79"/>
                  </a:lnTo>
                  <a:lnTo>
                    <a:pt x="40" y="90"/>
                  </a:lnTo>
                  <a:lnTo>
                    <a:pt x="60" y="101"/>
                  </a:lnTo>
                  <a:lnTo>
                    <a:pt x="79" y="106"/>
                  </a:lnTo>
                  <a:lnTo>
                    <a:pt x="100" y="112"/>
                  </a:lnTo>
                  <a:lnTo>
                    <a:pt x="122" y="117"/>
                  </a:lnTo>
                  <a:lnTo>
                    <a:pt x="144" y="117"/>
                  </a:lnTo>
                  <a:lnTo>
                    <a:pt x="168" y="117"/>
                  </a:lnTo>
                  <a:lnTo>
                    <a:pt x="174" y="112"/>
                  </a:lnTo>
                  <a:lnTo>
                    <a:pt x="180" y="104"/>
                  </a:lnTo>
                  <a:lnTo>
                    <a:pt x="182" y="98"/>
                  </a:lnTo>
                  <a:lnTo>
                    <a:pt x="185" y="90"/>
                  </a:lnTo>
                  <a:lnTo>
                    <a:pt x="182" y="69"/>
                  </a:lnTo>
                  <a:lnTo>
                    <a:pt x="168" y="49"/>
                  </a:lnTo>
                  <a:lnTo>
                    <a:pt x="152" y="30"/>
                  </a:lnTo>
                  <a:lnTo>
                    <a:pt x="136" y="16"/>
                  </a:lnTo>
                  <a:lnTo>
                    <a:pt x="120" y="11"/>
                  </a:lnTo>
                  <a:lnTo>
                    <a:pt x="103" y="5"/>
                  </a:lnTo>
                  <a:lnTo>
                    <a:pt x="86" y="0"/>
                  </a:lnTo>
                  <a:lnTo>
                    <a:pt x="70" y="0"/>
                  </a:lnTo>
                  <a:lnTo>
                    <a:pt x="54" y="0"/>
                  </a:lnTo>
                  <a:lnTo>
                    <a:pt x="40" y="3"/>
                  </a:lnTo>
                  <a:lnTo>
                    <a:pt x="24" y="9"/>
                  </a:lnTo>
                  <a:lnTo>
                    <a:pt x="10" y="16"/>
                  </a:lnTo>
                  <a:close/>
                </a:path>
              </a:pathLst>
            </a:custGeom>
            <a:solidFill>
              <a:srgbClr val="00A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99" name="Freeform 135"/>
            <p:cNvSpPr>
              <a:spLocks/>
            </p:cNvSpPr>
            <p:nvPr/>
          </p:nvSpPr>
          <p:spPr bwMode="auto">
            <a:xfrm>
              <a:off x="476" y="3867"/>
              <a:ext cx="29" cy="18"/>
            </a:xfrm>
            <a:custGeom>
              <a:avLst/>
              <a:gdLst>
                <a:gd name="T0" fmla="*/ 0 w 118"/>
                <a:gd name="T1" fmla="*/ 0 h 74"/>
                <a:gd name="T2" fmla="*/ 0 w 118"/>
                <a:gd name="T3" fmla="*/ 0 h 74"/>
                <a:gd name="T4" fmla="*/ 0 w 118"/>
                <a:gd name="T5" fmla="*/ 0 h 74"/>
                <a:gd name="T6" fmla="*/ 0 w 118"/>
                <a:gd name="T7" fmla="*/ 0 h 74"/>
                <a:gd name="T8" fmla="*/ 0 w 118"/>
                <a:gd name="T9" fmla="*/ 0 h 74"/>
                <a:gd name="T10" fmla="*/ 0 w 118"/>
                <a:gd name="T11" fmla="*/ 0 h 74"/>
                <a:gd name="T12" fmla="*/ 0 w 118"/>
                <a:gd name="T13" fmla="*/ 0 h 74"/>
                <a:gd name="T14" fmla="*/ 0 w 118"/>
                <a:gd name="T15" fmla="*/ 0 h 74"/>
                <a:gd name="T16" fmla="*/ 0 w 118"/>
                <a:gd name="T17" fmla="*/ 0 h 74"/>
                <a:gd name="T18" fmla="*/ 0 w 118"/>
                <a:gd name="T19" fmla="*/ 0 h 74"/>
                <a:gd name="T20" fmla="*/ 0 w 118"/>
                <a:gd name="T21" fmla="*/ 0 h 74"/>
                <a:gd name="T22" fmla="*/ 0 w 118"/>
                <a:gd name="T23" fmla="*/ 0 h 74"/>
                <a:gd name="T24" fmla="*/ 0 w 118"/>
                <a:gd name="T25" fmla="*/ 0 h 74"/>
                <a:gd name="T26" fmla="*/ 0 w 118"/>
                <a:gd name="T27" fmla="*/ 0 h 74"/>
                <a:gd name="T28" fmla="*/ 0 w 118"/>
                <a:gd name="T29" fmla="*/ 0 h 74"/>
                <a:gd name="T30" fmla="*/ 0 w 118"/>
                <a:gd name="T31" fmla="*/ 0 h 74"/>
                <a:gd name="T32" fmla="*/ 0 w 118"/>
                <a:gd name="T33" fmla="*/ 0 h 74"/>
                <a:gd name="T34" fmla="*/ 0 w 118"/>
                <a:gd name="T35" fmla="*/ 0 h 74"/>
                <a:gd name="T36" fmla="*/ 0 w 118"/>
                <a:gd name="T37" fmla="*/ 0 h 74"/>
                <a:gd name="T38" fmla="*/ 0 w 118"/>
                <a:gd name="T39" fmla="*/ 0 h 74"/>
                <a:gd name="T40" fmla="*/ 0 w 118"/>
                <a:gd name="T41" fmla="*/ 0 h 74"/>
                <a:gd name="T42" fmla="*/ 0 w 118"/>
                <a:gd name="T43" fmla="*/ 0 h 74"/>
                <a:gd name="T44" fmla="*/ 0 w 118"/>
                <a:gd name="T45" fmla="*/ 0 h 74"/>
                <a:gd name="T46" fmla="*/ 0 w 118"/>
                <a:gd name="T47" fmla="*/ 0 h 74"/>
                <a:gd name="T48" fmla="*/ 0 w 118"/>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74"/>
                <a:gd name="T77" fmla="*/ 118 w 118"/>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74">
                  <a:moveTo>
                    <a:pt x="3" y="11"/>
                  </a:moveTo>
                  <a:lnTo>
                    <a:pt x="3" y="16"/>
                  </a:lnTo>
                  <a:lnTo>
                    <a:pt x="0" y="25"/>
                  </a:lnTo>
                  <a:lnTo>
                    <a:pt x="0" y="34"/>
                  </a:lnTo>
                  <a:lnTo>
                    <a:pt x="3" y="41"/>
                  </a:lnTo>
                  <a:lnTo>
                    <a:pt x="14" y="50"/>
                  </a:lnTo>
                  <a:lnTo>
                    <a:pt x="28" y="55"/>
                  </a:lnTo>
                  <a:lnTo>
                    <a:pt x="38" y="60"/>
                  </a:lnTo>
                  <a:lnTo>
                    <a:pt x="52" y="66"/>
                  </a:lnTo>
                  <a:lnTo>
                    <a:pt x="63" y="69"/>
                  </a:lnTo>
                  <a:lnTo>
                    <a:pt x="77" y="71"/>
                  </a:lnTo>
                  <a:lnTo>
                    <a:pt x="90" y="74"/>
                  </a:lnTo>
                  <a:lnTo>
                    <a:pt x="104" y="74"/>
                  </a:lnTo>
                  <a:lnTo>
                    <a:pt x="109" y="71"/>
                  </a:lnTo>
                  <a:lnTo>
                    <a:pt x="112" y="66"/>
                  </a:lnTo>
                  <a:lnTo>
                    <a:pt x="114" y="60"/>
                  </a:lnTo>
                  <a:lnTo>
                    <a:pt x="118" y="55"/>
                  </a:lnTo>
                  <a:lnTo>
                    <a:pt x="114" y="41"/>
                  </a:lnTo>
                  <a:lnTo>
                    <a:pt x="107" y="28"/>
                  </a:lnTo>
                  <a:lnTo>
                    <a:pt x="95" y="16"/>
                  </a:lnTo>
                  <a:lnTo>
                    <a:pt x="82" y="6"/>
                  </a:lnTo>
                  <a:lnTo>
                    <a:pt x="63" y="0"/>
                  </a:lnTo>
                  <a:lnTo>
                    <a:pt x="44" y="0"/>
                  </a:lnTo>
                  <a:lnTo>
                    <a:pt x="22" y="0"/>
                  </a:lnTo>
                  <a:lnTo>
                    <a:pt x="3" y="11"/>
                  </a:lnTo>
                  <a:close/>
                </a:path>
              </a:pathLst>
            </a:custGeom>
            <a:solidFill>
              <a:srgbClr val="CEE5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0" name="Freeform 136"/>
            <p:cNvSpPr>
              <a:spLocks/>
            </p:cNvSpPr>
            <p:nvPr/>
          </p:nvSpPr>
          <p:spPr bwMode="auto">
            <a:xfrm>
              <a:off x="551" y="3867"/>
              <a:ext cx="61" cy="42"/>
            </a:xfrm>
            <a:custGeom>
              <a:avLst/>
              <a:gdLst>
                <a:gd name="T0" fmla="*/ 0 w 242"/>
                <a:gd name="T1" fmla="*/ 0 h 168"/>
                <a:gd name="T2" fmla="*/ 0 w 242"/>
                <a:gd name="T3" fmla="*/ 0 h 168"/>
                <a:gd name="T4" fmla="*/ 0 w 242"/>
                <a:gd name="T5" fmla="*/ 0 h 168"/>
                <a:gd name="T6" fmla="*/ 0 w 242"/>
                <a:gd name="T7" fmla="*/ 0 h 168"/>
                <a:gd name="T8" fmla="*/ 0 w 242"/>
                <a:gd name="T9" fmla="*/ 0 h 168"/>
                <a:gd name="T10" fmla="*/ 0 w 242"/>
                <a:gd name="T11" fmla="*/ 0 h 168"/>
                <a:gd name="T12" fmla="*/ 0 w 242"/>
                <a:gd name="T13" fmla="*/ 0 h 168"/>
                <a:gd name="T14" fmla="*/ 0 w 242"/>
                <a:gd name="T15" fmla="*/ 0 h 168"/>
                <a:gd name="T16" fmla="*/ 0 w 242"/>
                <a:gd name="T17" fmla="*/ 0 h 168"/>
                <a:gd name="T18" fmla="*/ 0 w 242"/>
                <a:gd name="T19" fmla="*/ 0 h 168"/>
                <a:gd name="T20" fmla="*/ 0 w 242"/>
                <a:gd name="T21" fmla="*/ 0 h 168"/>
                <a:gd name="T22" fmla="*/ 0 w 242"/>
                <a:gd name="T23" fmla="*/ 0 h 168"/>
                <a:gd name="T24" fmla="*/ 0 w 242"/>
                <a:gd name="T25" fmla="*/ 0 h 168"/>
                <a:gd name="T26" fmla="*/ 0 w 242"/>
                <a:gd name="T27" fmla="*/ 0 h 168"/>
                <a:gd name="T28" fmla="*/ 0 w 242"/>
                <a:gd name="T29" fmla="*/ 0 h 168"/>
                <a:gd name="T30" fmla="*/ 0 w 242"/>
                <a:gd name="T31" fmla="*/ 0 h 168"/>
                <a:gd name="T32" fmla="*/ 0 w 242"/>
                <a:gd name="T33" fmla="*/ 0 h 1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2"/>
                <a:gd name="T52" fmla="*/ 0 h 168"/>
                <a:gd name="T53" fmla="*/ 242 w 242"/>
                <a:gd name="T54" fmla="*/ 168 h 1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2" h="168">
                  <a:moveTo>
                    <a:pt x="180" y="168"/>
                  </a:moveTo>
                  <a:lnTo>
                    <a:pt x="224" y="154"/>
                  </a:lnTo>
                  <a:lnTo>
                    <a:pt x="242" y="130"/>
                  </a:lnTo>
                  <a:lnTo>
                    <a:pt x="242" y="100"/>
                  </a:lnTo>
                  <a:lnTo>
                    <a:pt x="226" y="70"/>
                  </a:lnTo>
                  <a:lnTo>
                    <a:pt x="196" y="40"/>
                  </a:lnTo>
                  <a:lnTo>
                    <a:pt x="159" y="16"/>
                  </a:lnTo>
                  <a:lnTo>
                    <a:pt x="112" y="0"/>
                  </a:lnTo>
                  <a:lnTo>
                    <a:pt x="65" y="0"/>
                  </a:lnTo>
                  <a:lnTo>
                    <a:pt x="19" y="32"/>
                  </a:lnTo>
                  <a:lnTo>
                    <a:pt x="0" y="65"/>
                  </a:lnTo>
                  <a:lnTo>
                    <a:pt x="3" y="95"/>
                  </a:lnTo>
                  <a:lnTo>
                    <a:pt x="22" y="122"/>
                  </a:lnTo>
                  <a:lnTo>
                    <a:pt x="55" y="143"/>
                  </a:lnTo>
                  <a:lnTo>
                    <a:pt x="93" y="160"/>
                  </a:lnTo>
                  <a:lnTo>
                    <a:pt x="136" y="168"/>
                  </a:lnTo>
                  <a:lnTo>
                    <a:pt x="180" y="168"/>
                  </a:lnTo>
                  <a:close/>
                </a:path>
              </a:pathLst>
            </a:custGeom>
            <a:solidFill>
              <a:srgbClr val="00A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1" name="Freeform 137"/>
            <p:cNvSpPr>
              <a:spLocks/>
            </p:cNvSpPr>
            <p:nvPr/>
          </p:nvSpPr>
          <p:spPr bwMode="auto">
            <a:xfrm>
              <a:off x="567" y="3869"/>
              <a:ext cx="32" cy="23"/>
            </a:xfrm>
            <a:custGeom>
              <a:avLst/>
              <a:gdLst>
                <a:gd name="T0" fmla="*/ 0 w 128"/>
                <a:gd name="T1" fmla="*/ 0 h 90"/>
                <a:gd name="T2" fmla="*/ 0 w 128"/>
                <a:gd name="T3" fmla="*/ 0 h 90"/>
                <a:gd name="T4" fmla="*/ 0 w 128"/>
                <a:gd name="T5" fmla="*/ 0 h 90"/>
                <a:gd name="T6" fmla="*/ 0 w 128"/>
                <a:gd name="T7" fmla="*/ 0 h 90"/>
                <a:gd name="T8" fmla="*/ 0 w 128"/>
                <a:gd name="T9" fmla="*/ 0 h 90"/>
                <a:gd name="T10" fmla="*/ 0 w 128"/>
                <a:gd name="T11" fmla="*/ 0 h 90"/>
                <a:gd name="T12" fmla="*/ 0 w 128"/>
                <a:gd name="T13" fmla="*/ 0 h 90"/>
                <a:gd name="T14" fmla="*/ 0 w 128"/>
                <a:gd name="T15" fmla="*/ 0 h 90"/>
                <a:gd name="T16" fmla="*/ 0 w 128"/>
                <a:gd name="T17" fmla="*/ 0 h 90"/>
                <a:gd name="T18" fmla="*/ 0 w 128"/>
                <a:gd name="T19" fmla="*/ 0 h 90"/>
                <a:gd name="T20" fmla="*/ 0 w 128"/>
                <a:gd name="T21" fmla="*/ 0 h 90"/>
                <a:gd name="T22" fmla="*/ 0 w 128"/>
                <a:gd name="T23" fmla="*/ 0 h 90"/>
                <a:gd name="T24" fmla="*/ 0 w 128"/>
                <a:gd name="T25" fmla="*/ 0 h 90"/>
                <a:gd name="T26" fmla="*/ 0 w 128"/>
                <a:gd name="T27" fmla="*/ 0 h 90"/>
                <a:gd name="T28" fmla="*/ 0 w 128"/>
                <a:gd name="T29" fmla="*/ 0 h 90"/>
                <a:gd name="T30" fmla="*/ 0 w 128"/>
                <a:gd name="T31" fmla="*/ 0 h 90"/>
                <a:gd name="T32" fmla="*/ 0 w 128"/>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90"/>
                <a:gd name="T53" fmla="*/ 128 w 128"/>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90">
                  <a:moveTo>
                    <a:pt x="98" y="90"/>
                  </a:moveTo>
                  <a:lnTo>
                    <a:pt x="120" y="85"/>
                  </a:lnTo>
                  <a:lnTo>
                    <a:pt x="128" y="71"/>
                  </a:lnTo>
                  <a:lnTo>
                    <a:pt x="128" y="55"/>
                  </a:lnTo>
                  <a:lnTo>
                    <a:pt x="120" y="39"/>
                  </a:lnTo>
                  <a:lnTo>
                    <a:pt x="103" y="23"/>
                  </a:lnTo>
                  <a:lnTo>
                    <a:pt x="82" y="9"/>
                  </a:lnTo>
                  <a:lnTo>
                    <a:pt x="60" y="0"/>
                  </a:lnTo>
                  <a:lnTo>
                    <a:pt x="32" y="0"/>
                  </a:lnTo>
                  <a:lnTo>
                    <a:pt x="8" y="19"/>
                  </a:lnTo>
                  <a:lnTo>
                    <a:pt x="0" y="36"/>
                  </a:lnTo>
                  <a:lnTo>
                    <a:pt x="0" y="53"/>
                  </a:lnTo>
                  <a:lnTo>
                    <a:pt x="11" y="66"/>
                  </a:lnTo>
                  <a:lnTo>
                    <a:pt x="30" y="79"/>
                  </a:lnTo>
                  <a:lnTo>
                    <a:pt x="52" y="88"/>
                  </a:lnTo>
                  <a:lnTo>
                    <a:pt x="73" y="90"/>
                  </a:lnTo>
                  <a:lnTo>
                    <a:pt x="98" y="90"/>
                  </a:lnTo>
                  <a:close/>
                </a:path>
              </a:pathLst>
            </a:custGeom>
            <a:solidFill>
              <a:srgbClr val="A8D6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2" name="Freeform 138"/>
            <p:cNvSpPr>
              <a:spLocks/>
            </p:cNvSpPr>
            <p:nvPr/>
          </p:nvSpPr>
          <p:spPr bwMode="auto">
            <a:xfrm>
              <a:off x="542" y="4010"/>
              <a:ext cx="122" cy="76"/>
            </a:xfrm>
            <a:custGeom>
              <a:avLst/>
              <a:gdLst>
                <a:gd name="T0" fmla="*/ 0 w 485"/>
                <a:gd name="T1" fmla="*/ 0 h 302"/>
                <a:gd name="T2" fmla="*/ 0 w 485"/>
                <a:gd name="T3" fmla="*/ 0 h 302"/>
                <a:gd name="T4" fmla="*/ 0 w 485"/>
                <a:gd name="T5" fmla="*/ 0 h 302"/>
                <a:gd name="T6" fmla="*/ 0 w 485"/>
                <a:gd name="T7" fmla="*/ 0 h 302"/>
                <a:gd name="T8" fmla="*/ 0 w 485"/>
                <a:gd name="T9" fmla="*/ 0 h 302"/>
                <a:gd name="T10" fmla="*/ 0 w 485"/>
                <a:gd name="T11" fmla="*/ 0 h 302"/>
                <a:gd name="T12" fmla="*/ 0 w 485"/>
                <a:gd name="T13" fmla="*/ 0 h 302"/>
                <a:gd name="T14" fmla="*/ 0 w 485"/>
                <a:gd name="T15" fmla="*/ 0 h 302"/>
                <a:gd name="T16" fmla="*/ 0 w 485"/>
                <a:gd name="T17" fmla="*/ 0 h 302"/>
                <a:gd name="T18" fmla="*/ 0 w 485"/>
                <a:gd name="T19" fmla="*/ 0 h 302"/>
                <a:gd name="T20" fmla="*/ 0 w 485"/>
                <a:gd name="T21" fmla="*/ 0 h 302"/>
                <a:gd name="T22" fmla="*/ 0 w 485"/>
                <a:gd name="T23" fmla="*/ 0 h 302"/>
                <a:gd name="T24" fmla="*/ 0 w 485"/>
                <a:gd name="T25" fmla="*/ 0 h 302"/>
                <a:gd name="T26" fmla="*/ 0 w 485"/>
                <a:gd name="T27" fmla="*/ 0 h 302"/>
                <a:gd name="T28" fmla="*/ 0 w 485"/>
                <a:gd name="T29" fmla="*/ 0 h 302"/>
                <a:gd name="T30" fmla="*/ 0 w 485"/>
                <a:gd name="T31" fmla="*/ 0 h 302"/>
                <a:gd name="T32" fmla="*/ 0 w 485"/>
                <a:gd name="T33" fmla="*/ 0 h 302"/>
                <a:gd name="T34" fmla="*/ 0 w 485"/>
                <a:gd name="T35" fmla="*/ 0 h 302"/>
                <a:gd name="T36" fmla="*/ 0 w 485"/>
                <a:gd name="T37" fmla="*/ 0 h 302"/>
                <a:gd name="T38" fmla="*/ 0 w 485"/>
                <a:gd name="T39" fmla="*/ 0 h 302"/>
                <a:gd name="T40" fmla="*/ 0 w 485"/>
                <a:gd name="T41" fmla="*/ 0 h 302"/>
                <a:gd name="T42" fmla="*/ 0 w 485"/>
                <a:gd name="T43" fmla="*/ 0 h 302"/>
                <a:gd name="T44" fmla="*/ 0 w 485"/>
                <a:gd name="T45" fmla="*/ 0 h 302"/>
                <a:gd name="T46" fmla="*/ 0 w 485"/>
                <a:gd name="T47" fmla="*/ 0 h 302"/>
                <a:gd name="T48" fmla="*/ 0 w 485"/>
                <a:gd name="T49" fmla="*/ 0 h 302"/>
                <a:gd name="T50" fmla="*/ 0 w 485"/>
                <a:gd name="T51" fmla="*/ 0 h 302"/>
                <a:gd name="T52" fmla="*/ 0 w 485"/>
                <a:gd name="T53" fmla="*/ 0 h 302"/>
                <a:gd name="T54" fmla="*/ 0 w 485"/>
                <a:gd name="T55" fmla="*/ 0 h 302"/>
                <a:gd name="T56" fmla="*/ 0 w 485"/>
                <a:gd name="T57" fmla="*/ 0 h 302"/>
                <a:gd name="T58" fmla="*/ 0 w 485"/>
                <a:gd name="T59" fmla="*/ 0 h 302"/>
                <a:gd name="T60" fmla="*/ 0 w 485"/>
                <a:gd name="T61" fmla="*/ 0 h 302"/>
                <a:gd name="T62" fmla="*/ 0 w 485"/>
                <a:gd name="T63" fmla="*/ 0 h 302"/>
                <a:gd name="T64" fmla="*/ 0 w 485"/>
                <a:gd name="T65" fmla="*/ 0 h 3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5"/>
                <a:gd name="T100" fmla="*/ 0 h 302"/>
                <a:gd name="T101" fmla="*/ 485 w 485"/>
                <a:gd name="T102" fmla="*/ 302 h 3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5" h="302">
                  <a:moveTo>
                    <a:pt x="24" y="128"/>
                  </a:moveTo>
                  <a:lnTo>
                    <a:pt x="17" y="145"/>
                  </a:lnTo>
                  <a:lnTo>
                    <a:pt x="5" y="161"/>
                  </a:lnTo>
                  <a:lnTo>
                    <a:pt x="0" y="180"/>
                  </a:lnTo>
                  <a:lnTo>
                    <a:pt x="0" y="198"/>
                  </a:lnTo>
                  <a:lnTo>
                    <a:pt x="44" y="248"/>
                  </a:lnTo>
                  <a:lnTo>
                    <a:pt x="93" y="281"/>
                  </a:lnTo>
                  <a:lnTo>
                    <a:pt x="147" y="297"/>
                  </a:lnTo>
                  <a:lnTo>
                    <a:pt x="204" y="302"/>
                  </a:lnTo>
                  <a:lnTo>
                    <a:pt x="264" y="297"/>
                  </a:lnTo>
                  <a:lnTo>
                    <a:pt x="321" y="283"/>
                  </a:lnTo>
                  <a:lnTo>
                    <a:pt x="376" y="258"/>
                  </a:lnTo>
                  <a:lnTo>
                    <a:pt x="427" y="226"/>
                  </a:lnTo>
                  <a:lnTo>
                    <a:pt x="443" y="207"/>
                  </a:lnTo>
                  <a:lnTo>
                    <a:pt x="457" y="188"/>
                  </a:lnTo>
                  <a:lnTo>
                    <a:pt x="473" y="171"/>
                  </a:lnTo>
                  <a:lnTo>
                    <a:pt x="485" y="150"/>
                  </a:lnTo>
                  <a:lnTo>
                    <a:pt x="463" y="122"/>
                  </a:lnTo>
                  <a:lnTo>
                    <a:pt x="438" y="95"/>
                  </a:lnTo>
                  <a:lnTo>
                    <a:pt x="411" y="74"/>
                  </a:lnTo>
                  <a:lnTo>
                    <a:pt x="381" y="51"/>
                  </a:lnTo>
                  <a:lnTo>
                    <a:pt x="349" y="35"/>
                  </a:lnTo>
                  <a:lnTo>
                    <a:pt x="316" y="21"/>
                  </a:lnTo>
                  <a:lnTo>
                    <a:pt x="280" y="11"/>
                  </a:lnTo>
                  <a:lnTo>
                    <a:pt x="245" y="3"/>
                  </a:lnTo>
                  <a:lnTo>
                    <a:pt x="210" y="0"/>
                  </a:lnTo>
                  <a:lnTo>
                    <a:pt x="174" y="3"/>
                  </a:lnTo>
                  <a:lnTo>
                    <a:pt x="141" y="9"/>
                  </a:lnTo>
                  <a:lnTo>
                    <a:pt x="112" y="21"/>
                  </a:lnTo>
                  <a:lnTo>
                    <a:pt x="84" y="39"/>
                  </a:lnTo>
                  <a:lnTo>
                    <a:pt x="60" y="62"/>
                  </a:lnTo>
                  <a:lnTo>
                    <a:pt x="41" y="92"/>
                  </a:lnTo>
                  <a:lnTo>
                    <a:pt x="24" y="128"/>
                  </a:lnTo>
                  <a:close/>
                </a:path>
              </a:pathLst>
            </a:custGeom>
            <a:solidFill>
              <a:srgbClr val="ADAAC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3" name="Freeform 139"/>
            <p:cNvSpPr>
              <a:spLocks/>
            </p:cNvSpPr>
            <p:nvPr/>
          </p:nvSpPr>
          <p:spPr bwMode="auto">
            <a:xfrm>
              <a:off x="562" y="4016"/>
              <a:ext cx="77" cy="49"/>
            </a:xfrm>
            <a:custGeom>
              <a:avLst/>
              <a:gdLst>
                <a:gd name="T0" fmla="*/ 0 w 310"/>
                <a:gd name="T1" fmla="*/ 0 h 197"/>
                <a:gd name="T2" fmla="*/ 0 w 310"/>
                <a:gd name="T3" fmla="*/ 0 h 197"/>
                <a:gd name="T4" fmla="*/ 0 w 310"/>
                <a:gd name="T5" fmla="*/ 0 h 197"/>
                <a:gd name="T6" fmla="*/ 0 w 310"/>
                <a:gd name="T7" fmla="*/ 0 h 197"/>
                <a:gd name="T8" fmla="*/ 0 w 310"/>
                <a:gd name="T9" fmla="*/ 0 h 197"/>
                <a:gd name="T10" fmla="*/ 0 w 310"/>
                <a:gd name="T11" fmla="*/ 0 h 197"/>
                <a:gd name="T12" fmla="*/ 0 w 310"/>
                <a:gd name="T13" fmla="*/ 0 h 197"/>
                <a:gd name="T14" fmla="*/ 0 w 310"/>
                <a:gd name="T15" fmla="*/ 0 h 197"/>
                <a:gd name="T16" fmla="*/ 0 w 310"/>
                <a:gd name="T17" fmla="*/ 0 h 197"/>
                <a:gd name="T18" fmla="*/ 0 w 310"/>
                <a:gd name="T19" fmla="*/ 0 h 197"/>
                <a:gd name="T20" fmla="*/ 0 w 310"/>
                <a:gd name="T21" fmla="*/ 0 h 197"/>
                <a:gd name="T22" fmla="*/ 0 w 310"/>
                <a:gd name="T23" fmla="*/ 0 h 197"/>
                <a:gd name="T24" fmla="*/ 0 w 310"/>
                <a:gd name="T25" fmla="*/ 0 h 197"/>
                <a:gd name="T26" fmla="*/ 0 w 310"/>
                <a:gd name="T27" fmla="*/ 0 h 197"/>
                <a:gd name="T28" fmla="*/ 0 w 310"/>
                <a:gd name="T29" fmla="*/ 0 h 197"/>
                <a:gd name="T30" fmla="*/ 0 w 310"/>
                <a:gd name="T31" fmla="*/ 0 h 197"/>
                <a:gd name="T32" fmla="*/ 0 w 310"/>
                <a:gd name="T33" fmla="*/ 0 h 197"/>
                <a:gd name="T34" fmla="*/ 0 w 310"/>
                <a:gd name="T35" fmla="*/ 0 h 197"/>
                <a:gd name="T36" fmla="*/ 0 w 310"/>
                <a:gd name="T37" fmla="*/ 0 h 197"/>
                <a:gd name="T38" fmla="*/ 0 w 310"/>
                <a:gd name="T39" fmla="*/ 0 h 197"/>
                <a:gd name="T40" fmla="*/ 0 w 310"/>
                <a:gd name="T41" fmla="*/ 0 h 197"/>
                <a:gd name="T42" fmla="*/ 0 w 310"/>
                <a:gd name="T43" fmla="*/ 0 h 197"/>
                <a:gd name="T44" fmla="*/ 0 w 310"/>
                <a:gd name="T45" fmla="*/ 0 h 197"/>
                <a:gd name="T46" fmla="*/ 0 w 310"/>
                <a:gd name="T47" fmla="*/ 0 h 197"/>
                <a:gd name="T48" fmla="*/ 0 w 310"/>
                <a:gd name="T49" fmla="*/ 0 h 1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0"/>
                <a:gd name="T76" fmla="*/ 0 h 197"/>
                <a:gd name="T77" fmla="*/ 310 w 310"/>
                <a:gd name="T78" fmla="*/ 197 h 1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0" h="197">
                  <a:moveTo>
                    <a:pt x="13" y="80"/>
                  </a:moveTo>
                  <a:lnTo>
                    <a:pt x="10" y="94"/>
                  </a:lnTo>
                  <a:lnTo>
                    <a:pt x="2" y="104"/>
                  </a:lnTo>
                  <a:lnTo>
                    <a:pt x="0" y="115"/>
                  </a:lnTo>
                  <a:lnTo>
                    <a:pt x="0" y="129"/>
                  </a:lnTo>
                  <a:lnTo>
                    <a:pt x="29" y="159"/>
                  </a:lnTo>
                  <a:lnTo>
                    <a:pt x="59" y="180"/>
                  </a:lnTo>
                  <a:lnTo>
                    <a:pt x="94" y="194"/>
                  </a:lnTo>
                  <a:lnTo>
                    <a:pt x="133" y="197"/>
                  </a:lnTo>
                  <a:lnTo>
                    <a:pt x="168" y="191"/>
                  </a:lnTo>
                  <a:lnTo>
                    <a:pt x="207" y="180"/>
                  </a:lnTo>
                  <a:lnTo>
                    <a:pt x="242" y="167"/>
                  </a:lnTo>
                  <a:lnTo>
                    <a:pt x="274" y="145"/>
                  </a:lnTo>
                  <a:lnTo>
                    <a:pt x="285" y="134"/>
                  </a:lnTo>
                  <a:lnTo>
                    <a:pt x="296" y="120"/>
                  </a:lnTo>
                  <a:lnTo>
                    <a:pt x="304" y="110"/>
                  </a:lnTo>
                  <a:lnTo>
                    <a:pt x="310" y="96"/>
                  </a:lnTo>
                  <a:lnTo>
                    <a:pt x="283" y="60"/>
                  </a:lnTo>
                  <a:lnTo>
                    <a:pt x="244" y="34"/>
                  </a:lnTo>
                  <a:lnTo>
                    <a:pt x="200" y="12"/>
                  </a:lnTo>
                  <a:lnTo>
                    <a:pt x="157" y="0"/>
                  </a:lnTo>
                  <a:lnTo>
                    <a:pt x="111" y="0"/>
                  </a:lnTo>
                  <a:lnTo>
                    <a:pt x="70" y="12"/>
                  </a:lnTo>
                  <a:lnTo>
                    <a:pt x="37" y="39"/>
                  </a:lnTo>
                  <a:lnTo>
                    <a:pt x="13" y="80"/>
                  </a:lnTo>
                  <a:close/>
                </a:path>
              </a:pathLst>
            </a:custGeom>
            <a:solidFill>
              <a:srgbClr val="CCC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4" name="Freeform 140"/>
            <p:cNvSpPr>
              <a:spLocks/>
            </p:cNvSpPr>
            <p:nvPr/>
          </p:nvSpPr>
          <p:spPr bwMode="auto">
            <a:xfrm>
              <a:off x="703" y="3129"/>
              <a:ext cx="127" cy="87"/>
            </a:xfrm>
            <a:custGeom>
              <a:avLst/>
              <a:gdLst>
                <a:gd name="T0" fmla="*/ 0 w 506"/>
                <a:gd name="T1" fmla="*/ 0 h 351"/>
                <a:gd name="T2" fmla="*/ 0 w 506"/>
                <a:gd name="T3" fmla="*/ 0 h 351"/>
                <a:gd name="T4" fmla="*/ 0 w 506"/>
                <a:gd name="T5" fmla="*/ 0 h 351"/>
                <a:gd name="T6" fmla="*/ 0 w 506"/>
                <a:gd name="T7" fmla="*/ 0 h 351"/>
                <a:gd name="T8" fmla="*/ 0 w 506"/>
                <a:gd name="T9" fmla="*/ 0 h 351"/>
                <a:gd name="T10" fmla="*/ 0 w 506"/>
                <a:gd name="T11" fmla="*/ 0 h 351"/>
                <a:gd name="T12" fmla="*/ 0 w 506"/>
                <a:gd name="T13" fmla="*/ 0 h 351"/>
                <a:gd name="T14" fmla="*/ 0 w 506"/>
                <a:gd name="T15" fmla="*/ 0 h 351"/>
                <a:gd name="T16" fmla="*/ 0 w 506"/>
                <a:gd name="T17" fmla="*/ 0 h 351"/>
                <a:gd name="T18" fmla="*/ 0 w 506"/>
                <a:gd name="T19" fmla="*/ 0 h 351"/>
                <a:gd name="T20" fmla="*/ 0 w 506"/>
                <a:gd name="T21" fmla="*/ 0 h 351"/>
                <a:gd name="T22" fmla="*/ 0 w 506"/>
                <a:gd name="T23" fmla="*/ 0 h 351"/>
                <a:gd name="T24" fmla="*/ 0 w 506"/>
                <a:gd name="T25" fmla="*/ 0 h 351"/>
                <a:gd name="T26" fmla="*/ 0 w 506"/>
                <a:gd name="T27" fmla="*/ 0 h 351"/>
                <a:gd name="T28" fmla="*/ 0 w 506"/>
                <a:gd name="T29" fmla="*/ 0 h 351"/>
                <a:gd name="T30" fmla="*/ 0 w 506"/>
                <a:gd name="T31" fmla="*/ 0 h 351"/>
                <a:gd name="T32" fmla="*/ 0 w 506"/>
                <a:gd name="T33" fmla="*/ 0 h 351"/>
                <a:gd name="T34" fmla="*/ 0 w 506"/>
                <a:gd name="T35" fmla="*/ 0 h 351"/>
                <a:gd name="T36" fmla="*/ 0 w 506"/>
                <a:gd name="T37" fmla="*/ 0 h 351"/>
                <a:gd name="T38" fmla="*/ 0 w 506"/>
                <a:gd name="T39" fmla="*/ 0 h 351"/>
                <a:gd name="T40" fmla="*/ 0 w 506"/>
                <a:gd name="T41" fmla="*/ 0 h 351"/>
                <a:gd name="T42" fmla="*/ 0 w 506"/>
                <a:gd name="T43" fmla="*/ 0 h 351"/>
                <a:gd name="T44" fmla="*/ 0 w 506"/>
                <a:gd name="T45" fmla="*/ 0 h 351"/>
                <a:gd name="T46" fmla="*/ 0 w 506"/>
                <a:gd name="T47" fmla="*/ 0 h 351"/>
                <a:gd name="T48" fmla="*/ 0 w 506"/>
                <a:gd name="T49" fmla="*/ 0 h 351"/>
                <a:gd name="T50" fmla="*/ 0 w 506"/>
                <a:gd name="T51" fmla="*/ 0 h 351"/>
                <a:gd name="T52" fmla="*/ 0 w 506"/>
                <a:gd name="T53" fmla="*/ 0 h 351"/>
                <a:gd name="T54" fmla="*/ 0 w 506"/>
                <a:gd name="T55" fmla="*/ 0 h 351"/>
                <a:gd name="T56" fmla="*/ 0 w 506"/>
                <a:gd name="T57" fmla="*/ 0 h 351"/>
                <a:gd name="T58" fmla="*/ 0 w 506"/>
                <a:gd name="T59" fmla="*/ 0 h 351"/>
                <a:gd name="T60" fmla="*/ 0 w 506"/>
                <a:gd name="T61" fmla="*/ 0 h 351"/>
                <a:gd name="T62" fmla="*/ 0 w 506"/>
                <a:gd name="T63" fmla="*/ 0 h 351"/>
                <a:gd name="T64" fmla="*/ 0 w 506"/>
                <a:gd name="T65" fmla="*/ 0 h 351"/>
                <a:gd name="T66" fmla="*/ 0 w 506"/>
                <a:gd name="T67" fmla="*/ 0 h 351"/>
                <a:gd name="T68" fmla="*/ 0 w 506"/>
                <a:gd name="T69" fmla="*/ 0 h 351"/>
                <a:gd name="T70" fmla="*/ 0 w 506"/>
                <a:gd name="T71" fmla="*/ 0 h 351"/>
                <a:gd name="T72" fmla="*/ 0 w 506"/>
                <a:gd name="T73" fmla="*/ 0 h 351"/>
                <a:gd name="T74" fmla="*/ 0 w 506"/>
                <a:gd name="T75" fmla="*/ 0 h 351"/>
                <a:gd name="T76" fmla="*/ 0 w 506"/>
                <a:gd name="T77" fmla="*/ 0 h 351"/>
                <a:gd name="T78" fmla="*/ 0 w 506"/>
                <a:gd name="T79" fmla="*/ 0 h 351"/>
                <a:gd name="T80" fmla="*/ 0 w 506"/>
                <a:gd name="T81" fmla="*/ 0 h 351"/>
                <a:gd name="T82" fmla="*/ 0 w 506"/>
                <a:gd name="T83" fmla="*/ 0 h 351"/>
                <a:gd name="T84" fmla="*/ 0 w 506"/>
                <a:gd name="T85" fmla="*/ 0 h 351"/>
                <a:gd name="T86" fmla="*/ 0 w 506"/>
                <a:gd name="T87" fmla="*/ 0 h 351"/>
                <a:gd name="T88" fmla="*/ 0 w 506"/>
                <a:gd name="T89" fmla="*/ 0 h 351"/>
                <a:gd name="T90" fmla="*/ 0 w 506"/>
                <a:gd name="T91" fmla="*/ 0 h 351"/>
                <a:gd name="T92" fmla="*/ 0 w 506"/>
                <a:gd name="T93" fmla="*/ 0 h 351"/>
                <a:gd name="T94" fmla="*/ 0 w 506"/>
                <a:gd name="T95" fmla="*/ 0 h 351"/>
                <a:gd name="T96" fmla="*/ 0 w 506"/>
                <a:gd name="T97" fmla="*/ 0 h 351"/>
                <a:gd name="T98" fmla="*/ 0 w 506"/>
                <a:gd name="T99" fmla="*/ 0 h 351"/>
                <a:gd name="T100" fmla="*/ 0 w 506"/>
                <a:gd name="T101" fmla="*/ 0 h 351"/>
                <a:gd name="T102" fmla="*/ 0 w 506"/>
                <a:gd name="T103" fmla="*/ 0 h 351"/>
                <a:gd name="T104" fmla="*/ 0 w 506"/>
                <a:gd name="T105" fmla="*/ 0 h 35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06"/>
                <a:gd name="T160" fmla="*/ 0 h 351"/>
                <a:gd name="T161" fmla="*/ 506 w 506"/>
                <a:gd name="T162" fmla="*/ 351 h 35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06" h="351">
                  <a:moveTo>
                    <a:pt x="474" y="147"/>
                  </a:moveTo>
                  <a:lnTo>
                    <a:pt x="457" y="139"/>
                  </a:lnTo>
                  <a:lnTo>
                    <a:pt x="440" y="128"/>
                  </a:lnTo>
                  <a:lnTo>
                    <a:pt x="424" y="119"/>
                  </a:lnTo>
                  <a:lnTo>
                    <a:pt x="405" y="112"/>
                  </a:lnTo>
                  <a:lnTo>
                    <a:pt x="389" y="103"/>
                  </a:lnTo>
                  <a:lnTo>
                    <a:pt x="370" y="96"/>
                  </a:lnTo>
                  <a:lnTo>
                    <a:pt x="353" y="89"/>
                  </a:lnTo>
                  <a:lnTo>
                    <a:pt x="334" y="82"/>
                  </a:lnTo>
                  <a:lnTo>
                    <a:pt x="307" y="68"/>
                  </a:lnTo>
                  <a:lnTo>
                    <a:pt x="283" y="54"/>
                  </a:lnTo>
                  <a:lnTo>
                    <a:pt x="263" y="41"/>
                  </a:lnTo>
                  <a:lnTo>
                    <a:pt x="247" y="33"/>
                  </a:lnTo>
                  <a:lnTo>
                    <a:pt x="233" y="22"/>
                  </a:lnTo>
                  <a:lnTo>
                    <a:pt x="221" y="13"/>
                  </a:lnTo>
                  <a:lnTo>
                    <a:pt x="207" y="6"/>
                  </a:lnTo>
                  <a:lnTo>
                    <a:pt x="193" y="0"/>
                  </a:lnTo>
                  <a:lnTo>
                    <a:pt x="196" y="17"/>
                  </a:lnTo>
                  <a:lnTo>
                    <a:pt x="196" y="33"/>
                  </a:lnTo>
                  <a:lnTo>
                    <a:pt x="196" y="49"/>
                  </a:lnTo>
                  <a:lnTo>
                    <a:pt x="193" y="66"/>
                  </a:lnTo>
                  <a:lnTo>
                    <a:pt x="182" y="109"/>
                  </a:lnTo>
                  <a:lnTo>
                    <a:pt x="168" y="149"/>
                  </a:lnTo>
                  <a:lnTo>
                    <a:pt x="147" y="188"/>
                  </a:lnTo>
                  <a:lnTo>
                    <a:pt x="125" y="223"/>
                  </a:lnTo>
                  <a:lnTo>
                    <a:pt x="97" y="256"/>
                  </a:lnTo>
                  <a:lnTo>
                    <a:pt x="65" y="289"/>
                  </a:lnTo>
                  <a:lnTo>
                    <a:pt x="35" y="319"/>
                  </a:lnTo>
                  <a:lnTo>
                    <a:pt x="0" y="346"/>
                  </a:lnTo>
                  <a:lnTo>
                    <a:pt x="44" y="349"/>
                  </a:lnTo>
                  <a:lnTo>
                    <a:pt x="90" y="349"/>
                  </a:lnTo>
                  <a:lnTo>
                    <a:pt x="136" y="351"/>
                  </a:lnTo>
                  <a:lnTo>
                    <a:pt x="182" y="351"/>
                  </a:lnTo>
                  <a:lnTo>
                    <a:pt x="231" y="351"/>
                  </a:lnTo>
                  <a:lnTo>
                    <a:pt x="279" y="351"/>
                  </a:lnTo>
                  <a:lnTo>
                    <a:pt x="327" y="351"/>
                  </a:lnTo>
                  <a:lnTo>
                    <a:pt x="373" y="351"/>
                  </a:lnTo>
                  <a:lnTo>
                    <a:pt x="383" y="351"/>
                  </a:lnTo>
                  <a:lnTo>
                    <a:pt x="392" y="351"/>
                  </a:lnTo>
                  <a:lnTo>
                    <a:pt x="403" y="351"/>
                  </a:lnTo>
                  <a:lnTo>
                    <a:pt x="413" y="351"/>
                  </a:lnTo>
                  <a:lnTo>
                    <a:pt x="422" y="351"/>
                  </a:lnTo>
                  <a:lnTo>
                    <a:pt x="433" y="351"/>
                  </a:lnTo>
                  <a:lnTo>
                    <a:pt x="443" y="351"/>
                  </a:lnTo>
                  <a:lnTo>
                    <a:pt x="454" y="351"/>
                  </a:lnTo>
                  <a:lnTo>
                    <a:pt x="476" y="330"/>
                  </a:lnTo>
                  <a:lnTo>
                    <a:pt x="495" y="303"/>
                  </a:lnTo>
                  <a:lnTo>
                    <a:pt x="506" y="273"/>
                  </a:lnTo>
                  <a:lnTo>
                    <a:pt x="506" y="237"/>
                  </a:lnTo>
                  <a:lnTo>
                    <a:pt x="504" y="215"/>
                  </a:lnTo>
                  <a:lnTo>
                    <a:pt x="498" y="190"/>
                  </a:lnTo>
                  <a:lnTo>
                    <a:pt x="487" y="169"/>
                  </a:lnTo>
                  <a:lnTo>
                    <a:pt x="474" y="147"/>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5" name="Freeform 141"/>
            <p:cNvSpPr>
              <a:spLocks/>
            </p:cNvSpPr>
            <p:nvPr/>
          </p:nvSpPr>
          <p:spPr bwMode="auto">
            <a:xfrm>
              <a:off x="532" y="3393"/>
              <a:ext cx="130" cy="234"/>
            </a:xfrm>
            <a:custGeom>
              <a:avLst/>
              <a:gdLst>
                <a:gd name="T0" fmla="*/ 0 w 520"/>
                <a:gd name="T1" fmla="*/ 0 h 937"/>
                <a:gd name="T2" fmla="*/ 0 w 520"/>
                <a:gd name="T3" fmla="*/ 0 h 937"/>
                <a:gd name="T4" fmla="*/ 0 w 520"/>
                <a:gd name="T5" fmla="*/ 0 h 937"/>
                <a:gd name="T6" fmla="*/ 0 w 520"/>
                <a:gd name="T7" fmla="*/ 0 h 937"/>
                <a:gd name="T8" fmla="*/ 0 w 520"/>
                <a:gd name="T9" fmla="*/ 0 h 937"/>
                <a:gd name="T10" fmla="*/ 0 w 520"/>
                <a:gd name="T11" fmla="*/ 0 h 937"/>
                <a:gd name="T12" fmla="*/ 0 w 520"/>
                <a:gd name="T13" fmla="*/ 0 h 937"/>
                <a:gd name="T14" fmla="*/ 0 w 520"/>
                <a:gd name="T15" fmla="*/ 0 h 937"/>
                <a:gd name="T16" fmla="*/ 0 w 520"/>
                <a:gd name="T17" fmla="*/ 0 h 937"/>
                <a:gd name="T18" fmla="*/ 0 w 520"/>
                <a:gd name="T19" fmla="*/ 0 h 937"/>
                <a:gd name="T20" fmla="*/ 0 w 520"/>
                <a:gd name="T21" fmla="*/ 0 h 937"/>
                <a:gd name="T22" fmla="*/ 0 w 520"/>
                <a:gd name="T23" fmla="*/ 0 h 937"/>
                <a:gd name="T24" fmla="*/ 0 w 520"/>
                <a:gd name="T25" fmla="*/ 0 h 937"/>
                <a:gd name="T26" fmla="*/ 0 w 520"/>
                <a:gd name="T27" fmla="*/ 0 h 937"/>
                <a:gd name="T28" fmla="*/ 0 w 520"/>
                <a:gd name="T29" fmla="*/ 0 h 937"/>
                <a:gd name="T30" fmla="*/ 0 w 520"/>
                <a:gd name="T31" fmla="*/ 0 h 937"/>
                <a:gd name="T32" fmla="*/ 0 w 520"/>
                <a:gd name="T33" fmla="*/ 0 h 937"/>
                <a:gd name="T34" fmla="*/ 0 w 520"/>
                <a:gd name="T35" fmla="*/ 0 h 937"/>
                <a:gd name="T36" fmla="*/ 0 w 520"/>
                <a:gd name="T37" fmla="*/ 0 h 937"/>
                <a:gd name="T38" fmla="*/ 0 w 520"/>
                <a:gd name="T39" fmla="*/ 0 h 937"/>
                <a:gd name="T40" fmla="*/ 0 w 520"/>
                <a:gd name="T41" fmla="*/ 0 h 937"/>
                <a:gd name="T42" fmla="*/ 0 w 520"/>
                <a:gd name="T43" fmla="*/ 0 h 937"/>
                <a:gd name="T44" fmla="*/ 0 w 520"/>
                <a:gd name="T45" fmla="*/ 0 h 937"/>
                <a:gd name="T46" fmla="*/ 0 w 520"/>
                <a:gd name="T47" fmla="*/ 0 h 937"/>
                <a:gd name="T48" fmla="*/ 0 w 520"/>
                <a:gd name="T49" fmla="*/ 0 h 937"/>
                <a:gd name="T50" fmla="*/ 0 w 520"/>
                <a:gd name="T51" fmla="*/ 0 h 937"/>
                <a:gd name="T52" fmla="*/ 0 w 520"/>
                <a:gd name="T53" fmla="*/ 0 h 937"/>
                <a:gd name="T54" fmla="*/ 0 w 520"/>
                <a:gd name="T55" fmla="*/ 0 h 937"/>
                <a:gd name="T56" fmla="*/ 0 w 520"/>
                <a:gd name="T57" fmla="*/ 0 h 937"/>
                <a:gd name="T58" fmla="*/ 0 w 520"/>
                <a:gd name="T59" fmla="*/ 0 h 937"/>
                <a:gd name="T60" fmla="*/ 0 w 520"/>
                <a:gd name="T61" fmla="*/ 0 h 937"/>
                <a:gd name="T62" fmla="*/ 0 w 520"/>
                <a:gd name="T63" fmla="*/ 0 h 937"/>
                <a:gd name="T64" fmla="*/ 0 w 520"/>
                <a:gd name="T65" fmla="*/ 0 h 937"/>
                <a:gd name="T66" fmla="*/ 0 w 520"/>
                <a:gd name="T67" fmla="*/ 0 h 937"/>
                <a:gd name="T68" fmla="*/ 0 w 520"/>
                <a:gd name="T69" fmla="*/ 0 h 937"/>
                <a:gd name="T70" fmla="*/ 0 w 520"/>
                <a:gd name="T71" fmla="*/ 0 h 937"/>
                <a:gd name="T72" fmla="*/ 0 w 520"/>
                <a:gd name="T73" fmla="*/ 0 h 937"/>
                <a:gd name="T74" fmla="*/ 0 w 520"/>
                <a:gd name="T75" fmla="*/ 0 h 937"/>
                <a:gd name="T76" fmla="*/ 0 w 520"/>
                <a:gd name="T77" fmla="*/ 0 h 937"/>
                <a:gd name="T78" fmla="*/ 0 w 520"/>
                <a:gd name="T79" fmla="*/ 0 h 937"/>
                <a:gd name="T80" fmla="*/ 0 w 520"/>
                <a:gd name="T81" fmla="*/ 0 h 9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937"/>
                <a:gd name="T125" fmla="*/ 520 w 520"/>
                <a:gd name="T126" fmla="*/ 937 h 9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937">
                  <a:moveTo>
                    <a:pt x="520" y="0"/>
                  </a:moveTo>
                  <a:lnTo>
                    <a:pt x="460" y="28"/>
                  </a:lnTo>
                  <a:lnTo>
                    <a:pt x="408" y="58"/>
                  </a:lnTo>
                  <a:lnTo>
                    <a:pt x="359" y="90"/>
                  </a:lnTo>
                  <a:lnTo>
                    <a:pt x="313" y="124"/>
                  </a:lnTo>
                  <a:lnTo>
                    <a:pt x="274" y="156"/>
                  </a:lnTo>
                  <a:lnTo>
                    <a:pt x="237" y="194"/>
                  </a:lnTo>
                  <a:lnTo>
                    <a:pt x="203" y="232"/>
                  </a:lnTo>
                  <a:lnTo>
                    <a:pt x="173" y="270"/>
                  </a:lnTo>
                  <a:lnTo>
                    <a:pt x="147" y="313"/>
                  </a:lnTo>
                  <a:lnTo>
                    <a:pt x="122" y="359"/>
                  </a:lnTo>
                  <a:lnTo>
                    <a:pt x="97" y="407"/>
                  </a:lnTo>
                  <a:lnTo>
                    <a:pt x="76" y="455"/>
                  </a:lnTo>
                  <a:lnTo>
                    <a:pt x="57" y="509"/>
                  </a:lnTo>
                  <a:lnTo>
                    <a:pt x="37" y="564"/>
                  </a:lnTo>
                  <a:lnTo>
                    <a:pt x="19" y="624"/>
                  </a:lnTo>
                  <a:lnTo>
                    <a:pt x="0" y="686"/>
                  </a:lnTo>
                  <a:lnTo>
                    <a:pt x="5" y="744"/>
                  </a:lnTo>
                  <a:lnTo>
                    <a:pt x="10" y="798"/>
                  </a:lnTo>
                  <a:lnTo>
                    <a:pt x="16" y="850"/>
                  </a:lnTo>
                  <a:lnTo>
                    <a:pt x="24" y="905"/>
                  </a:lnTo>
                  <a:lnTo>
                    <a:pt x="46" y="916"/>
                  </a:lnTo>
                  <a:lnTo>
                    <a:pt x="60" y="923"/>
                  </a:lnTo>
                  <a:lnTo>
                    <a:pt x="76" y="932"/>
                  </a:lnTo>
                  <a:lnTo>
                    <a:pt x="97" y="937"/>
                  </a:lnTo>
                  <a:lnTo>
                    <a:pt x="95" y="836"/>
                  </a:lnTo>
                  <a:lnTo>
                    <a:pt x="103" y="727"/>
                  </a:lnTo>
                  <a:lnTo>
                    <a:pt x="125" y="616"/>
                  </a:lnTo>
                  <a:lnTo>
                    <a:pt x="157" y="504"/>
                  </a:lnTo>
                  <a:lnTo>
                    <a:pt x="198" y="396"/>
                  </a:lnTo>
                  <a:lnTo>
                    <a:pt x="253" y="295"/>
                  </a:lnTo>
                  <a:lnTo>
                    <a:pt x="318" y="205"/>
                  </a:lnTo>
                  <a:lnTo>
                    <a:pt x="394" y="131"/>
                  </a:lnTo>
                  <a:lnTo>
                    <a:pt x="410" y="115"/>
                  </a:lnTo>
                  <a:lnTo>
                    <a:pt x="430" y="101"/>
                  </a:lnTo>
                  <a:lnTo>
                    <a:pt x="446" y="85"/>
                  </a:lnTo>
                  <a:lnTo>
                    <a:pt x="465" y="71"/>
                  </a:lnTo>
                  <a:lnTo>
                    <a:pt x="481" y="55"/>
                  </a:lnTo>
                  <a:lnTo>
                    <a:pt x="498" y="39"/>
                  </a:lnTo>
                  <a:lnTo>
                    <a:pt x="511" y="20"/>
                  </a:lnTo>
                  <a:lnTo>
                    <a:pt x="520" y="0"/>
                  </a:lnTo>
                  <a:close/>
                </a:path>
              </a:pathLst>
            </a:custGeom>
            <a:solidFill>
              <a:srgbClr val="D3D6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6" name="Freeform 142"/>
            <p:cNvSpPr>
              <a:spLocks/>
            </p:cNvSpPr>
            <p:nvPr/>
          </p:nvSpPr>
          <p:spPr bwMode="auto">
            <a:xfrm>
              <a:off x="471" y="3349"/>
              <a:ext cx="33" cy="267"/>
            </a:xfrm>
            <a:custGeom>
              <a:avLst/>
              <a:gdLst>
                <a:gd name="T0" fmla="*/ 0 w 131"/>
                <a:gd name="T1" fmla="*/ 0 h 1066"/>
                <a:gd name="T2" fmla="*/ 0 w 131"/>
                <a:gd name="T3" fmla="*/ 0 h 1066"/>
                <a:gd name="T4" fmla="*/ 0 w 131"/>
                <a:gd name="T5" fmla="*/ 0 h 1066"/>
                <a:gd name="T6" fmla="*/ 0 w 131"/>
                <a:gd name="T7" fmla="*/ 0 h 1066"/>
                <a:gd name="T8" fmla="*/ 0 w 131"/>
                <a:gd name="T9" fmla="*/ 0 h 1066"/>
                <a:gd name="T10" fmla="*/ 0 w 131"/>
                <a:gd name="T11" fmla="*/ 0 h 1066"/>
                <a:gd name="T12" fmla="*/ 0 w 131"/>
                <a:gd name="T13" fmla="*/ 0 h 1066"/>
                <a:gd name="T14" fmla="*/ 0 w 131"/>
                <a:gd name="T15" fmla="*/ 0 h 1066"/>
                <a:gd name="T16" fmla="*/ 0 w 131"/>
                <a:gd name="T17" fmla="*/ 0 h 1066"/>
                <a:gd name="T18" fmla="*/ 0 w 131"/>
                <a:gd name="T19" fmla="*/ 0 h 1066"/>
                <a:gd name="T20" fmla="*/ 0 w 131"/>
                <a:gd name="T21" fmla="*/ 0 h 1066"/>
                <a:gd name="T22" fmla="*/ 0 w 131"/>
                <a:gd name="T23" fmla="*/ 0 h 1066"/>
                <a:gd name="T24" fmla="*/ 0 w 131"/>
                <a:gd name="T25" fmla="*/ 0 h 1066"/>
                <a:gd name="T26" fmla="*/ 0 w 131"/>
                <a:gd name="T27" fmla="*/ 0 h 1066"/>
                <a:gd name="T28" fmla="*/ 0 w 131"/>
                <a:gd name="T29" fmla="*/ 0 h 1066"/>
                <a:gd name="T30" fmla="*/ 0 w 131"/>
                <a:gd name="T31" fmla="*/ 0 h 1066"/>
                <a:gd name="T32" fmla="*/ 0 w 131"/>
                <a:gd name="T33" fmla="*/ 0 h 1066"/>
                <a:gd name="T34" fmla="*/ 0 w 131"/>
                <a:gd name="T35" fmla="*/ 0 h 1066"/>
                <a:gd name="T36" fmla="*/ 0 w 131"/>
                <a:gd name="T37" fmla="*/ 0 h 1066"/>
                <a:gd name="T38" fmla="*/ 0 w 131"/>
                <a:gd name="T39" fmla="*/ 0 h 1066"/>
                <a:gd name="T40" fmla="*/ 0 w 131"/>
                <a:gd name="T41" fmla="*/ 0 h 1066"/>
                <a:gd name="T42" fmla="*/ 0 w 131"/>
                <a:gd name="T43" fmla="*/ 0 h 1066"/>
                <a:gd name="T44" fmla="*/ 0 w 131"/>
                <a:gd name="T45" fmla="*/ 0 h 1066"/>
                <a:gd name="T46" fmla="*/ 0 w 131"/>
                <a:gd name="T47" fmla="*/ 0 h 1066"/>
                <a:gd name="T48" fmla="*/ 0 w 131"/>
                <a:gd name="T49" fmla="*/ 0 h 10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1"/>
                <a:gd name="T76" fmla="*/ 0 h 1066"/>
                <a:gd name="T77" fmla="*/ 131 w 131"/>
                <a:gd name="T78" fmla="*/ 1066 h 10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1" h="1066">
                  <a:moveTo>
                    <a:pt x="66" y="1066"/>
                  </a:moveTo>
                  <a:lnTo>
                    <a:pt x="57" y="925"/>
                  </a:lnTo>
                  <a:lnTo>
                    <a:pt x="52" y="786"/>
                  </a:lnTo>
                  <a:lnTo>
                    <a:pt x="52" y="652"/>
                  </a:lnTo>
                  <a:lnTo>
                    <a:pt x="55" y="519"/>
                  </a:lnTo>
                  <a:lnTo>
                    <a:pt x="66" y="391"/>
                  </a:lnTo>
                  <a:lnTo>
                    <a:pt x="79" y="260"/>
                  </a:lnTo>
                  <a:lnTo>
                    <a:pt x="101" y="130"/>
                  </a:lnTo>
                  <a:lnTo>
                    <a:pt x="131" y="0"/>
                  </a:lnTo>
                  <a:lnTo>
                    <a:pt x="128" y="0"/>
                  </a:lnTo>
                  <a:lnTo>
                    <a:pt x="119" y="0"/>
                  </a:lnTo>
                  <a:lnTo>
                    <a:pt x="107" y="0"/>
                  </a:lnTo>
                  <a:lnTo>
                    <a:pt x="93" y="0"/>
                  </a:lnTo>
                  <a:lnTo>
                    <a:pt x="82" y="37"/>
                  </a:lnTo>
                  <a:lnTo>
                    <a:pt x="73" y="76"/>
                  </a:lnTo>
                  <a:lnTo>
                    <a:pt x="66" y="113"/>
                  </a:lnTo>
                  <a:lnTo>
                    <a:pt x="63" y="154"/>
                  </a:lnTo>
                  <a:lnTo>
                    <a:pt x="33" y="367"/>
                  </a:lnTo>
                  <a:lnTo>
                    <a:pt x="11" y="585"/>
                  </a:lnTo>
                  <a:lnTo>
                    <a:pt x="0" y="802"/>
                  </a:lnTo>
                  <a:lnTo>
                    <a:pt x="3" y="1020"/>
                  </a:lnTo>
                  <a:lnTo>
                    <a:pt x="19" y="1045"/>
                  </a:lnTo>
                  <a:lnTo>
                    <a:pt x="30" y="1055"/>
                  </a:lnTo>
                  <a:lnTo>
                    <a:pt x="41" y="1064"/>
                  </a:lnTo>
                  <a:lnTo>
                    <a:pt x="66" y="1066"/>
                  </a:lnTo>
                  <a:close/>
                </a:path>
              </a:pathLst>
            </a:custGeom>
            <a:solidFill>
              <a:srgbClr val="AAAD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7" name="Freeform 143"/>
            <p:cNvSpPr>
              <a:spLocks/>
            </p:cNvSpPr>
            <p:nvPr/>
          </p:nvSpPr>
          <p:spPr bwMode="auto">
            <a:xfrm>
              <a:off x="412" y="3658"/>
              <a:ext cx="410" cy="199"/>
            </a:xfrm>
            <a:custGeom>
              <a:avLst/>
              <a:gdLst>
                <a:gd name="T0" fmla="*/ 0 w 1639"/>
                <a:gd name="T1" fmla="*/ 0 h 799"/>
                <a:gd name="T2" fmla="*/ 0 w 1639"/>
                <a:gd name="T3" fmla="*/ 0 h 799"/>
                <a:gd name="T4" fmla="*/ 0 w 1639"/>
                <a:gd name="T5" fmla="*/ 0 h 799"/>
                <a:gd name="T6" fmla="*/ 0 w 1639"/>
                <a:gd name="T7" fmla="*/ 0 h 799"/>
                <a:gd name="T8" fmla="*/ 0 w 1639"/>
                <a:gd name="T9" fmla="*/ 0 h 799"/>
                <a:gd name="T10" fmla="*/ 0 w 1639"/>
                <a:gd name="T11" fmla="*/ 0 h 799"/>
                <a:gd name="T12" fmla="*/ 0 w 1639"/>
                <a:gd name="T13" fmla="*/ 0 h 799"/>
                <a:gd name="T14" fmla="*/ 0 w 1639"/>
                <a:gd name="T15" fmla="*/ 0 h 799"/>
                <a:gd name="T16" fmla="*/ 0 w 1639"/>
                <a:gd name="T17" fmla="*/ 0 h 799"/>
                <a:gd name="T18" fmla="*/ 0 w 1639"/>
                <a:gd name="T19" fmla="*/ 0 h 799"/>
                <a:gd name="T20" fmla="*/ 0 w 1639"/>
                <a:gd name="T21" fmla="*/ 0 h 799"/>
                <a:gd name="T22" fmla="*/ 0 w 1639"/>
                <a:gd name="T23" fmla="*/ 0 h 799"/>
                <a:gd name="T24" fmla="*/ 0 w 1639"/>
                <a:gd name="T25" fmla="*/ 0 h 799"/>
                <a:gd name="T26" fmla="*/ 0 w 1639"/>
                <a:gd name="T27" fmla="*/ 0 h 799"/>
                <a:gd name="T28" fmla="*/ 0 w 1639"/>
                <a:gd name="T29" fmla="*/ 0 h 799"/>
                <a:gd name="T30" fmla="*/ 0 w 1639"/>
                <a:gd name="T31" fmla="*/ 0 h 799"/>
                <a:gd name="T32" fmla="*/ 0 w 1639"/>
                <a:gd name="T33" fmla="*/ 0 h 799"/>
                <a:gd name="T34" fmla="*/ 0 w 1639"/>
                <a:gd name="T35" fmla="*/ 0 h 799"/>
                <a:gd name="T36" fmla="*/ 0 w 1639"/>
                <a:gd name="T37" fmla="*/ 0 h 799"/>
                <a:gd name="T38" fmla="*/ 0 w 1639"/>
                <a:gd name="T39" fmla="*/ 0 h 799"/>
                <a:gd name="T40" fmla="*/ 0 w 1639"/>
                <a:gd name="T41" fmla="*/ 0 h 799"/>
                <a:gd name="T42" fmla="*/ 0 w 1639"/>
                <a:gd name="T43" fmla="*/ 0 h 799"/>
                <a:gd name="T44" fmla="*/ 0 w 1639"/>
                <a:gd name="T45" fmla="*/ 0 h 799"/>
                <a:gd name="T46" fmla="*/ 0 w 1639"/>
                <a:gd name="T47" fmla="*/ 0 h 799"/>
                <a:gd name="T48" fmla="*/ 0 w 1639"/>
                <a:gd name="T49" fmla="*/ 0 h 799"/>
                <a:gd name="T50" fmla="*/ 0 w 1639"/>
                <a:gd name="T51" fmla="*/ 0 h 799"/>
                <a:gd name="T52" fmla="*/ 0 w 1639"/>
                <a:gd name="T53" fmla="*/ 0 h 799"/>
                <a:gd name="T54" fmla="*/ 0 w 1639"/>
                <a:gd name="T55" fmla="*/ 0 h 799"/>
                <a:gd name="T56" fmla="*/ 0 w 1639"/>
                <a:gd name="T57" fmla="*/ 0 h 799"/>
                <a:gd name="T58" fmla="*/ 0 w 1639"/>
                <a:gd name="T59" fmla="*/ 0 h 799"/>
                <a:gd name="T60" fmla="*/ 0 w 1639"/>
                <a:gd name="T61" fmla="*/ 0 h 799"/>
                <a:gd name="T62" fmla="*/ 0 w 1639"/>
                <a:gd name="T63" fmla="*/ 0 h 799"/>
                <a:gd name="T64" fmla="*/ 0 w 1639"/>
                <a:gd name="T65" fmla="*/ 0 h 799"/>
                <a:gd name="T66" fmla="*/ 0 w 1639"/>
                <a:gd name="T67" fmla="*/ 0 h 799"/>
                <a:gd name="T68" fmla="*/ 0 w 1639"/>
                <a:gd name="T69" fmla="*/ 0 h 799"/>
                <a:gd name="T70" fmla="*/ 0 w 1639"/>
                <a:gd name="T71" fmla="*/ 0 h 799"/>
                <a:gd name="T72" fmla="*/ 0 w 1639"/>
                <a:gd name="T73" fmla="*/ 0 h 799"/>
                <a:gd name="T74" fmla="*/ 0 w 1639"/>
                <a:gd name="T75" fmla="*/ 0 h 799"/>
                <a:gd name="T76" fmla="*/ 0 w 1639"/>
                <a:gd name="T77" fmla="*/ 0 h 799"/>
                <a:gd name="T78" fmla="*/ 0 w 1639"/>
                <a:gd name="T79" fmla="*/ 0 h 799"/>
                <a:gd name="T80" fmla="*/ 0 w 1639"/>
                <a:gd name="T81" fmla="*/ 0 h 799"/>
                <a:gd name="T82" fmla="*/ 0 w 1639"/>
                <a:gd name="T83" fmla="*/ 0 h 799"/>
                <a:gd name="T84" fmla="*/ 0 w 1639"/>
                <a:gd name="T85" fmla="*/ 0 h 799"/>
                <a:gd name="T86" fmla="*/ 0 w 1639"/>
                <a:gd name="T87" fmla="*/ 0 h 799"/>
                <a:gd name="T88" fmla="*/ 0 w 1639"/>
                <a:gd name="T89" fmla="*/ 0 h 799"/>
                <a:gd name="T90" fmla="*/ 0 w 1639"/>
                <a:gd name="T91" fmla="*/ 0 h 799"/>
                <a:gd name="T92" fmla="*/ 0 w 1639"/>
                <a:gd name="T93" fmla="*/ 0 h 799"/>
                <a:gd name="T94" fmla="*/ 0 w 1639"/>
                <a:gd name="T95" fmla="*/ 0 h 799"/>
                <a:gd name="T96" fmla="*/ 0 w 1639"/>
                <a:gd name="T97" fmla="*/ 0 h 799"/>
                <a:gd name="T98" fmla="*/ 0 w 1639"/>
                <a:gd name="T99" fmla="*/ 0 h 799"/>
                <a:gd name="T100" fmla="*/ 0 w 1639"/>
                <a:gd name="T101" fmla="*/ 0 h 799"/>
                <a:gd name="T102" fmla="*/ 0 w 1639"/>
                <a:gd name="T103" fmla="*/ 0 h 799"/>
                <a:gd name="T104" fmla="*/ 0 w 1639"/>
                <a:gd name="T105" fmla="*/ 0 h 799"/>
                <a:gd name="T106" fmla="*/ 0 w 1639"/>
                <a:gd name="T107" fmla="*/ 0 h 799"/>
                <a:gd name="T108" fmla="*/ 0 w 1639"/>
                <a:gd name="T109" fmla="*/ 0 h 799"/>
                <a:gd name="T110" fmla="*/ 0 w 1639"/>
                <a:gd name="T111" fmla="*/ 0 h 799"/>
                <a:gd name="T112" fmla="*/ 0 w 1639"/>
                <a:gd name="T113" fmla="*/ 0 h 799"/>
                <a:gd name="T114" fmla="*/ 0 w 1639"/>
                <a:gd name="T115" fmla="*/ 0 h 799"/>
                <a:gd name="T116" fmla="*/ 0 w 1639"/>
                <a:gd name="T117" fmla="*/ 0 h 799"/>
                <a:gd name="T118" fmla="*/ 0 w 1639"/>
                <a:gd name="T119" fmla="*/ 0 h 799"/>
                <a:gd name="T120" fmla="*/ 0 w 1639"/>
                <a:gd name="T121" fmla="*/ 0 h 799"/>
                <a:gd name="T122" fmla="*/ 0 w 1639"/>
                <a:gd name="T123" fmla="*/ 0 h 799"/>
                <a:gd name="T124" fmla="*/ 0 w 1639"/>
                <a:gd name="T125" fmla="*/ 0 h 7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39"/>
                <a:gd name="T190" fmla="*/ 0 h 799"/>
                <a:gd name="T191" fmla="*/ 1639 w 1639"/>
                <a:gd name="T192" fmla="*/ 799 h 7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39" h="799">
                  <a:moveTo>
                    <a:pt x="237" y="80"/>
                  </a:moveTo>
                  <a:lnTo>
                    <a:pt x="185" y="110"/>
                  </a:lnTo>
                  <a:lnTo>
                    <a:pt x="139" y="142"/>
                  </a:lnTo>
                  <a:lnTo>
                    <a:pt x="98" y="175"/>
                  </a:lnTo>
                  <a:lnTo>
                    <a:pt x="63" y="213"/>
                  </a:lnTo>
                  <a:lnTo>
                    <a:pt x="35" y="251"/>
                  </a:lnTo>
                  <a:lnTo>
                    <a:pt x="17" y="292"/>
                  </a:lnTo>
                  <a:lnTo>
                    <a:pt x="5" y="333"/>
                  </a:lnTo>
                  <a:lnTo>
                    <a:pt x="0" y="377"/>
                  </a:lnTo>
                  <a:lnTo>
                    <a:pt x="5" y="419"/>
                  </a:lnTo>
                  <a:lnTo>
                    <a:pt x="17" y="461"/>
                  </a:lnTo>
                  <a:lnTo>
                    <a:pt x="38" y="502"/>
                  </a:lnTo>
                  <a:lnTo>
                    <a:pt x="68" y="539"/>
                  </a:lnTo>
                  <a:lnTo>
                    <a:pt x="104" y="578"/>
                  </a:lnTo>
                  <a:lnTo>
                    <a:pt x="144" y="610"/>
                  </a:lnTo>
                  <a:lnTo>
                    <a:pt x="194" y="643"/>
                  </a:lnTo>
                  <a:lnTo>
                    <a:pt x="247" y="673"/>
                  </a:lnTo>
                  <a:lnTo>
                    <a:pt x="307" y="700"/>
                  </a:lnTo>
                  <a:lnTo>
                    <a:pt x="373" y="725"/>
                  </a:lnTo>
                  <a:lnTo>
                    <a:pt x="443" y="746"/>
                  </a:lnTo>
                  <a:lnTo>
                    <a:pt x="517" y="766"/>
                  </a:lnTo>
                  <a:lnTo>
                    <a:pt x="597" y="780"/>
                  </a:lnTo>
                  <a:lnTo>
                    <a:pt x="678" y="790"/>
                  </a:lnTo>
                  <a:lnTo>
                    <a:pt x="760" y="796"/>
                  </a:lnTo>
                  <a:lnTo>
                    <a:pt x="847" y="799"/>
                  </a:lnTo>
                  <a:lnTo>
                    <a:pt x="915" y="796"/>
                  </a:lnTo>
                  <a:lnTo>
                    <a:pt x="980" y="792"/>
                  </a:lnTo>
                  <a:lnTo>
                    <a:pt x="1046" y="787"/>
                  </a:lnTo>
                  <a:lnTo>
                    <a:pt x="1108" y="776"/>
                  </a:lnTo>
                  <a:lnTo>
                    <a:pt x="1168" y="766"/>
                  </a:lnTo>
                  <a:lnTo>
                    <a:pt x="1228" y="752"/>
                  </a:lnTo>
                  <a:lnTo>
                    <a:pt x="1283" y="736"/>
                  </a:lnTo>
                  <a:lnTo>
                    <a:pt x="1336" y="716"/>
                  </a:lnTo>
                  <a:lnTo>
                    <a:pt x="1389" y="698"/>
                  </a:lnTo>
                  <a:lnTo>
                    <a:pt x="1435" y="676"/>
                  </a:lnTo>
                  <a:lnTo>
                    <a:pt x="1479" y="651"/>
                  </a:lnTo>
                  <a:lnTo>
                    <a:pt x="1520" y="627"/>
                  </a:lnTo>
                  <a:lnTo>
                    <a:pt x="1555" y="600"/>
                  </a:lnTo>
                  <a:lnTo>
                    <a:pt x="1587" y="570"/>
                  </a:lnTo>
                  <a:lnTo>
                    <a:pt x="1615" y="539"/>
                  </a:lnTo>
                  <a:lnTo>
                    <a:pt x="1639" y="509"/>
                  </a:lnTo>
                  <a:lnTo>
                    <a:pt x="1637" y="499"/>
                  </a:lnTo>
                  <a:lnTo>
                    <a:pt x="1637" y="488"/>
                  </a:lnTo>
                  <a:lnTo>
                    <a:pt x="1633" y="474"/>
                  </a:lnTo>
                  <a:lnTo>
                    <a:pt x="1628" y="458"/>
                  </a:lnTo>
                  <a:lnTo>
                    <a:pt x="1631" y="444"/>
                  </a:lnTo>
                  <a:lnTo>
                    <a:pt x="1631" y="433"/>
                  </a:lnTo>
                  <a:lnTo>
                    <a:pt x="1628" y="426"/>
                  </a:lnTo>
                  <a:lnTo>
                    <a:pt x="1617" y="423"/>
                  </a:lnTo>
                  <a:lnTo>
                    <a:pt x="1579" y="417"/>
                  </a:lnTo>
                  <a:lnTo>
                    <a:pt x="1541" y="403"/>
                  </a:lnTo>
                  <a:lnTo>
                    <a:pt x="1506" y="379"/>
                  </a:lnTo>
                  <a:lnTo>
                    <a:pt x="1481" y="349"/>
                  </a:lnTo>
                  <a:lnTo>
                    <a:pt x="1465" y="313"/>
                  </a:lnTo>
                  <a:lnTo>
                    <a:pt x="1465" y="281"/>
                  </a:lnTo>
                  <a:lnTo>
                    <a:pt x="1486" y="248"/>
                  </a:lnTo>
                  <a:lnTo>
                    <a:pt x="1530" y="221"/>
                  </a:lnTo>
                  <a:lnTo>
                    <a:pt x="1555" y="216"/>
                  </a:lnTo>
                  <a:lnTo>
                    <a:pt x="1511" y="172"/>
                  </a:lnTo>
                  <a:lnTo>
                    <a:pt x="1465" y="136"/>
                  </a:lnTo>
                  <a:lnTo>
                    <a:pt x="1416" y="106"/>
                  </a:lnTo>
                  <a:lnTo>
                    <a:pt x="1370" y="82"/>
                  </a:lnTo>
                  <a:lnTo>
                    <a:pt x="1320" y="64"/>
                  </a:lnTo>
                  <a:lnTo>
                    <a:pt x="1271" y="46"/>
                  </a:lnTo>
                  <a:lnTo>
                    <a:pt x="1225" y="34"/>
                  </a:lnTo>
                  <a:lnTo>
                    <a:pt x="1179" y="17"/>
                  </a:lnTo>
                  <a:lnTo>
                    <a:pt x="1141" y="6"/>
                  </a:lnTo>
                  <a:lnTo>
                    <a:pt x="1111" y="0"/>
                  </a:lnTo>
                  <a:lnTo>
                    <a:pt x="1081" y="0"/>
                  </a:lnTo>
                  <a:lnTo>
                    <a:pt x="1057" y="6"/>
                  </a:lnTo>
                  <a:lnTo>
                    <a:pt x="1029" y="14"/>
                  </a:lnTo>
                  <a:lnTo>
                    <a:pt x="1002" y="23"/>
                  </a:lnTo>
                  <a:lnTo>
                    <a:pt x="972" y="36"/>
                  </a:lnTo>
                  <a:lnTo>
                    <a:pt x="937" y="46"/>
                  </a:lnTo>
                  <a:lnTo>
                    <a:pt x="923" y="80"/>
                  </a:lnTo>
                  <a:lnTo>
                    <a:pt x="910" y="112"/>
                  </a:lnTo>
                  <a:lnTo>
                    <a:pt x="893" y="147"/>
                  </a:lnTo>
                  <a:lnTo>
                    <a:pt x="871" y="177"/>
                  </a:lnTo>
                  <a:lnTo>
                    <a:pt x="950" y="213"/>
                  </a:lnTo>
                  <a:lnTo>
                    <a:pt x="1013" y="254"/>
                  </a:lnTo>
                  <a:lnTo>
                    <a:pt x="1059" y="295"/>
                  </a:lnTo>
                  <a:lnTo>
                    <a:pt x="1089" y="338"/>
                  </a:lnTo>
                  <a:lnTo>
                    <a:pt x="1108" y="384"/>
                  </a:lnTo>
                  <a:lnTo>
                    <a:pt x="1111" y="428"/>
                  </a:lnTo>
                  <a:lnTo>
                    <a:pt x="1106" y="472"/>
                  </a:lnTo>
                  <a:lnTo>
                    <a:pt x="1087" y="513"/>
                  </a:lnTo>
                  <a:lnTo>
                    <a:pt x="1057" y="553"/>
                  </a:lnTo>
                  <a:lnTo>
                    <a:pt x="1016" y="589"/>
                  </a:lnTo>
                  <a:lnTo>
                    <a:pt x="970" y="619"/>
                  </a:lnTo>
                  <a:lnTo>
                    <a:pt x="915" y="643"/>
                  </a:lnTo>
                  <a:lnTo>
                    <a:pt x="852" y="663"/>
                  </a:lnTo>
                  <a:lnTo>
                    <a:pt x="784" y="673"/>
                  </a:lnTo>
                  <a:lnTo>
                    <a:pt x="710" y="673"/>
                  </a:lnTo>
                  <a:lnTo>
                    <a:pt x="632" y="668"/>
                  </a:lnTo>
                  <a:lnTo>
                    <a:pt x="599" y="663"/>
                  </a:lnTo>
                  <a:lnTo>
                    <a:pt x="567" y="660"/>
                  </a:lnTo>
                  <a:lnTo>
                    <a:pt x="534" y="654"/>
                  </a:lnTo>
                  <a:lnTo>
                    <a:pt x="501" y="649"/>
                  </a:lnTo>
                  <a:lnTo>
                    <a:pt x="468" y="640"/>
                  </a:lnTo>
                  <a:lnTo>
                    <a:pt x="436" y="633"/>
                  </a:lnTo>
                  <a:lnTo>
                    <a:pt x="403" y="624"/>
                  </a:lnTo>
                  <a:lnTo>
                    <a:pt x="371" y="610"/>
                  </a:lnTo>
                  <a:lnTo>
                    <a:pt x="341" y="600"/>
                  </a:lnTo>
                  <a:lnTo>
                    <a:pt x="311" y="583"/>
                  </a:lnTo>
                  <a:lnTo>
                    <a:pt x="283" y="567"/>
                  </a:lnTo>
                  <a:lnTo>
                    <a:pt x="256" y="545"/>
                  </a:lnTo>
                  <a:lnTo>
                    <a:pt x="231" y="523"/>
                  </a:lnTo>
                  <a:lnTo>
                    <a:pt x="210" y="499"/>
                  </a:lnTo>
                  <a:lnTo>
                    <a:pt x="190" y="472"/>
                  </a:lnTo>
                  <a:lnTo>
                    <a:pt x="171" y="439"/>
                  </a:lnTo>
                  <a:lnTo>
                    <a:pt x="155" y="384"/>
                  </a:lnTo>
                  <a:lnTo>
                    <a:pt x="158" y="327"/>
                  </a:lnTo>
                  <a:lnTo>
                    <a:pt x="177" y="273"/>
                  </a:lnTo>
                  <a:lnTo>
                    <a:pt x="215" y="226"/>
                  </a:lnTo>
                  <a:lnTo>
                    <a:pt x="224" y="219"/>
                  </a:lnTo>
                  <a:lnTo>
                    <a:pt x="234" y="210"/>
                  </a:lnTo>
                  <a:lnTo>
                    <a:pt x="242" y="202"/>
                  </a:lnTo>
                  <a:lnTo>
                    <a:pt x="256" y="196"/>
                  </a:lnTo>
                  <a:lnTo>
                    <a:pt x="267" y="191"/>
                  </a:lnTo>
                  <a:lnTo>
                    <a:pt x="277" y="186"/>
                  </a:lnTo>
                  <a:lnTo>
                    <a:pt x="291" y="183"/>
                  </a:lnTo>
                  <a:lnTo>
                    <a:pt x="302" y="177"/>
                  </a:lnTo>
                  <a:lnTo>
                    <a:pt x="283" y="154"/>
                  </a:lnTo>
                  <a:lnTo>
                    <a:pt x="267" y="129"/>
                  </a:lnTo>
                  <a:lnTo>
                    <a:pt x="251" y="104"/>
                  </a:lnTo>
                  <a:lnTo>
                    <a:pt x="237" y="80"/>
                  </a:lnTo>
                  <a:close/>
                </a:path>
              </a:pathLst>
            </a:custGeom>
            <a:solidFill>
              <a:srgbClr val="8E9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8" name="Freeform 144"/>
            <p:cNvSpPr>
              <a:spLocks/>
            </p:cNvSpPr>
            <p:nvPr/>
          </p:nvSpPr>
          <p:spPr bwMode="auto">
            <a:xfrm>
              <a:off x="202" y="3694"/>
              <a:ext cx="542" cy="354"/>
            </a:xfrm>
            <a:custGeom>
              <a:avLst/>
              <a:gdLst>
                <a:gd name="T0" fmla="*/ 0 w 2170"/>
                <a:gd name="T1" fmla="*/ 0 h 1414"/>
                <a:gd name="T2" fmla="*/ 0 w 2170"/>
                <a:gd name="T3" fmla="*/ 0 h 1414"/>
                <a:gd name="T4" fmla="*/ 0 w 2170"/>
                <a:gd name="T5" fmla="*/ 0 h 1414"/>
                <a:gd name="T6" fmla="*/ 0 w 2170"/>
                <a:gd name="T7" fmla="*/ 0 h 1414"/>
                <a:gd name="T8" fmla="*/ 0 w 2170"/>
                <a:gd name="T9" fmla="*/ 0 h 1414"/>
                <a:gd name="T10" fmla="*/ 0 w 2170"/>
                <a:gd name="T11" fmla="*/ 0 h 1414"/>
                <a:gd name="T12" fmla="*/ 0 w 2170"/>
                <a:gd name="T13" fmla="*/ 0 h 1414"/>
                <a:gd name="T14" fmla="*/ 0 w 2170"/>
                <a:gd name="T15" fmla="*/ 0 h 1414"/>
                <a:gd name="T16" fmla="*/ 0 w 2170"/>
                <a:gd name="T17" fmla="*/ 0 h 1414"/>
                <a:gd name="T18" fmla="*/ 0 w 2170"/>
                <a:gd name="T19" fmla="*/ 0 h 1414"/>
                <a:gd name="T20" fmla="*/ 0 w 2170"/>
                <a:gd name="T21" fmla="*/ 0 h 1414"/>
                <a:gd name="T22" fmla="*/ 0 w 2170"/>
                <a:gd name="T23" fmla="*/ 0 h 1414"/>
                <a:gd name="T24" fmla="*/ 0 w 2170"/>
                <a:gd name="T25" fmla="*/ 0 h 1414"/>
                <a:gd name="T26" fmla="*/ 0 w 2170"/>
                <a:gd name="T27" fmla="*/ 0 h 1414"/>
                <a:gd name="T28" fmla="*/ 0 w 2170"/>
                <a:gd name="T29" fmla="*/ 0 h 1414"/>
                <a:gd name="T30" fmla="*/ 0 w 2170"/>
                <a:gd name="T31" fmla="*/ 0 h 1414"/>
                <a:gd name="T32" fmla="*/ 0 w 2170"/>
                <a:gd name="T33" fmla="*/ 0 h 1414"/>
                <a:gd name="T34" fmla="*/ 0 w 2170"/>
                <a:gd name="T35" fmla="*/ 0 h 1414"/>
                <a:gd name="T36" fmla="*/ 0 w 2170"/>
                <a:gd name="T37" fmla="*/ 0 h 1414"/>
                <a:gd name="T38" fmla="*/ 0 w 2170"/>
                <a:gd name="T39" fmla="*/ 0 h 1414"/>
                <a:gd name="T40" fmla="*/ 0 w 2170"/>
                <a:gd name="T41" fmla="*/ 0 h 1414"/>
                <a:gd name="T42" fmla="*/ 0 w 2170"/>
                <a:gd name="T43" fmla="*/ 0 h 1414"/>
                <a:gd name="T44" fmla="*/ 0 w 2170"/>
                <a:gd name="T45" fmla="*/ 0 h 1414"/>
                <a:gd name="T46" fmla="*/ 0 w 2170"/>
                <a:gd name="T47" fmla="*/ 0 h 1414"/>
                <a:gd name="T48" fmla="*/ 0 w 2170"/>
                <a:gd name="T49" fmla="*/ 0 h 1414"/>
                <a:gd name="T50" fmla="*/ 0 w 2170"/>
                <a:gd name="T51" fmla="*/ 0 h 1414"/>
                <a:gd name="T52" fmla="*/ 0 w 2170"/>
                <a:gd name="T53" fmla="*/ 0 h 1414"/>
                <a:gd name="T54" fmla="*/ 0 w 2170"/>
                <a:gd name="T55" fmla="*/ 0 h 1414"/>
                <a:gd name="T56" fmla="*/ 0 w 2170"/>
                <a:gd name="T57" fmla="*/ 0 h 1414"/>
                <a:gd name="T58" fmla="*/ 0 w 2170"/>
                <a:gd name="T59" fmla="*/ 0 h 1414"/>
                <a:gd name="T60" fmla="*/ 0 w 2170"/>
                <a:gd name="T61" fmla="*/ 0 h 1414"/>
                <a:gd name="T62" fmla="*/ 0 w 2170"/>
                <a:gd name="T63" fmla="*/ 0 h 1414"/>
                <a:gd name="T64" fmla="*/ 0 w 2170"/>
                <a:gd name="T65" fmla="*/ 0 h 1414"/>
                <a:gd name="T66" fmla="*/ 0 w 2170"/>
                <a:gd name="T67" fmla="*/ 0 h 1414"/>
                <a:gd name="T68" fmla="*/ 0 w 2170"/>
                <a:gd name="T69" fmla="*/ 0 h 1414"/>
                <a:gd name="T70" fmla="*/ 0 w 2170"/>
                <a:gd name="T71" fmla="*/ 0 h 1414"/>
                <a:gd name="T72" fmla="*/ 0 w 2170"/>
                <a:gd name="T73" fmla="*/ 0 h 1414"/>
                <a:gd name="T74" fmla="*/ 0 w 2170"/>
                <a:gd name="T75" fmla="*/ 0 h 1414"/>
                <a:gd name="T76" fmla="*/ 0 w 2170"/>
                <a:gd name="T77" fmla="*/ 0 h 1414"/>
                <a:gd name="T78" fmla="*/ 0 w 2170"/>
                <a:gd name="T79" fmla="*/ 0 h 1414"/>
                <a:gd name="T80" fmla="*/ 0 w 2170"/>
                <a:gd name="T81" fmla="*/ 0 h 1414"/>
                <a:gd name="T82" fmla="*/ 0 w 2170"/>
                <a:gd name="T83" fmla="*/ 0 h 1414"/>
                <a:gd name="T84" fmla="*/ 0 w 2170"/>
                <a:gd name="T85" fmla="*/ 0 h 1414"/>
                <a:gd name="T86" fmla="*/ 0 w 2170"/>
                <a:gd name="T87" fmla="*/ 0 h 1414"/>
                <a:gd name="T88" fmla="*/ 0 w 2170"/>
                <a:gd name="T89" fmla="*/ 0 h 1414"/>
                <a:gd name="T90" fmla="*/ 0 w 2170"/>
                <a:gd name="T91" fmla="*/ 0 h 1414"/>
                <a:gd name="T92" fmla="*/ 0 w 2170"/>
                <a:gd name="T93" fmla="*/ 0 h 1414"/>
                <a:gd name="T94" fmla="*/ 0 w 2170"/>
                <a:gd name="T95" fmla="*/ 0 h 1414"/>
                <a:gd name="T96" fmla="*/ 0 w 2170"/>
                <a:gd name="T97" fmla="*/ 0 h 1414"/>
                <a:gd name="T98" fmla="*/ 0 w 2170"/>
                <a:gd name="T99" fmla="*/ 0 h 1414"/>
                <a:gd name="T100" fmla="*/ 0 w 2170"/>
                <a:gd name="T101" fmla="*/ 0 h 1414"/>
                <a:gd name="T102" fmla="*/ 0 w 2170"/>
                <a:gd name="T103" fmla="*/ 0 h 1414"/>
                <a:gd name="T104" fmla="*/ 0 w 2170"/>
                <a:gd name="T105" fmla="*/ 0 h 1414"/>
                <a:gd name="T106" fmla="*/ 0 w 2170"/>
                <a:gd name="T107" fmla="*/ 0 h 1414"/>
                <a:gd name="T108" fmla="*/ 0 w 2170"/>
                <a:gd name="T109" fmla="*/ 0 h 1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70"/>
                <a:gd name="T166" fmla="*/ 0 h 1414"/>
                <a:gd name="T167" fmla="*/ 2170 w 2170"/>
                <a:gd name="T168" fmla="*/ 1414 h 1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70" h="1414">
                  <a:moveTo>
                    <a:pt x="1955" y="986"/>
                  </a:moveTo>
                  <a:lnTo>
                    <a:pt x="1938" y="986"/>
                  </a:lnTo>
                  <a:lnTo>
                    <a:pt x="1915" y="992"/>
                  </a:lnTo>
                  <a:lnTo>
                    <a:pt x="1887" y="997"/>
                  </a:lnTo>
                  <a:lnTo>
                    <a:pt x="1855" y="1006"/>
                  </a:lnTo>
                  <a:lnTo>
                    <a:pt x="1816" y="1013"/>
                  </a:lnTo>
                  <a:lnTo>
                    <a:pt x="1775" y="1022"/>
                  </a:lnTo>
                  <a:lnTo>
                    <a:pt x="1729" y="1032"/>
                  </a:lnTo>
                  <a:lnTo>
                    <a:pt x="1680" y="1041"/>
                  </a:lnTo>
                  <a:lnTo>
                    <a:pt x="1628" y="1052"/>
                  </a:lnTo>
                  <a:lnTo>
                    <a:pt x="1574" y="1060"/>
                  </a:lnTo>
                  <a:lnTo>
                    <a:pt x="1519" y="1066"/>
                  </a:lnTo>
                  <a:lnTo>
                    <a:pt x="1459" y="1073"/>
                  </a:lnTo>
                  <a:lnTo>
                    <a:pt x="1399" y="1076"/>
                  </a:lnTo>
                  <a:lnTo>
                    <a:pt x="1340" y="1079"/>
                  </a:lnTo>
                  <a:lnTo>
                    <a:pt x="1277" y="1076"/>
                  </a:lnTo>
                  <a:lnTo>
                    <a:pt x="1215" y="1073"/>
                  </a:lnTo>
                  <a:lnTo>
                    <a:pt x="1165" y="1068"/>
                  </a:lnTo>
                  <a:lnTo>
                    <a:pt x="1105" y="1062"/>
                  </a:lnTo>
                  <a:lnTo>
                    <a:pt x="1038" y="1052"/>
                  </a:lnTo>
                  <a:lnTo>
                    <a:pt x="964" y="1041"/>
                  </a:lnTo>
                  <a:lnTo>
                    <a:pt x="884" y="1025"/>
                  </a:lnTo>
                  <a:lnTo>
                    <a:pt x="803" y="1006"/>
                  </a:lnTo>
                  <a:lnTo>
                    <a:pt x="721" y="983"/>
                  </a:lnTo>
                  <a:lnTo>
                    <a:pt x="640" y="960"/>
                  </a:lnTo>
                  <a:lnTo>
                    <a:pt x="561" y="930"/>
                  </a:lnTo>
                  <a:lnTo>
                    <a:pt x="488" y="896"/>
                  </a:lnTo>
                  <a:lnTo>
                    <a:pt x="419" y="861"/>
                  </a:lnTo>
                  <a:lnTo>
                    <a:pt x="357" y="817"/>
                  </a:lnTo>
                  <a:lnTo>
                    <a:pt x="305" y="771"/>
                  </a:lnTo>
                  <a:lnTo>
                    <a:pt x="264" y="719"/>
                  </a:lnTo>
                  <a:lnTo>
                    <a:pt x="237" y="665"/>
                  </a:lnTo>
                  <a:lnTo>
                    <a:pt x="223" y="603"/>
                  </a:lnTo>
                  <a:lnTo>
                    <a:pt x="218" y="559"/>
                  </a:lnTo>
                  <a:lnTo>
                    <a:pt x="212" y="509"/>
                  </a:lnTo>
                  <a:lnTo>
                    <a:pt x="209" y="458"/>
                  </a:lnTo>
                  <a:lnTo>
                    <a:pt x="209" y="403"/>
                  </a:lnTo>
                  <a:lnTo>
                    <a:pt x="212" y="350"/>
                  </a:lnTo>
                  <a:lnTo>
                    <a:pt x="223" y="295"/>
                  </a:lnTo>
                  <a:lnTo>
                    <a:pt x="242" y="243"/>
                  </a:lnTo>
                  <a:lnTo>
                    <a:pt x="272" y="194"/>
                  </a:lnTo>
                  <a:lnTo>
                    <a:pt x="288" y="172"/>
                  </a:lnTo>
                  <a:lnTo>
                    <a:pt x="305" y="150"/>
                  </a:lnTo>
                  <a:lnTo>
                    <a:pt x="322" y="126"/>
                  </a:lnTo>
                  <a:lnTo>
                    <a:pt x="338" y="99"/>
                  </a:lnTo>
                  <a:lnTo>
                    <a:pt x="352" y="74"/>
                  </a:lnTo>
                  <a:lnTo>
                    <a:pt x="365" y="49"/>
                  </a:lnTo>
                  <a:lnTo>
                    <a:pt x="378" y="25"/>
                  </a:lnTo>
                  <a:lnTo>
                    <a:pt x="389" y="0"/>
                  </a:lnTo>
                  <a:lnTo>
                    <a:pt x="318" y="58"/>
                  </a:lnTo>
                  <a:lnTo>
                    <a:pt x="251" y="115"/>
                  </a:lnTo>
                  <a:lnTo>
                    <a:pt x="191" y="172"/>
                  </a:lnTo>
                  <a:lnTo>
                    <a:pt x="138" y="221"/>
                  </a:lnTo>
                  <a:lnTo>
                    <a:pt x="95" y="267"/>
                  </a:lnTo>
                  <a:lnTo>
                    <a:pt x="60" y="306"/>
                  </a:lnTo>
                  <a:lnTo>
                    <a:pt x="35" y="336"/>
                  </a:lnTo>
                  <a:lnTo>
                    <a:pt x="25" y="352"/>
                  </a:lnTo>
                  <a:lnTo>
                    <a:pt x="5" y="415"/>
                  </a:lnTo>
                  <a:lnTo>
                    <a:pt x="0" y="480"/>
                  </a:lnTo>
                  <a:lnTo>
                    <a:pt x="11" y="545"/>
                  </a:lnTo>
                  <a:lnTo>
                    <a:pt x="38" y="605"/>
                  </a:lnTo>
                  <a:lnTo>
                    <a:pt x="43" y="622"/>
                  </a:lnTo>
                  <a:lnTo>
                    <a:pt x="90" y="673"/>
                  </a:lnTo>
                  <a:lnTo>
                    <a:pt x="138" y="719"/>
                  </a:lnTo>
                  <a:lnTo>
                    <a:pt x="191" y="766"/>
                  </a:lnTo>
                  <a:lnTo>
                    <a:pt x="244" y="809"/>
                  </a:lnTo>
                  <a:lnTo>
                    <a:pt x="299" y="850"/>
                  </a:lnTo>
                  <a:lnTo>
                    <a:pt x="354" y="891"/>
                  </a:lnTo>
                  <a:lnTo>
                    <a:pt x="408" y="932"/>
                  </a:lnTo>
                  <a:lnTo>
                    <a:pt x="463" y="976"/>
                  </a:lnTo>
                  <a:lnTo>
                    <a:pt x="511" y="1013"/>
                  </a:lnTo>
                  <a:lnTo>
                    <a:pt x="561" y="1049"/>
                  </a:lnTo>
                  <a:lnTo>
                    <a:pt x="612" y="1082"/>
                  </a:lnTo>
                  <a:lnTo>
                    <a:pt x="661" y="1112"/>
                  </a:lnTo>
                  <a:lnTo>
                    <a:pt x="713" y="1142"/>
                  </a:lnTo>
                  <a:lnTo>
                    <a:pt x="768" y="1172"/>
                  </a:lnTo>
                  <a:lnTo>
                    <a:pt x="819" y="1199"/>
                  </a:lnTo>
                  <a:lnTo>
                    <a:pt x="874" y="1223"/>
                  </a:lnTo>
                  <a:lnTo>
                    <a:pt x="928" y="1248"/>
                  </a:lnTo>
                  <a:lnTo>
                    <a:pt x="983" y="1273"/>
                  </a:lnTo>
                  <a:lnTo>
                    <a:pt x="1038" y="1297"/>
                  </a:lnTo>
                  <a:lnTo>
                    <a:pt x="1095" y="1319"/>
                  </a:lnTo>
                  <a:lnTo>
                    <a:pt x="1149" y="1343"/>
                  </a:lnTo>
                  <a:lnTo>
                    <a:pt x="1204" y="1365"/>
                  </a:lnTo>
                  <a:lnTo>
                    <a:pt x="1261" y="1389"/>
                  </a:lnTo>
                  <a:lnTo>
                    <a:pt x="1315" y="1414"/>
                  </a:lnTo>
                  <a:lnTo>
                    <a:pt x="1342" y="1363"/>
                  </a:lnTo>
                  <a:lnTo>
                    <a:pt x="1375" y="1319"/>
                  </a:lnTo>
                  <a:lnTo>
                    <a:pt x="1416" y="1280"/>
                  </a:lnTo>
                  <a:lnTo>
                    <a:pt x="1459" y="1250"/>
                  </a:lnTo>
                  <a:lnTo>
                    <a:pt x="1505" y="1229"/>
                  </a:lnTo>
                  <a:lnTo>
                    <a:pt x="1558" y="1218"/>
                  </a:lnTo>
                  <a:lnTo>
                    <a:pt x="1609" y="1218"/>
                  </a:lnTo>
                  <a:lnTo>
                    <a:pt x="1666" y="1232"/>
                  </a:lnTo>
                  <a:lnTo>
                    <a:pt x="1699" y="1204"/>
                  </a:lnTo>
                  <a:lnTo>
                    <a:pt x="1734" y="1174"/>
                  </a:lnTo>
                  <a:lnTo>
                    <a:pt x="1767" y="1149"/>
                  </a:lnTo>
                  <a:lnTo>
                    <a:pt x="1797" y="1126"/>
                  </a:lnTo>
                  <a:lnTo>
                    <a:pt x="1824" y="1103"/>
                  </a:lnTo>
                  <a:lnTo>
                    <a:pt x="1849" y="1084"/>
                  </a:lnTo>
                  <a:lnTo>
                    <a:pt x="1867" y="1071"/>
                  </a:lnTo>
                  <a:lnTo>
                    <a:pt x="1881" y="1060"/>
                  </a:lnTo>
                  <a:lnTo>
                    <a:pt x="1908" y="1041"/>
                  </a:lnTo>
                  <a:lnTo>
                    <a:pt x="1950" y="1016"/>
                  </a:lnTo>
                  <a:lnTo>
                    <a:pt x="1996" y="992"/>
                  </a:lnTo>
                  <a:lnTo>
                    <a:pt x="2047" y="967"/>
                  </a:lnTo>
                  <a:lnTo>
                    <a:pt x="2094" y="946"/>
                  </a:lnTo>
                  <a:lnTo>
                    <a:pt x="2132" y="926"/>
                  </a:lnTo>
                  <a:lnTo>
                    <a:pt x="2159" y="916"/>
                  </a:lnTo>
                  <a:lnTo>
                    <a:pt x="2170" y="910"/>
                  </a:lnTo>
                  <a:lnTo>
                    <a:pt x="1955" y="986"/>
                  </a:lnTo>
                  <a:close/>
                </a:path>
              </a:pathLst>
            </a:custGeom>
            <a:solidFill>
              <a:srgbClr val="666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209" name="Freeform 145"/>
            <p:cNvSpPr>
              <a:spLocks noEditPoints="1"/>
            </p:cNvSpPr>
            <p:nvPr/>
          </p:nvSpPr>
          <p:spPr bwMode="auto">
            <a:xfrm>
              <a:off x="421" y="3508"/>
              <a:ext cx="289" cy="134"/>
            </a:xfrm>
            <a:custGeom>
              <a:avLst/>
              <a:gdLst>
                <a:gd name="T0" fmla="*/ 0 w 1155"/>
                <a:gd name="T1" fmla="*/ 0 h 537"/>
                <a:gd name="T2" fmla="*/ 0 w 1155"/>
                <a:gd name="T3" fmla="*/ 0 h 537"/>
                <a:gd name="T4" fmla="*/ 0 w 1155"/>
                <a:gd name="T5" fmla="*/ 0 h 537"/>
                <a:gd name="T6" fmla="*/ 0 w 1155"/>
                <a:gd name="T7" fmla="*/ 0 h 537"/>
                <a:gd name="T8" fmla="*/ 0 w 1155"/>
                <a:gd name="T9" fmla="*/ 0 h 537"/>
                <a:gd name="T10" fmla="*/ 0 w 1155"/>
                <a:gd name="T11" fmla="*/ 0 h 537"/>
                <a:gd name="T12" fmla="*/ 0 w 1155"/>
                <a:gd name="T13" fmla="*/ 0 h 537"/>
                <a:gd name="T14" fmla="*/ 0 w 1155"/>
                <a:gd name="T15" fmla="*/ 0 h 537"/>
                <a:gd name="T16" fmla="*/ 0 w 1155"/>
                <a:gd name="T17" fmla="*/ 0 h 537"/>
                <a:gd name="T18" fmla="*/ 0 w 1155"/>
                <a:gd name="T19" fmla="*/ 0 h 537"/>
                <a:gd name="T20" fmla="*/ 0 w 1155"/>
                <a:gd name="T21" fmla="*/ 0 h 537"/>
                <a:gd name="T22" fmla="*/ 0 w 1155"/>
                <a:gd name="T23" fmla="*/ 0 h 537"/>
                <a:gd name="T24" fmla="*/ 0 w 1155"/>
                <a:gd name="T25" fmla="*/ 0 h 537"/>
                <a:gd name="T26" fmla="*/ 0 w 1155"/>
                <a:gd name="T27" fmla="*/ 0 h 537"/>
                <a:gd name="T28" fmla="*/ 0 w 1155"/>
                <a:gd name="T29" fmla="*/ 0 h 537"/>
                <a:gd name="T30" fmla="*/ 0 w 1155"/>
                <a:gd name="T31" fmla="*/ 0 h 537"/>
                <a:gd name="T32" fmla="*/ 0 w 1155"/>
                <a:gd name="T33" fmla="*/ 0 h 537"/>
                <a:gd name="T34" fmla="*/ 0 w 1155"/>
                <a:gd name="T35" fmla="*/ 0 h 537"/>
                <a:gd name="T36" fmla="*/ 0 w 1155"/>
                <a:gd name="T37" fmla="*/ 0 h 537"/>
                <a:gd name="T38" fmla="*/ 0 w 1155"/>
                <a:gd name="T39" fmla="*/ 0 h 537"/>
                <a:gd name="T40" fmla="*/ 0 w 1155"/>
                <a:gd name="T41" fmla="*/ 0 h 537"/>
                <a:gd name="T42" fmla="*/ 0 w 1155"/>
                <a:gd name="T43" fmla="*/ 0 h 537"/>
                <a:gd name="T44" fmla="*/ 0 w 1155"/>
                <a:gd name="T45" fmla="*/ 0 h 537"/>
                <a:gd name="T46" fmla="*/ 0 w 1155"/>
                <a:gd name="T47" fmla="*/ 0 h 537"/>
                <a:gd name="T48" fmla="*/ 0 w 1155"/>
                <a:gd name="T49" fmla="*/ 0 h 537"/>
                <a:gd name="T50" fmla="*/ 0 w 1155"/>
                <a:gd name="T51" fmla="*/ 0 h 537"/>
                <a:gd name="T52" fmla="*/ 0 w 1155"/>
                <a:gd name="T53" fmla="*/ 0 h 537"/>
                <a:gd name="T54" fmla="*/ 0 w 1155"/>
                <a:gd name="T55" fmla="*/ 0 h 537"/>
                <a:gd name="T56" fmla="*/ 0 w 1155"/>
                <a:gd name="T57" fmla="*/ 0 h 537"/>
                <a:gd name="T58" fmla="*/ 0 w 1155"/>
                <a:gd name="T59" fmla="*/ 0 h 537"/>
                <a:gd name="T60" fmla="*/ 0 w 1155"/>
                <a:gd name="T61" fmla="*/ 0 h 537"/>
                <a:gd name="T62" fmla="*/ 0 w 1155"/>
                <a:gd name="T63" fmla="*/ 0 h 537"/>
                <a:gd name="T64" fmla="*/ 0 w 1155"/>
                <a:gd name="T65" fmla="*/ 0 h 537"/>
                <a:gd name="T66" fmla="*/ 0 w 1155"/>
                <a:gd name="T67" fmla="*/ 0 h 537"/>
                <a:gd name="T68" fmla="*/ 0 w 1155"/>
                <a:gd name="T69" fmla="*/ 0 h 537"/>
                <a:gd name="T70" fmla="*/ 0 w 1155"/>
                <a:gd name="T71" fmla="*/ 0 h 537"/>
                <a:gd name="T72" fmla="*/ 0 w 1155"/>
                <a:gd name="T73" fmla="*/ 0 h 537"/>
                <a:gd name="T74" fmla="*/ 0 w 1155"/>
                <a:gd name="T75" fmla="*/ 0 h 537"/>
                <a:gd name="T76" fmla="*/ 0 w 1155"/>
                <a:gd name="T77" fmla="*/ 0 h 5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5"/>
                <a:gd name="T118" fmla="*/ 0 h 537"/>
                <a:gd name="T119" fmla="*/ 1155 w 1155"/>
                <a:gd name="T120" fmla="*/ 537 h 5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5" h="537">
                  <a:moveTo>
                    <a:pt x="1128" y="458"/>
                  </a:moveTo>
                  <a:lnTo>
                    <a:pt x="1103" y="472"/>
                  </a:lnTo>
                  <a:lnTo>
                    <a:pt x="1078" y="486"/>
                  </a:lnTo>
                  <a:lnTo>
                    <a:pt x="1052" y="496"/>
                  </a:lnTo>
                  <a:lnTo>
                    <a:pt x="1024" y="507"/>
                  </a:lnTo>
                  <a:lnTo>
                    <a:pt x="997" y="516"/>
                  </a:lnTo>
                  <a:lnTo>
                    <a:pt x="970" y="521"/>
                  </a:lnTo>
                  <a:lnTo>
                    <a:pt x="942" y="523"/>
                  </a:lnTo>
                  <a:lnTo>
                    <a:pt x="915" y="526"/>
                  </a:lnTo>
                  <a:lnTo>
                    <a:pt x="866" y="532"/>
                  </a:lnTo>
                  <a:lnTo>
                    <a:pt x="815" y="534"/>
                  </a:lnTo>
                  <a:lnTo>
                    <a:pt x="762" y="537"/>
                  </a:lnTo>
                  <a:lnTo>
                    <a:pt x="714" y="537"/>
                  </a:lnTo>
                  <a:lnTo>
                    <a:pt x="663" y="537"/>
                  </a:lnTo>
                  <a:lnTo>
                    <a:pt x="613" y="534"/>
                  </a:lnTo>
                  <a:lnTo>
                    <a:pt x="567" y="529"/>
                  </a:lnTo>
                  <a:lnTo>
                    <a:pt x="526" y="518"/>
                  </a:lnTo>
                  <a:lnTo>
                    <a:pt x="580" y="512"/>
                  </a:lnTo>
                  <a:lnTo>
                    <a:pt x="635" y="507"/>
                  </a:lnTo>
                  <a:lnTo>
                    <a:pt x="686" y="496"/>
                  </a:lnTo>
                  <a:lnTo>
                    <a:pt x="739" y="482"/>
                  </a:lnTo>
                  <a:lnTo>
                    <a:pt x="787" y="469"/>
                  </a:lnTo>
                  <a:lnTo>
                    <a:pt x="836" y="456"/>
                  </a:lnTo>
                  <a:lnTo>
                    <a:pt x="880" y="439"/>
                  </a:lnTo>
                  <a:lnTo>
                    <a:pt x="921" y="422"/>
                  </a:lnTo>
                  <a:lnTo>
                    <a:pt x="942" y="406"/>
                  </a:lnTo>
                  <a:lnTo>
                    <a:pt x="964" y="390"/>
                  </a:lnTo>
                  <a:lnTo>
                    <a:pt x="981" y="371"/>
                  </a:lnTo>
                  <a:lnTo>
                    <a:pt x="981" y="346"/>
                  </a:lnTo>
                  <a:lnTo>
                    <a:pt x="976" y="336"/>
                  </a:lnTo>
                  <a:lnTo>
                    <a:pt x="967" y="330"/>
                  </a:lnTo>
                  <a:lnTo>
                    <a:pt x="956" y="325"/>
                  </a:lnTo>
                  <a:lnTo>
                    <a:pt x="945" y="322"/>
                  </a:lnTo>
                  <a:lnTo>
                    <a:pt x="928" y="314"/>
                  </a:lnTo>
                  <a:lnTo>
                    <a:pt x="921" y="300"/>
                  </a:lnTo>
                  <a:lnTo>
                    <a:pt x="915" y="284"/>
                  </a:lnTo>
                  <a:lnTo>
                    <a:pt x="915" y="267"/>
                  </a:lnTo>
                  <a:lnTo>
                    <a:pt x="928" y="267"/>
                  </a:lnTo>
                  <a:lnTo>
                    <a:pt x="940" y="270"/>
                  </a:lnTo>
                  <a:lnTo>
                    <a:pt x="953" y="272"/>
                  </a:lnTo>
                  <a:lnTo>
                    <a:pt x="970" y="272"/>
                  </a:lnTo>
                  <a:lnTo>
                    <a:pt x="1024" y="290"/>
                  </a:lnTo>
                  <a:lnTo>
                    <a:pt x="1071" y="302"/>
                  </a:lnTo>
                  <a:lnTo>
                    <a:pt x="1108" y="316"/>
                  </a:lnTo>
                  <a:lnTo>
                    <a:pt x="1135" y="332"/>
                  </a:lnTo>
                  <a:lnTo>
                    <a:pt x="1152" y="355"/>
                  </a:lnTo>
                  <a:lnTo>
                    <a:pt x="1155" y="380"/>
                  </a:lnTo>
                  <a:lnTo>
                    <a:pt x="1149" y="415"/>
                  </a:lnTo>
                  <a:lnTo>
                    <a:pt x="1128" y="458"/>
                  </a:lnTo>
                  <a:close/>
                  <a:moveTo>
                    <a:pt x="161" y="338"/>
                  </a:moveTo>
                  <a:lnTo>
                    <a:pt x="139" y="316"/>
                  </a:lnTo>
                  <a:lnTo>
                    <a:pt x="120" y="295"/>
                  </a:lnTo>
                  <a:lnTo>
                    <a:pt x="104" y="272"/>
                  </a:lnTo>
                  <a:lnTo>
                    <a:pt x="90" y="251"/>
                  </a:lnTo>
                  <a:lnTo>
                    <a:pt x="76" y="224"/>
                  </a:lnTo>
                  <a:lnTo>
                    <a:pt x="63" y="196"/>
                  </a:lnTo>
                  <a:lnTo>
                    <a:pt x="49" y="166"/>
                  </a:lnTo>
                  <a:lnTo>
                    <a:pt x="39" y="139"/>
                  </a:lnTo>
                  <a:lnTo>
                    <a:pt x="28" y="113"/>
                  </a:lnTo>
                  <a:lnTo>
                    <a:pt x="17" y="85"/>
                  </a:lnTo>
                  <a:lnTo>
                    <a:pt x="9" y="60"/>
                  </a:lnTo>
                  <a:lnTo>
                    <a:pt x="0" y="33"/>
                  </a:lnTo>
                  <a:lnTo>
                    <a:pt x="11" y="25"/>
                  </a:lnTo>
                  <a:lnTo>
                    <a:pt x="25" y="19"/>
                  </a:lnTo>
                  <a:lnTo>
                    <a:pt x="39" y="14"/>
                  </a:lnTo>
                  <a:lnTo>
                    <a:pt x="53" y="9"/>
                  </a:lnTo>
                  <a:lnTo>
                    <a:pt x="69" y="7"/>
                  </a:lnTo>
                  <a:lnTo>
                    <a:pt x="85" y="3"/>
                  </a:lnTo>
                  <a:lnTo>
                    <a:pt x="101" y="0"/>
                  </a:lnTo>
                  <a:lnTo>
                    <a:pt x="120" y="0"/>
                  </a:lnTo>
                  <a:lnTo>
                    <a:pt x="134" y="7"/>
                  </a:lnTo>
                  <a:lnTo>
                    <a:pt x="145" y="7"/>
                  </a:lnTo>
                  <a:lnTo>
                    <a:pt x="159" y="7"/>
                  </a:lnTo>
                  <a:lnTo>
                    <a:pt x="169" y="12"/>
                  </a:lnTo>
                  <a:lnTo>
                    <a:pt x="164" y="90"/>
                  </a:lnTo>
                  <a:lnTo>
                    <a:pt x="161" y="169"/>
                  </a:lnTo>
                  <a:lnTo>
                    <a:pt x="159" y="254"/>
                  </a:lnTo>
                  <a:lnTo>
                    <a:pt x="161" y="338"/>
                  </a:lnTo>
                  <a:close/>
                </a:path>
              </a:pathLst>
            </a:custGeom>
            <a:solidFill>
              <a:srgbClr val="7577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grpSp>
      <p:pic>
        <p:nvPicPr>
          <p:cNvPr id="36875" name="Picture 14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76800" y="5181600"/>
            <a:ext cx="18288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nvGrpSpPr>
          <p:cNvPr id="36876" name="Group 480"/>
          <p:cNvGrpSpPr>
            <a:grpSpLocks/>
          </p:cNvGrpSpPr>
          <p:nvPr/>
        </p:nvGrpSpPr>
        <p:grpSpPr bwMode="auto">
          <a:xfrm>
            <a:off x="1325722" y="4173996"/>
            <a:ext cx="1428750" cy="2072644"/>
            <a:chOff x="432" y="1933"/>
            <a:chExt cx="948" cy="1572"/>
          </a:xfrm>
        </p:grpSpPr>
        <p:pic>
          <p:nvPicPr>
            <p:cNvPr id="37164" name="Picture 15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5" name="Picture 15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6" name="Picture 15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7167" name="Picture 15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pic>
        <p:nvPicPr>
          <p:cNvPr id="36877" name="Picture 15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2706" y="5181721"/>
            <a:ext cx="1685967" cy="123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36878" name="Picture 160"/>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4200" y="5715000"/>
            <a:ext cx="18097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6879" name="Freeform 161"/>
          <p:cNvSpPr>
            <a:spLocks/>
          </p:cNvSpPr>
          <p:nvPr/>
        </p:nvSpPr>
        <p:spPr bwMode="auto">
          <a:xfrm>
            <a:off x="6477000" y="4876800"/>
            <a:ext cx="990600" cy="990600"/>
          </a:xfrm>
          <a:custGeom>
            <a:avLst/>
            <a:gdLst>
              <a:gd name="T0" fmla="*/ 2147483647 w 624"/>
              <a:gd name="T1" fmla="*/ 0 h 624"/>
              <a:gd name="T2" fmla="*/ 2147483647 w 624"/>
              <a:gd name="T3" fmla="*/ 2147483647 h 624"/>
              <a:gd name="T4" fmla="*/ 2147483647 w 624"/>
              <a:gd name="T5" fmla="*/ 2147483647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48" y="0"/>
                </a:moveTo>
                <a:cubicBezTo>
                  <a:pt x="24" y="68"/>
                  <a:pt x="0" y="136"/>
                  <a:pt x="96" y="240"/>
                </a:cubicBezTo>
                <a:cubicBezTo>
                  <a:pt x="192" y="344"/>
                  <a:pt x="408" y="484"/>
                  <a:pt x="624" y="62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sz="2000">
              <a:latin typeface="Gill Sans Light"/>
              <a:cs typeface="Gill Sans Light"/>
            </a:endParaRPr>
          </a:p>
        </p:txBody>
      </p:sp>
      <p:grpSp>
        <p:nvGrpSpPr>
          <p:cNvPr id="36880" name="Group 482"/>
          <p:cNvGrpSpPr>
            <a:grpSpLocks/>
          </p:cNvGrpSpPr>
          <p:nvPr/>
        </p:nvGrpSpPr>
        <p:grpSpPr bwMode="auto">
          <a:xfrm>
            <a:off x="6934200" y="685800"/>
            <a:ext cx="1849438" cy="1333500"/>
            <a:chOff x="4368" y="480"/>
            <a:chExt cx="1165" cy="840"/>
          </a:xfrm>
        </p:grpSpPr>
        <p:pic>
          <p:nvPicPr>
            <p:cNvPr id="37162" name="Picture 16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68" y="720"/>
              <a:ext cx="115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63" name="Picture 152" descr="MCj0398477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81" y="480"/>
              <a:ext cx="115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81" name="Rectangle 350"/>
          <p:cNvSpPr>
            <a:spLocks noChangeArrowheads="1"/>
          </p:cNvSpPr>
          <p:nvPr/>
        </p:nvSpPr>
        <p:spPr bwMode="auto">
          <a:xfrm>
            <a:off x="3429000" y="1524000"/>
            <a:ext cx="1143000" cy="533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nchor="ctr"/>
          <a:lstStyle/>
          <a:p>
            <a:endParaRPr lang="en-US" sz="2000">
              <a:latin typeface="Gill Sans Light"/>
              <a:cs typeface="Gill Sans Light"/>
            </a:endParaRPr>
          </a:p>
        </p:txBody>
      </p:sp>
      <p:grpSp>
        <p:nvGrpSpPr>
          <p:cNvPr id="36882" name="Group 258"/>
          <p:cNvGrpSpPr>
            <a:grpSpLocks/>
          </p:cNvGrpSpPr>
          <p:nvPr/>
        </p:nvGrpSpPr>
        <p:grpSpPr bwMode="auto">
          <a:xfrm rot="376460">
            <a:off x="3276600" y="1371600"/>
            <a:ext cx="1447800" cy="762000"/>
            <a:chOff x="2515" y="1988"/>
            <a:chExt cx="824" cy="394"/>
          </a:xfrm>
        </p:grpSpPr>
        <p:sp>
          <p:nvSpPr>
            <p:cNvPr id="37071" name="Freeform 259"/>
            <p:cNvSpPr>
              <a:spLocks/>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2" name="Freeform 260"/>
            <p:cNvSpPr>
              <a:spLocks/>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3" name="Freeform 261"/>
            <p:cNvSpPr>
              <a:spLocks/>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4" name="Freeform 262"/>
            <p:cNvSpPr>
              <a:spLocks/>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5" name="Freeform 263"/>
            <p:cNvSpPr>
              <a:spLocks/>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6" name="Freeform 264"/>
            <p:cNvSpPr>
              <a:spLocks/>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7" name="Freeform 265"/>
            <p:cNvSpPr>
              <a:spLocks/>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8" name="Freeform 266"/>
            <p:cNvSpPr>
              <a:spLocks/>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9" name="Freeform 267"/>
            <p:cNvSpPr>
              <a:spLocks/>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0" name="Freeform 268"/>
            <p:cNvSpPr>
              <a:spLocks/>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1" name="Freeform 269"/>
            <p:cNvSpPr>
              <a:spLocks/>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2" name="Freeform 270"/>
            <p:cNvSpPr>
              <a:spLocks/>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3" name="Freeform 271"/>
            <p:cNvSpPr>
              <a:spLocks/>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4" name="Freeform 272"/>
            <p:cNvSpPr>
              <a:spLocks/>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5" name="Freeform 273"/>
            <p:cNvSpPr>
              <a:spLocks/>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6" name="Freeform 274"/>
            <p:cNvSpPr>
              <a:spLocks/>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7" name="Freeform 275"/>
            <p:cNvSpPr>
              <a:spLocks/>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8" name="Freeform 276"/>
            <p:cNvSpPr>
              <a:spLocks/>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89" name="Freeform 277"/>
            <p:cNvSpPr>
              <a:spLocks/>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0" name="Freeform 278"/>
            <p:cNvSpPr>
              <a:spLocks/>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1" name="Freeform 279"/>
            <p:cNvSpPr>
              <a:spLocks/>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2" name="Freeform 280"/>
            <p:cNvSpPr>
              <a:spLocks/>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3" name="Freeform 281"/>
            <p:cNvSpPr>
              <a:spLocks/>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4" name="Freeform 282"/>
            <p:cNvSpPr>
              <a:spLocks/>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5" name="Freeform 283"/>
            <p:cNvSpPr>
              <a:spLocks/>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6" name="Freeform 284"/>
            <p:cNvSpPr>
              <a:spLocks/>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7" name="Freeform 285"/>
            <p:cNvSpPr>
              <a:spLocks/>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8" name="Freeform 286"/>
            <p:cNvSpPr>
              <a:spLocks/>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99" name="Freeform 287"/>
            <p:cNvSpPr>
              <a:spLocks/>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0" name="Freeform 288"/>
            <p:cNvSpPr>
              <a:spLocks/>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1" name="Freeform 289"/>
            <p:cNvSpPr>
              <a:spLocks/>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2" name="Freeform 290"/>
            <p:cNvSpPr>
              <a:spLocks/>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3" name="Freeform 291"/>
            <p:cNvSpPr>
              <a:spLocks/>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4" name="Freeform 292"/>
            <p:cNvSpPr>
              <a:spLocks/>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5" name="Freeform 293"/>
            <p:cNvSpPr>
              <a:spLocks/>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6" name="Freeform 294"/>
            <p:cNvSpPr>
              <a:spLocks/>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7" name="Freeform 295"/>
            <p:cNvSpPr>
              <a:spLocks/>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8" name="Freeform 296"/>
            <p:cNvSpPr>
              <a:spLocks/>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09" name="Freeform 297"/>
            <p:cNvSpPr>
              <a:spLocks/>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0" name="Freeform 298"/>
            <p:cNvSpPr>
              <a:spLocks/>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1" name="Freeform 299"/>
            <p:cNvSpPr>
              <a:spLocks/>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2" name="Freeform 300"/>
            <p:cNvSpPr>
              <a:spLocks/>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3" name="Freeform 301"/>
            <p:cNvSpPr>
              <a:spLocks/>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4" name="Freeform 302"/>
            <p:cNvSpPr>
              <a:spLocks/>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5" name="Freeform 303"/>
            <p:cNvSpPr>
              <a:spLocks/>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6" name="Freeform 304"/>
            <p:cNvSpPr>
              <a:spLocks/>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7" name="Freeform 305"/>
            <p:cNvSpPr>
              <a:spLocks/>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8" name="Freeform 306"/>
            <p:cNvSpPr>
              <a:spLocks/>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19" name="Freeform 307"/>
            <p:cNvSpPr>
              <a:spLocks/>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0" name="Freeform 308"/>
            <p:cNvSpPr>
              <a:spLocks/>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1" name="Freeform 309"/>
            <p:cNvSpPr>
              <a:spLocks/>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2" name="Freeform 310"/>
            <p:cNvSpPr>
              <a:spLocks/>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3" name="Freeform 311"/>
            <p:cNvSpPr>
              <a:spLocks/>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4" name="Freeform 312"/>
            <p:cNvSpPr>
              <a:spLocks/>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5" name="Freeform 313"/>
            <p:cNvSpPr>
              <a:spLocks/>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6" name="Freeform 314"/>
            <p:cNvSpPr>
              <a:spLocks/>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7" name="Freeform 315"/>
            <p:cNvSpPr>
              <a:spLocks/>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8" name="Freeform 316"/>
            <p:cNvSpPr>
              <a:spLocks/>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29" name="Freeform 317"/>
            <p:cNvSpPr>
              <a:spLocks/>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0" name="Freeform 318"/>
            <p:cNvSpPr>
              <a:spLocks/>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1" name="Freeform 319"/>
            <p:cNvSpPr>
              <a:spLocks/>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2" name="Freeform 320"/>
            <p:cNvSpPr>
              <a:spLocks/>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3" name="Freeform 321"/>
            <p:cNvSpPr>
              <a:spLocks/>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4" name="Freeform 322"/>
            <p:cNvSpPr>
              <a:spLocks/>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5" name="Freeform 323"/>
            <p:cNvSpPr>
              <a:spLocks/>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6" name="Freeform 324"/>
            <p:cNvSpPr>
              <a:spLocks/>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7" name="Freeform 325"/>
            <p:cNvSpPr>
              <a:spLocks/>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8" name="Freeform 326"/>
            <p:cNvSpPr>
              <a:spLocks/>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39" name="Freeform 327"/>
            <p:cNvSpPr>
              <a:spLocks/>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0" name="Freeform 328"/>
            <p:cNvSpPr>
              <a:spLocks/>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1" name="Freeform 329"/>
            <p:cNvSpPr>
              <a:spLocks/>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2" name="Freeform 330"/>
            <p:cNvSpPr>
              <a:spLocks/>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3" name="Freeform 331"/>
            <p:cNvSpPr>
              <a:spLocks/>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4" name="Freeform 332"/>
            <p:cNvSpPr>
              <a:spLocks/>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5" name="Freeform 333"/>
            <p:cNvSpPr>
              <a:spLocks/>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6" name="Freeform 334"/>
            <p:cNvSpPr>
              <a:spLocks/>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7" name="Freeform 335"/>
            <p:cNvSpPr>
              <a:spLocks/>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8" name="Freeform 336"/>
            <p:cNvSpPr>
              <a:spLocks/>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49" name="Freeform 337"/>
            <p:cNvSpPr>
              <a:spLocks/>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0" name="Freeform 338"/>
            <p:cNvSpPr>
              <a:spLocks/>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1" name="Freeform 339"/>
            <p:cNvSpPr>
              <a:spLocks/>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2" name="Freeform 340"/>
            <p:cNvSpPr>
              <a:spLocks/>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3" name="Freeform 341"/>
            <p:cNvSpPr>
              <a:spLocks/>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4" name="Freeform 342"/>
            <p:cNvSpPr>
              <a:spLocks/>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5" name="Freeform 343"/>
            <p:cNvSpPr>
              <a:spLocks/>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6" name="Freeform 344"/>
            <p:cNvSpPr>
              <a:spLocks/>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7" name="Freeform 345"/>
            <p:cNvSpPr>
              <a:spLocks/>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8" name="Freeform 346"/>
            <p:cNvSpPr>
              <a:spLocks/>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59" name="Freeform 347"/>
            <p:cNvSpPr>
              <a:spLocks/>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60" name="Freeform 348"/>
            <p:cNvSpPr>
              <a:spLocks/>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161" name="Freeform 349"/>
            <p:cNvSpPr>
              <a:spLocks/>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grpSp>
      <p:sp>
        <p:nvSpPr>
          <p:cNvPr id="36883" name="Rectangle 351"/>
          <p:cNvSpPr>
            <a:spLocks noChangeArrowheads="1"/>
          </p:cNvSpPr>
          <p:nvPr/>
        </p:nvSpPr>
        <p:spPr bwMode="auto">
          <a:xfrm>
            <a:off x="4724400" y="2362200"/>
            <a:ext cx="762000" cy="381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nchor="ctr"/>
          <a:lstStyle/>
          <a:p>
            <a:endParaRPr lang="en-US" sz="2000">
              <a:latin typeface="Gill Sans Light"/>
              <a:cs typeface="Gill Sans Light"/>
            </a:endParaRPr>
          </a:p>
        </p:txBody>
      </p:sp>
      <p:grpSp>
        <p:nvGrpSpPr>
          <p:cNvPr id="36884" name="Group 96"/>
          <p:cNvGrpSpPr>
            <a:grpSpLocks/>
          </p:cNvGrpSpPr>
          <p:nvPr/>
        </p:nvGrpSpPr>
        <p:grpSpPr bwMode="auto">
          <a:xfrm rot="-3214438">
            <a:off x="4762500" y="2095500"/>
            <a:ext cx="762000" cy="838200"/>
            <a:chOff x="3481" y="3030"/>
            <a:chExt cx="1115" cy="1118"/>
          </a:xfrm>
        </p:grpSpPr>
        <p:sp>
          <p:nvSpPr>
            <p:cNvPr id="37010" name="Freeform 19"/>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1" name="Freeform 23"/>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2" name="Freeform 24"/>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3" name="Freeform 25"/>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4" name="Freeform 26"/>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5" name="Freeform 27"/>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6" name="Freeform 28"/>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7" name="Freeform 29"/>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8" name="Freeform 30"/>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19" name="Freeform 31"/>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0" name="Freeform 32"/>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1" name="Freeform 33"/>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2" name="Freeform 34"/>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3" name="Freeform 35"/>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4" name="Freeform 36"/>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5" name="Freeform 37"/>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6" name="Freeform 38"/>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7" name="Freeform 39"/>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8" name="Freeform 40"/>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29" name="Freeform 41"/>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0" name="Freeform 42"/>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1" name="Freeform 43"/>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2" name="Freeform 44"/>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3" name="Freeform 45"/>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4" name="Freeform 46"/>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5" name="Freeform 47"/>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6" name="Freeform 48"/>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7" name="Freeform 49"/>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8" name="Freeform 50"/>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39" name="Freeform 51"/>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0" name="Freeform 52"/>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1" name="Freeform 53"/>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2" name="Freeform 54"/>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3" name="Freeform 55"/>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4" name="Freeform 56"/>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5" name="Freeform 57"/>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6" name="Freeform 58"/>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7" name="Freeform 59"/>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8" name="Freeform 60"/>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49" name="Freeform 65"/>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0" name="Freeform 66"/>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1" name="Freeform 67"/>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2" name="Freeform 68"/>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3" name="Freeform 69"/>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4" name="Freeform 70"/>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5" name="Freeform 71"/>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6" name="Freeform 72"/>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7" name="Freeform 73"/>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8" name="Freeform 74"/>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59" name="Freeform 75"/>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0" name="Freeform 76"/>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1" name="Freeform 77"/>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2" name="Freeform 78"/>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3" name="Freeform 79"/>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4" name="Freeform 80"/>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5" name="Freeform 82"/>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6" name="Freeform 84"/>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7" name="Freeform 88"/>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8" name="Freeform 90"/>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69" name="Freeform 93"/>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70" name="Freeform 94"/>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grpSp>
      <p:grpSp>
        <p:nvGrpSpPr>
          <p:cNvPr id="36885" name="Group 352"/>
          <p:cNvGrpSpPr>
            <a:grpSpLocks/>
          </p:cNvGrpSpPr>
          <p:nvPr/>
        </p:nvGrpSpPr>
        <p:grpSpPr bwMode="auto">
          <a:xfrm rot="-3214438">
            <a:off x="4724400" y="2198688"/>
            <a:ext cx="762000" cy="838200"/>
            <a:chOff x="3481" y="3030"/>
            <a:chExt cx="1115" cy="1118"/>
          </a:xfrm>
        </p:grpSpPr>
        <p:sp>
          <p:nvSpPr>
            <p:cNvPr id="36949" name="Freeform 353"/>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0" name="Freeform 354"/>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1" name="Freeform 355"/>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2" name="Freeform 356"/>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3" name="Freeform 357"/>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4" name="Freeform 358"/>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5" name="Freeform 359"/>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6" name="Freeform 360"/>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7" name="Freeform 361"/>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8" name="Freeform 362"/>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59" name="Freeform 363"/>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0" name="Freeform 364"/>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1" name="Freeform 365"/>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2" name="Freeform 366"/>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3" name="Freeform 367"/>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4" name="Freeform 368"/>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5" name="Freeform 369"/>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6" name="Freeform 370"/>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7" name="Freeform 371"/>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8" name="Freeform 372"/>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69" name="Freeform 373"/>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0" name="Freeform 374"/>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1" name="Freeform 375"/>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2" name="Freeform 376"/>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3" name="Freeform 377"/>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4" name="Freeform 378"/>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5" name="Freeform 379"/>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6" name="Freeform 380"/>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7" name="Freeform 381"/>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8" name="Freeform 382"/>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79" name="Freeform 383"/>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0" name="Freeform 384"/>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1" name="Freeform 385"/>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2" name="Freeform 386"/>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3" name="Freeform 387"/>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4" name="Freeform 388"/>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5" name="Freeform 389"/>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6" name="Freeform 390"/>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7" name="Freeform 391"/>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8" name="Freeform 392"/>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89" name="Freeform 393"/>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0" name="Freeform 394"/>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1" name="Freeform 395"/>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2" name="Freeform 396"/>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3" name="Freeform 397"/>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4" name="Freeform 398"/>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5" name="Freeform 399"/>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6" name="Freeform 400"/>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7" name="Freeform 401"/>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8" name="Freeform 402"/>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99" name="Freeform 403"/>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0" name="Freeform 404"/>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1" name="Freeform 405"/>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2" name="Freeform 406"/>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3" name="Freeform 407"/>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4" name="Freeform 408"/>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5" name="Freeform 409"/>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6" name="Freeform 410"/>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7" name="Freeform 411"/>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8" name="Freeform 412"/>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7009" name="Freeform 413"/>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grpSp>
      <p:grpSp>
        <p:nvGrpSpPr>
          <p:cNvPr id="36886" name="Group 414"/>
          <p:cNvGrpSpPr>
            <a:grpSpLocks/>
          </p:cNvGrpSpPr>
          <p:nvPr/>
        </p:nvGrpSpPr>
        <p:grpSpPr bwMode="auto">
          <a:xfrm rot="-3214438">
            <a:off x="4686300" y="2324100"/>
            <a:ext cx="762000" cy="838200"/>
            <a:chOff x="3481" y="3030"/>
            <a:chExt cx="1115" cy="1118"/>
          </a:xfrm>
        </p:grpSpPr>
        <p:sp>
          <p:nvSpPr>
            <p:cNvPr id="36888" name="Freeform 415"/>
            <p:cNvSpPr>
              <a:spLocks/>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89" name="Freeform 416"/>
            <p:cNvSpPr>
              <a:spLocks/>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0" name="Freeform 417"/>
            <p:cNvSpPr>
              <a:spLocks/>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1" name="Freeform 418"/>
            <p:cNvSpPr>
              <a:spLocks/>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2" name="Freeform 419"/>
            <p:cNvSpPr>
              <a:spLocks/>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3" name="Freeform 420"/>
            <p:cNvSpPr>
              <a:spLocks/>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4" name="Freeform 421"/>
            <p:cNvSpPr>
              <a:spLocks/>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5" name="Freeform 422"/>
            <p:cNvSpPr>
              <a:spLocks/>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6" name="Freeform 423"/>
            <p:cNvSpPr>
              <a:spLocks/>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7" name="Freeform 424"/>
            <p:cNvSpPr>
              <a:spLocks/>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8" name="Freeform 425"/>
            <p:cNvSpPr>
              <a:spLocks/>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899" name="Freeform 426"/>
            <p:cNvSpPr>
              <a:spLocks/>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0" name="Freeform 427"/>
            <p:cNvSpPr>
              <a:spLocks/>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1" name="Freeform 428"/>
            <p:cNvSpPr>
              <a:spLocks/>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2" name="Freeform 429"/>
            <p:cNvSpPr>
              <a:spLocks/>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3" name="Freeform 430"/>
            <p:cNvSpPr>
              <a:spLocks/>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4" name="Freeform 431"/>
            <p:cNvSpPr>
              <a:spLocks/>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5" name="Freeform 432"/>
            <p:cNvSpPr>
              <a:spLocks/>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6" name="Freeform 433"/>
            <p:cNvSpPr>
              <a:spLocks/>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7" name="Freeform 434"/>
            <p:cNvSpPr>
              <a:spLocks/>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8" name="Freeform 435"/>
            <p:cNvSpPr>
              <a:spLocks/>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09" name="Freeform 436"/>
            <p:cNvSpPr>
              <a:spLocks/>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0" name="Freeform 437"/>
            <p:cNvSpPr>
              <a:spLocks/>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1" name="Freeform 438"/>
            <p:cNvSpPr>
              <a:spLocks/>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2" name="Freeform 439"/>
            <p:cNvSpPr>
              <a:spLocks/>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3" name="Freeform 440"/>
            <p:cNvSpPr>
              <a:spLocks/>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4" name="Freeform 441"/>
            <p:cNvSpPr>
              <a:spLocks/>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5" name="Freeform 442"/>
            <p:cNvSpPr>
              <a:spLocks/>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6" name="Freeform 443"/>
            <p:cNvSpPr>
              <a:spLocks/>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7" name="Freeform 444"/>
            <p:cNvSpPr>
              <a:spLocks/>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8" name="Freeform 445"/>
            <p:cNvSpPr>
              <a:spLocks/>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19" name="Freeform 446"/>
            <p:cNvSpPr>
              <a:spLocks/>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0" name="Freeform 447"/>
            <p:cNvSpPr>
              <a:spLocks/>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1" name="Freeform 448"/>
            <p:cNvSpPr>
              <a:spLocks/>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2" name="Freeform 449"/>
            <p:cNvSpPr>
              <a:spLocks/>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3" name="Freeform 450"/>
            <p:cNvSpPr>
              <a:spLocks/>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4" name="Freeform 451"/>
            <p:cNvSpPr>
              <a:spLocks/>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5" name="Freeform 452"/>
            <p:cNvSpPr>
              <a:spLocks/>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6" name="Freeform 453"/>
            <p:cNvSpPr>
              <a:spLocks/>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7" name="Freeform 454"/>
            <p:cNvSpPr>
              <a:spLocks/>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8" name="Freeform 455"/>
            <p:cNvSpPr>
              <a:spLocks/>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29" name="Freeform 456"/>
            <p:cNvSpPr>
              <a:spLocks/>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0" name="Freeform 457"/>
            <p:cNvSpPr>
              <a:spLocks/>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1" name="Freeform 458"/>
            <p:cNvSpPr>
              <a:spLocks/>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2" name="Freeform 459"/>
            <p:cNvSpPr>
              <a:spLocks/>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3" name="Freeform 460"/>
            <p:cNvSpPr>
              <a:spLocks/>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4" name="Freeform 461"/>
            <p:cNvSpPr>
              <a:spLocks/>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5" name="Freeform 462"/>
            <p:cNvSpPr>
              <a:spLocks/>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6" name="Freeform 463"/>
            <p:cNvSpPr>
              <a:spLocks/>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7" name="Freeform 464"/>
            <p:cNvSpPr>
              <a:spLocks/>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8" name="Freeform 465"/>
            <p:cNvSpPr>
              <a:spLocks/>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39" name="Freeform 466"/>
            <p:cNvSpPr>
              <a:spLocks/>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0" name="Freeform 467"/>
            <p:cNvSpPr>
              <a:spLocks/>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1" name="Freeform 468"/>
            <p:cNvSpPr>
              <a:spLocks/>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2" name="Freeform 469"/>
            <p:cNvSpPr>
              <a:spLocks/>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3" name="Freeform 470"/>
            <p:cNvSpPr>
              <a:spLocks/>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4" name="Freeform 471"/>
            <p:cNvSpPr>
              <a:spLocks/>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5" name="Freeform 472"/>
            <p:cNvSpPr>
              <a:spLocks/>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6" name="Freeform 473"/>
            <p:cNvSpPr>
              <a:spLocks/>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7" name="Freeform 474"/>
            <p:cNvSpPr>
              <a:spLocks/>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sp>
          <p:nvSpPr>
            <p:cNvPr id="36948" name="Freeform 475"/>
            <p:cNvSpPr>
              <a:spLocks/>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000">
                <a:latin typeface="Gill Sans Light"/>
                <a:cs typeface="Gill Sans Light"/>
              </a:endParaRPr>
            </a:p>
          </p:txBody>
        </p:sp>
      </p:grpSp>
      <p:pic>
        <p:nvPicPr>
          <p:cNvPr id="36887" name="Picture 481"/>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6600" y="2057400"/>
            <a:ext cx="17907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pic>
        <p:nvPicPr>
          <p:cNvPr id="2" name="Picture 1"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5919" y="2947259"/>
            <a:ext cx="889803" cy="1469446"/>
          </a:xfrm>
          <a:prstGeom prst="rect">
            <a:avLst/>
          </a:prstGeom>
        </p:spPr>
      </p:pic>
      <p:cxnSp>
        <p:nvCxnSpPr>
          <p:cNvPr id="5" name="Elbow Connector 4"/>
          <p:cNvCxnSpPr/>
          <p:nvPr/>
        </p:nvCxnSpPr>
        <p:spPr>
          <a:xfrm rot="10800000" flipV="1">
            <a:off x="1212677" y="3173204"/>
            <a:ext cx="724594" cy="63679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52774" y="3336382"/>
            <a:ext cx="1069524" cy="400110"/>
          </a:xfrm>
          <a:prstGeom prst="rect">
            <a:avLst/>
          </a:prstGeom>
          <a:noFill/>
        </p:spPr>
        <p:txBody>
          <a:bodyPr wrap="none" rtlCol="0">
            <a:spAutoFit/>
          </a:bodyPr>
          <a:lstStyle/>
          <a:p>
            <a:r>
              <a:rPr lang="en-US" sz="2000" dirty="0" smtClean="0">
                <a:latin typeface="Gill Sans Light"/>
                <a:cs typeface="Gill Sans Light"/>
              </a:rPr>
              <a:t>network</a:t>
            </a:r>
            <a:endParaRPr lang="en-US" sz="2000" dirty="0">
              <a:latin typeface="Gill Sans Light"/>
              <a:cs typeface="Gill Sans Light"/>
            </a:endParaRPr>
          </a:p>
        </p:txBody>
      </p:sp>
    </p:spTree>
    <p:extLst>
      <p:ext uri="{BB962C8B-B14F-4D97-AF65-F5344CB8AC3E}">
        <p14:creationId xmlns:p14="http://schemas.microsoft.com/office/powerpoint/2010/main" val="32407541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162800" cy="533400"/>
          </a:xfrm>
        </p:spPr>
        <p:txBody>
          <a:bodyPr/>
          <a:lstStyle/>
          <a:p>
            <a:r>
              <a:rPr lang="en-US" dirty="0" smtClean="0"/>
              <a:t>Example: PCI Architecture</a:t>
            </a:r>
            <a:endParaRPr lang="en-US" dirty="0"/>
          </a:p>
        </p:txBody>
      </p:sp>
      <p:sp>
        <p:nvSpPr>
          <p:cNvPr id="4" name="Rectangle 3"/>
          <p:cNvSpPr/>
          <p:nvPr/>
        </p:nvSpPr>
        <p:spPr bwMode="auto">
          <a:xfrm>
            <a:off x="55626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CPU</a:t>
            </a:r>
          </a:p>
        </p:txBody>
      </p:sp>
      <p:sp>
        <p:nvSpPr>
          <p:cNvPr id="5" name="Rectangle 4"/>
          <p:cNvSpPr/>
          <p:nvPr/>
        </p:nvSpPr>
        <p:spPr bwMode="auto">
          <a:xfrm>
            <a:off x="2667000" y="914400"/>
            <a:ext cx="1143000" cy="6096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RAM</a:t>
            </a:r>
          </a:p>
        </p:txBody>
      </p:sp>
      <p:cxnSp>
        <p:nvCxnSpPr>
          <p:cNvPr id="7" name="Straight Arrow Connector 6"/>
          <p:cNvCxnSpPr>
            <a:stCxn id="5" idx="3"/>
            <a:endCxn id="4" idx="1"/>
          </p:cNvCxnSpPr>
          <p:nvPr/>
        </p:nvCxnSpPr>
        <p:spPr bwMode="auto">
          <a:xfrm>
            <a:off x="3810000" y="1219200"/>
            <a:ext cx="1752600" cy="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191000" y="877669"/>
            <a:ext cx="1082348" cy="707886"/>
          </a:xfrm>
          <a:prstGeom prst="rect">
            <a:avLst/>
          </a:prstGeom>
          <a:noFill/>
        </p:spPr>
        <p:txBody>
          <a:bodyPr wrap="none" rtlCol="0">
            <a:spAutoFit/>
          </a:bodyPr>
          <a:lstStyle/>
          <a:p>
            <a:r>
              <a:rPr lang="en-US" sz="2000" dirty="0" smtClean="0">
                <a:latin typeface="Gill Sans Light"/>
                <a:cs typeface="Gill Sans Light"/>
              </a:rPr>
              <a:t>Memory</a:t>
            </a:r>
          </a:p>
          <a:p>
            <a:pPr algn="ctr"/>
            <a:r>
              <a:rPr lang="en-US" sz="2000" dirty="0" smtClean="0">
                <a:latin typeface="Gill Sans Light"/>
                <a:cs typeface="Gill Sans Light"/>
              </a:rPr>
              <a:t>Bus</a:t>
            </a:r>
            <a:endParaRPr lang="en-US" sz="2000" dirty="0">
              <a:latin typeface="Gill Sans Light"/>
              <a:cs typeface="Gill Sans Light"/>
            </a:endParaRPr>
          </a:p>
        </p:txBody>
      </p:sp>
      <p:cxnSp>
        <p:nvCxnSpPr>
          <p:cNvPr id="15" name="Straight Arrow Connector 14"/>
          <p:cNvCxnSpPr/>
          <p:nvPr/>
        </p:nvCxnSpPr>
        <p:spPr bwMode="auto">
          <a:xfrm flipH="1">
            <a:off x="381000" y="2209800"/>
            <a:ext cx="7543800"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4" idx="2"/>
          </p:cNvCxnSpPr>
          <p:nvPr/>
        </p:nvCxnSpPr>
        <p:spPr bwMode="auto">
          <a:xfrm>
            <a:off x="6134100" y="15240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flipH="1">
            <a:off x="2398071" y="2895600"/>
            <a:ext cx="5526729" cy="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4939284" y="2209800"/>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23"/>
          <p:cNvSpPr/>
          <p:nvPr/>
        </p:nvSpPr>
        <p:spPr bwMode="auto">
          <a:xfrm>
            <a:off x="38100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USB</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Controller</a:t>
            </a:r>
          </a:p>
        </p:txBody>
      </p:sp>
      <p:sp>
        <p:nvSpPr>
          <p:cNvPr id="25" name="Rectangle 24"/>
          <p:cNvSpPr/>
          <p:nvPr/>
        </p:nvSpPr>
        <p:spPr bwMode="auto">
          <a:xfrm>
            <a:off x="5372100" y="342900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SCSI</a:t>
            </a:r>
            <a:r>
              <a:rPr kumimoji="0" lang="en-US" sz="2000" b="1" i="0" u="none" strike="noStrike" cap="none" normalizeH="0" baseline="0" dirty="0" smtClean="0">
                <a:ln>
                  <a:noFill/>
                </a:ln>
                <a:solidFill>
                  <a:schemeClr val="tx1"/>
                </a:solidFill>
                <a:effectLst/>
                <a:latin typeface="Gill Sans Light"/>
                <a:cs typeface="Gill Sans Light"/>
              </a:rPr>
              <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Controller</a:t>
            </a:r>
          </a:p>
        </p:txBody>
      </p:sp>
      <p:sp>
        <p:nvSpPr>
          <p:cNvPr id="27" name="Oval 26"/>
          <p:cNvSpPr/>
          <p:nvPr/>
        </p:nvSpPr>
        <p:spPr bwMode="auto">
          <a:xfrm>
            <a:off x="7467600" y="35052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Scanner</a:t>
            </a:r>
          </a:p>
        </p:txBody>
      </p:sp>
      <p:sp>
        <p:nvSpPr>
          <p:cNvPr id="28" name="Oval 27"/>
          <p:cNvSpPr/>
          <p:nvPr/>
        </p:nvSpPr>
        <p:spPr bwMode="auto">
          <a:xfrm>
            <a:off x="7467600" y="43434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Hard Disk</a:t>
            </a:r>
          </a:p>
        </p:txBody>
      </p:sp>
      <p:cxnSp>
        <p:nvCxnSpPr>
          <p:cNvPr id="30" name="Straight Connector 29"/>
          <p:cNvCxnSpPr>
            <a:stCxn id="25" idx="0"/>
          </p:cNvCxnSpPr>
          <p:nvPr/>
        </p:nvCxnSpPr>
        <p:spPr bwMode="auto">
          <a:xfrm flipV="1">
            <a:off x="6057900" y="2912235"/>
            <a:ext cx="0" cy="51676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V="1">
            <a:off x="4510825" y="2912235"/>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flipV="1">
            <a:off x="35052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V="1">
            <a:off x="2667000" y="2895600"/>
            <a:ext cx="0" cy="533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p:cNvCxnSpPr>
            <a:stCxn id="25" idx="3"/>
            <a:endCxn id="27" idx="2"/>
          </p:cNvCxnSpPr>
          <p:nvPr/>
        </p:nvCxnSpPr>
        <p:spPr bwMode="auto">
          <a:xfrm>
            <a:off x="6743700" y="3810000"/>
            <a:ext cx="7239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endCxn id="28" idx="2"/>
          </p:cNvCxnSpPr>
          <p:nvPr/>
        </p:nvCxnSpPr>
        <p:spPr bwMode="auto">
          <a:xfrm rot="16200000" flipH="1">
            <a:off x="6877050" y="4057650"/>
            <a:ext cx="838200" cy="342900"/>
          </a:xfrm>
          <a:prstGeom prst="bentConnector2">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41"/>
          <p:cNvSpPr/>
          <p:nvPr/>
        </p:nvSpPr>
        <p:spPr bwMode="auto">
          <a:xfrm>
            <a:off x="5257800" y="46482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DVD ROM</a:t>
            </a:r>
            <a:endParaRPr kumimoji="0" lang="en-US" sz="2000" b="1" i="0" u="none" strike="noStrike" cap="none" normalizeH="0" baseline="0" dirty="0" smtClean="0">
              <a:ln>
                <a:noFill/>
              </a:ln>
              <a:solidFill>
                <a:schemeClr val="tx1"/>
              </a:solidFill>
              <a:effectLst/>
              <a:latin typeface="Gill Sans Light"/>
              <a:cs typeface="Gill Sans Light"/>
            </a:endParaRPr>
          </a:p>
        </p:txBody>
      </p:sp>
      <p:cxnSp>
        <p:nvCxnSpPr>
          <p:cNvPr id="46" name="Straight Connector 45"/>
          <p:cNvCxnSpPr>
            <a:stCxn id="25" idx="2"/>
            <a:endCxn id="42" idx="0"/>
          </p:cNvCxnSpPr>
          <p:nvPr/>
        </p:nvCxnSpPr>
        <p:spPr bwMode="auto">
          <a:xfrm>
            <a:off x="6057900" y="4191000"/>
            <a:ext cx="0" cy="4572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p:cNvSpPr/>
          <p:nvPr/>
        </p:nvSpPr>
        <p:spPr bwMode="auto">
          <a:xfrm>
            <a:off x="2171700" y="4114800"/>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Root Hub</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49" name="Oval 48"/>
          <p:cNvSpPr/>
          <p:nvPr/>
        </p:nvSpPr>
        <p:spPr bwMode="auto">
          <a:xfrm>
            <a:off x="1371600" y="4953634"/>
            <a:ext cx="1600200" cy="609600"/>
          </a:xfrm>
          <a:prstGeom prst="ellipse">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Hub</a:t>
            </a:r>
            <a:endParaRPr kumimoji="0" lang="en-US" sz="2000" b="1" i="0" u="none" strike="noStrike" cap="none" normalizeH="0" baseline="0" dirty="0" smtClean="0">
              <a:ln>
                <a:noFill/>
              </a:ln>
              <a:solidFill>
                <a:schemeClr val="tx1"/>
              </a:solidFill>
              <a:effectLst/>
              <a:latin typeface="Gill Sans Light"/>
              <a:cs typeface="Gill Sans Light"/>
            </a:endParaRPr>
          </a:p>
        </p:txBody>
      </p:sp>
      <p:cxnSp>
        <p:nvCxnSpPr>
          <p:cNvPr id="52" name="Straight Arrow Connector 51"/>
          <p:cNvCxnSpPr>
            <a:stCxn id="24" idx="1"/>
          </p:cNvCxnSpPr>
          <p:nvPr/>
        </p:nvCxnSpPr>
        <p:spPr bwMode="auto">
          <a:xfrm flipH="1">
            <a:off x="3467100" y="3810000"/>
            <a:ext cx="342900" cy="381000"/>
          </a:xfrm>
          <a:prstGeom prst="straightConnector1">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p:cNvSpPr/>
          <p:nvPr/>
        </p:nvSpPr>
        <p:spPr bwMode="auto">
          <a:xfrm>
            <a:off x="3048000" y="49530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Webcam</a:t>
            </a:r>
            <a:endParaRPr kumimoji="0" lang="en-US" sz="1600" b="1" i="0" u="none" strike="noStrike" cap="none" normalizeH="0" baseline="0" dirty="0" smtClean="0">
              <a:ln>
                <a:noFill/>
              </a:ln>
              <a:solidFill>
                <a:schemeClr val="tx1"/>
              </a:solidFill>
              <a:effectLst/>
              <a:latin typeface="Gill Sans Light"/>
              <a:cs typeface="Gill Sans Light"/>
            </a:endParaRPr>
          </a:p>
        </p:txBody>
      </p:sp>
      <p:sp>
        <p:nvSpPr>
          <p:cNvPr id="55" name="Oval 54"/>
          <p:cNvSpPr/>
          <p:nvPr/>
        </p:nvSpPr>
        <p:spPr bwMode="auto">
          <a:xfrm>
            <a:off x="533400" y="58674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Mouse</a:t>
            </a:r>
            <a:endParaRPr kumimoji="0" lang="en-US" sz="1600" b="1" i="0" u="none" strike="noStrike" cap="none" normalizeH="0" baseline="0" dirty="0" smtClean="0">
              <a:ln>
                <a:noFill/>
              </a:ln>
              <a:solidFill>
                <a:schemeClr val="tx1"/>
              </a:solidFill>
              <a:effectLst/>
              <a:latin typeface="Gill Sans Light"/>
              <a:cs typeface="Gill Sans Light"/>
            </a:endParaRPr>
          </a:p>
        </p:txBody>
      </p:sp>
      <p:sp>
        <p:nvSpPr>
          <p:cNvPr id="56" name="Oval 55"/>
          <p:cNvSpPr/>
          <p:nvPr/>
        </p:nvSpPr>
        <p:spPr bwMode="auto">
          <a:xfrm>
            <a:off x="2362200" y="5867400"/>
            <a:ext cx="17907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Keyboard</a:t>
            </a:r>
            <a:endParaRPr kumimoji="0" lang="en-US" sz="1600" b="1" i="0" u="none" strike="noStrike" cap="none" normalizeH="0" baseline="0" dirty="0" smtClean="0">
              <a:ln>
                <a:noFill/>
              </a:ln>
              <a:solidFill>
                <a:schemeClr val="tx1"/>
              </a:solidFill>
              <a:effectLst/>
              <a:latin typeface="Gill Sans Light"/>
              <a:cs typeface="Gill Sans Light"/>
            </a:endParaRPr>
          </a:p>
        </p:txBody>
      </p:sp>
      <p:cxnSp>
        <p:nvCxnSpPr>
          <p:cNvPr id="58" name="Straight Connector 57"/>
          <p:cNvCxnSpPr>
            <a:stCxn id="48" idx="4"/>
            <a:endCxn id="49" idx="7"/>
          </p:cNvCxnSpPr>
          <p:nvPr/>
        </p:nvCxnSpPr>
        <p:spPr bwMode="auto">
          <a:xfrm flipH="1">
            <a:off x="2737456" y="4724400"/>
            <a:ext cx="234344" cy="318508"/>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48" idx="4"/>
            <a:endCxn id="54" idx="1"/>
          </p:cNvCxnSpPr>
          <p:nvPr/>
        </p:nvCxnSpPr>
        <p:spPr bwMode="auto">
          <a:xfrm>
            <a:off x="2971800" y="4724400"/>
            <a:ext cx="310544" cy="317874"/>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p:cNvCxnSpPr>
            <a:stCxn id="49" idx="4"/>
            <a:endCxn id="55" idx="7"/>
          </p:cNvCxnSpPr>
          <p:nvPr/>
        </p:nvCxnSpPr>
        <p:spPr bwMode="auto">
          <a:xfrm flipH="1">
            <a:off x="1899256" y="5563234"/>
            <a:ext cx="272444"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p:cNvCxnSpPr>
            <a:stCxn id="49" idx="4"/>
            <a:endCxn id="56" idx="1"/>
          </p:cNvCxnSpPr>
          <p:nvPr/>
        </p:nvCxnSpPr>
        <p:spPr bwMode="auto">
          <a:xfrm>
            <a:off x="2171700" y="5563234"/>
            <a:ext cx="452742" cy="39344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p:cNvSpPr txBox="1"/>
          <p:nvPr/>
        </p:nvSpPr>
        <p:spPr>
          <a:xfrm>
            <a:off x="8055984" y="2710934"/>
            <a:ext cx="911152" cy="400110"/>
          </a:xfrm>
          <a:prstGeom prst="rect">
            <a:avLst/>
          </a:prstGeom>
          <a:noFill/>
        </p:spPr>
        <p:txBody>
          <a:bodyPr wrap="none" rtlCol="0">
            <a:spAutoFit/>
          </a:bodyPr>
          <a:lstStyle/>
          <a:p>
            <a:r>
              <a:rPr lang="en-US" sz="2000" dirty="0" smtClean="0">
                <a:latin typeface="Gill Sans Light"/>
                <a:cs typeface="Gill Sans Light"/>
              </a:rPr>
              <a:t>PCI #1</a:t>
            </a:r>
          </a:p>
        </p:txBody>
      </p:sp>
      <p:sp>
        <p:nvSpPr>
          <p:cNvPr id="84" name="TextBox 83"/>
          <p:cNvSpPr txBox="1"/>
          <p:nvPr/>
        </p:nvSpPr>
        <p:spPr>
          <a:xfrm>
            <a:off x="8055983" y="2025134"/>
            <a:ext cx="915635" cy="400110"/>
          </a:xfrm>
          <a:prstGeom prst="rect">
            <a:avLst/>
          </a:prstGeom>
          <a:noFill/>
        </p:spPr>
        <p:txBody>
          <a:bodyPr wrap="none" rtlCol="0">
            <a:spAutoFit/>
          </a:bodyPr>
          <a:lstStyle/>
          <a:p>
            <a:r>
              <a:rPr lang="en-US" sz="2000" dirty="0" smtClean="0">
                <a:latin typeface="Gill Sans Light"/>
                <a:cs typeface="Gill Sans Light"/>
              </a:rPr>
              <a:t>PCI #0</a:t>
            </a:r>
          </a:p>
        </p:txBody>
      </p:sp>
      <p:sp>
        <p:nvSpPr>
          <p:cNvPr id="85" name="TextBox 84"/>
          <p:cNvSpPr txBox="1"/>
          <p:nvPr/>
        </p:nvSpPr>
        <p:spPr>
          <a:xfrm>
            <a:off x="5015484" y="2362200"/>
            <a:ext cx="1261884" cy="400110"/>
          </a:xfrm>
          <a:prstGeom prst="rect">
            <a:avLst/>
          </a:prstGeom>
          <a:noFill/>
        </p:spPr>
        <p:txBody>
          <a:bodyPr wrap="none" rtlCol="0">
            <a:spAutoFit/>
          </a:bodyPr>
          <a:lstStyle/>
          <a:p>
            <a:r>
              <a:rPr lang="en-US" sz="2000" dirty="0" smtClean="0">
                <a:latin typeface="Gill Sans Light"/>
                <a:cs typeface="Gill Sans Light"/>
              </a:rPr>
              <a:t>PCI Bridge</a:t>
            </a:r>
          </a:p>
        </p:txBody>
      </p:sp>
      <p:sp>
        <p:nvSpPr>
          <p:cNvPr id="86" name="TextBox 85"/>
          <p:cNvSpPr txBox="1"/>
          <p:nvPr/>
        </p:nvSpPr>
        <p:spPr>
          <a:xfrm>
            <a:off x="2438400" y="3440668"/>
            <a:ext cx="1089361" cy="400110"/>
          </a:xfrm>
          <a:prstGeom prst="rect">
            <a:avLst/>
          </a:prstGeom>
          <a:noFill/>
        </p:spPr>
        <p:txBody>
          <a:bodyPr wrap="none" rtlCol="0">
            <a:spAutoFit/>
          </a:bodyPr>
          <a:lstStyle/>
          <a:p>
            <a:r>
              <a:rPr lang="en-US" sz="2000" dirty="0" smtClean="0">
                <a:latin typeface="Gill Sans Light"/>
                <a:cs typeface="Gill Sans Light"/>
              </a:rPr>
              <a:t>PCI Slots</a:t>
            </a:r>
          </a:p>
        </p:txBody>
      </p:sp>
      <p:sp>
        <p:nvSpPr>
          <p:cNvPr id="3" name="TextBox 2"/>
          <p:cNvSpPr txBox="1"/>
          <p:nvPr/>
        </p:nvSpPr>
        <p:spPr>
          <a:xfrm>
            <a:off x="6248400" y="1699232"/>
            <a:ext cx="1390124" cy="400110"/>
          </a:xfrm>
          <a:prstGeom prst="rect">
            <a:avLst/>
          </a:prstGeom>
          <a:noFill/>
        </p:spPr>
        <p:txBody>
          <a:bodyPr wrap="none" rtlCol="0">
            <a:spAutoFit/>
          </a:bodyPr>
          <a:lstStyle/>
          <a:p>
            <a:r>
              <a:rPr lang="en-US" sz="2000" dirty="0" smtClean="0">
                <a:latin typeface="Gill Sans Light"/>
                <a:cs typeface="Gill Sans Light"/>
              </a:rPr>
              <a:t>Host Bridge</a:t>
            </a:r>
          </a:p>
        </p:txBody>
      </p:sp>
      <p:cxnSp>
        <p:nvCxnSpPr>
          <p:cNvPr id="44" name="Straight Arrow Connector 43"/>
          <p:cNvCxnSpPr/>
          <p:nvPr/>
        </p:nvCxnSpPr>
        <p:spPr bwMode="auto">
          <a:xfrm>
            <a:off x="914400" y="2203966"/>
            <a:ext cx="0" cy="6858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381000" y="2912235"/>
            <a:ext cx="1061056"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977998" y="2362200"/>
            <a:ext cx="1249060" cy="400110"/>
          </a:xfrm>
          <a:prstGeom prst="rect">
            <a:avLst/>
          </a:prstGeom>
          <a:noFill/>
        </p:spPr>
        <p:txBody>
          <a:bodyPr wrap="none" rtlCol="0">
            <a:spAutoFit/>
          </a:bodyPr>
          <a:lstStyle/>
          <a:p>
            <a:r>
              <a:rPr lang="en-US" sz="2000" dirty="0" smtClean="0">
                <a:latin typeface="Gill Sans Light"/>
                <a:cs typeface="Gill Sans Light"/>
              </a:rPr>
              <a:t>ISA Bridge</a:t>
            </a:r>
          </a:p>
        </p:txBody>
      </p:sp>
      <p:sp>
        <p:nvSpPr>
          <p:cNvPr id="50" name="Rectangle 49"/>
          <p:cNvSpPr/>
          <p:nvPr/>
        </p:nvSpPr>
        <p:spPr bwMode="auto">
          <a:xfrm>
            <a:off x="228600" y="3161350"/>
            <a:ext cx="1371600" cy="762000"/>
          </a:xfrm>
          <a:prstGeom prst="rect">
            <a:avLst/>
          </a:prstGeom>
          <a:solidFill>
            <a:srgbClr val="FFFF00"/>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ISA</a:t>
            </a:r>
            <a:br>
              <a:rPr kumimoji="0" lang="en-US" sz="2000" b="1" i="0" u="none" strike="noStrike" cap="none" normalizeH="0" baseline="0" dirty="0" smtClean="0">
                <a:ln>
                  <a:noFill/>
                </a:ln>
                <a:solidFill>
                  <a:schemeClr val="tx1"/>
                </a:solidFill>
                <a:effectLst/>
                <a:latin typeface="Gill Sans Light"/>
                <a:cs typeface="Gill Sans Light"/>
              </a:rPr>
            </a:br>
            <a:r>
              <a:rPr lang="en-US" sz="2000" dirty="0" smtClean="0">
                <a:latin typeface="Gill Sans Light"/>
                <a:cs typeface="Gill Sans Light"/>
              </a:rPr>
              <a:t>Controller</a:t>
            </a:r>
            <a:endParaRPr kumimoji="0" lang="en-US" sz="2000" b="1" i="0" u="none" strike="noStrike" cap="none" normalizeH="0" baseline="0" dirty="0" smtClean="0">
              <a:ln>
                <a:noFill/>
              </a:ln>
              <a:solidFill>
                <a:schemeClr val="tx1"/>
              </a:solidFill>
              <a:effectLst/>
              <a:latin typeface="Gill Sans Light"/>
              <a:cs typeface="Gill Sans Light"/>
            </a:endParaRPr>
          </a:p>
        </p:txBody>
      </p:sp>
      <p:cxnSp>
        <p:nvCxnSpPr>
          <p:cNvPr id="16" name="Straight Connector 15"/>
          <p:cNvCxnSpPr/>
          <p:nvPr/>
        </p:nvCxnSpPr>
        <p:spPr bwMode="auto">
          <a:xfrm>
            <a:off x="911528" y="2912235"/>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914400" y="3921369"/>
            <a:ext cx="0" cy="249115"/>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p:cNvSpPr/>
          <p:nvPr/>
        </p:nvSpPr>
        <p:spPr bwMode="auto">
          <a:xfrm>
            <a:off x="111428" y="4114800"/>
            <a:ext cx="1600200" cy="609600"/>
          </a:xfrm>
          <a:prstGeom prst="ellipse">
            <a:avLst/>
          </a:prstGeom>
          <a:solidFill>
            <a:schemeClr val="accent3">
              <a:lumMod val="85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Legacy</a:t>
            </a:r>
            <a:br>
              <a:rPr lang="en-US" sz="2000" dirty="0" smtClean="0">
                <a:latin typeface="Gill Sans Light"/>
                <a:cs typeface="Gill Sans Light"/>
              </a:rPr>
            </a:br>
            <a:r>
              <a:rPr lang="en-US" sz="2000" dirty="0" smtClean="0">
                <a:latin typeface="Gill Sans Light"/>
                <a:cs typeface="Gill Sans Light"/>
              </a:rPr>
              <a:t>Devices</a:t>
            </a:r>
            <a:endParaRPr kumimoji="0" lang="en-US" sz="1600" b="1" i="0" u="none" strike="noStrike" cap="none" normalizeH="0" baseline="0" dirty="0" smtClean="0">
              <a:ln>
                <a:noFill/>
              </a:ln>
              <a:solidFill>
                <a:schemeClr val="tx1"/>
              </a:solidFill>
              <a:effectLst/>
              <a:latin typeface="Gill Sans Light"/>
              <a:cs typeface="Gill Sans Light"/>
            </a:endParaRPr>
          </a:p>
        </p:txBody>
      </p:sp>
    </p:spTree>
    <p:extLst>
      <p:ext uri="{BB962C8B-B14F-4D97-AF65-F5344CB8AC3E}">
        <p14:creationId xmlns:p14="http://schemas.microsoft.com/office/powerpoint/2010/main" val="2282184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990600" y="76200"/>
            <a:ext cx="7162800" cy="533400"/>
          </a:xfrm>
        </p:spPr>
        <p:txBody>
          <a:bodyPr/>
          <a:lstStyle/>
          <a:p>
            <a:r>
              <a:rPr lang="en-US" sz="2800" dirty="0" smtClean="0"/>
              <a:t>Example Device-Transfer Rates in Mb/s</a:t>
            </a:r>
            <a:br>
              <a:rPr lang="en-US" sz="2800" dirty="0" smtClean="0"/>
            </a:br>
            <a:r>
              <a:rPr lang="en-US" sz="2800" dirty="0" smtClean="0"/>
              <a:t> (Sun Enterprise 6000)</a:t>
            </a:r>
            <a:endParaRPr lang="en-US" sz="2800" dirty="0"/>
          </a:p>
        </p:txBody>
      </p:sp>
      <p:sp>
        <p:nvSpPr>
          <p:cNvPr id="43010" name="Rectangle 4"/>
          <p:cNvSpPr>
            <a:spLocks noGrp="1" noChangeArrowheads="1"/>
          </p:cNvSpPr>
          <p:nvPr>
            <p:ph type="body" idx="1"/>
          </p:nvPr>
        </p:nvSpPr>
        <p:spPr>
          <a:xfrm>
            <a:off x="609600" y="5126038"/>
            <a:ext cx="7924800" cy="1579562"/>
          </a:xfrm>
        </p:spPr>
        <p:txBody>
          <a:bodyPr>
            <a:noAutofit/>
          </a:bodyPr>
          <a:lstStyle/>
          <a:p>
            <a:r>
              <a:rPr lang="en-US" dirty="0" smtClean="0"/>
              <a:t>Device Rates vary over 12 orders of magnitude !!!</a:t>
            </a:r>
          </a:p>
          <a:p>
            <a:pPr lvl="1"/>
            <a:r>
              <a:rPr lang="en-US" sz="2000" dirty="0" smtClean="0"/>
              <a:t>System better be able to handle this wide range</a:t>
            </a:r>
          </a:p>
          <a:p>
            <a:pPr lvl="1"/>
            <a:r>
              <a:rPr lang="en-US" sz="2000" dirty="0" smtClean="0"/>
              <a:t>Better not have high overhead/byte for fast devices!</a:t>
            </a:r>
          </a:p>
          <a:p>
            <a:pPr lvl="1"/>
            <a:r>
              <a:rPr lang="en-US" sz="2000" dirty="0" smtClean="0"/>
              <a:t>Better not waste time waiting for slow devices</a:t>
            </a:r>
            <a:endParaRPr lang="en-US" sz="2000" dirty="0"/>
          </a:p>
        </p:txBody>
      </p:sp>
      <p:pic>
        <p:nvPicPr>
          <p:cNvPr id="43011" name="Picture 4"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38200"/>
            <a:ext cx="504190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Box 1"/>
          <p:cNvSpPr txBox="1">
            <a:spLocks noChangeArrowheads="1"/>
          </p:cNvSpPr>
          <p:nvPr/>
        </p:nvSpPr>
        <p:spPr bwMode="auto">
          <a:xfrm>
            <a:off x="6642100" y="4797425"/>
            <a:ext cx="458788"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100" b="0">
                <a:latin typeface="Arial" charset="0"/>
                <a:cs typeface="Arial" charset="0"/>
              </a:rPr>
              <a:t>10m</a:t>
            </a:r>
          </a:p>
        </p:txBody>
      </p:sp>
    </p:spTree>
    <p:extLst>
      <p:ext uri="{BB962C8B-B14F-4D97-AF65-F5344CB8AC3E}">
        <p14:creationId xmlns:p14="http://schemas.microsoft.com/office/powerpoint/2010/main" val="33001738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8659" name="Rectangle 3"/>
          <p:cNvSpPr>
            <a:spLocks noGrp="1" noChangeArrowheads="1"/>
          </p:cNvSpPr>
          <p:nvPr>
            <p:ph type="body" idx="1"/>
          </p:nvPr>
        </p:nvSpPr>
        <p:spPr>
          <a:xfrm>
            <a:off x="152400" y="2971800"/>
            <a:ext cx="8839200" cy="3657600"/>
          </a:xfrm>
        </p:spPr>
        <p:txBody>
          <a:bodyPr/>
          <a:lstStyle/>
          <a:p>
            <a:pPr>
              <a:lnSpc>
                <a:spcPct val="80000"/>
              </a:lnSpc>
              <a:spcBef>
                <a:spcPct val="10000"/>
              </a:spcBef>
            </a:pPr>
            <a:r>
              <a:rPr lang="en-US" altLang="ko-KR" dirty="0" smtClean="0">
                <a:ea typeface="굴림" charset="-127"/>
              </a:rPr>
              <a:t>CPU interacts with a </a:t>
            </a:r>
            <a:r>
              <a:rPr lang="en-US" altLang="ko-KR" i="1" dirty="0" smtClean="0">
                <a:ea typeface="굴림" charset="-127"/>
              </a:rPr>
              <a:t>Controller</a:t>
            </a:r>
          </a:p>
          <a:p>
            <a:pPr lvl="1">
              <a:lnSpc>
                <a:spcPct val="80000"/>
              </a:lnSpc>
              <a:spcBef>
                <a:spcPct val="10000"/>
              </a:spcBef>
            </a:pPr>
            <a:r>
              <a:rPr lang="en-US" altLang="ko-KR" dirty="0" smtClean="0">
                <a:ea typeface="굴림" charset="-127"/>
              </a:rPr>
              <a:t>Contains a set of </a:t>
            </a:r>
            <a:r>
              <a:rPr lang="en-US" altLang="ko-KR" i="1" dirty="0" smtClean="0">
                <a:ea typeface="굴림" charset="-127"/>
              </a:rPr>
              <a:t>registers</a:t>
            </a:r>
            <a:r>
              <a:rPr lang="en-US" altLang="ko-KR" dirty="0" smtClean="0">
                <a:ea typeface="굴림" charset="-127"/>
              </a:rPr>
              <a:t> that </a:t>
            </a:r>
            <a:br>
              <a:rPr lang="en-US" altLang="ko-KR" dirty="0" smtClean="0">
                <a:ea typeface="굴림" charset="-127"/>
              </a:rPr>
            </a:br>
            <a:r>
              <a:rPr lang="en-US" altLang="ko-KR" dirty="0" smtClean="0">
                <a:ea typeface="굴림" charset="-127"/>
              </a:rPr>
              <a:t>can be read and written</a:t>
            </a:r>
          </a:p>
          <a:p>
            <a:pPr lvl="1">
              <a:lnSpc>
                <a:spcPct val="80000"/>
              </a:lnSpc>
              <a:spcBef>
                <a:spcPct val="10000"/>
              </a:spcBef>
            </a:pPr>
            <a:r>
              <a:rPr lang="en-US" altLang="ko-KR" dirty="0" smtClean="0">
                <a:ea typeface="굴림" charset="-127"/>
              </a:rPr>
              <a:t>May contain memory for request </a:t>
            </a:r>
            <a:br>
              <a:rPr lang="en-US" altLang="ko-KR" dirty="0" smtClean="0">
                <a:ea typeface="굴림" charset="-127"/>
              </a:rPr>
            </a:br>
            <a:r>
              <a:rPr lang="en-US" altLang="ko-KR" dirty="0" smtClean="0">
                <a:ea typeface="굴림" charset="-127"/>
              </a:rPr>
              <a:t>queues or bit-mapped images </a:t>
            </a:r>
          </a:p>
          <a:p>
            <a:pPr>
              <a:lnSpc>
                <a:spcPct val="80000"/>
              </a:lnSpc>
              <a:spcBef>
                <a:spcPct val="10000"/>
              </a:spcBef>
            </a:pPr>
            <a:r>
              <a:rPr lang="en-US" altLang="ko-KR" dirty="0" smtClean="0">
                <a:ea typeface="굴림" charset="-127"/>
              </a:rPr>
              <a:t>Regardless of the complexity of the connections and buses, processor accesses registers in two ways: </a:t>
            </a:r>
          </a:p>
          <a:p>
            <a:pPr lvl="1">
              <a:lnSpc>
                <a:spcPct val="80000"/>
              </a:lnSpc>
              <a:spcBef>
                <a:spcPct val="10000"/>
              </a:spcBef>
            </a:pPr>
            <a:r>
              <a:rPr lang="en-US" altLang="ko-KR" dirty="0" smtClean="0">
                <a:solidFill>
                  <a:schemeClr val="hlink"/>
                </a:solidFill>
                <a:ea typeface="굴림" charset="-127"/>
              </a:rPr>
              <a:t>I/O instructions: </a:t>
            </a:r>
            <a:r>
              <a:rPr lang="en-US" altLang="ko-KR" dirty="0" smtClean="0">
                <a:ea typeface="굴림" charset="-127"/>
              </a:rPr>
              <a:t>in/out instructions</a:t>
            </a:r>
            <a:endParaRPr lang="en-US" altLang="ko-KR" dirty="0" smtClean="0">
              <a:solidFill>
                <a:schemeClr val="hlink"/>
              </a:solidFill>
              <a:ea typeface="굴림" charset="-127"/>
            </a:endParaRPr>
          </a:p>
          <a:p>
            <a:pPr lvl="2">
              <a:lnSpc>
                <a:spcPct val="80000"/>
              </a:lnSpc>
              <a:spcBef>
                <a:spcPct val="10000"/>
              </a:spcBef>
            </a:pPr>
            <a:r>
              <a:rPr lang="en-US" altLang="ko-KR" dirty="0" smtClean="0">
                <a:ea typeface="굴림" charset="-127"/>
              </a:rPr>
              <a:t>Example from the Intel architecture: </a:t>
            </a:r>
            <a:r>
              <a:rPr lang="en-US" altLang="ko-KR" dirty="0" smtClean="0">
                <a:latin typeface="Courier New" pitchFamily="49" charset="0"/>
                <a:ea typeface="굴림" charset="-127"/>
              </a:rPr>
              <a:t>out 0x21,AL</a:t>
            </a:r>
          </a:p>
          <a:p>
            <a:pPr lvl="1">
              <a:lnSpc>
                <a:spcPct val="80000"/>
              </a:lnSpc>
              <a:spcBef>
                <a:spcPct val="10000"/>
              </a:spcBef>
            </a:pPr>
            <a:r>
              <a:rPr lang="en-US" altLang="ko-KR" dirty="0" smtClean="0">
                <a:solidFill>
                  <a:schemeClr val="hlink"/>
                </a:solidFill>
                <a:ea typeface="굴림" charset="-127"/>
              </a:rPr>
              <a:t>Memory mapped I/O: </a:t>
            </a:r>
            <a:r>
              <a:rPr lang="en-US" altLang="ko-KR" dirty="0" smtClean="0">
                <a:ea typeface="굴림" charset="-127"/>
              </a:rPr>
              <a:t>load/store instructions</a:t>
            </a:r>
            <a:endParaRPr lang="en-US" altLang="ko-KR" dirty="0" smtClean="0">
              <a:solidFill>
                <a:schemeClr val="hlink"/>
              </a:solidFill>
              <a:ea typeface="굴림" charset="-127"/>
            </a:endParaRPr>
          </a:p>
          <a:p>
            <a:pPr lvl="2">
              <a:lnSpc>
                <a:spcPct val="80000"/>
              </a:lnSpc>
              <a:spcBef>
                <a:spcPct val="10000"/>
              </a:spcBef>
            </a:pPr>
            <a:r>
              <a:rPr lang="en-US" altLang="ko-KR" dirty="0" smtClean="0">
                <a:ea typeface="굴림" charset="-127"/>
              </a:rPr>
              <a:t>Registers/memory appear in physical address space</a:t>
            </a:r>
          </a:p>
          <a:p>
            <a:pPr lvl="2">
              <a:lnSpc>
                <a:spcPct val="80000"/>
              </a:lnSpc>
              <a:spcBef>
                <a:spcPct val="10000"/>
              </a:spcBef>
            </a:pPr>
            <a:r>
              <a:rPr lang="en-US" altLang="ko-KR" dirty="0" smtClean="0">
                <a:ea typeface="굴림" charset="-127"/>
              </a:rPr>
              <a:t>I/O accomplished with load and store instructions</a:t>
            </a:r>
          </a:p>
          <a:p>
            <a:pPr>
              <a:lnSpc>
                <a:spcPct val="80000"/>
              </a:lnSpc>
              <a:spcBef>
                <a:spcPct val="10000"/>
              </a:spcBef>
            </a:pPr>
            <a:endParaRPr lang="en-US" altLang="ko-KR" dirty="0" smtClean="0">
              <a:ea typeface="굴림" charset="-127"/>
            </a:endParaRPr>
          </a:p>
        </p:txBody>
      </p:sp>
      <p:sp>
        <p:nvSpPr>
          <p:cNvPr id="30723" name="Rectangle 2"/>
          <p:cNvSpPr>
            <a:spLocks noGrp="1" noChangeArrowheads="1"/>
          </p:cNvSpPr>
          <p:nvPr>
            <p:ph type="title"/>
          </p:nvPr>
        </p:nvSpPr>
        <p:spPr>
          <a:xfrm>
            <a:off x="304800" y="152400"/>
            <a:ext cx="8458200" cy="533400"/>
          </a:xfrm>
        </p:spPr>
        <p:txBody>
          <a:bodyPr/>
          <a:lstStyle/>
          <a:p>
            <a:r>
              <a:rPr lang="en-US" altLang="ko-KR" smtClean="0">
                <a:ea typeface="굴림" charset="-127"/>
              </a:rPr>
              <a:t>How does the processor actually talk to the device?</a:t>
            </a:r>
          </a:p>
        </p:txBody>
      </p:sp>
      <p:grpSp>
        <p:nvGrpSpPr>
          <p:cNvPr id="838761" name="Group 105"/>
          <p:cNvGrpSpPr>
            <a:grpSpLocks/>
          </p:cNvGrpSpPr>
          <p:nvPr/>
        </p:nvGrpSpPr>
        <p:grpSpPr bwMode="auto">
          <a:xfrm>
            <a:off x="5780089" y="533400"/>
            <a:ext cx="3225800" cy="3871914"/>
            <a:chOff x="3641" y="336"/>
            <a:chExt cx="2032" cy="2439"/>
          </a:xfrm>
        </p:grpSpPr>
        <p:grpSp>
          <p:nvGrpSpPr>
            <p:cNvPr id="30749" name="Group 94"/>
            <p:cNvGrpSpPr>
              <a:grpSpLocks/>
            </p:cNvGrpSpPr>
            <p:nvPr/>
          </p:nvGrpSpPr>
          <p:grpSpPr bwMode="auto">
            <a:xfrm>
              <a:off x="3641" y="816"/>
              <a:ext cx="2023" cy="1959"/>
              <a:chOff x="2302" y="880"/>
              <a:chExt cx="2023" cy="1959"/>
            </a:xfrm>
          </p:grpSpPr>
          <p:sp>
            <p:nvSpPr>
              <p:cNvPr id="30751" name="Rectangle 58"/>
              <p:cNvSpPr>
                <a:spLocks noChangeArrowheads="1"/>
              </p:cNvSpPr>
              <p:nvPr/>
            </p:nvSpPr>
            <p:spPr bwMode="auto">
              <a:xfrm>
                <a:off x="2302" y="880"/>
                <a:ext cx="2020" cy="1909"/>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p>
                <a:pPr marL="228600" indent="-228600"/>
                <a:r>
                  <a:rPr lang="en-US">
                    <a:latin typeface="Gill Sans Light"/>
                    <a:cs typeface="Gill Sans Light"/>
                  </a:rPr>
                  <a:t>Device</a:t>
                </a:r>
              </a:p>
              <a:p>
                <a:pPr marL="228600" indent="-228600"/>
                <a:r>
                  <a:rPr lang="en-US">
                    <a:latin typeface="Gill Sans Light"/>
                    <a:cs typeface="Gill Sans Light"/>
                  </a:rPr>
                  <a:t>Controller</a:t>
                </a:r>
              </a:p>
            </p:txBody>
          </p:sp>
          <p:grpSp>
            <p:nvGrpSpPr>
              <p:cNvPr id="30752" name="Group 66"/>
              <p:cNvGrpSpPr>
                <a:grpSpLocks/>
              </p:cNvGrpSpPr>
              <p:nvPr/>
            </p:nvGrpSpPr>
            <p:grpSpPr bwMode="auto">
              <a:xfrm>
                <a:off x="2565" y="1731"/>
                <a:ext cx="483" cy="502"/>
                <a:chOff x="1488" y="2448"/>
                <a:chExt cx="528" cy="576"/>
              </a:xfrm>
            </p:grpSpPr>
            <p:sp>
              <p:nvSpPr>
                <p:cNvPr id="30758" name="Rectangle 59"/>
                <p:cNvSpPr>
                  <a:spLocks noChangeArrowheads="1"/>
                </p:cNvSpPr>
                <p:nvPr/>
              </p:nvSpPr>
              <p:spPr bwMode="auto">
                <a:xfrm>
                  <a:off x="1488" y="2448"/>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latin typeface="Gill Sans Light"/>
                      <a:cs typeface="Gill Sans Light"/>
                    </a:rPr>
                    <a:t>read</a:t>
                  </a:r>
                </a:p>
              </p:txBody>
            </p:sp>
            <p:sp>
              <p:nvSpPr>
                <p:cNvPr id="30759" name="Rectangle 60"/>
                <p:cNvSpPr>
                  <a:spLocks noChangeArrowheads="1"/>
                </p:cNvSpPr>
                <p:nvPr/>
              </p:nvSpPr>
              <p:spPr bwMode="auto">
                <a:xfrm>
                  <a:off x="1488" y="2592"/>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latin typeface="Gill Sans Light"/>
                      <a:cs typeface="Gill Sans Light"/>
                    </a:rPr>
                    <a:t>write</a:t>
                  </a:r>
                </a:p>
              </p:txBody>
            </p:sp>
            <p:sp>
              <p:nvSpPr>
                <p:cNvPr id="30760" name="Rectangle 61"/>
                <p:cNvSpPr>
                  <a:spLocks noChangeArrowheads="1"/>
                </p:cNvSpPr>
                <p:nvPr/>
              </p:nvSpPr>
              <p:spPr bwMode="auto">
                <a:xfrm>
                  <a:off x="1488" y="2736"/>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latin typeface="Gill Sans Light"/>
                      <a:cs typeface="Gill Sans Light"/>
                    </a:rPr>
                    <a:t>control</a:t>
                  </a:r>
                </a:p>
              </p:txBody>
            </p:sp>
            <p:sp>
              <p:nvSpPr>
                <p:cNvPr id="30761" name="Rectangle 62"/>
                <p:cNvSpPr>
                  <a:spLocks noChangeArrowheads="1"/>
                </p:cNvSpPr>
                <p:nvPr/>
              </p:nvSpPr>
              <p:spPr bwMode="auto">
                <a:xfrm>
                  <a:off x="1488" y="2880"/>
                  <a:ext cx="528" cy="144"/>
                </a:xfrm>
                <a:prstGeom prst="rect">
                  <a:avLst/>
                </a:prstGeom>
                <a:solidFill>
                  <a:srgbClr val="00FFFF"/>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a:latin typeface="Gill Sans Light"/>
                      <a:cs typeface="Gill Sans Light"/>
                    </a:rPr>
                    <a:t>status</a:t>
                  </a:r>
                </a:p>
              </p:txBody>
            </p:sp>
          </p:grpSp>
          <p:sp>
            <p:nvSpPr>
              <p:cNvPr id="30753" name="Rectangle 63"/>
              <p:cNvSpPr>
                <a:spLocks noChangeArrowheads="1"/>
              </p:cNvSpPr>
              <p:nvPr/>
            </p:nvSpPr>
            <p:spPr bwMode="auto">
              <a:xfrm>
                <a:off x="3268" y="1731"/>
                <a:ext cx="790" cy="753"/>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a:latin typeface="Gill Sans Light"/>
                    <a:cs typeface="Gill Sans Light"/>
                  </a:rPr>
                  <a:t>Addressable</a:t>
                </a:r>
              </a:p>
              <a:p>
                <a:pPr marL="228600" indent="-228600" algn="ctr"/>
                <a:r>
                  <a:rPr lang="en-US">
                    <a:latin typeface="Gill Sans Light"/>
                    <a:cs typeface="Gill Sans Light"/>
                  </a:rPr>
                  <a:t>Memory</a:t>
                </a:r>
              </a:p>
              <a:p>
                <a:pPr marL="228600" indent="-228600" algn="ctr"/>
                <a:r>
                  <a:rPr lang="en-US">
                    <a:latin typeface="Gill Sans Light"/>
                    <a:cs typeface="Gill Sans Light"/>
                  </a:rPr>
                  <a:t>and/or</a:t>
                </a:r>
              </a:p>
              <a:p>
                <a:pPr marL="228600" indent="-228600" algn="ctr"/>
                <a:r>
                  <a:rPr lang="en-US">
                    <a:latin typeface="Gill Sans Light"/>
                    <a:cs typeface="Gill Sans Light"/>
                  </a:rPr>
                  <a:t>Queues</a:t>
                </a:r>
              </a:p>
            </p:txBody>
          </p:sp>
          <p:sp>
            <p:nvSpPr>
              <p:cNvPr id="30754" name="Text Box 64"/>
              <p:cNvSpPr txBox="1">
                <a:spLocks noChangeArrowheads="1"/>
              </p:cNvSpPr>
              <p:nvPr/>
            </p:nvSpPr>
            <p:spPr bwMode="auto">
              <a:xfrm>
                <a:off x="2373" y="2233"/>
                <a:ext cx="797"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800">
                    <a:latin typeface="Gill Sans Light"/>
                    <a:cs typeface="Gill Sans Light"/>
                  </a:rPr>
                  <a:t>Registers</a:t>
                </a:r>
              </a:p>
              <a:p>
                <a:pPr>
                  <a:spcBef>
                    <a:spcPct val="0"/>
                  </a:spcBef>
                </a:pPr>
                <a:r>
                  <a:rPr lang="en-US" sz="1800">
                    <a:latin typeface="Gill Sans Light"/>
                    <a:cs typeface="Gill Sans Light"/>
                  </a:rPr>
                  <a:t>(port 0x20)</a:t>
                </a:r>
              </a:p>
            </p:txBody>
          </p:sp>
          <p:sp>
            <p:nvSpPr>
              <p:cNvPr id="30755" name="Rectangle 65"/>
              <p:cNvSpPr>
                <a:spLocks noChangeArrowheads="1"/>
              </p:cNvSpPr>
              <p:nvPr/>
            </p:nvSpPr>
            <p:spPr bwMode="auto">
              <a:xfrm>
                <a:off x="2961" y="1242"/>
                <a:ext cx="1317" cy="418"/>
              </a:xfrm>
              <a:prstGeom prst="rect">
                <a:avLst/>
              </a:prstGeom>
              <a:solidFill>
                <a:srgbClr val="53FB25"/>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2000">
                    <a:latin typeface="Gill Sans Light"/>
                    <a:cs typeface="Gill Sans Light"/>
                  </a:rPr>
                  <a:t>Hardware</a:t>
                </a:r>
              </a:p>
              <a:p>
                <a:pPr marL="228600" indent="-228600" algn="ctr"/>
                <a:r>
                  <a:rPr lang="en-US" sz="2000">
                    <a:latin typeface="Gill Sans Light"/>
                    <a:cs typeface="Gill Sans Light"/>
                  </a:rPr>
                  <a:t>Controller</a:t>
                </a:r>
              </a:p>
            </p:txBody>
          </p:sp>
          <p:sp>
            <p:nvSpPr>
              <p:cNvPr id="30756" name="Text Box 69"/>
              <p:cNvSpPr txBox="1">
                <a:spLocks noChangeArrowheads="1"/>
              </p:cNvSpPr>
              <p:nvPr/>
            </p:nvSpPr>
            <p:spPr bwMode="auto">
              <a:xfrm>
                <a:off x="3077" y="2433"/>
                <a:ext cx="1248"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800" dirty="0">
                    <a:latin typeface="Gill Sans Light"/>
                    <a:cs typeface="Gill Sans Light"/>
                  </a:rPr>
                  <a:t>Memory Mapped</a:t>
                </a:r>
              </a:p>
              <a:p>
                <a:pPr>
                  <a:spcBef>
                    <a:spcPct val="0"/>
                  </a:spcBef>
                </a:pPr>
                <a:r>
                  <a:rPr lang="en-US" sz="1800" dirty="0">
                    <a:latin typeface="Gill Sans Light"/>
                    <a:cs typeface="Gill Sans Light"/>
                  </a:rPr>
                  <a:t>Region: 0x8f008020</a:t>
                </a:r>
              </a:p>
            </p:txBody>
          </p:sp>
          <p:sp>
            <p:nvSpPr>
              <p:cNvPr id="30757" name="Rectangle 78"/>
              <p:cNvSpPr>
                <a:spLocks noChangeArrowheads="1"/>
              </p:cNvSpPr>
              <p:nvPr/>
            </p:nvSpPr>
            <p:spPr bwMode="auto">
              <a:xfrm>
                <a:off x="2346" y="1242"/>
                <a:ext cx="571" cy="41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a:latin typeface="Gill Sans Light"/>
                    <a:cs typeface="Gill Sans Light"/>
                  </a:rPr>
                  <a:t>Bus</a:t>
                </a:r>
              </a:p>
              <a:p>
                <a:pPr marL="228600" indent="-228600" algn="ctr"/>
                <a:r>
                  <a:rPr lang="en-US">
                    <a:latin typeface="Gill Sans Light"/>
                    <a:cs typeface="Gill Sans Light"/>
                  </a:rPr>
                  <a:t>Interface</a:t>
                </a:r>
              </a:p>
            </p:txBody>
          </p:sp>
        </p:grpSp>
        <p:pic>
          <p:nvPicPr>
            <p:cNvPr id="30750" name="Picture 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 y="336"/>
              <a:ext cx="585"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38762" name="Group 106"/>
          <p:cNvGrpSpPr>
            <a:grpSpLocks/>
          </p:cNvGrpSpPr>
          <p:nvPr/>
        </p:nvGrpSpPr>
        <p:grpSpPr bwMode="auto">
          <a:xfrm>
            <a:off x="1939027" y="1577978"/>
            <a:ext cx="3845145" cy="1150939"/>
            <a:chOff x="1221" y="994"/>
            <a:chExt cx="2407" cy="725"/>
          </a:xfrm>
        </p:grpSpPr>
        <p:sp>
          <p:nvSpPr>
            <p:cNvPr id="30747" name="Line 87"/>
            <p:cNvSpPr>
              <a:spLocks noChangeShapeType="1"/>
            </p:cNvSpPr>
            <p:nvPr/>
          </p:nvSpPr>
          <p:spPr bwMode="auto">
            <a:xfrm flipH="1">
              <a:off x="1221" y="1488"/>
              <a:ext cx="2407" cy="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0745" name="Freeform 83"/>
            <p:cNvSpPr>
              <a:spLocks/>
            </p:cNvSpPr>
            <p:nvPr/>
          </p:nvSpPr>
          <p:spPr bwMode="auto">
            <a:xfrm>
              <a:off x="2750" y="1051"/>
              <a:ext cx="877" cy="293"/>
            </a:xfrm>
            <a:custGeom>
              <a:avLst/>
              <a:gdLst>
                <a:gd name="T0" fmla="*/ 0 w 960"/>
                <a:gd name="T1" fmla="*/ 0 h 336"/>
                <a:gd name="T2" fmla="*/ 0 w 960"/>
                <a:gd name="T3" fmla="*/ 293 h 336"/>
                <a:gd name="T4" fmla="*/ 946 w 960"/>
                <a:gd name="T5" fmla="*/ 293 h 336"/>
                <a:gd name="T6" fmla="*/ 0 60000 65536"/>
                <a:gd name="T7" fmla="*/ 0 60000 65536"/>
                <a:gd name="T8" fmla="*/ 0 60000 65536"/>
              </a:gdLst>
              <a:ahLst/>
              <a:cxnLst>
                <a:cxn ang="T6">
                  <a:pos x="T0" y="T1"/>
                </a:cxn>
                <a:cxn ang="T7">
                  <a:pos x="T2" y="T3"/>
                </a:cxn>
                <a:cxn ang="T8">
                  <a:pos x="T4" y="T5"/>
                </a:cxn>
              </a:cxnLst>
              <a:rect l="0" t="0" r="r" b="b"/>
              <a:pathLst>
                <a:path w="960" h="336">
                  <a:moveTo>
                    <a:pt x="0" y="0"/>
                  </a:moveTo>
                  <a:lnTo>
                    <a:pt x="0" y="336"/>
                  </a:lnTo>
                  <a:lnTo>
                    <a:pt x="960" y="336"/>
                  </a:lnTo>
                </a:path>
              </a:pathLst>
            </a:custGeom>
            <a:noFill/>
            <a:ln w="38100" cap="flat" cmpd="sng">
              <a:solidFill>
                <a:schemeClr val="hlink"/>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0746" name="Text Box 84"/>
            <p:cNvSpPr txBox="1">
              <a:spLocks noChangeArrowheads="1"/>
            </p:cNvSpPr>
            <p:nvPr/>
          </p:nvSpPr>
          <p:spPr bwMode="auto">
            <a:xfrm>
              <a:off x="2906" y="994"/>
              <a:ext cx="673"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800" dirty="0">
                  <a:latin typeface="Gill Sans Light"/>
                  <a:cs typeface="Gill Sans Light"/>
                </a:rPr>
                <a:t>Address+</a:t>
              </a:r>
            </a:p>
            <a:p>
              <a:pPr>
                <a:spcBef>
                  <a:spcPct val="0"/>
                </a:spcBef>
              </a:pPr>
              <a:r>
                <a:rPr lang="en-US" sz="1800" dirty="0">
                  <a:latin typeface="Gill Sans Light"/>
                  <a:cs typeface="Gill Sans Light"/>
                </a:rPr>
                <a:t>Data</a:t>
              </a:r>
            </a:p>
          </p:txBody>
        </p:sp>
        <p:sp>
          <p:nvSpPr>
            <p:cNvPr id="30748" name="Text Box 89"/>
            <p:cNvSpPr txBox="1">
              <a:spLocks noChangeArrowheads="1"/>
            </p:cNvSpPr>
            <p:nvPr/>
          </p:nvSpPr>
          <p:spPr bwMode="auto">
            <a:xfrm>
              <a:off x="1824" y="1488"/>
              <a:ext cx="1440"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800">
                  <a:latin typeface="Gill Sans Light"/>
                  <a:cs typeface="Gill Sans Light"/>
                </a:rPr>
                <a:t>Interrupt Request</a:t>
              </a:r>
            </a:p>
          </p:txBody>
        </p:sp>
      </p:grpSp>
      <p:grpSp>
        <p:nvGrpSpPr>
          <p:cNvPr id="838760" name="Group 104"/>
          <p:cNvGrpSpPr>
            <a:grpSpLocks/>
          </p:cNvGrpSpPr>
          <p:nvPr/>
        </p:nvGrpSpPr>
        <p:grpSpPr bwMode="auto">
          <a:xfrm>
            <a:off x="838200" y="609600"/>
            <a:ext cx="5521325" cy="1223963"/>
            <a:chOff x="528" y="384"/>
            <a:chExt cx="3478" cy="771"/>
          </a:xfrm>
        </p:grpSpPr>
        <p:sp>
          <p:nvSpPr>
            <p:cNvPr id="30739" name="Rectangle 9"/>
            <p:cNvSpPr>
              <a:spLocks noChangeArrowheads="1"/>
            </p:cNvSpPr>
            <p:nvPr/>
          </p:nvSpPr>
          <p:spPr bwMode="auto">
            <a:xfrm>
              <a:off x="3264" y="432"/>
              <a:ext cx="742" cy="290"/>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grpSp>
          <p:nvGrpSpPr>
            <p:cNvPr id="30740" name="Group 102"/>
            <p:cNvGrpSpPr>
              <a:grpSpLocks/>
            </p:cNvGrpSpPr>
            <p:nvPr/>
          </p:nvGrpSpPr>
          <p:grpSpPr bwMode="auto">
            <a:xfrm>
              <a:off x="528" y="384"/>
              <a:ext cx="3432" cy="771"/>
              <a:chOff x="528" y="384"/>
              <a:chExt cx="3432" cy="771"/>
            </a:xfrm>
          </p:grpSpPr>
          <p:sp>
            <p:nvSpPr>
              <p:cNvPr id="30741" name="Freeform 100"/>
              <p:cNvSpPr>
                <a:spLocks/>
              </p:cNvSpPr>
              <p:nvPr/>
            </p:nvSpPr>
            <p:spPr bwMode="auto">
              <a:xfrm>
                <a:off x="1056" y="576"/>
                <a:ext cx="2208" cy="144"/>
              </a:xfrm>
              <a:custGeom>
                <a:avLst/>
                <a:gdLst>
                  <a:gd name="T0" fmla="*/ 2208 w 2784"/>
                  <a:gd name="T1" fmla="*/ 0 h 144"/>
                  <a:gd name="T2" fmla="*/ 266 w 2784"/>
                  <a:gd name="T3" fmla="*/ 0 h 144"/>
                  <a:gd name="T4" fmla="*/ 0 w 2784"/>
                  <a:gd name="T5" fmla="*/ 144 h 144"/>
                  <a:gd name="T6" fmla="*/ 0 60000 65536"/>
                  <a:gd name="T7" fmla="*/ 0 60000 65536"/>
                  <a:gd name="T8" fmla="*/ 0 60000 65536"/>
                </a:gdLst>
                <a:ahLst/>
                <a:cxnLst>
                  <a:cxn ang="T6">
                    <a:pos x="T0" y="T1"/>
                  </a:cxn>
                  <a:cxn ang="T7">
                    <a:pos x="T2" y="T3"/>
                  </a:cxn>
                  <a:cxn ang="T8">
                    <a:pos x="T4" y="T5"/>
                  </a:cxn>
                </a:cxnLst>
                <a:rect l="0" t="0" r="r" b="b"/>
                <a:pathLst>
                  <a:path w="2784" h="144">
                    <a:moveTo>
                      <a:pt x="2784" y="0"/>
                    </a:moveTo>
                    <a:lnTo>
                      <a:pt x="336" y="0"/>
                    </a:lnTo>
                    <a:lnTo>
                      <a:pt x="0" y="144"/>
                    </a:lnTo>
                  </a:path>
                </a:pathLst>
              </a:custGeom>
              <a:noFill/>
              <a:ln w="38100" cap="flat" cmpd="sng">
                <a:solidFill>
                  <a:schemeClr val="accent1"/>
                </a:solidFill>
                <a:prstDash val="solid"/>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0742" name="Rectangle 11"/>
              <p:cNvSpPr>
                <a:spLocks noChangeArrowheads="1"/>
              </p:cNvSpPr>
              <p:nvPr/>
            </p:nvSpPr>
            <p:spPr bwMode="auto">
              <a:xfrm>
                <a:off x="1632" y="384"/>
                <a:ext cx="14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100000"/>
                  </a:lnSpc>
                  <a:spcBef>
                    <a:spcPct val="0"/>
                  </a:spcBef>
                  <a:buSzTx/>
                </a:pPr>
                <a:r>
                  <a:rPr lang="en-US">
                    <a:latin typeface="Gill Sans Light"/>
                    <a:cs typeface="Gill Sans Light"/>
                  </a:rPr>
                  <a:t>Processor Memory Bus</a:t>
                </a:r>
              </a:p>
            </p:txBody>
          </p:sp>
          <p:sp>
            <p:nvSpPr>
              <p:cNvPr id="30743" name="Oval 86"/>
              <p:cNvSpPr>
                <a:spLocks noChangeArrowheads="1"/>
              </p:cNvSpPr>
              <p:nvPr/>
            </p:nvSpPr>
            <p:spPr bwMode="auto">
              <a:xfrm>
                <a:off x="528" y="528"/>
                <a:ext cx="659" cy="627"/>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r>
                  <a:rPr lang="en-US" sz="2000">
                    <a:latin typeface="Gill Sans Light"/>
                    <a:cs typeface="Gill Sans Light"/>
                  </a:rPr>
                  <a:t>CPU</a:t>
                </a:r>
              </a:p>
            </p:txBody>
          </p:sp>
          <p:sp>
            <p:nvSpPr>
              <p:cNvPr id="30744" name="Rectangle 101"/>
              <p:cNvSpPr>
                <a:spLocks noChangeArrowheads="1"/>
              </p:cNvSpPr>
              <p:nvPr/>
            </p:nvSpPr>
            <p:spPr bwMode="auto">
              <a:xfrm>
                <a:off x="3344" y="416"/>
                <a:ext cx="616"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lnSpc>
                    <a:spcPct val="85000"/>
                  </a:lnSpc>
                  <a:spcBef>
                    <a:spcPct val="0"/>
                  </a:spcBef>
                  <a:buSzTx/>
                </a:pPr>
                <a:r>
                  <a:rPr lang="en-US">
                    <a:latin typeface="Gill Sans Light"/>
                    <a:cs typeface="Gill Sans Light"/>
                  </a:rPr>
                  <a:t>Regular</a:t>
                </a:r>
              </a:p>
              <a:p>
                <a:pPr algn="l">
                  <a:lnSpc>
                    <a:spcPct val="85000"/>
                  </a:lnSpc>
                  <a:spcBef>
                    <a:spcPct val="0"/>
                  </a:spcBef>
                  <a:buSzTx/>
                </a:pPr>
                <a:r>
                  <a:rPr lang="en-US">
                    <a:latin typeface="Gill Sans Light"/>
                    <a:cs typeface="Gill Sans Light"/>
                  </a:rPr>
                  <a:t>Memory</a:t>
                </a:r>
              </a:p>
            </p:txBody>
          </p:sp>
        </p:grpSp>
      </p:grpSp>
      <p:grpSp>
        <p:nvGrpSpPr>
          <p:cNvPr id="838759" name="Group 103"/>
          <p:cNvGrpSpPr>
            <a:grpSpLocks/>
          </p:cNvGrpSpPr>
          <p:nvPr/>
        </p:nvGrpSpPr>
        <p:grpSpPr bwMode="auto">
          <a:xfrm>
            <a:off x="838200" y="914400"/>
            <a:ext cx="3733800" cy="1752600"/>
            <a:chOff x="528" y="576"/>
            <a:chExt cx="2352" cy="1104"/>
          </a:xfrm>
        </p:grpSpPr>
        <p:sp>
          <p:nvSpPr>
            <p:cNvPr id="30733" name="Line 8"/>
            <p:cNvSpPr>
              <a:spLocks noChangeShapeType="1"/>
            </p:cNvSpPr>
            <p:nvPr/>
          </p:nvSpPr>
          <p:spPr bwMode="auto">
            <a:xfrm>
              <a:off x="2763" y="576"/>
              <a:ext cx="0" cy="17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30734" name="Rectangle 85"/>
            <p:cNvSpPr>
              <a:spLocks noChangeArrowheads="1"/>
            </p:cNvSpPr>
            <p:nvPr/>
          </p:nvSpPr>
          <p:spPr bwMode="auto">
            <a:xfrm>
              <a:off x="528" y="1248"/>
              <a:ext cx="615" cy="43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a:latin typeface="Gill Sans Light"/>
                  <a:cs typeface="Gill Sans Light"/>
                </a:rPr>
                <a:t>Interrupt</a:t>
              </a:r>
            </a:p>
            <a:p>
              <a:pPr marL="228600" indent="-228600" algn="ctr"/>
              <a:r>
                <a:rPr lang="en-US">
                  <a:latin typeface="Gill Sans Light"/>
                  <a:cs typeface="Gill Sans Light"/>
                </a:rPr>
                <a:t>Controller</a:t>
              </a:r>
            </a:p>
          </p:txBody>
        </p:sp>
        <p:sp>
          <p:nvSpPr>
            <p:cNvPr id="30735" name="Oval 93"/>
            <p:cNvSpPr>
              <a:spLocks noChangeArrowheads="1"/>
            </p:cNvSpPr>
            <p:nvPr/>
          </p:nvSpPr>
          <p:spPr bwMode="auto">
            <a:xfrm>
              <a:off x="2256" y="576"/>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dirty="0">
                  <a:latin typeface="Gill Sans Light"/>
                  <a:cs typeface="Gill Sans Light"/>
                </a:rPr>
                <a:t>Bus</a:t>
              </a:r>
            </a:p>
            <a:p>
              <a:pPr marL="228600" indent="-228600" algn="ctr"/>
              <a:r>
                <a:rPr lang="en-US" sz="1600" dirty="0">
                  <a:latin typeface="Gill Sans Light"/>
                  <a:cs typeface="Gill Sans Light"/>
                </a:rPr>
                <a:t>Adaptor</a:t>
              </a:r>
            </a:p>
          </p:txBody>
        </p:sp>
        <p:sp>
          <p:nvSpPr>
            <p:cNvPr id="30736" name="Oval 95"/>
            <p:cNvSpPr>
              <a:spLocks noChangeArrowheads="1"/>
            </p:cNvSpPr>
            <p:nvPr/>
          </p:nvSpPr>
          <p:spPr bwMode="auto">
            <a:xfrm>
              <a:off x="1584" y="720"/>
              <a:ext cx="624" cy="336"/>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marL="228600" indent="-228600" algn="ctr"/>
              <a:r>
                <a:rPr lang="en-US" sz="1600" dirty="0">
                  <a:latin typeface="Gill Sans Light"/>
                  <a:cs typeface="Gill Sans Light"/>
                </a:rPr>
                <a:t>Bus</a:t>
              </a:r>
            </a:p>
            <a:p>
              <a:pPr marL="228600" indent="-228600" algn="ctr"/>
              <a:r>
                <a:rPr lang="en-US" sz="1600" dirty="0">
                  <a:latin typeface="Gill Sans Light"/>
                  <a:cs typeface="Gill Sans Light"/>
                </a:rPr>
                <a:t>Adaptor</a:t>
              </a:r>
            </a:p>
          </p:txBody>
        </p:sp>
        <p:sp>
          <p:nvSpPr>
            <p:cNvPr id="30737" name="Line 96"/>
            <p:cNvSpPr>
              <a:spLocks noChangeShapeType="1"/>
            </p:cNvSpPr>
            <p:nvPr/>
          </p:nvSpPr>
          <p:spPr bwMode="auto">
            <a:xfrm>
              <a:off x="1920" y="576"/>
              <a:ext cx="0" cy="13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30738" name="Line 88"/>
            <p:cNvSpPr>
              <a:spLocks noChangeShapeType="1"/>
            </p:cNvSpPr>
            <p:nvPr/>
          </p:nvSpPr>
          <p:spPr bwMode="auto">
            <a:xfrm>
              <a:off x="864" y="1104"/>
              <a:ext cx="0" cy="209"/>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838765" name="Group 109"/>
          <p:cNvGrpSpPr>
            <a:grpSpLocks/>
          </p:cNvGrpSpPr>
          <p:nvPr/>
        </p:nvGrpSpPr>
        <p:grpSpPr bwMode="auto">
          <a:xfrm>
            <a:off x="2286000" y="1676402"/>
            <a:ext cx="2133600" cy="774701"/>
            <a:chOff x="1440" y="1056"/>
            <a:chExt cx="1344" cy="488"/>
          </a:xfrm>
        </p:grpSpPr>
        <p:grpSp>
          <p:nvGrpSpPr>
            <p:cNvPr id="30729" name="Group 107"/>
            <p:cNvGrpSpPr>
              <a:grpSpLocks/>
            </p:cNvGrpSpPr>
            <p:nvPr/>
          </p:nvGrpSpPr>
          <p:grpSpPr bwMode="auto">
            <a:xfrm>
              <a:off x="1440" y="1056"/>
              <a:ext cx="957" cy="488"/>
              <a:chOff x="1440" y="1056"/>
              <a:chExt cx="957" cy="488"/>
            </a:xfrm>
          </p:grpSpPr>
          <p:sp>
            <p:nvSpPr>
              <p:cNvPr id="30731" name="Text Box 97"/>
              <p:cNvSpPr txBox="1">
                <a:spLocks noChangeArrowheads="1"/>
              </p:cNvSpPr>
              <p:nvPr/>
            </p:nvSpPr>
            <p:spPr bwMode="auto">
              <a:xfrm>
                <a:off x="1440" y="1138"/>
                <a:ext cx="957"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itchFamily="66" charset="0"/>
                  </a:defRPr>
                </a:lvl1pPr>
                <a:lvl2pPr marL="742950" indent="-285750">
                  <a:defRPr sz="2200" b="1">
                    <a:solidFill>
                      <a:schemeClr val="tx1"/>
                    </a:solidFill>
                    <a:latin typeface="Comic Sans MS" pitchFamily="66" charset="0"/>
                  </a:defRPr>
                </a:lvl2pPr>
                <a:lvl3pPr marL="1143000" indent="-228600">
                  <a:defRPr sz="2200" b="1">
                    <a:solidFill>
                      <a:schemeClr val="tx1"/>
                    </a:solidFill>
                    <a:latin typeface="Comic Sans MS" pitchFamily="66" charset="0"/>
                  </a:defRPr>
                </a:lvl3pPr>
                <a:lvl4pPr marL="1600200" indent="-228600">
                  <a:defRPr sz="2200" b="1">
                    <a:solidFill>
                      <a:schemeClr val="tx1"/>
                    </a:solidFill>
                    <a:latin typeface="Comic Sans MS" pitchFamily="66" charset="0"/>
                  </a:defRPr>
                </a:lvl4pPr>
                <a:lvl5pPr marL="2057400" indent="-228600">
                  <a:defRPr sz="2200" b="1">
                    <a:solidFill>
                      <a:schemeClr val="tx1"/>
                    </a:solidFill>
                    <a:latin typeface="Comic Sans MS"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itchFamily="66" charset="0"/>
                  </a:defRPr>
                </a:lvl9pPr>
              </a:lstStyle>
              <a:p>
                <a:pPr>
                  <a:spcBef>
                    <a:spcPct val="0"/>
                  </a:spcBef>
                </a:pPr>
                <a:r>
                  <a:rPr lang="en-US" sz="1800">
                    <a:latin typeface="Gill Sans Light"/>
                    <a:cs typeface="Gill Sans Light"/>
                  </a:rPr>
                  <a:t>Other Devices</a:t>
                </a:r>
              </a:p>
              <a:p>
                <a:pPr>
                  <a:spcBef>
                    <a:spcPct val="0"/>
                  </a:spcBef>
                </a:pPr>
                <a:r>
                  <a:rPr lang="en-US" sz="1800">
                    <a:latin typeface="Gill Sans Light"/>
                    <a:cs typeface="Gill Sans Light"/>
                  </a:rPr>
                  <a:t>or Buses</a:t>
                </a:r>
              </a:p>
            </p:txBody>
          </p:sp>
          <p:sp>
            <p:nvSpPr>
              <p:cNvPr id="30732" name="Line 98"/>
              <p:cNvSpPr>
                <a:spLocks noChangeShapeType="1"/>
              </p:cNvSpPr>
              <p:nvPr/>
            </p:nvSpPr>
            <p:spPr bwMode="auto">
              <a:xfrm>
                <a:off x="1920" y="1056"/>
                <a:ext cx="0" cy="144"/>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30730" name="Line 108"/>
            <p:cNvSpPr>
              <a:spLocks noChangeShapeType="1"/>
            </p:cNvSpPr>
            <p:nvPr/>
          </p:nvSpPr>
          <p:spPr bwMode="auto">
            <a:xfrm flipH="1">
              <a:off x="2304" y="1344"/>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Tree>
    <p:extLst>
      <p:ext uri="{BB962C8B-B14F-4D97-AF65-F5344CB8AC3E}">
        <p14:creationId xmlns:p14="http://schemas.microsoft.com/office/powerpoint/2010/main" val="32424572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8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87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8659">
                                            <p:txEl>
                                              <p:pRg st="0" end="0"/>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3876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83876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8659">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8659">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8659">
                                            <p:txEl>
                                              <p:pRg st="3" end="3"/>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0"/>
                                  </p:stCondLst>
                                  <p:childTnLst>
                                    <p:set>
                                      <p:cBhvr>
                                        <p:cTn id="35" dur="1" fill="hold">
                                          <p:stCondLst>
                                            <p:cond delay="0"/>
                                          </p:stCondLst>
                                        </p:cTn>
                                        <p:tgtEl>
                                          <p:spTgt spid="83876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38659">
                                            <p:txEl>
                                              <p:pRg st="4" end="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659">
                                            <p:txEl>
                                              <p:pRg st="5" end="5"/>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38659">
                                            <p:txEl>
                                              <p:pRg st="6" end="6"/>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38659">
                                            <p:txEl>
                                              <p:pRg st="7" end="7"/>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386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228600" y="152400"/>
            <a:ext cx="8763000" cy="533400"/>
          </a:xfrm>
        </p:spPr>
        <p:txBody>
          <a:bodyPr/>
          <a:lstStyle/>
          <a:p>
            <a:r>
              <a:rPr lang="en-US" dirty="0" smtClean="0"/>
              <a:t>Example: Memory-Mapped Display Controller</a:t>
            </a:r>
            <a:endParaRPr lang="en-US" dirty="0"/>
          </a:p>
        </p:txBody>
      </p:sp>
      <p:sp>
        <p:nvSpPr>
          <p:cNvPr id="848899" name="Rectangle 3"/>
          <p:cNvSpPr>
            <a:spLocks noGrp="1" noChangeArrowheads="1"/>
          </p:cNvSpPr>
          <p:nvPr>
            <p:ph type="body" idx="1"/>
          </p:nvPr>
        </p:nvSpPr>
        <p:spPr>
          <a:xfrm>
            <a:off x="-1" y="838200"/>
            <a:ext cx="6400801" cy="5486400"/>
          </a:xfrm>
        </p:spPr>
        <p:txBody>
          <a:bodyPr>
            <a:noAutofit/>
          </a:bodyPr>
          <a:lstStyle/>
          <a:p>
            <a:r>
              <a:rPr lang="en-US" dirty="0" smtClean="0"/>
              <a:t>Memory-Mapped:</a:t>
            </a:r>
          </a:p>
          <a:p>
            <a:pPr lvl="1"/>
            <a:r>
              <a:rPr lang="en-US" sz="2400" dirty="0" smtClean="0"/>
              <a:t>Hardware maps control registers and display memory into physical address space</a:t>
            </a:r>
          </a:p>
          <a:p>
            <a:pPr lvl="2"/>
            <a:r>
              <a:rPr lang="en-US" dirty="0" smtClean="0"/>
              <a:t>Addresses </a:t>
            </a:r>
            <a:r>
              <a:rPr lang="en-US" dirty="0" smtClean="0"/>
              <a:t>set by </a:t>
            </a:r>
            <a:r>
              <a:rPr lang="en-US" dirty="0" smtClean="0"/>
              <a:t>HW jumpers </a:t>
            </a:r>
            <a:r>
              <a:rPr lang="en-US" dirty="0" smtClean="0"/>
              <a:t>or </a:t>
            </a:r>
            <a:r>
              <a:rPr lang="en-US" dirty="0" smtClean="0"/>
              <a:t>at </a:t>
            </a:r>
            <a:r>
              <a:rPr lang="en-US" dirty="0" smtClean="0"/>
              <a:t>boot time</a:t>
            </a:r>
          </a:p>
          <a:p>
            <a:pPr lvl="1"/>
            <a:r>
              <a:rPr lang="en-US" sz="2400" dirty="0" smtClean="0"/>
              <a:t>Simply writing to display memory (also called the </a:t>
            </a:r>
            <a:r>
              <a:rPr lang="ja-JP" altLang="en-US" sz="2400" dirty="0" smtClean="0"/>
              <a:t>“</a:t>
            </a:r>
            <a:r>
              <a:rPr lang="en-US" altLang="ja-JP" sz="2400" dirty="0" smtClean="0"/>
              <a:t>frame buffer</a:t>
            </a:r>
            <a:r>
              <a:rPr lang="ja-JP" altLang="en-US" sz="2400" dirty="0" smtClean="0"/>
              <a:t>”</a:t>
            </a:r>
            <a:r>
              <a:rPr lang="en-US" altLang="ja-JP" sz="2400" dirty="0" smtClean="0"/>
              <a:t>) changes image on screen</a:t>
            </a:r>
          </a:p>
          <a:p>
            <a:pPr lvl="2"/>
            <a:r>
              <a:rPr lang="en-US" dirty="0" err="1" smtClean="0"/>
              <a:t>Addr</a:t>
            </a:r>
            <a:r>
              <a:rPr lang="en-US" dirty="0" smtClean="0"/>
              <a:t>: 0x8000F000—0x8000FFFF</a:t>
            </a:r>
          </a:p>
          <a:p>
            <a:pPr lvl="1"/>
            <a:r>
              <a:rPr lang="en-US" sz="2400" dirty="0" smtClean="0"/>
              <a:t>Writing graphics description to </a:t>
            </a:r>
            <a:r>
              <a:rPr lang="en-US" sz="2400" dirty="0" err="1" smtClean="0"/>
              <a:t>cmd</a:t>
            </a:r>
            <a:r>
              <a:rPr lang="en-US" sz="2400" dirty="0" smtClean="0"/>
              <a:t> queue</a:t>
            </a:r>
            <a:endParaRPr lang="en-US" sz="2400" dirty="0" smtClean="0"/>
          </a:p>
          <a:p>
            <a:pPr lvl="2"/>
            <a:r>
              <a:rPr lang="en-US" dirty="0" smtClean="0"/>
              <a:t>Say enter a set of triangles </a:t>
            </a:r>
            <a:r>
              <a:rPr lang="en-US" dirty="0" smtClean="0"/>
              <a:t>describing </a:t>
            </a:r>
            <a:r>
              <a:rPr lang="en-US" dirty="0" smtClean="0"/>
              <a:t>some scene</a:t>
            </a:r>
          </a:p>
          <a:p>
            <a:pPr lvl="2"/>
            <a:r>
              <a:rPr lang="en-US" dirty="0" err="1" smtClean="0"/>
              <a:t>Addr</a:t>
            </a:r>
            <a:r>
              <a:rPr lang="en-US" dirty="0" smtClean="0"/>
              <a:t>: 0x80010000—0x8001FFFF</a:t>
            </a:r>
          </a:p>
          <a:p>
            <a:pPr lvl="1"/>
            <a:r>
              <a:rPr lang="en-US" sz="2400" dirty="0" smtClean="0"/>
              <a:t>Writing to the command register may cause on-board graphics hardware to do something</a:t>
            </a:r>
          </a:p>
          <a:p>
            <a:pPr lvl="2"/>
            <a:r>
              <a:rPr lang="en-US" dirty="0" smtClean="0"/>
              <a:t>Say render the above scene</a:t>
            </a:r>
          </a:p>
          <a:p>
            <a:pPr lvl="2"/>
            <a:r>
              <a:rPr lang="en-US" dirty="0" err="1" smtClean="0"/>
              <a:t>Addr</a:t>
            </a:r>
            <a:r>
              <a:rPr lang="en-US" dirty="0" smtClean="0"/>
              <a:t>: 0x0007F004</a:t>
            </a:r>
          </a:p>
          <a:p>
            <a:r>
              <a:rPr lang="en-US" dirty="0" smtClean="0"/>
              <a:t>Can protect with address translation</a:t>
            </a:r>
            <a:endParaRPr lang="en-US" dirty="0"/>
          </a:p>
        </p:txBody>
      </p:sp>
      <p:pic>
        <p:nvPicPr>
          <p:cNvPr id="6553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4952936"/>
            <a:ext cx="11842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18"/>
          <p:cNvGrpSpPr>
            <a:grpSpLocks/>
          </p:cNvGrpSpPr>
          <p:nvPr/>
        </p:nvGrpSpPr>
        <p:grpSpPr bwMode="auto">
          <a:xfrm>
            <a:off x="6307137" y="908050"/>
            <a:ext cx="2608263" cy="5600700"/>
            <a:chOff x="3685" y="572"/>
            <a:chExt cx="1643" cy="3528"/>
          </a:xfrm>
        </p:grpSpPr>
        <p:sp>
          <p:nvSpPr>
            <p:cNvPr id="65541" name="Rectangle 5"/>
            <p:cNvSpPr>
              <a:spLocks noChangeArrowheads="1"/>
            </p:cNvSpPr>
            <p:nvPr/>
          </p:nvSpPr>
          <p:spPr bwMode="auto">
            <a:xfrm>
              <a:off x="4556" y="572"/>
              <a:ext cx="768" cy="2736"/>
            </a:xfrm>
            <a:prstGeom prst="rect">
              <a:avLst/>
            </a:prstGeom>
            <a:solidFill>
              <a:srgbClr val="FF66CC"/>
            </a:solidFill>
            <a:ln w="38100">
              <a:solidFill>
                <a:schemeClr val="tx1"/>
              </a:solidFill>
              <a:miter lim="800000"/>
              <a:headEnd/>
              <a:tailEnd/>
            </a:ln>
          </p:spPr>
          <p:txBody>
            <a:bodyPr wrap="none" lIns="90478" tIns="44445" rIns="90478" bIns="44445" anchor="ctr"/>
            <a:lstStyle/>
            <a:p>
              <a:endParaRPr lang="en-US">
                <a:latin typeface="Helvetica" charset="0"/>
              </a:endParaRPr>
            </a:p>
          </p:txBody>
        </p:sp>
        <p:sp>
          <p:nvSpPr>
            <p:cNvPr id="65542" name="Rectangle 6"/>
            <p:cNvSpPr>
              <a:spLocks noChangeArrowheads="1"/>
            </p:cNvSpPr>
            <p:nvPr/>
          </p:nvSpPr>
          <p:spPr bwMode="auto">
            <a:xfrm>
              <a:off x="4556" y="1340"/>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Display</a:t>
              </a:r>
            </a:p>
            <a:p>
              <a:pPr marL="228600" indent="-228600">
                <a:spcBef>
                  <a:spcPct val="0"/>
                </a:spcBef>
              </a:pPr>
              <a:r>
                <a:rPr lang="en-US" sz="1800">
                  <a:latin typeface="Helvetica" charset="0"/>
                </a:rPr>
                <a:t>Memory</a:t>
              </a:r>
            </a:p>
          </p:txBody>
        </p:sp>
        <p:sp>
          <p:nvSpPr>
            <p:cNvPr id="65543" name="Text Box 7"/>
            <p:cNvSpPr txBox="1">
              <a:spLocks noChangeArrowheads="1"/>
            </p:cNvSpPr>
            <p:nvPr/>
          </p:nvSpPr>
          <p:spPr bwMode="auto">
            <a:xfrm>
              <a:off x="3685" y="1856"/>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0x8000F000</a:t>
              </a:r>
            </a:p>
          </p:txBody>
        </p:sp>
        <p:sp>
          <p:nvSpPr>
            <p:cNvPr id="65544" name="Text Box 8"/>
            <p:cNvSpPr txBox="1">
              <a:spLocks noChangeArrowheads="1"/>
            </p:cNvSpPr>
            <p:nvPr/>
          </p:nvSpPr>
          <p:spPr bwMode="auto">
            <a:xfrm>
              <a:off x="3689" y="1328"/>
              <a:ext cx="83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0x80010000</a:t>
              </a:r>
            </a:p>
          </p:txBody>
        </p:sp>
        <p:sp>
          <p:nvSpPr>
            <p:cNvPr id="65545" name="Text Box 9"/>
            <p:cNvSpPr txBox="1">
              <a:spLocks noChangeArrowheads="1"/>
            </p:cNvSpPr>
            <p:nvPr/>
          </p:nvSpPr>
          <p:spPr bwMode="auto">
            <a:xfrm>
              <a:off x="4492" y="3404"/>
              <a:ext cx="836"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dirty="0">
                  <a:latin typeface="Helvetica" charset="0"/>
                </a:rPr>
                <a:t>Physical </a:t>
              </a:r>
              <a:endParaRPr lang="en-US" dirty="0" smtClean="0">
                <a:latin typeface="Helvetica" charset="0"/>
              </a:endParaRPr>
            </a:p>
            <a:p>
              <a:r>
                <a:rPr lang="en-US" dirty="0" smtClean="0">
                  <a:latin typeface="Helvetica" charset="0"/>
                </a:rPr>
                <a:t>Address</a:t>
              </a:r>
              <a:endParaRPr lang="en-US" dirty="0">
                <a:latin typeface="Helvetica" charset="0"/>
              </a:endParaRPr>
            </a:p>
            <a:p>
              <a:r>
                <a:rPr lang="en-US" dirty="0">
                  <a:latin typeface="Helvetica" charset="0"/>
                </a:rPr>
                <a:t>Space</a:t>
              </a:r>
            </a:p>
          </p:txBody>
        </p:sp>
        <p:sp>
          <p:nvSpPr>
            <p:cNvPr id="65546" name="Rectangle 10"/>
            <p:cNvSpPr>
              <a:spLocks noChangeArrowheads="1"/>
            </p:cNvSpPr>
            <p:nvPr/>
          </p:nvSpPr>
          <p:spPr bwMode="auto">
            <a:xfrm>
              <a:off x="4556" y="2588"/>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Status</a:t>
              </a:r>
            </a:p>
          </p:txBody>
        </p:sp>
        <p:sp>
          <p:nvSpPr>
            <p:cNvPr id="65547" name="Text Box 11"/>
            <p:cNvSpPr txBox="1">
              <a:spLocks noChangeArrowheads="1"/>
            </p:cNvSpPr>
            <p:nvPr/>
          </p:nvSpPr>
          <p:spPr bwMode="auto">
            <a:xfrm>
              <a:off x="3686" y="2600"/>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0x0007F000</a:t>
              </a:r>
            </a:p>
          </p:txBody>
        </p:sp>
        <p:sp>
          <p:nvSpPr>
            <p:cNvPr id="65548" name="Rectangle 12"/>
            <p:cNvSpPr>
              <a:spLocks noChangeArrowheads="1"/>
            </p:cNvSpPr>
            <p:nvPr/>
          </p:nvSpPr>
          <p:spPr bwMode="auto">
            <a:xfrm>
              <a:off x="4556" y="2396"/>
              <a:ext cx="768" cy="192"/>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r>
                <a:rPr lang="en-US" sz="1800">
                  <a:latin typeface="Helvetica" charset="0"/>
                </a:rPr>
                <a:t>Command</a:t>
              </a:r>
            </a:p>
          </p:txBody>
        </p:sp>
        <p:sp>
          <p:nvSpPr>
            <p:cNvPr id="65549" name="Text Box 13"/>
            <p:cNvSpPr txBox="1">
              <a:spLocks noChangeArrowheads="1"/>
            </p:cNvSpPr>
            <p:nvPr/>
          </p:nvSpPr>
          <p:spPr bwMode="auto">
            <a:xfrm>
              <a:off x="3686" y="2408"/>
              <a:ext cx="84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0x0007F004</a:t>
              </a:r>
            </a:p>
          </p:txBody>
        </p:sp>
        <p:sp>
          <p:nvSpPr>
            <p:cNvPr id="65550" name="Rectangle 15"/>
            <p:cNvSpPr>
              <a:spLocks noChangeArrowheads="1"/>
            </p:cNvSpPr>
            <p:nvPr/>
          </p:nvSpPr>
          <p:spPr bwMode="auto">
            <a:xfrm>
              <a:off x="4556" y="768"/>
              <a:ext cx="768" cy="576"/>
            </a:xfrm>
            <a:prstGeom prst="rect">
              <a:avLst/>
            </a:prstGeom>
            <a:solidFill>
              <a:srgbClr val="00FFFF"/>
            </a:solidFill>
            <a:ln w="38100">
              <a:solidFill>
                <a:schemeClr val="tx1"/>
              </a:solidFill>
              <a:miter lim="800000"/>
              <a:headEnd/>
              <a:tailEnd/>
            </a:ln>
          </p:spPr>
          <p:txBody>
            <a:bodyPr wrap="none" lIns="90478" tIns="44445" rIns="90478" bIns="44445" anchor="ctr"/>
            <a:lstStyle/>
            <a:p>
              <a:pPr marL="228600" indent="-228600">
                <a:spcBef>
                  <a:spcPct val="0"/>
                </a:spcBef>
              </a:pPr>
              <a:r>
                <a:rPr lang="en-US" sz="1800">
                  <a:latin typeface="Helvetica" charset="0"/>
                </a:rPr>
                <a:t>Graphics</a:t>
              </a:r>
            </a:p>
            <a:p>
              <a:pPr marL="228600" indent="-228600">
                <a:spcBef>
                  <a:spcPct val="0"/>
                </a:spcBef>
              </a:pPr>
              <a:r>
                <a:rPr lang="en-US" sz="1800">
                  <a:latin typeface="Helvetica" charset="0"/>
                </a:rPr>
                <a:t>Command</a:t>
              </a:r>
            </a:p>
            <a:p>
              <a:pPr marL="228600" indent="-228600">
                <a:spcBef>
                  <a:spcPct val="0"/>
                </a:spcBef>
              </a:pPr>
              <a:r>
                <a:rPr lang="en-US" sz="1800">
                  <a:latin typeface="Helvetica" charset="0"/>
                </a:rPr>
                <a:t>Queue</a:t>
              </a:r>
            </a:p>
          </p:txBody>
        </p:sp>
        <p:sp>
          <p:nvSpPr>
            <p:cNvPr id="65551" name="Text Box 16"/>
            <p:cNvSpPr txBox="1">
              <a:spLocks noChangeArrowheads="1"/>
            </p:cNvSpPr>
            <p:nvPr/>
          </p:nvSpPr>
          <p:spPr bwMode="auto">
            <a:xfrm>
              <a:off x="3697" y="732"/>
              <a:ext cx="83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a:defRPr sz="2200" b="1">
                  <a:solidFill>
                    <a:schemeClr val="tx1"/>
                  </a:solidFill>
                  <a:latin typeface="Comic Sans MS" charset="0"/>
                  <a:ea typeface="ＭＳ Ｐゴシック" charset="0"/>
                  <a:cs typeface="MS PGothic" charset="0"/>
                </a:defRPr>
              </a:lvl1pPr>
              <a:lvl2pPr marL="742950" indent="-285750">
                <a:defRPr sz="2200" b="1">
                  <a:solidFill>
                    <a:schemeClr val="tx1"/>
                  </a:solidFill>
                  <a:latin typeface="Comic Sans MS" charset="0"/>
                  <a:ea typeface="MS PGothic" charset="0"/>
                  <a:cs typeface="MS PGothic" charset="0"/>
                </a:defRPr>
              </a:lvl2pPr>
              <a:lvl3pPr marL="1143000" indent="-228600">
                <a:defRPr sz="2200" b="1">
                  <a:solidFill>
                    <a:schemeClr val="tx1"/>
                  </a:solidFill>
                  <a:latin typeface="Comic Sans MS" charset="0"/>
                  <a:ea typeface="MS PGothic" charset="0"/>
                  <a:cs typeface="MS PGothic" charset="0"/>
                </a:defRPr>
              </a:lvl3pPr>
              <a:lvl4pPr marL="1600200" indent="-228600">
                <a:defRPr sz="2200" b="1">
                  <a:solidFill>
                    <a:schemeClr val="tx1"/>
                  </a:solidFill>
                  <a:latin typeface="Comic Sans MS" charset="0"/>
                  <a:ea typeface="MS PGothic" charset="0"/>
                  <a:cs typeface="MS PGothic" charset="0"/>
                </a:defRPr>
              </a:lvl4pPr>
              <a:lvl5pPr marL="2057400" indent="-228600">
                <a:defRPr sz="2200" b="1">
                  <a:solidFill>
                    <a:schemeClr val="tx1"/>
                  </a:solidFill>
                  <a:latin typeface="Comic Sans MS" charset="0"/>
                  <a:ea typeface="MS PGothic" charset="0"/>
                  <a:cs typeface="MS PGothic"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MS PGothic" charset="0"/>
                  <a:cs typeface="MS PGothic" charset="0"/>
                </a:defRPr>
              </a:lvl9pPr>
            </a:lstStyle>
            <a:p>
              <a:r>
                <a:rPr lang="en-US" sz="1600">
                  <a:latin typeface="Helvetica" charset="0"/>
                </a:rPr>
                <a:t>0x80020000</a:t>
              </a:r>
            </a:p>
          </p:txBody>
        </p:sp>
      </p:grpSp>
    </p:spTree>
    <p:extLst>
      <p:ext uri="{BB962C8B-B14F-4D97-AF65-F5344CB8AC3E}">
        <p14:creationId xmlns:p14="http://schemas.microsoft.com/office/powerpoint/2010/main" val="40059112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41732" name="Picture 4"/>
          <p:cNvPicPr>
            <a:picLocks noChangeAspect="1" noChangeArrowheads="1"/>
          </p:cNvPicPr>
          <p:nvPr/>
        </p:nvPicPr>
        <p:blipFill>
          <a:blip r:embed="rId3">
            <a:extLst>
              <a:ext uri="{28A0092B-C50C-407E-A947-70E740481C1C}">
                <a14:useLocalDpi xmlns:a14="http://schemas.microsoft.com/office/drawing/2010/main" val="0"/>
              </a:ext>
            </a:extLst>
          </a:blip>
          <a:srcRect l="464" t="5923" r="464" b="5925"/>
          <a:stretch>
            <a:fillRect/>
          </a:stretch>
        </p:blipFill>
        <p:spPr bwMode="auto">
          <a:xfrm>
            <a:off x="3214674" y="3133811"/>
            <a:ext cx="5715000" cy="381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07990" y="4687703"/>
            <a:ext cx="453970" cy="430887"/>
          </a:xfrm>
          <a:prstGeom prst="rect">
            <a:avLst/>
          </a:prstGeom>
          <a:noFill/>
        </p:spPr>
        <p:txBody>
          <a:bodyPr wrap="none" rtlCol="0">
            <a:spAutoFit/>
          </a:bodyPr>
          <a:lstStyle/>
          <a:p>
            <a:pPr algn="ctr"/>
            <a:r>
              <a:rPr lang="en-US" sz="1100" dirty="0" err="1">
                <a:solidFill>
                  <a:srgbClr val="FF0000"/>
                </a:solidFill>
              </a:rPr>
              <a:t>a</a:t>
            </a:r>
            <a:r>
              <a:rPr lang="en-US" sz="1100" dirty="0" err="1" smtClean="0">
                <a:solidFill>
                  <a:srgbClr val="FF0000"/>
                </a:solidFill>
              </a:rPr>
              <a:t>ddr</a:t>
            </a:r>
            <a:endParaRPr lang="en-US" sz="1100" dirty="0" smtClean="0">
              <a:solidFill>
                <a:srgbClr val="FF0000"/>
              </a:solidFill>
            </a:endParaRPr>
          </a:p>
          <a:p>
            <a:pPr algn="ctr"/>
            <a:r>
              <a:rPr lang="en-US" sz="1100" dirty="0" err="1" smtClean="0">
                <a:solidFill>
                  <a:srgbClr val="FF0000"/>
                </a:solidFill>
              </a:rPr>
              <a:t>len</a:t>
            </a:r>
            <a:endParaRPr lang="en-US" sz="1100" dirty="0">
              <a:solidFill>
                <a:srgbClr val="FF0000"/>
              </a:solidFill>
            </a:endParaRPr>
          </a:p>
        </p:txBody>
      </p:sp>
      <p:sp>
        <p:nvSpPr>
          <p:cNvPr id="67585" name="Rectangle 2"/>
          <p:cNvSpPr>
            <a:spLocks noGrp="1" noChangeArrowheads="1"/>
          </p:cNvSpPr>
          <p:nvPr>
            <p:ph type="title"/>
          </p:nvPr>
        </p:nvSpPr>
        <p:spPr>
          <a:xfrm>
            <a:off x="457200" y="266700"/>
            <a:ext cx="8534400" cy="533400"/>
          </a:xfrm>
        </p:spPr>
        <p:txBody>
          <a:bodyPr>
            <a:normAutofit/>
          </a:bodyPr>
          <a:lstStyle/>
          <a:p>
            <a:r>
              <a:rPr lang="en-US" dirty="0">
                <a:ea typeface="MS PGothic" charset="0"/>
              </a:rPr>
              <a:t>Transferring Data To/From Controller</a:t>
            </a:r>
          </a:p>
        </p:txBody>
      </p:sp>
      <p:sp>
        <p:nvSpPr>
          <p:cNvPr id="841731" name="Rectangle 3"/>
          <p:cNvSpPr>
            <a:spLocks noGrp="1" noChangeArrowheads="1"/>
          </p:cNvSpPr>
          <p:nvPr>
            <p:ph type="body" idx="1"/>
          </p:nvPr>
        </p:nvSpPr>
        <p:spPr>
          <a:xfrm>
            <a:off x="152400" y="685800"/>
            <a:ext cx="8686800" cy="6096000"/>
          </a:xfrm>
        </p:spPr>
        <p:txBody>
          <a:bodyPr>
            <a:normAutofit/>
          </a:bodyPr>
          <a:lstStyle/>
          <a:p>
            <a:pPr>
              <a:lnSpc>
                <a:spcPct val="100000"/>
              </a:lnSpc>
              <a:spcBef>
                <a:spcPct val="5000"/>
              </a:spcBef>
            </a:pPr>
            <a:r>
              <a:rPr lang="en-US" dirty="0">
                <a:solidFill>
                  <a:schemeClr val="hlink"/>
                </a:solidFill>
                <a:ea typeface="MS PGothic" charset="0"/>
              </a:rPr>
              <a:t>Programmed I/O:</a:t>
            </a:r>
          </a:p>
          <a:p>
            <a:pPr lvl="1">
              <a:lnSpc>
                <a:spcPct val="100000"/>
              </a:lnSpc>
              <a:spcBef>
                <a:spcPct val="5000"/>
              </a:spcBef>
            </a:pPr>
            <a:r>
              <a:rPr lang="en-US" sz="2000" dirty="0">
                <a:ea typeface="MS PGothic" charset="0"/>
              </a:rPr>
              <a:t>Each byte transferred via processor in/out or load/store</a:t>
            </a:r>
          </a:p>
          <a:p>
            <a:pPr lvl="1">
              <a:lnSpc>
                <a:spcPct val="100000"/>
              </a:lnSpc>
              <a:spcBef>
                <a:spcPct val="5000"/>
              </a:spcBef>
            </a:pPr>
            <a:r>
              <a:rPr lang="en-US" sz="2000" dirty="0">
                <a:ea typeface="MS PGothic" charset="0"/>
              </a:rPr>
              <a:t>Pro: Simple hardware, easy to program</a:t>
            </a:r>
          </a:p>
          <a:p>
            <a:pPr lvl="1">
              <a:lnSpc>
                <a:spcPct val="100000"/>
              </a:lnSpc>
              <a:spcBef>
                <a:spcPct val="5000"/>
              </a:spcBef>
            </a:pPr>
            <a:r>
              <a:rPr lang="en-US" sz="2000" dirty="0">
                <a:ea typeface="MS PGothic" charset="0"/>
              </a:rPr>
              <a:t>Con: Consumes processor cycles </a:t>
            </a:r>
            <a:r>
              <a:rPr lang="en-US" sz="2000" dirty="0">
                <a:ea typeface="MS PGothic" charset="0"/>
                <a:sym typeface="Symbol" charset="0"/>
              </a:rPr>
              <a:t>proportional to data </a:t>
            </a:r>
            <a:r>
              <a:rPr lang="en-US" sz="2000" dirty="0" smtClean="0">
                <a:ea typeface="MS PGothic" charset="0"/>
                <a:sym typeface="Symbol" charset="0"/>
              </a:rPr>
              <a:t>size</a:t>
            </a:r>
          </a:p>
          <a:p>
            <a:pPr lvl="3">
              <a:lnSpc>
                <a:spcPct val="100000"/>
              </a:lnSpc>
              <a:spcBef>
                <a:spcPct val="5000"/>
              </a:spcBef>
            </a:pPr>
            <a:endParaRPr lang="el-GR" sz="1800" dirty="0">
              <a:ea typeface="MS PGothic" charset="0"/>
              <a:sym typeface="Symbol" charset="0"/>
            </a:endParaRPr>
          </a:p>
          <a:p>
            <a:pPr>
              <a:lnSpc>
                <a:spcPct val="100000"/>
              </a:lnSpc>
              <a:spcBef>
                <a:spcPct val="5000"/>
              </a:spcBef>
            </a:pPr>
            <a:r>
              <a:rPr lang="en-US" dirty="0">
                <a:solidFill>
                  <a:schemeClr val="hlink"/>
                </a:solidFill>
                <a:ea typeface="MS PGothic" charset="0"/>
              </a:rPr>
              <a:t>Direct Memory Access:</a:t>
            </a:r>
          </a:p>
          <a:p>
            <a:pPr lvl="1">
              <a:lnSpc>
                <a:spcPct val="100000"/>
              </a:lnSpc>
              <a:spcBef>
                <a:spcPct val="5000"/>
              </a:spcBef>
            </a:pPr>
            <a:r>
              <a:rPr lang="en-US" sz="2000" dirty="0">
                <a:ea typeface="MS PGothic" charset="0"/>
              </a:rPr>
              <a:t>Give controller access to memory bus</a:t>
            </a:r>
          </a:p>
          <a:p>
            <a:pPr lvl="1">
              <a:lnSpc>
                <a:spcPct val="100000"/>
              </a:lnSpc>
              <a:spcBef>
                <a:spcPct val="5000"/>
              </a:spcBef>
            </a:pPr>
            <a:r>
              <a:rPr lang="en-US" sz="2000" dirty="0">
                <a:ea typeface="MS PGothic" charset="0"/>
              </a:rPr>
              <a:t>Ask it to transfer </a:t>
            </a:r>
            <a:r>
              <a:rPr lang="en-US" sz="2000" dirty="0" smtClean="0">
                <a:ea typeface="MS PGothic" charset="0"/>
              </a:rPr>
              <a:t/>
            </a:r>
            <a:br>
              <a:rPr lang="en-US" sz="2000" dirty="0" smtClean="0">
                <a:ea typeface="MS PGothic" charset="0"/>
              </a:rPr>
            </a:br>
            <a:r>
              <a:rPr lang="en-US" sz="2000" dirty="0" smtClean="0">
                <a:ea typeface="MS PGothic" charset="0"/>
              </a:rPr>
              <a:t>data </a:t>
            </a:r>
            <a:r>
              <a:rPr lang="en-US" sz="2000" dirty="0" smtClean="0">
                <a:ea typeface="MS PGothic" charset="0"/>
              </a:rPr>
              <a:t>blocks </a:t>
            </a:r>
            <a:r>
              <a:rPr lang="en-US" sz="2000" dirty="0">
                <a:ea typeface="MS PGothic" charset="0"/>
              </a:rPr>
              <a:t>to/from </a:t>
            </a:r>
            <a:r>
              <a:rPr lang="en-US" sz="2000" dirty="0" smtClean="0">
                <a:ea typeface="MS PGothic" charset="0"/>
              </a:rPr>
              <a:t/>
            </a:r>
            <a:br>
              <a:rPr lang="en-US" sz="2000" dirty="0" smtClean="0">
                <a:ea typeface="MS PGothic" charset="0"/>
              </a:rPr>
            </a:br>
            <a:r>
              <a:rPr lang="en-US" sz="2000" dirty="0" smtClean="0">
                <a:ea typeface="MS PGothic" charset="0"/>
              </a:rPr>
              <a:t>memory </a:t>
            </a:r>
            <a:r>
              <a:rPr lang="en-US" sz="2000" dirty="0">
                <a:ea typeface="MS PGothic" charset="0"/>
              </a:rPr>
              <a:t>directly</a:t>
            </a:r>
          </a:p>
          <a:p>
            <a:pPr>
              <a:lnSpc>
                <a:spcPct val="100000"/>
              </a:lnSpc>
              <a:spcBef>
                <a:spcPct val="5000"/>
              </a:spcBef>
            </a:pPr>
            <a:r>
              <a:rPr lang="en-US" dirty="0">
                <a:ea typeface="MS PGothic" charset="0"/>
              </a:rPr>
              <a:t>Sample interaction </a:t>
            </a:r>
            <a:r>
              <a:rPr lang="en-US" dirty="0" smtClean="0">
                <a:ea typeface="MS PGothic" charset="0"/>
              </a:rPr>
              <a:t/>
            </a:r>
            <a:br>
              <a:rPr lang="en-US" dirty="0" smtClean="0">
                <a:ea typeface="MS PGothic" charset="0"/>
              </a:rPr>
            </a:br>
            <a:r>
              <a:rPr lang="en-US" dirty="0" smtClean="0">
                <a:ea typeface="MS PGothic" charset="0"/>
              </a:rPr>
              <a:t>with </a:t>
            </a:r>
            <a:r>
              <a:rPr lang="en-US" dirty="0">
                <a:ea typeface="MS PGothic" charset="0"/>
              </a:rPr>
              <a:t>DMA </a:t>
            </a:r>
            <a:r>
              <a:rPr lang="en-US" dirty="0" smtClean="0">
                <a:ea typeface="MS PGothic" charset="0"/>
              </a:rPr>
              <a:t>controller</a:t>
            </a:r>
            <a:br>
              <a:rPr lang="en-US" dirty="0" smtClean="0">
                <a:ea typeface="MS PGothic" charset="0"/>
              </a:rPr>
            </a:br>
            <a:r>
              <a:rPr lang="en-US" dirty="0" smtClean="0">
                <a:ea typeface="MS PGothic" charset="0"/>
              </a:rPr>
              <a:t>(</a:t>
            </a:r>
            <a:r>
              <a:rPr lang="en-US" dirty="0">
                <a:ea typeface="MS PGothic" charset="0"/>
              </a:rPr>
              <a:t>from </a:t>
            </a:r>
            <a:r>
              <a:rPr lang="en-US" dirty="0" smtClean="0">
                <a:ea typeface="MS PGothic" charset="0"/>
              </a:rPr>
              <a:t>OSC)</a:t>
            </a:r>
            <a:r>
              <a:rPr lang="en-US" dirty="0">
                <a:ea typeface="MS PGothic" charset="0"/>
              </a:rPr>
              <a:t>:</a:t>
            </a:r>
          </a:p>
        </p:txBody>
      </p:sp>
      <p:sp>
        <p:nvSpPr>
          <p:cNvPr id="2" name="Freeform 1"/>
          <p:cNvSpPr/>
          <p:nvPr/>
        </p:nvSpPr>
        <p:spPr>
          <a:xfrm>
            <a:off x="4700387" y="4750747"/>
            <a:ext cx="3664207" cy="1054563"/>
          </a:xfrm>
          <a:custGeom>
            <a:avLst/>
            <a:gdLst>
              <a:gd name="connsiteX0" fmla="*/ 64376 w 3664207"/>
              <a:gd name="connsiteY0" fmla="*/ 1054563 h 1054563"/>
              <a:gd name="connsiteX1" fmla="*/ 102570 w 3664207"/>
              <a:gd name="connsiteY1" fmla="*/ 624894 h 1054563"/>
              <a:gd name="connsiteX2" fmla="*/ 1028787 w 3664207"/>
              <a:gd name="connsiteY2" fmla="*/ 605797 h 1054563"/>
              <a:gd name="connsiteX3" fmla="*/ 1305697 w 3664207"/>
              <a:gd name="connsiteY3" fmla="*/ 147483 h 1054563"/>
              <a:gd name="connsiteX4" fmla="*/ 1697190 w 3664207"/>
              <a:gd name="connsiteY4" fmla="*/ 13809 h 1054563"/>
              <a:gd name="connsiteX5" fmla="*/ 3664207 w 3664207"/>
              <a:gd name="connsiteY5" fmla="*/ 4260 h 1054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4207" h="1054563">
                <a:moveTo>
                  <a:pt x="64376" y="1054563"/>
                </a:moveTo>
                <a:cubicBezTo>
                  <a:pt x="3105" y="877125"/>
                  <a:pt x="-58165" y="699688"/>
                  <a:pt x="102570" y="624894"/>
                </a:cubicBezTo>
                <a:cubicBezTo>
                  <a:pt x="263305" y="550100"/>
                  <a:pt x="828266" y="685365"/>
                  <a:pt x="1028787" y="605797"/>
                </a:cubicBezTo>
                <a:cubicBezTo>
                  <a:pt x="1229308" y="526229"/>
                  <a:pt x="1194297" y="246148"/>
                  <a:pt x="1305697" y="147483"/>
                </a:cubicBezTo>
                <a:cubicBezTo>
                  <a:pt x="1417097" y="48818"/>
                  <a:pt x="1304105" y="37679"/>
                  <a:pt x="1697190" y="13809"/>
                </a:cubicBezTo>
                <a:cubicBezTo>
                  <a:pt x="2090275" y="-10062"/>
                  <a:pt x="3664207" y="4260"/>
                  <a:pt x="3664207" y="4260"/>
                </a:cubicBezTo>
              </a:path>
            </a:pathLst>
          </a:custGeom>
          <a:ln>
            <a:solidFill>
              <a:srgbClr val="FF0000"/>
            </a:solidFill>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 name="Straight Arrow Connector 4"/>
          <p:cNvCxnSpPr/>
          <p:nvPr/>
        </p:nvCxnSpPr>
        <p:spPr>
          <a:xfrm flipH="1">
            <a:off x="5414069" y="3580578"/>
            <a:ext cx="1241321" cy="117016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2855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17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17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1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1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173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1731">
                                            <p:txEl>
                                              <p:pRg st="8" end="8"/>
                                            </p:txEl>
                                          </p:spTgt>
                                        </p:tgtEl>
                                        <p:attrNameLst>
                                          <p:attrName>style.visibility</p:attrName>
                                        </p:attrNameLst>
                                      </p:cBhvr>
                                      <p:to>
                                        <p:strVal val="visible"/>
                                      </p:to>
                                    </p:set>
                                  </p:childTnLst>
                                </p:cTn>
                              </p:par>
                              <p:par>
                                <p:cTn id="27" presetID="2" presetClass="entr" presetSubtype="1" fill="hold" nodeType="withEffect">
                                  <p:stCondLst>
                                    <p:cond delay="0"/>
                                  </p:stCondLst>
                                  <p:childTnLst>
                                    <p:set>
                                      <p:cBhvr>
                                        <p:cTn id="28" dur="1" fill="hold">
                                          <p:stCondLst>
                                            <p:cond delay="0"/>
                                          </p:stCondLst>
                                        </p:cTn>
                                        <p:tgtEl>
                                          <p:spTgt spid="841732"/>
                                        </p:tgtEl>
                                        <p:attrNameLst>
                                          <p:attrName>style.visibility</p:attrName>
                                        </p:attrNameLst>
                                      </p:cBhvr>
                                      <p:to>
                                        <p:strVal val="visible"/>
                                      </p:to>
                                    </p:set>
                                    <p:anim calcmode="lin" valueType="num">
                                      <p:cBhvr additive="base">
                                        <p:cTn id="29" dur="500" fill="hold"/>
                                        <p:tgtEl>
                                          <p:spTgt spid="841732"/>
                                        </p:tgtEl>
                                        <p:attrNameLst>
                                          <p:attrName>ppt_x</p:attrName>
                                        </p:attrNameLst>
                                      </p:cBhvr>
                                      <p:tavLst>
                                        <p:tav tm="0">
                                          <p:val>
                                            <p:strVal val="#ppt_x"/>
                                          </p:val>
                                        </p:tav>
                                        <p:tav tm="100000">
                                          <p:val>
                                            <p:strVal val="#ppt_x"/>
                                          </p:val>
                                        </p:tav>
                                      </p:tavLst>
                                    </p:anim>
                                    <p:anim calcmode="lin" valueType="num">
                                      <p:cBhvr additive="base">
                                        <p:cTn id="30" dur="500" fill="hold"/>
                                        <p:tgtEl>
                                          <p:spTgt spid="841732"/>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subTnLst>
                                    <p:set>
                                      <p:cBhvr override="childStyle">
                                        <p:cTn dur="1" fill="hold" display="0" masterRel="sameClick" afterEffect="1">
                                          <p:stCondLst>
                                            <p:cond evt="end" delay="0">
                                              <p:tn val="33"/>
                                            </p:cond>
                                          </p:stCondLst>
                                        </p:cTn>
                                        <p:tgtEl>
                                          <p:spTgt spid="5"/>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41731" grpId="0" build="p"/>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t>The Requirements of I/O</a:t>
            </a:r>
          </a:p>
        </p:txBody>
      </p:sp>
      <p:sp>
        <p:nvSpPr>
          <p:cNvPr id="832515" name="Rectangle 3"/>
          <p:cNvSpPr>
            <a:spLocks noGrp="1" noChangeArrowheads="1"/>
          </p:cNvSpPr>
          <p:nvPr>
            <p:ph type="body" idx="1"/>
          </p:nvPr>
        </p:nvSpPr>
        <p:spPr>
          <a:xfrm>
            <a:off x="609600" y="914400"/>
            <a:ext cx="8305800" cy="5105400"/>
          </a:xfrm>
        </p:spPr>
        <p:txBody>
          <a:bodyPr>
            <a:noAutofit/>
          </a:bodyPr>
          <a:lstStyle/>
          <a:p>
            <a:r>
              <a:rPr lang="en-US" altLang="ko-KR" sz="2800" dirty="0" smtClean="0"/>
              <a:t>So far in this course:</a:t>
            </a:r>
          </a:p>
          <a:p>
            <a:pPr lvl="1"/>
            <a:r>
              <a:rPr lang="en-US" altLang="ko-KR" sz="2400" dirty="0" smtClean="0"/>
              <a:t>We have learned how to manage CPU, </a:t>
            </a:r>
            <a:r>
              <a:rPr lang="en-US" altLang="ko-KR" sz="2400" dirty="0" smtClean="0"/>
              <a:t>memory</a:t>
            </a:r>
          </a:p>
          <a:p>
            <a:pPr lvl="1"/>
            <a:endParaRPr lang="en-US" altLang="ko-KR" sz="2400" dirty="0" smtClean="0"/>
          </a:p>
          <a:p>
            <a:r>
              <a:rPr lang="en-US" altLang="ko-KR" sz="2800" dirty="0" smtClean="0"/>
              <a:t>What about I/O?</a:t>
            </a:r>
          </a:p>
          <a:p>
            <a:pPr lvl="1"/>
            <a:r>
              <a:rPr lang="en-US" altLang="ko-KR" sz="2400" dirty="0" smtClean="0"/>
              <a:t>Without I/O, computers are useless (disembodied brains?)</a:t>
            </a:r>
          </a:p>
          <a:p>
            <a:pPr lvl="1"/>
            <a:r>
              <a:rPr lang="en-US" altLang="ko-KR" sz="2400" dirty="0" smtClean="0"/>
              <a:t>But… thousands of devices, each slightly different</a:t>
            </a:r>
          </a:p>
          <a:p>
            <a:pPr lvl="2"/>
            <a:r>
              <a:rPr lang="en-US" altLang="ko-KR" sz="2400" dirty="0" smtClean="0"/>
              <a:t>How can we standardize the interfaces to these devices?</a:t>
            </a:r>
          </a:p>
          <a:p>
            <a:pPr lvl="1"/>
            <a:r>
              <a:rPr lang="en-US" altLang="ko-KR" sz="2400" dirty="0" smtClean="0"/>
              <a:t>Devices unreliable: media failures and transmission errors</a:t>
            </a:r>
          </a:p>
          <a:p>
            <a:pPr lvl="2"/>
            <a:r>
              <a:rPr lang="en-US" altLang="ko-KR" sz="2400" dirty="0" smtClean="0"/>
              <a:t>How can we make them reliable???</a:t>
            </a:r>
          </a:p>
          <a:p>
            <a:pPr lvl="1"/>
            <a:r>
              <a:rPr lang="en-US" altLang="ko-KR" sz="2400" dirty="0" smtClean="0"/>
              <a:t>Devices unpredictable and/or slow</a:t>
            </a:r>
          </a:p>
          <a:p>
            <a:pPr lvl="2"/>
            <a:r>
              <a:rPr lang="en-US" altLang="ko-KR" sz="2400" dirty="0" smtClean="0"/>
              <a:t>How can we manage them if we don’t know what they will do or how they will perform?</a:t>
            </a:r>
          </a:p>
        </p:txBody>
      </p:sp>
    </p:spTree>
    <p:extLst>
      <p:ext uri="{BB962C8B-B14F-4D97-AF65-F5344CB8AC3E}">
        <p14:creationId xmlns:p14="http://schemas.microsoft.com/office/powerpoint/2010/main" val="36897867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2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5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25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25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25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251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251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251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25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971326" y="152400"/>
            <a:ext cx="7182074" cy="502702"/>
          </a:xfrm>
          <a:noFill/>
        </p:spPr>
        <p:txBody>
          <a:bodyPr wrap="square" lIns="63500" tIns="25400" rIns="63500" bIns="25400" anchor="t">
            <a:spAutoFit/>
          </a:bodyPr>
          <a:lstStyle/>
          <a:p>
            <a:r>
              <a:rPr lang="en-US" dirty="0">
                <a:ea typeface="MS PGothic" charset="0"/>
              </a:rPr>
              <a:t>I/O Device Notifying the OS</a:t>
            </a:r>
          </a:p>
        </p:txBody>
      </p:sp>
      <p:sp>
        <p:nvSpPr>
          <p:cNvPr id="842755" name="Rectangle 3"/>
          <p:cNvSpPr>
            <a:spLocks noGrp="1" noChangeArrowheads="1"/>
          </p:cNvSpPr>
          <p:nvPr>
            <p:ph type="body" idx="1"/>
          </p:nvPr>
        </p:nvSpPr>
        <p:spPr>
          <a:xfrm>
            <a:off x="152400" y="894305"/>
            <a:ext cx="8686800" cy="5397375"/>
          </a:xfrm>
          <a:noFill/>
        </p:spPr>
        <p:txBody>
          <a:bodyPr lIns="63500" tIns="25400" rIns="63500" bIns="25400">
            <a:spAutoFit/>
          </a:bodyPr>
          <a:lstStyle/>
          <a:p>
            <a:pPr marL="203200" indent="-203200">
              <a:spcBef>
                <a:spcPct val="5000"/>
              </a:spcBef>
            </a:pPr>
            <a:r>
              <a:rPr lang="en-US" sz="2400" dirty="0">
                <a:ea typeface="MS PGothic" charset="0"/>
              </a:rPr>
              <a:t>The OS needs to know when:</a:t>
            </a:r>
          </a:p>
          <a:p>
            <a:pPr marL="508000" lvl="1" indent="-190500">
              <a:spcBef>
                <a:spcPct val="5000"/>
              </a:spcBef>
            </a:pPr>
            <a:r>
              <a:rPr lang="en-US" sz="2000" dirty="0">
                <a:ea typeface="MS PGothic" charset="0"/>
              </a:rPr>
              <a:t>The I/O device has completed an operation</a:t>
            </a:r>
          </a:p>
          <a:p>
            <a:pPr marL="508000" lvl="1" indent="-190500">
              <a:spcBef>
                <a:spcPct val="5000"/>
              </a:spcBef>
            </a:pPr>
            <a:r>
              <a:rPr lang="en-US" sz="2000" dirty="0">
                <a:ea typeface="MS PGothic" charset="0"/>
              </a:rPr>
              <a:t>The I/O operation has encountered an error</a:t>
            </a:r>
          </a:p>
          <a:p>
            <a:pPr marL="203200" indent="-203200">
              <a:spcBef>
                <a:spcPct val="5000"/>
              </a:spcBef>
            </a:pPr>
            <a:r>
              <a:rPr lang="en-US" sz="2400" dirty="0">
                <a:solidFill>
                  <a:schemeClr val="hlink"/>
                </a:solidFill>
                <a:ea typeface="MS PGothic" charset="0"/>
              </a:rPr>
              <a:t>I/O Interrupt:</a:t>
            </a:r>
          </a:p>
          <a:p>
            <a:pPr marL="508000" lvl="1" indent="-190500">
              <a:spcBef>
                <a:spcPct val="5000"/>
              </a:spcBef>
            </a:pPr>
            <a:r>
              <a:rPr lang="en-US" sz="2000" dirty="0">
                <a:ea typeface="MS PGothic" charset="0"/>
              </a:rPr>
              <a:t>Device generates an interrupt whenever it needs service</a:t>
            </a:r>
          </a:p>
          <a:p>
            <a:pPr marL="508000" lvl="1" indent="-190500">
              <a:spcBef>
                <a:spcPct val="5000"/>
              </a:spcBef>
            </a:pPr>
            <a:r>
              <a:rPr lang="en-US" sz="2000" dirty="0">
                <a:ea typeface="MS PGothic" charset="0"/>
              </a:rPr>
              <a:t>Pro: handles unpredictable events well</a:t>
            </a:r>
          </a:p>
          <a:p>
            <a:pPr marL="508000" lvl="1" indent="-190500">
              <a:spcBef>
                <a:spcPct val="5000"/>
              </a:spcBef>
            </a:pPr>
            <a:r>
              <a:rPr lang="en-US" sz="2000" dirty="0">
                <a:ea typeface="MS PGothic" charset="0"/>
              </a:rPr>
              <a:t>Con: interrupts relatively high overhead </a:t>
            </a:r>
          </a:p>
          <a:p>
            <a:pPr marL="203200" indent="-203200">
              <a:spcBef>
                <a:spcPct val="5000"/>
              </a:spcBef>
            </a:pPr>
            <a:r>
              <a:rPr lang="en-US" sz="2400" dirty="0">
                <a:solidFill>
                  <a:schemeClr val="hlink"/>
                </a:solidFill>
                <a:ea typeface="MS PGothic" charset="0"/>
              </a:rPr>
              <a:t>Polling:</a:t>
            </a:r>
          </a:p>
          <a:p>
            <a:pPr marL="508000" lvl="1" indent="-190500">
              <a:spcBef>
                <a:spcPct val="5000"/>
              </a:spcBef>
            </a:pPr>
            <a:r>
              <a:rPr lang="en-US" sz="2000" dirty="0">
                <a:ea typeface="MS PGothic" charset="0"/>
              </a:rPr>
              <a:t>OS periodically checks a device-specific status register</a:t>
            </a:r>
          </a:p>
          <a:p>
            <a:pPr marL="965200" lvl="2" indent="-342900">
              <a:spcBef>
                <a:spcPct val="5000"/>
              </a:spcBef>
            </a:pPr>
            <a:r>
              <a:rPr lang="en-US" sz="1800" dirty="0">
                <a:ea typeface="MS PGothic" charset="0"/>
              </a:rPr>
              <a:t>I/O device puts completion information in status register</a:t>
            </a:r>
          </a:p>
          <a:p>
            <a:pPr marL="508000" lvl="1" indent="-190500">
              <a:spcBef>
                <a:spcPct val="5000"/>
              </a:spcBef>
            </a:pPr>
            <a:r>
              <a:rPr lang="en-US" sz="2000" dirty="0">
                <a:ea typeface="MS PGothic" charset="0"/>
              </a:rPr>
              <a:t>Pro: low overhead</a:t>
            </a:r>
          </a:p>
          <a:p>
            <a:pPr marL="508000" lvl="1" indent="-190500">
              <a:spcBef>
                <a:spcPct val="5000"/>
              </a:spcBef>
            </a:pPr>
            <a:r>
              <a:rPr lang="en-US" sz="2000" dirty="0">
                <a:ea typeface="MS PGothic" charset="0"/>
              </a:rPr>
              <a:t>Con: may waste many cycles on polling if infrequent or unpredictable I/O operations</a:t>
            </a:r>
          </a:p>
          <a:p>
            <a:pPr marL="203200" indent="-203200">
              <a:spcBef>
                <a:spcPct val="5000"/>
              </a:spcBef>
            </a:pPr>
            <a:r>
              <a:rPr lang="en-US" sz="2400" dirty="0">
                <a:ea typeface="MS PGothic" charset="0"/>
              </a:rPr>
              <a:t>Actual devices combine both polling and interrupts</a:t>
            </a:r>
          </a:p>
          <a:p>
            <a:pPr marL="508000" lvl="1" indent="-190500">
              <a:spcBef>
                <a:spcPct val="5000"/>
              </a:spcBef>
            </a:pPr>
            <a:r>
              <a:rPr lang="en-US" sz="2000" dirty="0">
                <a:ea typeface="MS PGothic" charset="0"/>
              </a:rPr>
              <a:t>For instance – High-bandwidth network adapter: </a:t>
            </a:r>
          </a:p>
          <a:p>
            <a:pPr marL="965200" lvl="2" indent="-342900">
              <a:spcBef>
                <a:spcPct val="5000"/>
              </a:spcBef>
            </a:pPr>
            <a:r>
              <a:rPr lang="en-US" sz="1800" dirty="0">
                <a:ea typeface="MS PGothic" charset="0"/>
              </a:rPr>
              <a:t>Interrupt for first incoming packet</a:t>
            </a:r>
          </a:p>
          <a:p>
            <a:pPr marL="965200" lvl="2" indent="-342900">
              <a:spcBef>
                <a:spcPct val="5000"/>
              </a:spcBef>
            </a:pPr>
            <a:r>
              <a:rPr lang="en-US" sz="1800" dirty="0">
                <a:ea typeface="MS PGothic" charset="0"/>
              </a:rPr>
              <a:t>Poll for following packets until hardware queues are empty</a:t>
            </a:r>
          </a:p>
          <a:p>
            <a:pPr marL="965200" lvl="2" indent="-342900">
              <a:spcBef>
                <a:spcPct val="5000"/>
              </a:spcBef>
            </a:pPr>
            <a:endParaRPr lang="en-US" sz="1800" dirty="0">
              <a:ea typeface="MS PGothic" charset="0"/>
            </a:endParaRPr>
          </a:p>
        </p:txBody>
      </p:sp>
    </p:spTree>
    <p:extLst>
      <p:ext uri="{BB962C8B-B14F-4D97-AF65-F5344CB8AC3E}">
        <p14:creationId xmlns:p14="http://schemas.microsoft.com/office/powerpoint/2010/main" val="27755825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2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2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2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2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275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27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275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275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275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275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4275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4275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275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27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smtClean="0">
                <a:ea typeface="Gulim" panose="020B0600000101010101" pitchFamily="34" charset="-127"/>
              </a:rPr>
              <a:t>Device Drivers</a:t>
            </a:r>
          </a:p>
        </p:txBody>
      </p:sp>
      <p:sp>
        <p:nvSpPr>
          <p:cNvPr id="839683" name="Rectangle 3"/>
          <p:cNvSpPr>
            <a:spLocks noGrp="1" noChangeArrowheads="1"/>
          </p:cNvSpPr>
          <p:nvPr>
            <p:ph type="body" idx="1"/>
          </p:nvPr>
        </p:nvSpPr>
        <p:spPr>
          <a:xfrm>
            <a:off x="152400" y="685800"/>
            <a:ext cx="8763000" cy="6019800"/>
          </a:xfrm>
        </p:spPr>
        <p:txBody>
          <a:bodyPr/>
          <a:lstStyle/>
          <a:p>
            <a:pPr>
              <a:lnSpc>
                <a:spcPct val="80000"/>
              </a:lnSpc>
              <a:spcBef>
                <a:spcPct val="20000"/>
              </a:spcBef>
            </a:pPr>
            <a:r>
              <a:rPr lang="en-US" altLang="ko-KR" dirty="0" smtClean="0">
                <a:solidFill>
                  <a:schemeClr val="hlink"/>
                </a:solidFill>
                <a:ea typeface="Gulim" panose="020B0600000101010101" pitchFamily="34" charset="-127"/>
              </a:rPr>
              <a:t>Device Driver: </a:t>
            </a:r>
            <a:r>
              <a:rPr lang="en-US" altLang="ko-KR" dirty="0" smtClean="0">
                <a:ea typeface="Gulim" panose="020B0600000101010101" pitchFamily="34" charset="-127"/>
              </a:rPr>
              <a:t>Device-specific code in the kernel that interacts directly with the device hardware</a:t>
            </a:r>
          </a:p>
          <a:p>
            <a:pPr lvl="1">
              <a:lnSpc>
                <a:spcPct val="80000"/>
              </a:lnSpc>
              <a:spcBef>
                <a:spcPct val="20000"/>
              </a:spcBef>
            </a:pPr>
            <a:r>
              <a:rPr lang="en-US" altLang="ko-KR" dirty="0" smtClean="0">
                <a:ea typeface="Gulim" panose="020B0600000101010101" pitchFamily="34" charset="-127"/>
              </a:rPr>
              <a:t>Supports a standard, internal interface</a:t>
            </a:r>
          </a:p>
          <a:p>
            <a:pPr lvl="1">
              <a:lnSpc>
                <a:spcPct val="80000"/>
              </a:lnSpc>
              <a:spcBef>
                <a:spcPct val="20000"/>
              </a:spcBef>
            </a:pPr>
            <a:r>
              <a:rPr lang="en-US" altLang="ko-KR" dirty="0" smtClean="0">
                <a:ea typeface="Gulim" panose="020B0600000101010101" pitchFamily="34" charset="-127"/>
              </a:rPr>
              <a:t>Same kernel I/O system can interact easily with different device drivers</a:t>
            </a:r>
          </a:p>
          <a:p>
            <a:pPr lvl="1">
              <a:lnSpc>
                <a:spcPct val="80000"/>
              </a:lnSpc>
              <a:spcBef>
                <a:spcPct val="20000"/>
              </a:spcBef>
            </a:pPr>
            <a:r>
              <a:rPr lang="en-US" altLang="ko-KR" dirty="0" smtClean="0">
                <a:ea typeface="Gulim" panose="020B0600000101010101" pitchFamily="34" charset="-127"/>
              </a:rPr>
              <a:t>Special device-specific configuration supported with the </a:t>
            </a:r>
            <a:r>
              <a:rPr lang="en-US" altLang="ko-KR" dirty="0" err="1" smtClean="0">
                <a:latin typeface="Courier New" panose="02070309020205020404" pitchFamily="49" charset="0"/>
                <a:ea typeface="Gulim" panose="020B0600000101010101" pitchFamily="34" charset="-127"/>
              </a:rPr>
              <a:t>ioctl</a:t>
            </a:r>
            <a:r>
              <a:rPr lang="en-US" altLang="ko-KR" dirty="0" smtClean="0">
                <a:latin typeface="Courier New" panose="02070309020205020404" pitchFamily="49" charset="0"/>
                <a:ea typeface="Gulim" panose="020B0600000101010101" pitchFamily="34" charset="-127"/>
              </a:rPr>
              <a:t>()</a:t>
            </a:r>
            <a:r>
              <a:rPr lang="en-US" altLang="ko-KR" dirty="0" smtClean="0">
                <a:ea typeface="Gulim" panose="020B0600000101010101" pitchFamily="34" charset="-127"/>
              </a:rPr>
              <a:t> system </a:t>
            </a:r>
            <a:r>
              <a:rPr lang="en-US" altLang="ko-KR" dirty="0" smtClean="0">
                <a:ea typeface="Gulim" panose="020B0600000101010101" pitchFamily="34" charset="-127"/>
              </a:rPr>
              <a:t>call</a:t>
            </a:r>
          </a:p>
          <a:p>
            <a:pPr lvl="1">
              <a:lnSpc>
                <a:spcPct val="80000"/>
              </a:lnSpc>
              <a:spcBef>
                <a:spcPct val="20000"/>
              </a:spcBef>
            </a:pPr>
            <a:endParaRPr lang="en-US" altLang="ko-KR" dirty="0" smtClean="0">
              <a:ea typeface="Gulim" panose="020B0600000101010101" pitchFamily="34" charset="-127"/>
            </a:endParaRPr>
          </a:p>
          <a:p>
            <a:pPr>
              <a:lnSpc>
                <a:spcPct val="80000"/>
              </a:lnSpc>
              <a:spcBef>
                <a:spcPct val="20000"/>
              </a:spcBef>
            </a:pPr>
            <a:r>
              <a:rPr lang="en-US" altLang="ko-KR" dirty="0" smtClean="0">
                <a:ea typeface="Gulim" panose="020B0600000101010101" pitchFamily="34" charset="-127"/>
              </a:rPr>
              <a:t>Device Drivers typically divided into two pieces:</a:t>
            </a:r>
          </a:p>
          <a:p>
            <a:pPr lvl="1">
              <a:lnSpc>
                <a:spcPct val="80000"/>
              </a:lnSpc>
              <a:spcBef>
                <a:spcPct val="20000"/>
              </a:spcBef>
            </a:pPr>
            <a:r>
              <a:rPr lang="en-US" altLang="ko-KR" dirty="0" smtClean="0">
                <a:ea typeface="Gulim" panose="020B0600000101010101" pitchFamily="34" charset="-127"/>
              </a:rPr>
              <a:t>Top half: accessed in call path from system calls</a:t>
            </a:r>
          </a:p>
          <a:p>
            <a:pPr lvl="2">
              <a:lnSpc>
                <a:spcPct val="80000"/>
              </a:lnSpc>
              <a:spcBef>
                <a:spcPct val="20000"/>
              </a:spcBef>
            </a:pPr>
            <a:r>
              <a:rPr lang="en-US" altLang="ko-KR" dirty="0" smtClean="0">
                <a:ea typeface="Gulim" panose="020B0600000101010101" pitchFamily="34" charset="-127"/>
              </a:rPr>
              <a:t>implements a set of </a:t>
            </a:r>
            <a:r>
              <a:rPr lang="en-US" altLang="ko-KR" dirty="0" smtClean="0">
                <a:solidFill>
                  <a:schemeClr val="hlink"/>
                </a:solidFill>
                <a:ea typeface="Gulim" panose="020B0600000101010101" pitchFamily="34" charset="-127"/>
              </a:rPr>
              <a:t>standard, cross-device calls</a:t>
            </a:r>
            <a:r>
              <a:rPr lang="en-US" altLang="ko-KR" dirty="0" smtClean="0">
                <a:ea typeface="Gulim" panose="020B0600000101010101" pitchFamily="34" charset="-127"/>
              </a:rPr>
              <a:t> like </a:t>
            </a:r>
            <a:r>
              <a:rPr lang="en-US" altLang="ko-KR" dirty="0" smtClean="0">
                <a:latin typeface="Courier New" panose="02070309020205020404" pitchFamily="49" charset="0"/>
                <a:ea typeface="Gulim" panose="020B0600000101010101" pitchFamily="34" charset="-127"/>
              </a:rPr>
              <a:t>open()</a:t>
            </a:r>
            <a:r>
              <a:rPr lang="en-US" altLang="ko-KR" dirty="0" smtClean="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close()</a:t>
            </a:r>
            <a:r>
              <a:rPr lang="en-US" altLang="ko-KR" dirty="0" smtClean="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read()</a:t>
            </a:r>
            <a:r>
              <a:rPr lang="en-US" altLang="ko-KR" dirty="0" smtClean="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write()</a:t>
            </a:r>
            <a:r>
              <a:rPr lang="en-US" altLang="ko-KR" dirty="0" smtClean="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a:t>
            </a:r>
            <a:r>
              <a:rPr lang="en-US" altLang="ko-KR" dirty="0" err="1" smtClean="0">
                <a:latin typeface="Courier New" panose="02070309020205020404" pitchFamily="49" charset="0"/>
                <a:ea typeface="Gulim" panose="020B0600000101010101" pitchFamily="34" charset="-127"/>
              </a:rPr>
              <a:t>ioctl</a:t>
            </a:r>
            <a:r>
              <a:rPr lang="en-US" altLang="ko-KR" dirty="0" smtClean="0">
                <a:latin typeface="Courier New" panose="02070309020205020404" pitchFamily="49" charset="0"/>
                <a:ea typeface="Gulim" panose="020B0600000101010101" pitchFamily="34" charset="-127"/>
              </a:rPr>
              <a:t>()</a:t>
            </a:r>
            <a:r>
              <a:rPr lang="en-US" altLang="ko-KR" dirty="0" smtClean="0">
                <a:ea typeface="Gulim" panose="020B0600000101010101" pitchFamily="34" charset="-127"/>
              </a:rPr>
              <a:t>,</a:t>
            </a:r>
            <a:r>
              <a:rPr lang="en-US" altLang="ko-KR" dirty="0" smtClean="0">
                <a:latin typeface="Courier New" panose="02070309020205020404" pitchFamily="49" charset="0"/>
                <a:ea typeface="Gulim" panose="020B0600000101010101" pitchFamily="34" charset="-127"/>
              </a:rPr>
              <a:t> strategy()</a:t>
            </a:r>
          </a:p>
          <a:p>
            <a:pPr lvl="2">
              <a:lnSpc>
                <a:spcPct val="80000"/>
              </a:lnSpc>
              <a:spcBef>
                <a:spcPct val="20000"/>
              </a:spcBef>
            </a:pPr>
            <a:r>
              <a:rPr lang="en-US" altLang="ko-KR" dirty="0" smtClean="0">
                <a:ea typeface="Gulim" panose="020B0600000101010101" pitchFamily="34" charset="-127"/>
              </a:rPr>
              <a:t>This is the kernel’s interface to the device driver</a:t>
            </a:r>
          </a:p>
          <a:p>
            <a:pPr lvl="2">
              <a:lnSpc>
                <a:spcPct val="80000"/>
              </a:lnSpc>
              <a:spcBef>
                <a:spcPct val="20000"/>
              </a:spcBef>
            </a:pPr>
            <a:r>
              <a:rPr lang="en-US" altLang="ko-KR" dirty="0" smtClean="0">
                <a:ea typeface="Gulim" panose="020B0600000101010101" pitchFamily="34" charset="-127"/>
              </a:rPr>
              <a:t>Top half will </a:t>
            </a:r>
            <a:r>
              <a:rPr lang="en-US" altLang="ko-KR" i="1" dirty="0" smtClean="0">
                <a:ea typeface="Gulim" panose="020B0600000101010101" pitchFamily="34" charset="-127"/>
              </a:rPr>
              <a:t>start</a:t>
            </a:r>
            <a:r>
              <a:rPr lang="en-US" altLang="ko-KR" dirty="0" smtClean="0">
                <a:ea typeface="Gulim" panose="020B0600000101010101" pitchFamily="34" charset="-127"/>
              </a:rPr>
              <a:t> I/O to device, may put thread to sleep until finished</a:t>
            </a:r>
          </a:p>
          <a:p>
            <a:pPr lvl="1">
              <a:lnSpc>
                <a:spcPct val="80000"/>
              </a:lnSpc>
              <a:spcBef>
                <a:spcPct val="20000"/>
              </a:spcBef>
            </a:pPr>
            <a:r>
              <a:rPr lang="en-US" altLang="ko-KR" dirty="0" smtClean="0">
                <a:ea typeface="Gulim" panose="020B0600000101010101" pitchFamily="34" charset="-127"/>
              </a:rPr>
              <a:t>Bottom half: run as interrupt routine</a:t>
            </a:r>
          </a:p>
          <a:p>
            <a:pPr lvl="2">
              <a:lnSpc>
                <a:spcPct val="80000"/>
              </a:lnSpc>
              <a:spcBef>
                <a:spcPct val="20000"/>
              </a:spcBef>
            </a:pPr>
            <a:r>
              <a:rPr lang="en-US" altLang="ko-KR" dirty="0" smtClean="0">
                <a:ea typeface="Gulim" panose="020B0600000101010101" pitchFamily="34" charset="-127"/>
              </a:rPr>
              <a:t>Gets input or transfers next block of output</a:t>
            </a:r>
          </a:p>
          <a:p>
            <a:pPr lvl="2">
              <a:lnSpc>
                <a:spcPct val="80000"/>
              </a:lnSpc>
              <a:spcBef>
                <a:spcPct val="20000"/>
              </a:spcBef>
            </a:pPr>
            <a:r>
              <a:rPr lang="en-US" altLang="ko-KR" dirty="0" smtClean="0">
                <a:ea typeface="Gulim" panose="020B0600000101010101" pitchFamily="34" charset="-127"/>
              </a:rPr>
              <a:t>May wake sleeping threads if I/O now complete</a:t>
            </a:r>
          </a:p>
        </p:txBody>
      </p:sp>
    </p:spTree>
    <p:extLst>
      <p:ext uri="{BB962C8B-B14F-4D97-AF65-F5344CB8AC3E}">
        <p14:creationId xmlns:p14="http://schemas.microsoft.com/office/powerpoint/2010/main" val="3795733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6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68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6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6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96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6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6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96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6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9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Gulim" panose="020B0600000101010101" pitchFamily="34" charset="-127"/>
              </a:rPr>
              <a:t>Life Cycle of An I/O Request</a:t>
            </a:r>
            <a:endParaRPr lang="en-US" altLang="ko-KR" sz="1800" smtClean="0">
              <a:ea typeface="Gulim" panose="020B0600000101010101" pitchFamily="34" charset="-127"/>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l="24442" t="562" r="24442" b="562"/>
          <a:stretch>
            <a:fillRect/>
          </a:stretch>
        </p:blipFill>
        <p:spPr bwMode="auto">
          <a:xfrm>
            <a:off x="3613150" y="771525"/>
            <a:ext cx="4006850" cy="58134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Line 4"/>
          <p:cNvSpPr>
            <a:spLocks noChangeShapeType="1"/>
          </p:cNvSpPr>
          <p:nvPr/>
        </p:nvSpPr>
        <p:spPr bwMode="auto">
          <a:xfrm>
            <a:off x="914400" y="3429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1" name="Text Box 5"/>
          <p:cNvSpPr txBox="1">
            <a:spLocks noChangeArrowheads="1"/>
          </p:cNvSpPr>
          <p:nvPr/>
        </p:nvSpPr>
        <p:spPr bwMode="auto">
          <a:xfrm>
            <a:off x="1066800" y="3498850"/>
            <a:ext cx="1747254"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 Driver</a:t>
            </a:r>
          </a:p>
          <a:p>
            <a:r>
              <a:rPr lang="en-US" altLang="en-US">
                <a:latin typeface="Gill Sans Light"/>
                <a:cs typeface="Gill Sans Light"/>
              </a:rPr>
              <a:t>Top Half</a:t>
            </a:r>
          </a:p>
        </p:txBody>
      </p:sp>
      <p:sp>
        <p:nvSpPr>
          <p:cNvPr id="14342" name="Line 6"/>
          <p:cNvSpPr>
            <a:spLocks noChangeShapeType="1"/>
          </p:cNvSpPr>
          <p:nvPr/>
        </p:nvSpPr>
        <p:spPr bwMode="auto">
          <a:xfrm>
            <a:off x="914400" y="43434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3" name="Text Box 7"/>
          <p:cNvSpPr txBox="1">
            <a:spLocks noChangeArrowheads="1"/>
          </p:cNvSpPr>
          <p:nvPr/>
        </p:nvSpPr>
        <p:spPr bwMode="auto">
          <a:xfrm>
            <a:off x="1066800" y="4419600"/>
            <a:ext cx="1747254"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 Driver</a:t>
            </a:r>
          </a:p>
          <a:p>
            <a:r>
              <a:rPr lang="en-US" altLang="en-US">
                <a:latin typeface="Gill Sans Light"/>
                <a:cs typeface="Gill Sans Light"/>
              </a:rPr>
              <a:t>Bottom Half</a:t>
            </a:r>
          </a:p>
        </p:txBody>
      </p:sp>
      <p:sp>
        <p:nvSpPr>
          <p:cNvPr id="14344" name="Line 8"/>
          <p:cNvSpPr>
            <a:spLocks noChangeShapeType="1"/>
          </p:cNvSpPr>
          <p:nvPr/>
        </p:nvSpPr>
        <p:spPr bwMode="auto">
          <a:xfrm>
            <a:off x="914400" y="53340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5" name="Text Box 9"/>
          <p:cNvSpPr txBox="1">
            <a:spLocks noChangeArrowheads="1"/>
          </p:cNvSpPr>
          <p:nvPr/>
        </p:nvSpPr>
        <p:spPr bwMode="auto">
          <a:xfrm>
            <a:off x="1330325" y="5486400"/>
            <a:ext cx="1298413"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Device</a:t>
            </a:r>
          </a:p>
          <a:p>
            <a:r>
              <a:rPr lang="en-US" altLang="en-US">
                <a:latin typeface="Gill Sans Light"/>
                <a:cs typeface="Gill Sans Light"/>
              </a:rPr>
              <a:t>Hardware</a:t>
            </a:r>
          </a:p>
        </p:txBody>
      </p:sp>
      <p:sp>
        <p:nvSpPr>
          <p:cNvPr id="14346" name="Line 10"/>
          <p:cNvSpPr>
            <a:spLocks noChangeShapeType="1"/>
          </p:cNvSpPr>
          <p:nvPr/>
        </p:nvSpPr>
        <p:spPr bwMode="auto">
          <a:xfrm>
            <a:off x="914400" y="1752600"/>
            <a:ext cx="7162800" cy="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4347" name="Text Box 11"/>
          <p:cNvSpPr txBox="1">
            <a:spLocks noChangeArrowheads="1"/>
          </p:cNvSpPr>
          <p:nvPr/>
        </p:nvSpPr>
        <p:spPr bwMode="auto">
          <a:xfrm>
            <a:off x="1243013" y="2209800"/>
            <a:ext cx="1352427"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Kernel I/O</a:t>
            </a:r>
          </a:p>
          <a:p>
            <a:r>
              <a:rPr lang="en-US" altLang="en-US">
                <a:latin typeface="Gill Sans Light"/>
                <a:cs typeface="Gill Sans Light"/>
              </a:rPr>
              <a:t>Subsystem</a:t>
            </a:r>
          </a:p>
        </p:txBody>
      </p:sp>
      <p:sp>
        <p:nvSpPr>
          <p:cNvPr id="14348" name="Text Box 12"/>
          <p:cNvSpPr txBox="1">
            <a:spLocks noChangeArrowheads="1"/>
          </p:cNvSpPr>
          <p:nvPr/>
        </p:nvSpPr>
        <p:spPr bwMode="auto">
          <a:xfrm>
            <a:off x="1439863" y="838200"/>
            <a:ext cx="1132703"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cs typeface="Gill Sans Light"/>
              </a:rPr>
              <a:t>User</a:t>
            </a:r>
          </a:p>
          <a:p>
            <a:r>
              <a:rPr lang="en-US" altLang="en-US">
                <a:latin typeface="Gill Sans Light"/>
                <a:cs typeface="Gill Sans Light"/>
              </a:rPr>
              <a:t>Program</a:t>
            </a:r>
          </a:p>
        </p:txBody>
      </p:sp>
    </p:spTree>
    <p:extLst>
      <p:ext uri="{BB962C8B-B14F-4D97-AF65-F5344CB8AC3E}">
        <p14:creationId xmlns:p14="http://schemas.microsoft.com/office/powerpoint/2010/main" val="224639968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Performance Concepts</a:t>
            </a:r>
            <a:endParaRPr lang="en-US" dirty="0"/>
          </a:p>
        </p:txBody>
      </p:sp>
      <p:sp>
        <p:nvSpPr>
          <p:cNvPr id="3" name="Content Placeholder 2"/>
          <p:cNvSpPr>
            <a:spLocks noGrp="1"/>
          </p:cNvSpPr>
          <p:nvPr>
            <p:ph idx="1"/>
          </p:nvPr>
        </p:nvSpPr>
        <p:spPr>
          <a:xfrm>
            <a:off x="457200" y="1023441"/>
            <a:ext cx="8229600" cy="5215723"/>
          </a:xfrm>
        </p:spPr>
        <p:txBody>
          <a:bodyPr>
            <a:normAutofit/>
          </a:bodyPr>
          <a:lstStyle/>
          <a:p>
            <a:r>
              <a:rPr lang="en-US" sz="2800" i="1" dirty="0" smtClean="0">
                <a:solidFill>
                  <a:srgbClr val="FF0000"/>
                </a:solidFill>
              </a:rPr>
              <a:t>Response Time </a:t>
            </a:r>
            <a:r>
              <a:rPr lang="en-US" sz="2800" dirty="0" smtClean="0">
                <a:solidFill>
                  <a:srgbClr val="FF0000"/>
                </a:solidFill>
              </a:rPr>
              <a:t>or</a:t>
            </a:r>
            <a:r>
              <a:rPr lang="en-US" sz="2800" i="1" dirty="0" smtClean="0">
                <a:solidFill>
                  <a:srgbClr val="FF0000"/>
                </a:solidFill>
              </a:rPr>
              <a:t> Latency</a:t>
            </a:r>
            <a:r>
              <a:rPr lang="en-US" sz="2800" dirty="0" smtClean="0">
                <a:solidFill>
                  <a:srgbClr val="FF0000"/>
                </a:solidFill>
              </a:rPr>
              <a:t>: </a:t>
            </a:r>
            <a:r>
              <a:rPr lang="en-US" sz="2800" dirty="0" smtClean="0"/>
              <a:t>Time to perform an </a:t>
            </a:r>
            <a:r>
              <a:rPr lang="en-US" sz="2800" dirty="0" smtClean="0"/>
              <a:t>operation(</a:t>
            </a:r>
            <a:r>
              <a:rPr lang="en-US" sz="2800" dirty="0" smtClean="0"/>
              <a:t>s</a:t>
            </a:r>
            <a:r>
              <a:rPr lang="en-US" sz="2800" dirty="0" smtClean="0"/>
              <a:t>)</a:t>
            </a:r>
          </a:p>
          <a:p>
            <a:endParaRPr lang="en-US" sz="2800" dirty="0" smtClean="0"/>
          </a:p>
          <a:p>
            <a:r>
              <a:rPr lang="en-US" sz="2800" i="1" dirty="0" smtClean="0">
                <a:solidFill>
                  <a:srgbClr val="FF0000"/>
                </a:solidFill>
              </a:rPr>
              <a:t>Bandwidth </a:t>
            </a:r>
            <a:r>
              <a:rPr lang="en-US" sz="2800" dirty="0" smtClean="0">
                <a:solidFill>
                  <a:srgbClr val="FF0000"/>
                </a:solidFill>
              </a:rPr>
              <a:t>or</a:t>
            </a:r>
            <a:r>
              <a:rPr lang="en-US" sz="2800" i="1" dirty="0" smtClean="0">
                <a:solidFill>
                  <a:srgbClr val="FF0000"/>
                </a:solidFill>
              </a:rPr>
              <a:t> Throughput</a:t>
            </a:r>
            <a:r>
              <a:rPr lang="en-US" sz="2800" dirty="0" smtClean="0">
                <a:solidFill>
                  <a:srgbClr val="FF0000"/>
                </a:solidFill>
              </a:rPr>
              <a:t>: </a:t>
            </a:r>
            <a:r>
              <a:rPr lang="en-US" sz="2800" dirty="0" smtClean="0"/>
              <a:t>Rate at which operations are performed (op/s)</a:t>
            </a:r>
          </a:p>
          <a:p>
            <a:pPr lvl="1"/>
            <a:r>
              <a:rPr lang="en-US" sz="2400" dirty="0" smtClean="0"/>
              <a:t>Files: </a:t>
            </a:r>
            <a:r>
              <a:rPr lang="en-US" sz="2400" dirty="0" err="1" smtClean="0"/>
              <a:t>mB</a:t>
            </a:r>
            <a:r>
              <a:rPr lang="en-US" sz="2400" dirty="0" smtClean="0"/>
              <a:t>/s, Networks: </a:t>
            </a:r>
            <a:r>
              <a:rPr lang="en-US" sz="2400" dirty="0" err="1" smtClean="0"/>
              <a:t>mb</a:t>
            </a:r>
            <a:r>
              <a:rPr lang="en-US" sz="2400" dirty="0" smtClean="0"/>
              <a:t>/s, Arithmetic: GFLOP/</a:t>
            </a:r>
            <a:r>
              <a:rPr lang="en-US" sz="2400" dirty="0" smtClean="0"/>
              <a:t>s</a:t>
            </a:r>
          </a:p>
          <a:p>
            <a:pPr lvl="1"/>
            <a:endParaRPr lang="en-US" sz="2400" dirty="0" smtClean="0"/>
          </a:p>
          <a:p>
            <a:r>
              <a:rPr lang="en-US" sz="2800" i="1" dirty="0" smtClean="0">
                <a:solidFill>
                  <a:srgbClr val="FF0000"/>
                </a:solidFill>
              </a:rPr>
              <a:t>Start up </a:t>
            </a:r>
            <a:r>
              <a:rPr lang="en-US" sz="2800" dirty="0" smtClean="0">
                <a:solidFill>
                  <a:srgbClr val="FF0000"/>
                </a:solidFill>
              </a:rPr>
              <a:t>or “Overhead”: </a:t>
            </a:r>
            <a:r>
              <a:rPr lang="en-US" sz="2800" dirty="0" smtClean="0"/>
              <a:t>time to initiate an </a:t>
            </a:r>
            <a:r>
              <a:rPr lang="en-US" sz="2800" dirty="0" smtClean="0"/>
              <a:t>operation</a:t>
            </a:r>
          </a:p>
          <a:p>
            <a:endParaRPr lang="en-US" sz="2800" dirty="0" smtClean="0"/>
          </a:p>
          <a:p>
            <a:r>
              <a:rPr lang="en-US" sz="2800" dirty="0" smtClean="0"/>
              <a:t>Most I/O operations are roughly linear</a:t>
            </a:r>
          </a:p>
          <a:p>
            <a:pPr lvl="1"/>
            <a:r>
              <a:rPr lang="en-US" sz="2400" dirty="0" smtClean="0"/>
              <a:t>Latency(</a:t>
            </a:r>
            <a:r>
              <a:rPr lang="en-US" sz="2400" dirty="0" smtClean="0"/>
              <a:t>n) = </a:t>
            </a:r>
            <a:r>
              <a:rPr lang="en-US" sz="2400" dirty="0" smtClean="0"/>
              <a:t>Overhead </a:t>
            </a:r>
            <a:r>
              <a:rPr lang="en-US" sz="2400" dirty="0" smtClean="0"/>
              <a:t>+ n/Bandwidth</a:t>
            </a:r>
            <a:endParaRPr lang="en-US" sz="2400" dirty="0"/>
          </a:p>
        </p:txBody>
      </p:sp>
    </p:spTree>
    <p:extLst>
      <p:ext uri="{BB962C8B-B14F-4D97-AF65-F5344CB8AC3E}">
        <p14:creationId xmlns:p14="http://schemas.microsoft.com/office/powerpoint/2010/main" val="5119733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(fast network)</a:t>
            </a:r>
            <a:endParaRPr lang="en-US" dirty="0"/>
          </a:p>
        </p:txBody>
      </p:sp>
      <p:sp>
        <p:nvSpPr>
          <p:cNvPr id="3" name="Content Placeholder 2"/>
          <p:cNvSpPr>
            <a:spLocks noGrp="1"/>
          </p:cNvSpPr>
          <p:nvPr>
            <p:ph idx="1"/>
          </p:nvPr>
        </p:nvSpPr>
        <p:spPr>
          <a:xfrm>
            <a:off x="381000" y="685800"/>
            <a:ext cx="8229600" cy="6019800"/>
          </a:xfrm>
        </p:spPr>
        <p:txBody>
          <a:bodyPr>
            <a:normAutofit lnSpcReduction="10000"/>
          </a:bodyPr>
          <a:lstStyle/>
          <a:p>
            <a:r>
              <a:rPr lang="en-US" dirty="0" smtClean="0"/>
              <a:t>Consider a </a:t>
            </a:r>
            <a:r>
              <a:rPr lang="en-US" dirty="0" err="1" smtClean="0"/>
              <a:t>gpbs</a:t>
            </a:r>
            <a:r>
              <a:rPr lang="en-US" dirty="0" smtClean="0"/>
              <a:t> link (125 </a:t>
            </a:r>
            <a:r>
              <a:rPr lang="en-US" dirty="0"/>
              <a:t>M</a:t>
            </a:r>
            <a:r>
              <a:rPr lang="en-US" dirty="0" smtClean="0"/>
              <a:t>B/s)</a:t>
            </a:r>
          </a:p>
          <a:p>
            <a:pPr lvl="1"/>
            <a:r>
              <a:rPr lang="en-US" dirty="0" smtClean="0"/>
              <a:t>With a startup cost S = 1 </a:t>
            </a:r>
            <a:r>
              <a:rPr lang="en-US" dirty="0" err="1" smtClean="0"/>
              <a:t>ms</a:t>
            </a:r>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Theorem</a:t>
            </a:r>
            <a:r>
              <a:rPr lang="en-US" dirty="0"/>
              <a:t>: half-power point occurs at </a:t>
            </a:r>
            <a:r>
              <a:rPr lang="en-US" dirty="0" smtClean="0"/>
              <a:t>n=S*B:</a:t>
            </a:r>
          </a:p>
          <a:p>
            <a:pPr lvl="1"/>
            <a:r>
              <a:rPr lang="en-US" dirty="0" smtClean="0"/>
              <a:t>When </a:t>
            </a:r>
            <a:r>
              <a:rPr lang="en-US" dirty="0"/>
              <a:t>transfer time = </a:t>
            </a:r>
            <a:r>
              <a:rPr lang="en-US" dirty="0" smtClean="0"/>
              <a:t>startup </a:t>
            </a:r>
            <a:r>
              <a:rPr lang="en-US" dirty="0"/>
              <a:t>T(S*B) = S + S*B/B</a:t>
            </a:r>
          </a:p>
          <a:p>
            <a:endParaRPr lang="en-US" dirty="0" smtClean="0"/>
          </a:p>
        </p:txBody>
      </p:sp>
      <p:grpSp>
        <p:nvGrpSpPr>
          <p:cNvPr id="4" name="Group 3"/>
          <p:cNvGrpSpPr/>
          <p:nvPr/>
        </p:nvGrpSpPr>
        <p:grpSpPr>
          <a:xfrm>
            <a:off x="1873250" y="1452233"/>
            <a:ext cx="5441950" cy="4415167"/>
            <a:chOff x="1873250" y="1452233"/>
            <a:chExt cx="5441950" cy="4415167"/>
          </a:xfrm>
        </p:grpSpPr>
        <p:pic>
          <p:nvPicPr>
            <p:cNvPr id="9" name="Picture 8"/>
            <p:cNvPicPr>
              <a:picLocks noChangeAspect="1"/>
            </p:cNvPicPr>
            <p:nvPr/>
          </p:nvPicPr>
          <p:blipFill>
            <a:blip r:embed="rId2"/>
            <a:stretch>
              <a:fillRect/>
            </a:stretch>
          </p:blipFill>
          <p:spPr>
            <a:xfrm>
              <a:off x="1873250" y="1452233"/>
              <a:ext cx="5441950" cy="4415167"/>
            </a:xfrm>
            <a:prstGeom prst="rect">
              <a:avLst/>
            </a:prstGeom>
          </p:spPr>
        </p:pic>
        <p:cxnSp>
          <p:nvCxnSpPr>
            <p:cNvPr id="11" name="Straight Connector 10"/>
            <p:cNvCxnSpPr/>
            <p:nvPr/>
          </p:nvCxnSpPr>
          <p:spPr>
            <a:xfrm flipV="1">
              <a:off x="3581400" y="2057400"/>
              <a:ext cx="0" cy="3133271"/>
            </a:xfrm>
            <a:prstGeom prst="line">
              <a:avLst/>
            </a:prstGeom>
            <a:ln w="12700" cmpd="sng">
              <a:solidFill>
                <a:srgbClr val="000000"/>
              </a:solidFill>
              <a:prstDash val="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55898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 calcmode="lin" valueType="num">
                                      <p:cBhvr additive="base">
                                        <p:cTn id="22"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13" end="13"/>
                                            </p:txEl>
                                          </p:spTgt>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 calcmode="lin" valueType="num">
                                      <p:cBhvr additive="base">
                                        <p:cTn id="26"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10 </a:t>
            </a:r>
            <a:r>
              <a:rPr lang="en-US" dirty="0" err="1" smtClean="0"/>
              <a:t>ms</a:t>
            </a:r>
            <a:r>
              <a:rPr lang="en-US" dirty="0" smtClean="0"/>
              <a:t> startup (like Disk)</a:t>
            </a:r>
            <a:endParaRPr lang="en-US" dirty="0"/>
          </a:p>
        </p:txBody>
      </p:sp>
      <p:pic>
        <p:nvPicPr>
          <p:cNvPr id="10" name="Picture 9"/>
          <p:cNvPicPr>
            <a:picLocks noChangeAspect="1"/>
          </p:cNvPicPr>
          <p:nvPr/>
        </p:nvPicPr>
        <p:blipFill>
          <a:blip r:embed="rId2"/>
          <a:stretch>
            <a:fillRect/>
          </a:stretch>
        </p:blipFill>
        <p:spPr>
          <a:xfrm>
            <a:off x="1066800" y="838200"/>
            <a:ext cx="6731000" cy="5461000"/>
          </a:xfrm>
          <a:prstGeom prst="rect">
            <a:avLst/>
          </a:prstGeom>
        </p:spPr>
      </p:pic>
    </p:spTree>
    <p:extLst>
      <p:ext uri="{BB962C8B-B14F-4D97-AF65-F5344CB8AC3E}">
        <p14:creationId xmlns:p14="http://schemas.microsoft.com/office/powerpoint/2010/main" val="9483954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Determines Peak </a:t>
            </a:r>
            <a:r>
              <a:rPr lang="en-US" dirty="0" smtClean="0"/>
              <a:t>BW for I/O ?</a:t>
            </a:r>
            <a:endParaRPr lang="en-US" dirty="0"/>
          </a:p>
        </p:txBody>
      </p:sp>
      <p:sp>
        <p:nvSpPr>
          <p:cNvPr id="3" name="Content Placeholder 2"/>
          <p:cNvSpPr>
            <a:spLocks noGrp="1"/>
          </p:cNvSpPr>
          <p:nvPr>
            <p:ph idx="1"/>
          </p:nvPr>
        </p:nvSpPr>
        <p:spPr>
          <a:xfrm>
            <a:off x="457200" y="995651"/>
            <a:ext cx="8229600" cy="5633749"/>
          </a:xfrm>
        </p:spPr>
        <p:txBody>
          <a:bodyPr>
            <a:normAutofit/>
          </a:bodyPr>
          <a:lstStyle/>
          <a:p>
            <a:r>
              <a:rPr lang="en-US" dirty="0" smtClean="0"/>
              <a:t>Bus Speed</a:t>
            </a:r>
          </a:p>
          <a:p>
            <a:pPr lvl="1"/>
            <a:r>
              <a:rPr lang="en-US" dirty="0" smtClean="0"/>
              <a:t>PCI-X: 1064 MB/s = 133 MHz x 64 bit (per lane)</a:t>
            </a:r>
          </a:p>
          <a:p>
            <a:pPr lvl="1"/>
            <a:r>
              <a:rPr lang="en-US" dirty="0" smtClean="0"/>
              <a:t>ULTRA WIDE SCSI: 40 MB/s</a:t>
            </a:r>
          </a:p>
          <a:p>
            <a:pPr lvl="1"/>
            <a:r>
              <a:rPr lang="en-US" dirty="0" smtClean="0"/>
              <a:t>Serial Attached SCSI &amp; Serial ATA &amp; </a:t>
            </a:r>
            <a:r>
              <a:rPr lang="en-US" dirty="0"/>
              <a:t>IEEE 1394 (</a:t>
            </a:r>
            <a:r>
              <a:rPr lang="en-US" dirty="0" err="1"/>
              <a:t>firewire</a:t>
            </a:r>
            <a:r>
              <a:rPr lang="en-US" dirty="0"/>
              <a:t>) </a:t>
            </a:r>
            <a:r>
              <a:rPr lang="en-US" dirty="0" smtClean="0"/>
              <a:t>: 1.6 </a:t>
            </a:r>
            <a:r>
              <a:rPr lang="en-US" dirty="0" err="1" smtClean="0"/>
              <a:t>Gbps</a:t>
            </a:r>
            <a:r>
              <a:rPr lang="en-US" dirty="0" smtClean="0"/>
              <a:t> full duplex (200 MB/s)</a:t>
            </a:r>
          </a:p>
          <a:p>
            <a:pPr lvl="1"/>
            <a:r>
              <a:rPr lang="en-US" dirty="0" smtClean="0"/>
              <a:t>USB </a:t>
            </a:r>
            <a:r>
              <a:rPr lang="en-US" dirty="0" smtClean="0"/>
              <a:t>3.0</a:t>
            </a:r>
            <a:r>
              <a:rPr lang="en-US" dirty="0" smtClean="0"/>
              <a:t> </a:t>
            </a:r>
            <a:r>
              <a:rPr lang="en-US" dirty="0" smtClean="0"/>
              <a:t>– </a:t>
            </a:r>
            <a:r>
              <a:rPr lang="en-US" dirty="0" smtClean="0"/>
              <a:t>5 </a:t>
            </a:r>
            <a:r>
              <a:rPr lang="en-US" dirty="0" err="1"/>
              <a:t>g</a:t>
            </a:r>
            <a:r>
              <a:rPr lang="en-US" dirty="0" err="1" smtClean="0"/>
              <a:t>b</a:t>
            </a:r>
            <a:r>
              <a:rPr lang="en-US" dirty="0" smtClean="0"/>
              <a:t>/</a:t>
            </a:r>
            <a:r>
              <a:rPr lang="en-US" dirty="0" smtClean="0"/>
              <a:t>s</a:t>
            </a:r>
          </a:p>
          <a:p>
            <a:pPr lvl="1"/>
            <a:endParaRPr lang="en-US" dirty="0" smtClean="0"/>
          </a:p>
          <a:p>
            <a:r>
              <a:rPr lang="en-US" dirty="0" smtClean="0"/>
              <a:t>Device Transfer Bandwidth</a:t>
            </a:r>
          </a:p>
          <a:p>
            <a:pPr lvl="1"/>
            <a:r>
              <a:rPr lang="en-US" dirty="0" smtClean="0"/>
              <a:t>Rotational speed of disk</a:t>
            </a:r>
          </a:p>
          <a:p>
            <a:pPr lvl="1"/>
            <a:r>
              <a:rPr lang="en-US" dirty="0" smtClean="0"/>
              <a:t>Write / Read rate of NAND flash</a:t>
            </a:r>
          </a:p>
          <a:p>
            <a:pPr lvl="1"/>
            <a:r>
              <a:rPr lang="en-US" dirty="0" smtClean="0"/>
              <a:t>Signaling rate of network </a:t>
            </a:r>
            <a:r>
              <a:rPr lang="en-US" dirty="0" smtClean="0"/>
              <a:t>link</a:t>
            </a:r>
          </a:p>
          <a:p>
            <a:pPr lvl="1"/>
            <a:endParaRPr lang="en-US" dirty="0" smtClean="0"/>
          </a:p>
          <a:p>
            <a:r>
              <a:rPr lang="en-US" dirty="0" smtClean="0"/>
              <a:t>Whatever is the bottleneck in the path</a:t>
            </a:r>
          </a:p>
          <a:p>
            <a:pPr lvl="1"/>
            <a:endParaRPr lang="en-US" dirty="0"/>
          </a:p>
        </p:txBody>
      </p:sp>
    </p:spTree>
    <p:extLst>
      <p:ext uri="{BB962C8B-B14F-4D97-AF65-F5344CB8AC3E}">
        <p14:creationId xmlns:p14="http://schemas.microsoft.com/office/powerpoint/2010/main" val="2536031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break</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7153533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a:xfrm>
            <a:off x="609600" y="914400"/>
            <a:ext cx="7924800" cy="5943600"/>
          </a:xfrm>
        </p:spPr>
        <p:txBody>
          <a:bodyPr>
            <a:normAutofit/>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 (except for SMR – later!)</a:t>
            </a:r>
          </a:p>
          <a:p>
            <a:pPr lvl="1"/>
            <a:r>
              <a:rPr lang="en-US" dirty="0" smtClean="0"/>
              <a:t>Slow performance for random access</a:t>
            </a:r>
          </a:p>
          <a:p>
            <a:pPr lvl="1"/>
            <a:r>
              <a:rPr lang="en-US" dirty="0" smtClean="0"/>
              <a:t>Better performance for streaming </a:t>
            </a:r>
            <a:r>
              <a:rPr lang="en-US" dirty="0" smtClean="0"/>
              <a:t>access</a:t>
            </a:r>
          </a:p>
          <a:p>
            <a:pPr lvl="1"/>
            <a:endParaRPr lang="en-US" dirty="0" smtClean="0"/>
          </a:p>
          <a:p>
            <a:r>
              <a:rPr lang="en-US" dirty="0" smtClean="0"/>
              <a:t>Flash memory</a:t>
            </a:r>
          </a:p>
          <a:p>
            <a:pPr lvl="1"/>
            <a:r>
              <a:rPr lang="en-US" dirty="0" smtClean="0"/>
              <a:t>Storage that rarely becomes corrupted</a:t>
            </a:r>
          </a:p>
          <a:p>
            <a:pPr lvl="1"/>
            <a:r>
              <a:rPr lang="en-US" dirty="0" smtClean="0"/>
              <a:t>Capacity at intermediate cost (50x disk ???)</a:t>
            </a:r>
          </a:p>
          <a:p>
            <a:pPr lvl="1"/>
            <a:r>
              <a:rPr lang="en-US" dirty="0" smtClean="0"/>
              <a:t>Block level random access</a:t>
            </a:r>
          </a:p>
          <a:p>
            <a:pPr lvl="1"/>
            <a:r>
              <a:rPr lang="en-US" dirty="0" smtClean="0"/>
              <a:t>Good performance for reads; worse for random writes</a:t>
            </a:r>
          </a:p>
          <a:p>
            <a:pPr lvl="1"/>
            <a:r>
              <a:rPr lang="en-US" dirty="0" smtClean="0"/>
              <a:t>Erasure requirement in large blocks</a:t>
            </a:r>
          </a:p>
          <a:p>
            <a:pPr lvl="1"/>
            <a:r>
              <a:rPr lang="en-US" dirty="0" smtClean="0"/>
              <a:t>Wear </a:t>
            </a:r>
            <a:r>
              <a:rPr lang="en-US" dirty="0" smtClean="0"/>
              <a:t>patterns issue</a:t>
            </a:r>
            <a:endParaRPr lang="en-US" dirty="0" smtClean="0"/>
          </a:p>
          <a:p>
            <a:pPr lvl="1"/>
            <a:endParaRPr lang="en-US" dirty="0" smtClean="0"/>
          </a:p>
          <a:p>
            <a:pPr lvl="1">
              <a:buNone/>
            </a:pPr>
            <a:endParaRPr lang="en-US" dirty="0" smtClean="0"/>
          </a:p>
        </p:txBody>
      </p:sp>
    </p:spTree>
    <p:extLst>
      <p:ext uri="{BB962C8B-B14F-4D97-AF65-F5344CB8AC3E}">
        <p14:creationId xmlns:p14="http://schemas.microsoft.com/office/powerpoint/2010/main" val="725561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939" y="38781"/>
            <a:ext cx="8229600" cy="875619"/>
          </a:xfrm>
        </p:spPr>
        <p:txBody>
          <a:bodyPr/>
          <a:lstStyle/>
          <a:p>
            <a:r>
              <a:rPr lang="en-US" dirty="0" smtClean="0"/>
              <a:t>Are </a:t>
            </a:r>
            <a:r>
              <a:rPr lang="en-US" dirty="0" smtClean="0"/>
              <a:t>We </a:t>
            </a:r>
            <a:r>
              <a:rPr lang="en-US" dirty="0" smtClean="0"/>
              <a:t>in an </a:t>
            </a:r>
            <a:r>
              <a:rPr lang="en-US" dirty="0" smtClean="0"/>
              <a:t>Inflection </a:t>
            </a:r>
            <a:r>
              <a:rPr lang="en-US" dirty="0"/>
              <a:t>P</a:t>
            </a:r>
            <a:r>
              <a:rPr lang="en-US" dirty="0" smtClean="0"/>
              <a:t>oint</a:t>
            </a:r>
            <a:r>
              <a:rPr lang="en-US" dirty="0" smtClean="0"/>
              <a:t>?</a:t>
            </a:r>
            <a:endParaRPr lang="en-US" dirty="0"/>
          </a:p>
        </p:txBody>
      </p:sp>
      <p:pic>
        <p:nvPicPr>
          <p:cNvPr id="7" name="Picture 6" descr="priceg2_f1_der_5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07" y="3954417"/>
            <a:ext cx="4572330" cy="2353903"/>
          </a:xfrm>
          <a:prstGeom prst="rect">
            <a:avLst/>
          </a:prstGeom>
        </p:spPr>
      </p:pic>
      <p:pic>
        <p:nvPicPr>
          <p:cNvPr id="9" name="Picture 8" descr="vps-ssd-vs-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424" y="1837747"/>
            <a:ext cx="3175895" cy="4753077"/>
          </a:xfrm>
          <a:prstGeom prst="rect">
            <a:avLst/>
          </a:prstGeom>
        </p:spPr>
      </p:pic>
      <p:pic>
        <p:nvPicPr>
          <p:cNvPr id="10" name="Picture 9" descr="2011-fa-day-slide-5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9764" y="914400"/>
            <a:ext cx="3338660" cy="2503995"/>
          </a:xfrm>
          <a:prstGeom prst="rect">
            <a:avLst/>
          </a:prstGeom>
        </p:spPr>
      </p:pic>
      <p:pic>
        <p:nvPicPr>
          <p:cNvPr id="8" name="Picture 7" descr="Samsung-SSD-HD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20" y="2007148"/>
            <a:ext cx="2624352" cy="1947269"/>
          </a:xfrm>
          <a:prstGeom prst="rect">
            <a:avLst/>
          </a:prstGeom>
        </p:spPr>
      </p:pic>
    </p:spTree>
    <p:extLst>
      <p:ext uri="{BB962C8B-B14F-4D97-AF65-F5344CB8AC3E}">
        <p14:creationId xmlns:p14="http://schemas.microsoft.com/office/powerpoint/2010/main" val="1962087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524000" y="2209800"/>
            <a:ext cx="6705600" cy="4343400"/>
          </a:xfrm>
          <a:prstGeom prst="rect">
            <a:avLst/>
          </a:prstGeom>
          <a:pattFill prst="horzBrick">
            <a:fgClr>
              <a:schemeClr val="bg2">
                <a:lumMod val="40000"/>
                <a:lumOff val="60000"/>
              </a:schemeClr>
            </a:fgClr>
            <a:bgClr>
              <a:prstClr val="white"/>
            </a:bgClr>
          </a:patt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ill Sans Light"/>
              <a:cs typeface="Gill Sans Light"/>
            </a:endParaRPr>
          </a:p>
        </p:txBody>
      </p:sp>
      <p:pic>
        <p:nvPicPr>
          <p:cNvPr id="40" name="Picture 39"/>
          <p:cNvPicPr>
            <a:picLocks noChangeAspect="1"/>
          </p:cNvPicPr>
          <p:nvPr/>
        </p:nvPicPr>
        <p:blipFill>
          <a:blip r:embed="rId2"/>
          <a:stretch>
            <a:fillRect/>
          </a:stretch>
        </p:blipFill>
        <p:spPr>
          <a:xfrm flipH="1">
            <a:off x="4800600" y="3581400"/>
            <a:ext cx="2171700" cy="2171700"/>
          </a:xfrm>
          <a:prstGeom prst="rect">
            <a:avLst/>
          </a:prstGeom>
        </p:spPr>
      </p:pic>
      <p:sp>
        <p:nvSpPr>
          <p:cNvPr id="2" name="Title 1"/>
          <p:cNvSpPr>
            <a:spLocks noGrp="1"/>
          </p:cNvSpPr>
          <p:nvPr>
            <p:ph type="title"/>
          </p:nvPr>
        </p:nvSpPr>
        <p:spPr>
          <a:xfrm>
            <a:off x="533400" y="76200"/>
            <a:ext cx="8001000" cy="736600"/>
          </a:xfrm>
        </p:spPr>
        <p:txBody>
          <a:bodyPr/>
          <a:lstStyle/>
          <a:p>
            <a:r>
              <a:rPr lang="en-US" dirty="0" smtClean="0"/>
              <a:t>OS Basics: I/O</a:t>
            </a:r>
            <a:endParaRPr lang="en-US" dirty="0"/>
          </a:p>
        </p:txBody>
      </p:sp>
      <p:cxnSp>
        <p:nvCxnSpPr>
          <p:cNvPr id="10" name="Straight Arrow Connector 9"/>
          <p:cNvCxnSpPr>
            <a:stCxn id="7" idx="3"/>
          </p:cNvCxnSpPr>
          <p:nvPr/>
        </p:nvCxnSpPr>
        <p:spPr bwMode="auto">
          <a:xfrm flipV="1">
            <a:off x="3810000" y="3455949"/>
            <a:ext cx="914400" cy="11151"/>
          </a:xfrm>
          <a:prstGeom prst="straightConnector1">
            <a:avLst/>
          </a:prstGeom>
          <a:solidFill>
            <a:schemeClr val="accent1"/>
          </a:solidFill>
          <a:ln w="57150" cap="flat" cmpd="thinThick" algn="ctr">
            <a:solidFill>
              <a:schemeClr val="tx1"/>
            </a:solidFill>
            <a:prstDash val="solid"/>
            <a:round/>
            <a:headEnd type="triangle" w="med" len="med"/>
            <a:tailEnd type="triangle"/>
          </a:ln>
          <a:effectLst/>
        </p:spPr>
      </p:cxnSp>
      <p:cxnSp>
        <p:nvCxnSpPr>
          <p:cNvPr id="20" name="Straight Arrow Connector 19"/>
          <p:cNvCxnSpPr/>
          <p:nvPr/>
        </p:nvCxnSpPr>
        <p:spPr bwMode="auto">
          <a:xfrm>
            <a:off x="4191000" y="34290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39" name="Can 38"/>
          <p:cNvSpPr/>
          <p:nvPr/>
        </p:nvSpPr>
        <p:spPr bwMode="auto">
          <a:xfrm>
            <a:off x="2362200" y="4419600"/>
            <a:ext cx="1143000" cy="1295400"/>
          </a:xfrm>
          <a:prstGeom prst="can">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storage</a:t>
            </a:r>
            <a:endParaRPr kumimoji="0" lang="en-US" sz="2000" b="0" i="0" u="none" strike="noStrike" cap="none" normalizeH="0" baseline="0" dirty="0">
              <a:ln>
                <a:noFill/>
              </a:ln>
              <a:solidFill>
                <a:schemeClr val="tx1"/>
              </a:solidFill>
              <a:effectLst/>
              <a:latin typeface="Gill Sans Light"/>
              <a:cs typeface="Gill Sans Light"/>
            </a:endParaRPr>
          </a:p>
        </p:txBody>
      </p:sp>
      <p:pic>
        <p:nvPicPr>
          <p:cNvPr id="41" name="Picture 40"/>
          <p:cNvPicPr>
            <a:picLocks noChangeAspect="1"/>
          </p:cNvPicPr>
          <p:nvPr/>
        </p:nvPicPr>
        <p:blipFill>
          <a:blip r:embed="rId3"/>
          <a:stretch>
            <a:fillRect/>
          </a:stretch>
        </p:blipFill>
        <p:spPr>
          <a:xfrm>
            <a:off x="4953000" y="5105400"/>
            <a:ext cx="1473200" cy="1001993"/>
          </a:xfrm>
          <a:prstGeom prst="rect">
            <a:avLst/>
          </a:prstGeom>
        </p:spPr>
      </p:pic>
      <p:pic>
        <p:nvPicPr>
          <p:cNvPr id="43" name="Picture 42"/>
          <p:cNvPicPr>
            <a:picLocks noChangeAspect="1"/>
          </p:cNvPicPr>
          <p:nvPr/>
        </p:nvPicPr>
        <p:blipFill>
          <a:blip r:embed="rId4"/>
          <a:stretch>
            <a:fillRect/>
          </a:stretch>
        </p:blipFill>
        <p:spPr>
          <a:xfrm>
            <a:off x="6477000" y="5181600"/>
            <a:ext cx="1237948" cy="876300"/>
          </a:xfrm>
          <a:prstGeom prst="rect">
            <a:avLst/>
          </a:prstGeom>
        </p:spPr>
      </p:pic>
      <p:pic>
        <p:nvPicPr>
          <p:cNvPr id="44" name="Picture 43"/>
          <p:cNvPicPr>
            <a:picLocks noChangeAspect="1"/>
          </p:cNvPicPr>
          <p:nvPr/>
        </p:nvPicPr>
        <p:blipFill>
          <a:blip r:embed="rId5"/>
          <a:stretch>
            <a:fillRect/>
          </a:stretch>
        </p:blipFill>
        <p:spPr>
          <a:xfrm>
            <a:off x="5029200" y="6019800"/>
            <a:ext cx="723900" cy="455315"/>
          </a:xfrm>
          <a:prstGeom prst="rect">
            <a:avLst/>
          </a:prstGeom>
        </p:spPr>
      </p:pic>
      <p:sp>
        <p:nvSpPr>
          <p:cNvPr id="45" name="Punched Tape 44"/>
          <p:cNvSpPr/>
          <p:nvPr/>
        </p:nvSpPr>
        <p:spPr bwMode="auto">
          <a:xfrm rot="5400000">
            <a:off x="2400300" y="1104900"/>
            <a:ext cx="1219200" cy="838200"/>
          </a:xfrm>
          <a:prstGeom prst="flowChartPunchedTape">
            <a:avLst/>
          </a:prstGeom>
          <a:solidFill>
            <a:srgbClr val="79FF7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7" name="Rounded Rectangle 6"/>
          <p:cNvSpPr/>
          <p:nvPr/>
        </p:nvSpPr>
        <p:spPr bwMode="auto">
          <a:xfrm>
            <a:off x="2209800" y="3048000"/>
            <a:ext cx="1600200" cy="838200"/>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Gill Sans Light"/>
                <a:cs typeface="Gill Sans Light"/>
              </a:rPr>
              <a:t>Processor</a:t>
            </a:r>
            <a:endParaRPr kumimoji="0" lang="en-US" sz="2000" b="0" i="0" u="none" strike="noStrike" cap="none" normalizeH="0" baseline="0" dirty="0">
              <a:ln>
                <a:noFill/>
              </a:ln>
              <a:solidFill>
                <a:schemeClr val="tx1"/>
              </a:solidFill>
              <a:effectLst/>
              <a:latin typeface="Gill Sans Light"/>
              <a:cs typeface="Gill Sans Light"/>
            </a:endParaRPr>
          </a:p>
        </p:txBody>
      </p:sp>
      <p:sp>
        <p:nvSpPr>
          <p:cNvPr id="3" name="Rectangle 2"/>
          <p:cNvSpPr/>
          <p:nvPr/>
        </p:nvSpPr>
        <p:spPr bwMode="auto">
          <a:xfrm>
            <a:off x="3048000" y="2057400"/>
            <a:ext cx="4572000" cy="152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9" name="TextBox 8"/>
          <p:cNvSpPr txBox="1"/>
          <p:nvPr/>
        </p:nvSpPr>
        <p:spPr>
          <a:xfrm>
            <a:off x="3886200" y="1752600"/>
            <a:ext cx="2954655" cy="400110"/>
          </a:xfrm>
          <a:prstGeom prst="rect">
            <a:avLst/>
          </a:prstGeom>
          <a:noFill/>
        </p:spPr>
        <p:txBody>
          <a:bodyPr wrap="none" rtlCol="0">
            <a:spAutoFit/>
          </a:bodyPr>
          <a:lstStyle/>
          <a:p>
            <a:r>
              <a:rPr lang="en-US" sz="2000" dirty="0" smtClean="0">
                <a:latin typeface="Gill Sans Light"/>
                <a:cs typeface="Gill Sans Light"/>
              </a:rPr>
              <a:t>OS Hardware Virtualization</a:t>
            </a:r>
            <a:endParaRPr lang="en-US" sz="2000" dirty="0">
              <a:latin typeface="Gill Sans Light"/>
              <a:cs typeface="Gill Sans Light"/>
            </a:endParaRPr>
          </a:p>
        </p:txBody>
      </p:sp>
      <p:sp>
        <p:nvSpPr>
          <p:cNvPr id="11" name="Rectangle 10"/>
          <p:cNvSpPr/>
          <p:nvPr/>
        </p:nvSpPr>
        <p:spPr>
          <a:xfrm>
            <a:off x="1524000" y="2209800"/>
            <a:ext cx="1197764" cy="400110"/>
          </a:xfrm>
          <a:prstGeom prst="rect">
            <a:avLst/>
          </a:prstGeom>
        </p:spPr>
        <p:txBody>
          <a:bodyPr wrap="none">
            <a:spAutoFit/>
          </a:bodyPr>
          <a:lstStyle/>
          <a:p>
            <a:r>
              <a:rPr lang="en-US" sz="2000" dirty="0" smtClean="0">
                <a:latin typeface="Gill Sans Light"/>
                <a:cs typeface="Gill Sans Light"/>
              </a:rPr>
              <a:t>Hardware</a:t>
            </a:r>
            <a:endParaRPr lang="en-US" sz="2000" dirty="0">
              <a:latin typeface="Gill Sans Light"/>
              <a:cs typeface="Gill Sans Light"/>
            </a:endParaRPr>
          </a:p>
        </p:txBody>
      </p:sp>
      <p:sp>
        <p:nvSpPr>
          <p:cNvPr id="38" name="Rectangle 37"/>
          <p:cNvSpPr/>
          <p:nvPr/>
        </p:nvSpPr>
        <p:spPr>
          <a:xfrm>
            <a:off x="1524000" y="1828800"/>
            <a:ext cx="1082348" cy="400110"/>
          </a:xfrm>
          <a:prstGeom prst="rect">
            <a:avLst/>
          </a:prstGeom>
        </p:spPr>
        <p:txBody>
          <a:bodyPr wrap="none">
            <a:spAutoFit/>
          </a:bodyPr>
          <a:lstStyle/>
          <a:p>
            <a:r>
              <a:rPr lang="en-US" sz="2000" dirty="0" smtClean="0">
                <a:latin typeface="Gill Sans Light"/>
                <a:cs typeface="Gill Sans Light"/>
              </a:rPr>
              <a:t>Software</a:t>
            </a:r>
            <a:endParaRPr lang="en-US" sz="2000" dirty="0">
              <a:latin typeface="Gill Sans Light"/>
              <a:cs typeface="Gill Sans Light"/>
            </a:endParaRPr>
          </a:p>
        </p:txBody>
      </p:sp>
      <p:sp>
        <p:nvSpPr>
          <p:cNvPr id="8" name="Rectangle 7"/>
          <p:cNvSpPr/>
          <p:nvPr/>
        </p:nvSpPr>
        <p:spPr bwMode="auto">
          <a:xfrm>
            <a:off x="4724400" y="2286000"/>
            <a:ext cx="1752600" cy="1676400"/>
          </a:xfrm>
          <a:prstGeom prst="rect">
            <a:avLst/>
          </a:prstGeom>
          <a:solidFill>
            <a:srgbClr val="C0D2FE"/>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Gill Sans Light"/>
                <a:cs typeface="Gill Sans Light"/>
              </a:rPr>
              <a:t>Memory</a:t>
            </a:r>
            <a:endParaRPr kumimoji="0" lang="en-US" sz="2000" b="0" i="0" u="none" strike="noStrike" cap="none" normalizeH="0" baseline="0" dirty="0">
              <a:ln>
                <a:noFill/>
              </a:ln>
              <a:solidFill>
                <a:schemeClr val="tx1"/>
              </a:solidFill>
              <a:effectLst/>
              <a:latin typeface="Gill Sans Light"/>
              <a:cs typeface="Gill Sans Light"/>
            </a:endParaRPr>
          </a:p>
        </p:txBody>
      </p:sp>
      <p:sp>
        <p:nvSpPr>
          <p:cNvPr id="12" name="TextBox 11"/>
          <p:cNvSpPr txBox="1"/>
          <p:nvPr/>
        </p:nvSpPr>
        <p:spPr>
          <a:xfrm>
            <a:off x="6553200" y="4495800"/>
            <a:ext cx="1197764" cy="400110"/>
          </a:xfrm>
          <a:prstGeom prst="rect">
            <a:avLst/>
          </a:prstGeom>
          <a:noFill/>
        </p:spPr>
        <p:txBody>
          <a:bodyPr wrap="none" rtlCol="0">
            <a:spAutoFit/>
          </a:bodyPr>
          <a:lstStyle/>
          <a:p>
            <a:r>
              <a:rPr lang="en-US" sz="2000" dirty="0" smtClean="0">
                <a:latin typeface="Gill Sans Light"/>
                <a:cs typeface="Gill Sans Light"/>
              </a:rPr>
              <a:t>Networks</a:t>
            </a:r>
            <a:endParaRPr lang="en-US" sz="2000" dirty="0">
              <a:latin typeface="Gill Sans Light"/>
              <a:cs typeface="Gill Sans Light"/>
            </a:endParaRPr>
          </a:p>
        </p:txBody>
      </p:sp>
      <p:sp>
        <p:nvSpPr>
          <p:cNvPr id="42" name="TextBox 41"/>
          <p:cNvSpPr txBox="1"/>
          <p:nvPr/>
        </p:nvSpPr>
        <p:spPr>
          <a:xfrm>
            <a:off x="6629400" y="6019800"/>
            <a:ext cx="995810" cy="400110"/>
          </a:xfrm>
          <a:prstGeom prst="rect">
            <a:avLst/>
          </a:prstGeom>
          <a:noFill/>
        </p:spPr>
        <p:txBody>
          <a:bodyPr wrap="none" rtlCol="0">
            <a:spAutoFit/>
          </a:bodyPr>
          <a:lstStyle/>
          <a:p>
            <a:r>
              <a:rPr lang="en-US" sz="2000" dirty="0" smtClean="0">
                <a:latin typeface="Gill Sans Light"/>
                <a:cs typeface="Gill Sans Light"/>
              </a:rPr>
              <a:t>Displays</a:t>
            </a:r>
            <a:endParaRPr lang="en-US" sz="2000" dirty="0">
              <a:latin typeface="Gill Sans Light"/>
              <a:cs typeface="Gill Sans Light"/>
            </a:endParaRPr>
          </a:p>
        </p:txBody>
      </p:sp>
      <p:sp>
        <p:nvSpPr>
          <p:cNvPr id="47" name="TextBox 46"/>
          <p:cNvSpPr txBox="1"/>
          <p:nvPr/>
        </p:nvSpPr>
        <p:spPr>
          <a:xfrm>
            <a:off x="5257800" y="6172200"/>
            <a:ext cx="788422" cy="400110"/>
          </a:xfrm>
          <a:prstGeom prst="rect">
            <a:avLst/>
          </a:prstGeom>
          <a:noFill/>
        </p:spPr>
        <p:txBody>
          <a:bodyPr wrap="none" rtlCol="0">
            <a:spAutoFit/>
          </a:bodyPr>
          <a:lstStyle/>
          <a:p>
            <a:r>
              <a:rPr lang="en-US" sz="2000" dirty="0" smtClean="0">
                <a:latin typeface="Gill Sans Light"/>
                <a:cs typeface="Gill Sans Light"/>
              </a:rPr>
              <a:t>Inputs</a:t>
            </a:r>
            <a:endParaRPr lang="en-US" sz="2000" dirty="0">
              <a:latin typeface="Gill Sans Light"/>
              <a:cs typeface="Gill Sans Light"/>
            </a:endParaRPr>
          </a:p>
        </p:txBody>
      </p:sp>
      <p:sp>
        <p:nvSpPr>
          <p:cNvPr id="13" name="TextBox 12"/>
          <p:cNvSpPr txBox="1"/>
          <p:nvPr/>
        </p:nvSpPr>
        <p:spPr>
          <a:xfrm>
            <a:off x="3581400" y="1447800"/>
            <a:ext cx="941784"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Processes</a:t>
            </a:r>
            <a:endParaRPr lang="en-US" sz="1600" i="1" dirty="0">
              <a:latin typeface="Gill Sans Light"/>
              <a:cs typeface="Gill Sans Light"/>
            </a:endParaRPr>
          </a:p>
        </p:txBody>
      </p:sp>
      <p:sp>
        <p:nvSpPr>
          <p:cNvPr id="56" name="TextBox 55"/>
          <p:cNvSpPr txBox="1"/>
          <p:nvPr/>
        </p:nvSpPr>
        <p:spPr>
          <a:xfrm>
            <a:off x="4343400" y="1219200"/>
            <a:ext cx="1400744"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Address Spaces</a:t>
            </a:r>
            <a:endParaRPr lang="en-US" sz="1600" i="1" dirty="0">
              <a:latin typeface="Gill Sans Light"/>
              <a:cs typeface="Gill Sans Light"/>
            </a:endParaRPr>
          </a:p>
        </p:txBody>
      </p:sp>
      <p:sp>
        <p:nvSpPr>
          <p:cNvPr id="57" name="TextBox 56"/>
          <p:cNvSpPr txBox="1"/>
          <p:nvPr/>
        </p:nvSpPr>
        <p:spPr>
          <a:xfrm>
            <a:off x="5641150" y="1447800"/>
            <a:ext cx="539831"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Files</a:t>
            </a:r>
            <a:endParaRPr lang="en-US" sz="1600" i="1" dirty="0">
              <a:latin typeface="Gill Sans Light"/>
              <a:cs typeface="Gill Sans Light"/>
            </a:endParaRPr>
          </a:p>
        </p:txBody>
      </p:sp>
      <p:sp>
        <p:nvSpPr>
          <p:cNvPr id="58" name="TextBox 57"/>
          <p:cNvSpPr txBox="1"/>
          <p:nvPr/>
        </p:nvSpPr>
        <p:spPr>
          <a:xfrm>
            <a:off x="2667000" y="2209800"/>
            <a:ext cx="454572"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ISA</a:t>
            </a:r>
            <a:endParaRPr lang="en-US" sz="1600" i="1" dirty="0">
              <a:latin typeface="Gill Sans Light"/>
              <a:cs typeface="Gill Sans Light"/>
            </a:endParaRPr>
          </a:p>
        </p:txBody>
      </p:sp>
      <p:sp>
        <p:nvSpPr>
          <p:cNvPr id="59" name="TextBox 58"/>
          <p:cNvSpPr txBox="1"/>
          <p:nvPr/>
        </p:nvSpPr>
        <p:spPr>
          <a:xfrm>
            <a:off x="6172200" y="1219200"/>
            <a:ext cx="920444"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Windows</a:t>
            </a:r>
            <a:endParaRPr lang="en-US" sz="1600" i="1" dirty="0">
              <a:latin typeface="Gill Sans Light"/>
              <a:cs typeface="Gill Sans Light"/>
            </a:endParaRPr>
          </a:p>
        </p:txBody>
      </p:sp>
      <p:sp>
        <p:nvSpPr>
          <p:cNvPr id="60" name="TextBox 59"/>
          <p:cNvSpPr txBox="1"/>
          <p:nvPr/>
        </p:nvSpPr>
        <p:spPr>
          <a:xfrm>
            <a:off x="6969874" y="1447800"/>
            <a:ext cx="780282"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Sockets</a:t>
            </a:r>
            <a:endParaRPr lang="en-US" sz="1600" i="1" dirty="0">
              <a:latin typeface="Gill Sans Light"/>
              <a:cs typeface="Gill Sans Light"/>
            </a:endParaRPr>
          </a:p>
        </p:txBody>
      </p:sp>
      <p:grpSp>
        <p:nvGrpSpPr>
          <p:cNvPr id="16" name="Group 15"/>
          <p:cNvGrpSpPr/>
          <p:nvPr/>
        </p:nvGrpSpPr>
        <p:grpSpPr>
          <a:xfrm>
            <a:off x="3124200" y="3505200"/>
            <a:ext cx="533400" cy="304800"/>
            <a:chOff x="3124200" y="3657600"/>
            <a:chExt cx="533400" cy="304800"/>
          </a:xfrm>
        </p:grpSpPr>
        <p:sp>
          <p:nvSpPr>
            <p:cNvPr id="52" name="Rectangle 51"/>
            <p:cNvSpPr/>
            <p:nvPr/>
          </p:nvSpPr>
          <p:spPr bwMode="auto">
            <a:xfrm>
              <a:off x="3124200" y="3657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53" name="Rectangle 52"/>
            <p:cNvSpPr/>
            <p:nvPr/>
          </p:nvSpPr>
          <p:spPr bwMode="auto">
            <a:xfrm>
              <a:off x="3124200" y="3733800"/>
              <a:ext cx="533400" cy="152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grpSp>
      <p:sp>
        <p:nvSpPr>
          <p:cNvPr id="49" name="Rectangle 48"/>
          <p:cNvSpPr/>
          <p:nvPr/>
        </p:nvSpPr>
        <p:spPr bwMode="auto">
          <a:xfrm>
            <a:off x="4800600" y="2743200"/>
            <a:ext cx="838200" cy="685800"/>
          </a:xfrm>
          <a:prstGeom prst="rect">
            <a:avLst/>
          </a:prstGeom>
          <a:solidFill>
            <a:schemeClr val="accent2">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50" name="Rectangle 49"/>
          <p:cNvSpPr/>
          <p:nvPr/>
        </p:nvSpPr>
        <p:spPr bwMode="auto">
          <a:xfrm>
            <a:off x="4876800" y="3581400"/>
            <a:ext cx="1524000" cy="304800"/>
          </a:xfrm>
          <a:prstGeom prst="rect">
            <a:avLst/>
          </a:prstGeom>
          <a:solidFill>
            <a:schemeClr val="bg2">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Gill Sans Light"/>
                <a:cs typeface="Gill Sans Light"/>
              </a:rPr>
              <a:t>OS</a:t>
            </a:r>
            <a:endParaRPr kumimoji="0" lang="en-US" b="0" i="0" u="none" strike="noStrike" cap="none" normalizeH="0" baseline="0" dirty="0">
              <a:ln>
                <a:noFill/>
              </a:ln>
              <a:solidFill>
                <a:schemeClr val="tx1"/>
              </a:solidFill>
              <a:effectLst/>
              <a:latin typeface="Gill Sans Light"/>
              <a:cs typeface="Gill Sans Light"/>
            </a:endParaRPr>
          </a:p>
        </p:txBody>
      </p:sp>
      <p:sp>
        <p:nvSpPr>
          <p:cNvPr id="51" name="Rectangle 50"/>
          <p:cNvSpPr/>
          <p:nvPr/>
        </p:nvSpPr>
        <p:spPr bwMode="auto">
          <a:xfrm>
            <a:off x="5791200" y="2743200"/>
            <a:ext cx="609600" cy="381000"/>
          </a:xfrm>
          <a:prstGeom prst="rect">
            <a:avLst/>
          </a:prstGeom>
          <a:solidFill>
            <a:srgbClr val="FBBA0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64" name="Rectangle 63"/>
          <p:cNvSpPr/>
          <p:nvPr/>
        </p:nvSpPr>
        <p:spPr bwMode="auto">
          <a:xfrm>
            <a:off x="5715000" y="2971800"/>
            <a:ext cx="609600" cy="381000"/>
          </a:xfrm>
          <a:prstGeom prst="rect">
            <a:avLst/>
          </a:prstGeom>
          <a:solidFill>
            <a:srgbClr val="CC333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cxnSp>
        <p:nvCxnSpPr>
          <p:cNvPr id="55" name="Curved Connector 54"/>
          <p:cNvCxnSpPr/>
          <p:nvPr/>
        </p:nvCxnSpPr>
        <p:spPr bwMode="auto">
          <a:xfrm rot="5400000" flipH="1" flipV="1">
            <a:off x="3867150" y="2533650"/>
            <a:ext cx="609600" cy="1638300"/>
          </a:xfrm>
          <a:prstGeom prst="curvedConnector2">
            <a:avLst/>
          </a:prstGeom>
          <a:solidFill>
            <a:schemeClr val="accent1"/>
          </a:solidFill>
          <a:ln w="12700" cap="flat" cmpd="sng" algn="ctr">
            <a:solidFill>
              <a:schemeClr val="tx1"/>
            </a:solidFill>
            <a:prstDash val="solid"/>
            <a:round/>
            <a:headEnd type="none" w="sm" len="sm"/>
            <a:tailEnd type="arrow"/>
          </a:ln>
          <a:effectLst/>
        </p:spPr>
      </p:cxnSp>
      <p:sp>
        <p:nvSpPr>
          <p:cNvPr id="61" name="TextBox 60"/>
          <p:cNvSpPr txBox="1"/>
          <p:nvPr/>
        </p:nvSpPr>
        <p:spPr>
          <a:xfrm>
            <a:off x="3810000" y="990600"/>
            <a:ext cx="819856" cy="338554"/>
          </a:xfrm>
          <a:prstGeom prst="rect">
            <a:avLst/>
          </a:prstGeom>
          <a:solidFill>
            <a:srgbClr val="EFE683"/>
          </a:solidFill>
          <a:ln>
            <a:solidFill>
              <a:schemeClr val="accent1">
                <a:lumMod val="60000"/>
                <a:lumOff val="40000"/>
              </a:schemeClr>
            </a:solidFill>
          </a:ln>
        </p:spPr>
        <p:txBody>
          <a:bodyPr wrap="none" rtlCol="0">
            <a:spAutoFit/>
          </a:bodyPr>
          <a:lstStyle/>
          <a:p>
            <a:r>
              <a:rPr lang="en-US" sz="1600" i="1" dirty="0" smtClean="0">
                <a:latin typeface="Gill Sans Light"/>
                <a:cs typeface="Gill Sans Light"/>
              </a:rPr>
              <a:t>Threads</a:t>
            </a:r>
            <a:endParaRPr lang="en-US" sz="1600" i="1" dirty="0">
              <a:latin typeface="Gill Sans Light"/>
              <a:cs typeface="Gill Sans Light"/>
            </a:endParaRPr>
          </a:p>
        </p:txBody>
      </p:sp>
      <p:grpSp>
        <p:nvGrpSpPr>
          <p:cNvPr id="17" name="Group 16"/>
          <p:cNvGrpSpPr/>
          <p:nvPr/>
        </p:nvGrpSpPr>
        <p:grpSpPr>
          <a:xfrm>
            <a:off x="1707395" y="3124200"/>
            <a:ext cx="6293605" cy="1418553"/>
            <a:chOff x="1707395" y="3276600"/>
            <a:chExt cx="6293605" cy="1418553"/>
          </a:xfrm>
        </p:grpSpPr>
        <p:sp>
          <p:nvSpPr>
            <p:cNvPr id="14" name="Arc 13"/>
            <p:cNvSpPr/>
            <p:nvPr/>
          </p:nvSpPr>
          <p:spPr bwMode="auto">
            <a:xfrm rot="21036509">
              <a:off x="1707395" y="3819625"/>
              <a:ext cx="6034009" cy="875528"/>
            </a:xfrm>
            <a:prstGeom prst="arc">
              <a:avLst>
                <a:gd name="adj1" fmla="val 10911104"/>
                <a:gd name="adj2" fmla="val 0"/>
              </a:avLst>
            </a:prstGeom>
            <a:noFill/>
            <a:ln w="5715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sp>
          <p:nvSpPr>
            <p:cNvPr id="15" name="TextBox 14"/>
            <p:cNvSpPr txBox="1"/>
            <p:nvPr/>
          </p:nvSpPr>
          <p:spPr>
            <a:xfrm>
              <a:off x="6553200" y="3276600"/>
              <a:ext cx="1447800" cy="707886"/>
            </a:xfrm>
            <a:prstGeom prst="rect">
              <a:avLst/>
            </a:prstGeom>
            <a:noFill/>
          </p:spPr>
          <p:txBody>
            <a:bodyPr wrap="square" rtlCol="0">
              <a:spAutoFit/>
            </a:bodyPr>
            <a:lstStyle/>
            <a:p>
              <a:r>
                <a:rPr lang="en-US" sz="2000" dirty="0" smtClean="0">
                  <a:latin typeface="Gill Sans Light"/>
                  <a:cs typeface="Gill Sans Light"/>
                </a:rPr>
                <a:t>Protection Boundary</a:t>
              </a:r>
              <a:endParaRPr lang="en-US" sz="2000" dirty="0">
                <a:latin typeface="Gill Sans Light"/>
                <a:cs typeface="Gill Sans Light"/>
              </a:endParaRPr>
            </a:p>
          </p:txBody>
        </p:sp>
      </p:grpSp>
      <p:cxnSp>
        <p:nvCxnSpPr>
          <p:cNvPr id="48" name="Curved Connector 47"/>
          <p:cNvCxnSpPr/>
          <p:nvPr/>
        </p:nvCxnSpPr>
        <p:spPr bwMode="auto">
          <a:xfrm rot="10800000" flipV="1">
            <a:off x="2971800" y="3124200"/>
            <a:ext cx="1981200" cy="1752600"/>
          </a:xfrm>
          <a:prstGeom prst="curvedConnector3">
            <a:avLst/>
          </a:prstGeom>
          <a:solidFill>
            <a:schemeClr val="accent1"/>
          </a:solidFill>
          <a:ln w="31750" cap="flat" cmpd="sng" algn="ctr">
            <a:solidFill>
              <a:srgbClr val="CC9966"/>
            </a:solidFill>
            <a:prstDash val="sysDash"/>
            <a:round/>
            <a:headEnd type="triangle" w="lg" len="sm"/>
            <a:tailEnd type="triangle"/>
          </a:ln>
          <a:effectLst/>
        </p:spPr>
      </p:cxnSp>
      <p:sp>
        <p:nvSpPr>
          <p:cNvPr id="54" name="Freeform 53"/>
          <p:cNvSpPr/>
          <p:nvPr/>
        </p:nvSpPr>
        <p:spPr>
          <a:xfrm>
            <a:off x="4343400" y="3200400"/>
            <a:ext cx="1622677" cy="1379014"/>
          </a:xfrm>
          <a:custGeom>
            <a:avLst/>
            <a:gdLst>
              <a:gd name="connsiteX0" fmla="*/ 617212 w 1622677"/>
              <a:gd name="connsiteY0" fmla="*/ 0 h 1379014"/>
              <a:gd name="connsiteX1" fmla="*/ 52741 w 1622677"/>
              <a:gd name="connsiteY1" fmla="*/ 211660 h 1379014"/>
              <a:gd name="connsiteX2" fmla="*/ 26281 w 1622677"/>
              <a:gd name="connsiteY2" fmla="*/ 626160 h 1379014"/>
              <a:gd name="connsiteX3" fmla="*/ 70380 w 1622677"/>
              <a:gd name="connsiteY3" fmla="*/ 1208225 h 1379014"/>
              <a:gd name="connsiteX4" fmla="*/ 405535 w 1622677"/>
              <a:gd name="connsiteY4" fmla="*/ 1375789 h 1379014"/>
              <a:gd name="connsiteX5" fmla="*/ 1622677 w 1622677"/>
              <a:gd name="connsiteY5" fmla="*/ 1322874 h 137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2677" h="1379014">
                <a:moveTo>
                  <a:pt x="617212" y="0"/>
                </a:moveTo>
                <a:cubicBezTo>
                  <a:pt x="384220" y="53650"/>
                  <a:pt x="151229" y="107300"/>
                  <a:pt x="52741" y="211660"/>
                </a:cubicBezTo>
                <a:cubicBezTo>
                  <a:pt x="-45747" y="316020"/>
                  <a:pt x="23341" y="460066"/>
                  <a:pt x="26281" y="626160"/>
                </a:cubicBezTo>
                <a:cubicBezTo>
                  <a:pt x="29221" y="792254"/>
                  <a:pt x="7171" y="1083287"/>
                  <a:pt x="70380" y="1208225"/>
                </a:cubicBezTo>
                <a:cubicBezTo>
                  <a:pt x="133589" y="1333163"/>
                  <a:pt x="146819" y="1356681"/>
                  <a:pt x="405535" y="1375789"/>
                </a:cubicBezTo>
                <a:cubicBezTo>
                  <a:pt x="664251" y="1394897"/>
                  <a:pt x="1622677" y="1322874"/>
                  <a:pt x="1622677" y="1322874"/>
                </a:cubicBezTo>
              </a:path>
            </a:pathLst>
          </a:custGeom>
          <a:ln w="38100" cmpd="sng">
            <a:solidFill>
              <a:srgbClr val="CC9966"/>
            </a:solidFill>
            <a:prstDash val="dash"/>
            <a:headEnd type="triangle"/>
            <a:tailEnd type="triangle"/>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Gill Sans Light"/>
              <a:cs typeface="Gill Sans Light"/>
            </a:endParaRPr>
          </a:p>
        </p:txBody>
      </p:sp>
      <p:grpSp>
        <p:nvGrpSpPr>
          <p:cNvPr id="18" name="Group 17"/>
          <p:cNvGrpSpPr/>
          <p:nvPr/>
        </p:nvGrpSpPr>
        <p:grpSpPr>
          <a:xfrm>
            <a:off x="3505200" y="4114800"/>
            <a:ext cx="1371600" cy="2286000"/>
            <a:chOff x="3505200" y="4267200"/>
            <a:chExt cx="1371600" cy="2286000"/>
          </a:xfrm>
        </p:grpSpPr>
        <p:sp>
          <p:nvSpPr>
            <p:cNvPr id="62" name="Rectangle 61"/>
            <p:cNvSpPr/>
            <p:nvPr/>
          </p:nvSpPr>
          <p:spPr bwMode="auto">
            <a:xfrm>
              <a:off x="3810000" y="4267200"/>
              <a:ext cx="685800" cy="5334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Gill Sans Light"/>
                  <a:cs typeface="Gill Sans Light"/>
                </a:rPr>
                <a:t>Ctrlr</a:t>
              </a:r>
              <a:endParaRPr kumimoji="0" lang="en-US" sz="2000" b="0" i="0" u="none" strike="noStrike" cap="none" normalizeH="0" baseline="0" dirty="0">
                <a:ln>
                  <a:noFill/>
                </a:ln>
                <a:solidFill>
                  <a:schemeClr val="tx1"/>
                </a:solidFill>
                <a:effectLst/>
                <a:latin typeface="Gill Sans Light"/>
                <a:cs typeface="Gill Sans Light"/>
              </a:endParaRPr>
            </a:p>
          </p:txBody>
        </p:sp>
        <p:cxnSp>
          <p:nvCxnSpPr>
            <p:cNvPr id="63" name="Straight Arrow Connector 62"/>
            <p:cNvCxnSpPr/>
            <p:nvPr/>
          </p:nvCxnSpPr>
          <p:spPr bwMode="auto">
            <a:xfrm>
              <a:off x="4191000" y="4800600"/>
              <a:ext cx="0" cy="7620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5" name="Straight Arrow Connector 64"/>
            <p:cNvCxnSpPr/>
            <p:nvPr/>
          </p:nvCxnSpPr>
          <p:spPr bwMode="auto">
            <a:xfrm>
              <a:off x="4191000" y="50292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6" name="Straight Arrow Connector 65"/>
            <p:cNvCxnSpPr/>
            <p:nvPr/>
          </p:nvCxnSpPr>
          <p:spPr bwMode="auto">
            <a:xfrm>
              <a:off x="4191000" y="5334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67" name="Straight Arrow Connector 66"/>
            <p:cNvCxnSpPr/>
            <p:nvPr/>
          </p:nvCxnSpPr>
          <p:spPr bwMode="auto">
            <a:xfrm>
              <a:off x="3505200" y="5105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sp>
          <p:nvSpPr>
            <p:cNvPr id="68" name="Rectangle 67"/>
            <p:cNvSpPr/>
            <p:nvPr/>
          </p:nvSpPr>
          <p:spPr bwMode="auto">
            <a:xfrm>
              <a:off x="3886200" y="5562600"/>
              <a:ext cx="533400" cy="304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ill Sans Light"/>
                <a:cs typeface="Gill Sans Light"/>
              </a:endParaRPr>
            </a:p>
          </p:txBody>
        </p:sp>
        <p:cxnSp>
          <p:nvCxnSpPr>
            <p:cNvPr id="69" name="Straight Arrow Connector 68"/>
            <p:cNvCxnSpPr/>
            <p:nvPr/>
          </p:nvCxnSpPr>
          <p:spPr bwMode="auto">
            <a:xfrm>
              <a:off x="4191000" y="5867400"/>
              <a:ext cx="0" cy="68580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0" name="Straight Arrow Connector 69"/>
            <p:cNvCxnSpPr/>
            <p:nvPr/>
          </p:nvCxnSpPr>
          <p:spPr bwMode="auto">
            <a:xfrm>
              <a:off x="4191000" y="60960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cxnSp>
          <p:nvCxnSpPr>
            <p:cNvPr id="71" name="Straight Arrow Connector 70"/>
            <p:cNvCxnSpPr/>
            <p:nvPr/>
          </p:nvCxnSpPr>
          <p:spPr bwMode="auto">
            <a:xfrm>
              <a:off x="4191000" y="6248400"/>
              <a:ext cx="685800" cy="0"/>
            </a:xfrm>
            <a:prstGeom prst="straightConnector1">
              <a:avLst/>
            </a:prstGeom>
            <a:solidFill>
              <a:schemeClr val="accent1"/>
            </a:solidFill>
            <a:ln w="12700" cap="flat" cmpd="sng" algn="ctr">
              <a:solidFill>
                <a:schemeClr val="tx1"/>
              </a:solidFill>
              <a:prstDash val="solid"/>
              <a:round/>
              <a:headEnd type="arrow"/>
              <a:tailEnd type="arrow"/>
            </a:ln>
            <a:effectLst/>
          </p:spPr>
        </p:cxnSp>
      </p:grpSp>
    </p:spTree>
    <p:extLst>
      <p:ext uri="{BB962C8B-B14F-4D97-AF65-F5344CB8AC3E}">
        <p14:creationId xmlns:p14="http://schemas.microsoft.com/office/powerpoint/2010/main" val="24105563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t>Hard Disk Drives (HDDs)</a:t>
            </a:r>
          </a:p>
        </p:txBody>
      </p:sp>
      <p:grpSp>
        <p:nvGrpSpPr>
          <p:cNvPr id="11266" name="Group 11"/>
          <p:cNvGrpSpPr>
            <a:grpSpLocks/>
          </p:cNvGrpSpPr>
          <p:nvPr/>
        </p:nvGrpSpPr>
        <p:grpSpPr bwMode="auto">
          <a:xfrm>
            <a:off x="5486399" y="3733800"/>
            <a:ext cx="3276600" cy="2638425"/>
            <a:chOff x="3600" y="576"/>
            <a:chExt cx="2064" cy="1662"/>
          </a:xfrm>
        </p:grpSpPr>
        <p:pic>
          <p:nvPicPr>
            <p:cNvPr id="112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576"/>
              <a:ext cx="2064"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5" name="Text Box 7"/>
            <p:cNvSpPr txBox="1">
              <a:spLocks noChangeArrowheads="1"/>
            </p:cNvSpPr>
            <p:nvPr/>
          </p:nvSpPr>
          <p:spPr bwMode="auto">
            <a:xfrm>
              <a:off x="3674" y="1968"/>
              <a:ext cx="172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IBM/Hitachi Microdrive</a:t>
              </a:r>
            </a:p>
          </p:txBody>
        </p:sp>
      </p:grpSp>
      <p:grpSp>
        <p:nvGrpSpPr>
          <p:cNvPr id="11267" name="Group 9"/>
          <p:cNvGrpSpPr>
            <a:grpSpLocks/>
          </p:cNvGrpSpPr>
          <p:nvPr/>
        </p:nvGrpSpPr>
        <p:grpSpPr bwMode="auto">
          <a:xfrm>
            <a:off x="315913" y="625475"/>
            <a:ext cx="4941887" cy="4373460"/>
            <a:chOff x="192" y="336"/>
            <a:chExt cx="3396" cy="2939"/>
          </a:xfrm>
        </p:grpSpPr>
        <p:pic>
          <p:nvPicPr>
            <p:cNvPr id="11272"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336"/>
              <a:ext cx="3396" cy="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3" name="Text Box 8"/>
            <p:cNvSpPr txBox="1">
              <a:spLocks noChangeArrowheads="1"/>
            </p:cNvSpPr>
            <p:nvPr/>
          </p:nvSpPr>
          <p:spPr bwMode="auto">
            <a:xfrm>
              <a:off x="455" y="2842"/>
              <a:ext cx="2443" cy="433"/>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1800" b="0">
                  <a:latin typeface="Gill Sans Light"/>
                  <a:cs typeface="Gill Sans Light"/>
                </a:rPr>
                <a:t>Western Digital Drive</a:t>
              </a:r>
            </a:p>
            <a:p>
              <a:pPr eaLnBrk="1" hangingPunct="1"/>
              <a:r>
                <a:rPr lang="en-US" sz="1800" b="0">
                  <a:latin typeface="Gill Sans Light"/>
                  <a:cs typeface="Gill Sans Light"/>
                </a:rPr>
                <a:t>http://www.storagereview.com/guide/</a:t>
              </a:r>
            </a:p>
          </p:txBody>
        </p:sp>
      </p:grpSp>
      <p:grpSp>
        <p:nvGrpSpPr>
          <p:cNvPr id="11268" name="Group 13"/>
          <p:cNvGrpSpPr>
            <a:grpSpLocks/>
          </p:cNvGrpSpPr>
          <p:nvPr/>
        </p:nvGrpSpPr>
        <p:grpSpPr bwMode="auto">
          <a:xfrm>
            <a:off x="5410200" y="831850"/>
            <a:ext cx="3276600" cy="2747963"/>
            <a:chOff x="3504" y="480"/>
            <a:chExt cx="2064" cy="1731"/>
          </a:xfrm>
        </p:grpSpPr>
        <p:pic>
          <p:nvPicPr>
            <p:cNvPr id="1127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480"/>
              <a:ext cx="2064" cy="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1271" name="Text Box 12"/>
            <p:cNvSpPr txBox="1">
              <a:spLocks noChangeArrowheads="1"/>
            </p:cNvSpPr>
            <p:nvPr/>
          </p:nvSpPr>
          <p:spPr bwMode="auto">
            <a:xfrm>
              <a:off x="3794" y="1728"/>
              <a:ext cx="136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Read/Write Head</a:t>
              </a:r>
            </a:p>
            <a:p>
              <a:pPr eaLnBrk="1" hangingPunct="1"/>
              <a:r>
                <a:rPr lang="en-US">
                  <a:latin typeface="Gill Sans Light"/>
                  <a:cs typeface="Gill Sans Light"/>
                </a:rPr>
                <a:t>Side View</a:t>
              </a:r>
            </a:p>
          </p:txBody>
        </p:sp>
      </p:grpSp>
      <p:sp>
        <p:nvSpPr>
          <p:cNvPr id="11269" name="TextBox 1"/>
          <p:cNvSpPr txBox="1">
            <a:spLocks noChangeArrowheads="1"/>
          </p:cNvSpPr>
          <p:nvPr/>
        </p:nvSpPr>
        <p:spPr bwMode="auto">
          <a:xfrm>
            <a:off x="363538" y="4983540"/>
            <a:ext cx="4449355" cy="1569660"/>
          </a:xfrm>
          <a:prstGeom prst="rect">
            <a:avLst/>
          </a:prstGeom>
          <a:solidFill>
            <a:srgbClr val="FFFCD0"/>
          </a:solidFill>
          <a:ln w="9525">
            <a:solidFill>
              <a:srgbClr val="618FFD"/>
            </a:solidFill>
            <a:miter lim="800000"/>
            <a:headEnd/>
            <a:tailEnd/>
          </a:ln>
        </p:spPr>
        <p:txBody>
          <a:bodyPr wrap="none">
            <a:spAutoFit/>
          </a:bodyPr>
          <a:lstStyle>
            <a:lvl1pPr eaLnBrk="0" hangingPunct="0">
              <a:defRPr sz="2200" b="1">
                <a:solidFill>
                  <a:schemeClr val="tx1"/>
                </a:solidFill>
                <a:latin typeface="Comic Sans MS" charset="0"/>
                <a:ea typeface="ＭＳ Ｐゴシック" charset="0"/>
                <a:cs typeface="ＭＳ Ｐゴシック" charset="0"/>
              </a:defRPr>
            </a:lvl1pPr>
            <a:lvl2pPr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sz="2400" b="0" dirty="0">
                <a:latin typeface="Gill Sans Light"/>
                <a:cs typeface="Gill Sans Light"/>
              </a:rPr>
              <a:t>IBM Personal Computer/AT (1986)</a:t>
            </a:r>
          </a:p>
          <a:p>
            <a:pPr lvl="1" eaLnBrk="1" hangingPunct="1"/>
            <a:r>
              <a:rPr lang="en-US" sz="2400" b="0" dirty="0">
                <a:latin typeface="Gill Sans Light"/>
                <a:cs typeface="Gill Sans Light"/>
              </a:rPr>
              <a:t>30 MB hard disk - $500 </a:t>
            </a:r>
          </a:p>
          <a:p>
            <a:pPr lvl="1" eaLnBrk="1" hangingPunct="1"/>
            <a:r>
              <a:rPr lang="en-US" sz="2400" b="0" dirty="0">
                <a:latin typeface="Gill Sans Light"/>
                <a:cs typeface="Gill Sans Light"/>
              </a:rPr>
              <a:t>30-40ms seek time</a:t>
            </a:r>
          </a:p>
          <a:p>
            <a:pPr lvl="1" eaLnBrk="1" hangingPunct="1"/>
            <a:r>
              <a:rPr lang="en-US" sz="2400" b="0" dirty="0">
                <a:latin typeface="Gill Sans Light"/>
                <a:cs typeface="Gill Sans Light"/>
              </a:rPr>
              <a:t>0.7-1 MB/s (est.)</a:t>
            </a:r>
          </a:p>
        </p:txBody>
      </p:sp>
    </p:spTree>
    <p:extLst>
      <p:ext uri="{BB962C8B-B14F-4D97-AF65-F5344CB8AC3E}">
        <p14:creationId xmlns:p14="http://schemas.microsoft.com/office/powerpoint/2010/main" val="958095479"/>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Amazing Magnetic Disk</a:t>
            </a:r>
            <a:endParaRPr lang="en-US" dirty="0"/>
          </a:p>
        </p:txBody>
      </p:sp>
      <p:pic>
        <p:nvPicPr>
          <p:cNvPr id="7" name="Content Placeholder 3" descr="disk-2.pdf"/>
          <p:cNvPicPr>
            <a:picLocks noChangeAspect="1"/>
          </p:cNvPicPr>
          <p:nvPr/>
        </p:nvPicPr>
        <p:blipFill>
          <a:blip r:embed="rId2"/>
          <a:srcRect l="-43220" r="-43220"/>
          <a:stretch>
            <a:fillRect/>
          </a:stretch>
        </p:blipFill>
        <p:spPr>
          <a:xfrm>
            <a:off x="2392128" y="1066800"/>
            <a:ext cx="8733072" cy="5077626"/>
          </a:xfrm>
          <a:prstGeom prst="rect">
            <a:avLst/>
          </a:prstGeom>
        </p:spPr>
      </p:pic>
      <p:sp>
        <p:nvSpPr>
          <p:cNvPr id="3" name="Content Placeholder 2"/>
          <p:cNvSpPr>
            <a:spLocks noGrp="1"/>
          </p:cNvSpPr>
          <p:nvPr>
            <p:ph idx="1"/>
          </p:nvPr>
        </p:nvSpPr>
        <p:spPr>
          <a:xfrm>
            <a:off x="53045" y="762000"/>
            <a:ext cx="4671355" cy="6095999"/>
          </a:xfrm>
        </p:spPr>
        <p:txBody>
          <a:bodyPr>
            <a:normAutofit/>
          </a:bodyPr>
          <a:lstStyle/>
          <a:p>
            <a:r>
              <a:rPr lang="en-US" dirty="0" smtClean="0"/>
              <a:t>Unit of Transfer: Sector</a:t>
            </a:r>
          </a:p>
          <a:p>
            <a:pPr lvl="1"/>
            <a:r>
              <a:rPr lang="en-US" dirty="0" smtClean="0"/>
              <a:t>Ring of sectors form a track</a:t>
            </a:r>
          </a:p>
          <a:p>
            <a:pPr lvl="1"/>
            <a:r>
              <a:rPr lang="en-US" dirty="0" smtClean="0"/>
              <a:t>Stack of tracks form a cylinder</a:t>
            </a:r>
          </a:p>
          <a:p>
            <a:pPr lvl="1"/>
            <a:r>
              <a:rPr lang="en-US" dirty="0" smtClean="0"/>
              <a:t>Heads position on </a:t>
            </a:r>
            <a:r>
              <a:rPr lang="en-US" dirty="0" smtClean="0"/>
              <a:t>cylinders</a:t>
            </a:r>
          </a:p>
          <a:p>
            <a:pPr lvl="1"/>
            <a:endParaRPr lang="en-US" dirty="0" smtClean="0"/>
          </a:p>
          <a:p>
            <a:r>
              <a:rPr lang="en-US" dirty="0" smtClean="0"/>
              <a:t>Disk Tracks ~ 1µm (micron) </a:t>
            </a:r>
            <a:r>
              <a:rPr lang="en-US" dirty="0" smtClean="0"/>
              <a:t/>
            </a:r>
            <a:br>
              <a:rPr lang="en-US" dirty="0" smtClean="0"/>
            </a:br>
            <a:r>
              <a:rPr lang="en-US" dirty="0" smtClean="0"/>
              <a:t>wide</a:t>
            </a:r>
            <a:endParaRPr lang="en-US" dirty="0"/>
          </a:p>
          <a:p>
            <a:pPr lvl="1"/>
            <a:r>
              <a:rPr lang="en-US" dirty="0"/>
              <a:t>Wavelength of light is ~ </a:t>
            </a:r>
            <a:r>
              <a:rPr lang="en-US" dirty="0" smtClean="0"/>
              <a:t>0.5µm</a:t>
            </a:r>
            <a:endParaRPr lang="en-US" dirty="0"/>
          </a:p>
          <a:p>
            <a:pPr lvl="1"/>
            <a:r>
              <a:rPr lang="en-US" dirty="0"/>
              <a:t>Resolution of human eye: </a:t>
            </a:r>
            <a:r>
              <a:rPr lang="en-US" dirty="0" smtClean="0"/>
              <a:t>50µm</a:t>
            </a:r>
            <a:endParaRPr lang="en-US" dirty="0"/>
          </a:p>
          <a:p>
            <a:pPr lvl="1"/>
            <a:r>
              <a:rPr lang="en-US" dirty="0"/>
              <a:t>100K on a typical 2.5” </a:t>
            </a:r>
            <a:r>
              <a:rPr lang="en-US" dirty="0" smtClean="0"/>
              <a:t>disk</a:t>
            </a:r>
          </a:p>
          <a:p>
            <a:pPr lvl="1"/>
            <a:endParaRPr lang="en-US" dirty="0"/>
          </a:p>
          <a:p>
            <a:r>
              <a:rPr lang="en-US" dirty="0"/>
              <a:t>Separated by unused guard regions</a:t>
            </a:r>
          </a:p>
          <a:p>
            <a:pPr lvl="1"/>
            <a:r>
              <a:rPr lang="en-US" dirty="0"/>
              <a:t>Reduces likelihood neighboring tracks are corrupted during writes (still a small non-zero chance</a:t>
            </a:r>
            <a:r>
              <a:rPr lang="en-US" dirty="0" smtClean="0"/>
              <a:t>)</a:t>
            </a:r>
            <a:endParaRPr lang="en-US" dirty="0" smtClean="0"/>
          </a:p>
          <a:p>
            <a:endParaRPr lang="en-US" dirty="0"/>
          </a:p>
        </p:txBody>
      </p:sp>
    </p:spTree>
    <p:extLst>
      <p:ext uri="{BB962C8B-B14F-4D97-AF65-F5344CB8AC3E}">
        <p14:creationId xmlns:p14="http://schemas.microsoft.com/office/powerpoint/2010/main" val="26613974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Amazing Magnetic Disk</a:t>
            </a:r>
            <a:endParaRPr lang="en-US" dirty="0"/>
          </a:p>
        </p:txBody>
      </p:sp>
      <p:pic>
        <p:nvPicPr>
          <p:cNvPr id="7" name="Content Placeholder 3" descr="disk-2.pdf"/>
          <p:cNvPicPr>
            <a:picLocks noChangeAspect="1"/>
          </p:cNvPicPr>
          <p:nvPr/>
        </p:nvPicPr>
        <p:blipFill>
          <a:blip r:embed="rId2"/>
          <a:srcRect l="-43220" r="-43220"/>
          <a:stretch>
            <a:fillRect/>
          </a:stretch>
        </p:blipFill>
        <p:spPr>
          <a:xfrm>
            <a:off x="2392128" y="1066800"/>
            <a:ext cx="8733072" cy="5077626"/>
          </a:xfrm>
          <a:prstGeom prst="rect">
            <a:avLst/>
          </a:prstGeom>
        </p:spPr>
      </p:pic>
      <p:sp>
        <p:nvSpPr>
          <p:cNvPr id="3" name="Content Placeholder 2"/>
          <p:cNvSpPr>
            <a:spLocks noGrp="1"/>
          </p:cNvSpPr>
          <p:nvPr>
            <p:ph idx="1"/>
          </p:nvPr>
        </p:nvSpPr>
        <p:spPr>
          <a:xfrm>
            <a:off x="53045" y="762000"/>
            <a:ext cx="4518955" cy="6095999"/>
          </a:xfrm>
        </p:spPr>
        <p:txBody>
          <a:bodyPr>
            <a:normAutofit/>
          </a:bodyPr>
          <a:lstStyle/>
          <a:p>
            <a:r>
              <a:rPr lang="en-US" dirty="0" smtClean="0"/>
              <a:t>Track </a:t>
            </a:r>
            <a:r>
              <a:rPr lang="en-US" dirty="0"/>
              <a:t>length varies across disk</a:t>
            </a:r>
          </a:p>
          <a:p>
            <a:pPr lvl="1"/>
            <a:r>
              <a:rPr lang="en-US" dirty="0"/>
              <a:t>Outside: More sectors per track, higher bandwidth</a:t>
            </a:r>
          </a:p>
          <a:p>
            <a:pPr lvl="1"/>
            <a:r>
              <a:rPr lang="en-US" dirty="0"/>
              <a:t>Disk is organized into regions of tracks with same # of sectors/track</a:t>
            </a:r>
          </a:p>
          <a:p>
            <a:pPr lvl="1"/>
            <a:r>
              <a:rPr lang="en-US" dirty="0"/>
              <a:t>Only outer half of radius is used</a:t>
            </a:r>
          </a:p>
          <a:p>
            <a:pPr lvl="2"/>
            <a:r>
              <a:rPr lang="en-US" dirty="0"/>
              <a:t>Most of the disk area in the outer regions of the </a:t>
            </a:r>
            <a:r>
              <a:rPr lang="en-US" dirty="0" smtClean="0"/>
              <a:t>disk</a:t>
            </a:r>
          </a:p>
          <a:p>
            <a:pPr lvl="2"/>
            <a:endParaRPr lang="en-US" dirty="0"/>
          </a:p>
          <a:p>
            <a:r>
              <a:rPr lang="en-US" dirty="0"/>
              <a:t>New: Shingled Magnetic Recording (SMR)</a:t>
            </a:r>
          </a:p>
          <a:p>
            <a:pPr lvl="1"/>
            <a:r>
              <a:rPr lang="en-US" dirty="0"/>
              <a:t>Overlapping tracks  greater density, restrictions on writing</a:t>
            </a:r>
          </a:p>
          <a:p>
            <a:pPr lvl="1"/>
            <a:r>
              <a:rPr lang="en-US" dirty="0"/>
              <a:t>Seagate (8TB), Hitachi (10TB)</a:t>
            </a:r>
          </a:p>
          <a:p>
            <a:endParaRPr lang="en-US" dirty="0" smtClean="0"/>
          </a:p>
          <a:p>
            <a:endParaRPr lang="en-US" dirty="0"/>
          </a:p>
        </p:txBody>
      </p:sp>
    </p:spTree>
    <p:extLst>
      <p:ext uri="{BB962C8B-B14F-4D97-AF65-F5344CB8AC3E}">
        <p14:creationId xmlns:p14="http://schemas.microsoft.com/office/powerpoint/2010/main" val="22273920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2073136" y="152400"/>
            <a:ext cx="4686579" cy="502702"/>
          </a:xfrm>
        </p:spPr>
        <p:txBody>
          <a:bodyPr wrap="none" lIns="63500" tIns="25400" rIns="63500" bIns="25400" anchor="t">
            <a:spAutoFit/>
          </a:bodyPr>
          <a:lstStyle/>
          <a:p>
            <a:r>
              <a:rPr lang="en-US"/>
              <a:t>Magnetic Disk Characteristic</a:t>
            </a:r>
          </a:p>
        </p:txBody>
      </p:sp>
      <p:sp>
        <p:nvSpPr>
          <p:cNvPr id="849923" name="Rectangle 3"/>
          <p:cNvSpPr>
            <a:spLocks noGrp="1" noChangeArrowheads="1"/>
          </p:cNvSpPr>
          <p:nvPr>
            <p:ph type="body" idx="1"/>
          </p:nvPr>
        </p:nvSpPr>
        <p:spPr>
          <a:xfrm>
            <a:off x="0" y="879475"/>
            <a:ext cx="9525000" cy="6392519"/>
          </a:xfrm>
        </p:spPr>
        <p:txBody>
          <a:bodyPr wrap="square" lIns="63500" tIns="25400" rIns="63500" bIns="25400">
            <a:spAutoFit/>
          </a:bodyPr>
          <a:lstStyle/>
          <a:p>
            <a:pPr>
              <a:spcBef>
                <a:spcPct val="15000"/>
              </a:spcBef>
              <a:tabLst>
                <a:tab pos="2635250" algn="l"/>
              </a:tabLst>
            </a:pPr>
            <a:r>
              <a:rPr lang="en-US" sz="2800" dirty="0"/>
              <a:t>Cylinder: all the tracks under the </a:t>
            </a:r>
            <a:br>
              <a:rPr lang="en-US" sz="2800" dirty="0"/>
            </a:br>
            <a:r>
              <a:rPr lang="en-US" sz="2800" dirty="0"/>
              <a:t>head at a given point on all surfaces</a:t>
            </a:r>
          </a:p>
          <a:p>
            <a:pPr>
              <a:spcBef>
                <a:spcPct val="15000"/>
              </a:spcBef>
              <a:tabLst>
                <a:tab pos="2635250" algn="l"/>
              </a:tabLst>
            </a:pPr>
            <a:r>
              <a:rPr lang="en-US" sz="2800" dirty="0"/>
              <a:t>Read/write: three-stage process:</a:t>
            </a:r>
          </a:p>
          <a:p>
            <a:pPr lvl="1">
              <a:spcBef>
                <a:spcPct val="15000"/>
              </a:spcBef>
              <a:tabLst>
                <a:tab pos="2635250" algn="l"/>
              </a:tabLst>
            </a:pPr>
            <a:r>
              <a:rPr lang="en-US" sz="2400" b="1" dirty="0"/>
              <a:t>Seek time</a:t>
            </a:r>
            <a:r>
              <a:rPr lang="en-US" sz="2400" dirty="0"/>
              <a:t>: position </a:t>
            </a:r>
            <a:r>
              <a:rPr lang="en-US" sz="2400" dirty="0" smtClean="0"/>
              <a:t>head</a:t>
            </a:r>
            <a:r>
              <a:rPr lang="en-US" sz="2400" dirty="0"/>
              <a:t>/arm over </a:t>
            </a:r>
            <a:r>
              <a:rPr lang="en-US" sz="2400" dirty="0" smtClean="0"/>
              <a:t>proper </a:t>
            </a:r>
            <a:r>
              <a:rPr lang="en-US" sz="2400" dirty="0"/>
              <a:t>track (into proper cylinder)</a:t>
            </a:r>
          </a:p>
          <a:p>
            <a:pPr lvl="1">
              <a:spcBef>
                <a:spcPct val="15000"/>
              </a:spcBef>
              <a:tabLst>
                <a:tab pos="2635250" algn="l"/>
              </a:tabLst>
            </a:pPr>
            <a:r>
              <a:rPr lang="en-US" sz="2400" b="1" dirty="0"/>
              <a:t>Rotational latency</a:t>
            </a:r>
            <a:r>
              <a:rPr lang="en-US" sz="2400" dirty="0"/>
              <a:t>: wait for </a:t>
            </a:r>
            <a:r>
              <a:rPr lang="en-US" sz="2400" dirty="0" smtClean="0"/>
              <a:t>desired sector to </a:t>
            </a:r>
            <a:r>
              <a:rPr lang="en-US" sz="2400" dirty="0"/>
              <a:t>rotate under </a:t>
            </a:r>
            <a:r>
              <a:rPr lang="en-US" sz="2400" dirty="0" smtClean="0"/>
              <a:t>R/W </a:t>
            </a:r>
            <a:r>
              <a:rPr lang="en-US" sz="2400" dirty="0"/>
              <a:t>head</a:t>
            </a:r>
          </a:p>
          <a:p>
            <a:pPr lvl="1">
              <a:spcBef>
                <a:spcPct val="15000"/>
              </a:spcBef>
              <a:tabLst>
                <a:tab pos="2635250" algn="l"/>
              </a:tabLst>
            </a:pPr>
            <a:r>
              <a:rPr lang="en-US" sz="2400" b="1" dirty="0"/>
              <a:t>Transfer time</a:t>
            </a:r>
            <a:r>
              <a:rPr lang="en-US" sz="2400" dirty="0"/>
              <a:t>: transfer a block of bits (sector</a:t>
            </a:r>
            <a:r>
              <a:rPr lang="en-US" sz="2400" dirty="0" smtClean="0"/>
              <a:t>) under </a:t>
            </a:r>
            <a:r>
              <a:rPr lang="en-US" sz="2400" dirty="0"/>
              <a:t>the </a:t>
            </a:r>
            <a:r>
              <a:rPr lang="en-US" sz="2400" dirty="0" smtClean="0"/>
              <a:t>R/W head</a:t>
            </a:r>
            <a:endParaRPr lang="en-US" sz="2400" dirty="0"/>
          </a:p>
          <a:p>
            <a:pPr>
              <a:spcBef>
                <a:spcPct val="15000"/>
              </a:spcBef>
              <a:tabLst>
                <a:tab pos="2635250" algn="l"/>
              </a:tabLst>
            </a:pPr>
            <a:r>
              <a:rPr lang="en-US" sz="2800" dirty="0">
                <a:solidFill>
                  <a:schemeClr val="hlink"/>
                </a:solidFill>
              </a:rPr>
              <a:t>Disk Latency = </a:t>
            </a:r>
            <a:r>
              <a:rPr lang="en-US" sz="2800" dirty="0">
                <a:solidFill>
                  <a:schemeClr val="accent1"/>
                </a:solidFill>
              </a:rPr>
              <a:t>Queuing Time </a:t>
            </a:r>
            <a:r>
              <a:rPr lang="en-US" sz="2800" dirty="0">
                <a:solidFill>
                  <a:schemeClr val="hlink"/>
                </a:solidFill>
              </a:rPr>
              <a:t>+ Controller time +</a:t>
            </a:r>
            <a:br>
              <a:rPr lang="en-US" sz="2800" dirty="0">
                <a:solidFill>
                  <a:schemeClr val="hlink"/>
                </a:solidFill>
              </a:rPr>
            </a:br>
            <a:r>
              <a:rPr lang="en-US" sz="2800" dirty="0">
                <a:solidFill>
                  <a:schemeClr val="hlink"/>
                </a:solidFill>
              </a:rPr>
              <a:t>                         Seek Time + Rotation Time + </a:t>
            </a:r>
            <a:r>
              <a:rPr lang="en-US" sz="2800" dirty="0" err="1">
                <a:solidFill>
                  <a:schemeClr val="hlink"/>
                </a:solidFill>
              </a:rPr>
              <a:t>Xfer</a:t>
            </a:r>
            <a:r>
              <a:rPr lang="en-US" sz="2800" dirty="0">
                <a:solidFill>
                  <a:schemeClr val="hlink"/>
                </a:solidFill>
              </a:rPr>
              <a:t> Time</a:t>
            </a:r>
          </a:p>
          <a:p>
            <a:pPr>
              <a:spcBef>
                <a:spcPct val="15000"/>
              </a:spcBef>
              <a:tabLst>
                <a:tab pos="2635250" algn="l"/>
              </a:tabLst>
            </a:pPr>
            <a:endParaRPr lang="en-US" sz="2800" dirty="0" smtClean="0">
              <a:solidFill>
                <a:schemeClr val="hlink"/>
              </a:solidFill>
            </a:endParaRPr>
          </a:p>
          <a:p>
            <a:pPr>
              <a:spcBef>
                <a:spcPct val="15000"/>
              </a:spcBef>
              <a:tabLst>
                <a:tab pos="2635250" algn="l"/>
              </a:tabLst>
            </a:pPr>
            <a:endParaRPr lang="en-US" sz="2800" dirty="0">
              <a:solidFill>
                <a:schemeClr val="hlink"/>
              </a:solidFill>
            </a:endParaRPr>
          </a:p>
          <a:p>
            <a:pPr>
              <a:spcBef>
                <a:spcPct val="15000"/>
              </a:spcBef>
              <a:tabLst>
                <a:tab pos="2635250" algn="l"/>
              </a:tabLst>
            </a:pPr>
            <a:endParaRPr lang="en-US" sz="2800" dirty="0">
              <a:solidFill>
                <a:schemeClr val="hlink"/>
              </a:solidFill>
            </a:endParaRPr>
          </a:p>
          <a:p>
            <a:pPr marL="0" indent="0">
              <a:spcBef>
                <a:spcPct val="15000"/>
              </a:spcBef>
              <a:buNone/>
              <a:tabLst>
                <a:tab pos="2635250" algn="l"/>
              </a:tabLst>
            </a:pPr>
            <a:endParaRPr lang="en-US" sz="2000" dirty="0">
              <a:solidFill>
                <a:schemeClr val="hlink"/>
              </a:solidFill>
            </a:endParaRPr>
          </a:p>
          <a:p>
            <a:pPr>
              <a:spcBef>
                <a:spcPct val="15000"/>
              </a:spcBef>
              <a:tabLst>
                <a:tab pos="2635250" algn="l"/>
              </a:tabLst>
            </a:pPr>
            <a:r>
              <a:rPr lang="en-US" sz="2800" dirty="0">
                <a:solidFill>
                  <a:schemeClr val="hlink"/>
                </a:solidFill>
              </a:rPr>
              <a:t>Highest Bandwidth: </a:t>
            </a:r>
          </a:p>
          <a:p>
            <a:pPr lvl="1">
              <a:spcBef>
                <a:spcPct val="15000"/>
              </a:spcBef>
              <a:tabLst>
                <a:tab pos="2635250" algn="l"/>
              </a:tabLst>
            </a:pPr>
            <a:r>
              <a:rPr lang="en-US" sz="2400" dirty="0"/>
              <a:t>Transfer large group of blocks sequentially from one track</a:t>
            </a:r>
          </a:p>
          <a:p>
            <a:pPr>
              <a:spcBef>
                <a:spcPct val="15000"/>
              </a:spcBef>
              <a:tabLst>
                <a:tab pos="2635250" algn="l"/>
              </a:tabLst>
            </a:pPr>
            <a:endParaRPr lang="en-US" sz="2800" dirty="0"/>
          </a:p>
        </p:txBody>
      </p:sp>
      <p:sp useBgFill="1">
        <p:nvSpPr>
          <p:cNvPr id="13315" name="Oval 4"/>
          <p:cNvSpPr>
            <a:spLocks noChangeArrowheads="1"/>
          </p:cNvSpPr>
          <p:nvPr/>
        </p:nvSpPr>
        <p:spPr bwMode="auto">
          <a:xfrm>
            <a:off x="6429375" y="12969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6" name="Oval 5"/>
          <p:cNvSpPr>
            <a:spLocks noChangeArrowheads="1"/>
          </p:cNvSpPr>
          <p:nvPr/>
        </p:nvSpPr>
        <p:spPr bwMode="auto">
          <a:xfrm>
            <a:off x="6429375" y="10683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7" name="Oval 6"/>
          <p:cNvSpPr>
            <a:spLocks noChangeArrowheads="1"/>
          </p:cNvSpPr>
          <p:nvPr/>
        </p:nvSpPr>
        <p:spPr bwMode="auto">
          <a:xfrm>
            <a:off x="6403975" y="8905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useBgFill="1">
        <p:nvSpPr>
          <p:cNvPr id="13318" name="Oval 7"/>
          <p:cNvSpPr>
            <a:spLocks noChangeArrowheads="1"/>
          </p:cNvSpPr>
          <p:nvPr/>
        </p:nvSpPr>
        <p:spPr bwMode="auto">
          <a:xfrm>
            <a:off x="6403975" y="738188"/>
            <a:ext cx="1244600" cy="381000"/>
          </a:xfrm>
          <a:prstGeom prst="ellipse">
            <a:avLst/>
          </a:prstGeom>
          <a:ln w="25400">
            <a:solidFill>
              <a:schemeClr val="tx1"/>
            </a:solidFill>
            <a:round/>
            <a:headEnd/>
            <a:tailEnd/>
          </a:ln>
        </p:spPr>
        <p:txBody>
          <a:bodyPr wrap="none" anchor="ctr"/>
          <a:lstStyle/>
          <a:p>
            <a:endParaRPr lang="en-US">
              <a:latin typeface="Gill Sans Light"/>
              <a:cs typeface="Gill Sans Light"/>
            </a:endParaRPr>
          </a:p>
        </p:txBody>
      </p:sp>
      <p:sp>
        <p:nvSpPr>
          <p:cNvPr id="13319" name="Line 8"/>
          <p:cNvSpPr>
            <a:spLocks noChangeShapeType="1"/>
          </p:cNvSpPr>
          <p:nvPr/>
        </p:nvSpPr>
        <p:spPr bwMode="auto">
          <a:xfrm>
            <a:off x="7007225" y="909638"/>
            <a:ext cx="241300"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0" name="Line 9"/>
          <p:cNvSpPr>
            <a:spLocks noChangeShapeType="1"/>
          </p:cNvSpPr>
          <p:nvPr/>
        </p:nvSpPr>
        <p:spPr bwMode="auto">
          <a:xfrm>
            <a:off x="6981825" y="884238"/>
            <a:ext cx="59690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1" name="Line 10"/>
          <p:cNvSpPr>
            <a:spLocks noChangeShapeType="1"/>
          </p:cNvSpPr>
          <p:nvPr/>
        </p:nvSpPr>
        <p:spPr bwMode="auto">
          <a:xfrm flipH="1">
            <a:off x="7285037" y="738188"/>
            <a:ext cx="780723" cy="234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2" name="Rectangle 11"/>
          <p:cNvSpPr>
            <a:spLocks noChangeArrowheads="1"/>
          </p:cNvSpPr>
          <p:nvPr/>
        </p:nvSpPr>
        <p:spPr bwMode="auto">
          <a:xfrm>
            <a:off x="8054648" y="609600"/>
            <a:ext cx="730969"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Sector</a:t>
            </a:r>
          </a:p>
        </p:txBody>
      </p:sp>
      <p:sp>
        <p:nvSpPr>
          <p:cNvPr id="13323" name="Line 12"/>
          <p:cNvSpPr>
            <a:spLocks noChangeShapeType="1"/>
          </p:cNvSpPr>
          <p:nvPr/>
        </p:nvSpPr>
        <p:spPr bwMode="auto">
          <a:xfrm flipV="1">
            <a:off x="6981825" y="973138"/>
            <a:ext cx="1083935" cy="5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4" name="Rectangle 13"/>
          <p:cNvSpPr>
            <a:spLocks noChangeArrowheads="1"/>
          </p:cNvSpPr>
          <p:nvPr/>
        </p:nvSpPr>
        <p:spPr bwMode="auto">
          <a:xfrm>
            <a:off x="8067675" y="890588"/>
            <a:ext cx="628377"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Track</a:t>
            </a:r>
          </a:p>
        </p:txBody>
      </p:sp>
      <p:grpSp>
        <p:nvGrpSpPr>
          <p:cNvPr id="2" name="Group 49"/>
          <p:cNvGrpSpPr>
            <a:grpSpLocks/>
          </p:cNvGrpSpPr>
          <p:nvPr/>
        </p:nvGrpSpPr>
        <p:grpSpPr bwMode="auto">
          <a:xfrm>
            <a:off x="6619875" y="827088"/>
            <a:ext cx="2217738" cy="723900"/>
            <a:chOff x="4272" y="632"/>
            <a:chExt cx="1397" cy="456"/>
          </a:xfrm>
        </p:grpSpPr>
        <p:grpSp>
          <p:nvGrpSpPr>
            <p:cNvPr id="13346" name="Group 48"/>
            <p:cNvGrpSpPr>
              <a:grpSpLocks/>
            </p:cNvGrpSpPr>
            <p:nvPr/>
          </p:nvGrpSpPr>
          <p:grpSpPr bwMode="auto">
            <a:xfrm>
              <a:off x="4272" y="632"/>
              <a:ext cx="520" cy="456"/>
              <a:chOff x="4272" y="632"/>
              <a:chExt cx="520" cy="456"/>
            </a:xfrm>
          </p:grpSpPr>
          <p:sp>
            <p:nvSpPr>
              <p:cNvPr id="13349" name="Oval 15"/>
              <p:cNvSpPr>
                <a:spLocks noChangeArrowheads="1"/>
              </p:cNvSpPr>
              <p:nvPr/>
            </p:nvSpPr>
            <p:spPr bwMode="auto">
              <a:xfrm>
                <a:off x="4272" y="947"/>
                <a:ext cx="520" cy="141"/>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350" name="Oval 16"/>
              <p:cNvSpPr>
                <a:spLocks noChangeArrowheads="1"/>
              </p:cNvSpPr>
              <p:nvPr/>
            </p:nvSpPr>
            <p:spPr bwMode="auto">
              <a:xfrm>
                <a:off x="4280" y="632"/>
                <a:ext cx="496" cy="128"/>
              </a:xfrm>
              <a:prstGeom prst="ellipse">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351" name="Line 17"/>
              <p:cNvSpPr>
                <a:spLocks noChangeShapeType="1"/>
              </p:cNvSpPr>
              <p:nvPr/>
            </p:nvSpPr>
            <p:spPr bwMode="auto">
              <a:xfrm>
                <a:off x="4272" y="696"/>
                <a:ext cx="0" cy="32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52" name="Line 18"/>
              <p:cNvSpPr>
                <a:spLocks noChangeShapeType="1"/>
              </p:cNvSpPr>
              <p:nvPr/>
            </p:nvSpPr>
            <p:spPr bwMode="auto">
              <a:xfrm>
                <a:off x="4776" y="696"/>
                <a:ext cx="0" cy="344"/>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grpSp>
        <p:sp>
          <p:nvSpPr>
            <p:cNvPr id="13347" name="Line 19"/>
            <p:cNvSpPr>
              <a:spLocks noChangeShapeType="1"/>
            </p:cNvSpPr>
            <p:nvPr/>
          </p:nvSpPr>
          <p:spPr bwMode="auto">
            <a:xfrm>
              <a:off x="4780" y="924"/>
              <a:ext cx="348" cy="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8" name="Rectangle 20"/>
            <p:cNvSpPr>
              <a:spLocks noChangeArrowheads="1"/>
            </p:cNvSpPr>
            <p:nvPr/>
          </p:nvSpPr>
          <p:spPr bwMode="auto">
            <a:xfrm>
              <a:off x="5104" y="872"/>
              <a:ext cx="56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accent1"/>
                  </a:solidFill>
                  <a:latin typeface="Gill Sans Light"/>
                  <a:cs typeface="Gill Sans Light"/>
                </a:rPr>
                <a:t>Cylinder</a:t>
              </a:r>
            </a:p>
          </p:txBody>
        </p:sp>
      </p:grpSp>
      <p:grpSp>
        <p:nvGrpSpPr>
          <p:cNvPr id="4" name="Group 51"/>
          <p:cNvGrpSpPr>
            <a:grpSpLocks/>
          </p:cNvGrpSpPr>
          <p:nvPr/>
        </p:nvGrpSpPr>
        <p:grpSpPr bwMode="auto">
          <a:xfrm>
            <a:off x="5591175" y="903288"/>
            <a:ext cx="1028700" cy="596900"/>
            <a:chOff x="3600" y="680"/>
            <a:chExt cx="648" cy="376"/>
          </a:xfrm>
        </p:grpSpPr>
        <p:sp>
          <p:nvSpPr>
            <p:cNvPr id="13339" name="Rectangle 28"/>
            <p:cNvSpPr>
              <a:spLocks noChangeArrowheads="1"/>
            </p:cNvSpPr>
            <p:nvPr/>
          </p:nvSpPr>
          <p:spPr bwMode="auto">
            <a:xfrm>
              <a:off x="3600" y="685"/>
              <a:ext cx="39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a:solidFill>
                    <a:schemeClr val="hlink"/>
                  </a:solidFill>
                  <a:latin typeface="Gill Sans Light"/>
                  <a:cs typeface="Gill Sans Light"/>
                </a:rPr>
                <a:t>Head</a:t>
              </a:r>
            </a:p>
          </p:txBody>
        </p:sp>
        <p:sp>
          <p:nvSpPr>
            <p:cNvPr id="13340" name="Line 21"/>
            <p:cNvSpPr>
              <a:spLocks noChangeShapeType="1"/>
            </p:cNvSpPr>
            <p:nvPr/>
          </p:nvSpPr>
          <p:spPr bwMode="auto">
            <a:xfrm>
              <a:off x="4008" y="680"/>
              <a:ext cx="0" cy="376"/>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1" name="Line 22"/>
            <p:cNvSpPr>
              <a:spLocks noChangeShapeType="1"/>
            </p:cNvSpPr>
            <p:nvPr/>
          </p:nvSpPr>
          <p:spPr bwMode="auto">
            <a:xfrm>
              <a:off x="4000" y="695"/>
              <a:ext cx="248"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2" name="Line 23"/>
            <p:cNvSpPr>
              <a:spLocks noChangeShapeType="1"/>
            </p:cNvSpPr>
            <p:nvPr/>
          </p:nvSpPr>
          <p:spPr bwMode="auto">
            <a:xfrm>
              <a:off x="4016" y="824"/>
              <a:ext cx="231"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3" name="Line 24"/>
            <p:cNvSpPr>
              <a:spLocks noChangeShapeType="1"/>
            </p:cNvSpPr>
            <p:nvPr/>
          </p:nvSpPr>
          <p:spPr bwMode="auto">
            <a:xfrm>
              <a:off x="4016" y="944"/>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4" name="Line 25"/>
            <p:cNvSpPr>
              <a:spLocks noChangeShapeType="1"/>
            </p:cNvSpPr>
            <p:nvPr/>
          </p:nvSpPr>
          <p:spPr bwMode="auto">
            <a:xfrm>
              <a:off x="4016" y="1056"/>
              <a:ext cx="23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45" name="Line 26"/>
            <p:cNvSpPr>
              <a:spLocks noChangeShapeType="1"/>
            </p:cNvSpPr>
            <p:nvPr/>
          </p:nvSpPr>
          <p:spPr bwMode="auto">
            <a:xfrm flipH="1">
              <a:off x="3744" y="888"/>
              <a:ext cx="272" cy="0"/>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grpSp>
      <p:sp>
        <p:nvSpPr>
          <p:cNvPr id="13327" name="Line 29"/>
          <p:cNvSpPr>
            <a:spLocks noChangeShapeType="1"/>
          </p:cNvSpPr>
          <p:nvPr/>
        </p:nvSpPr>
        <p:spPr bwMode="auto">
          <a:xfrm>
            <a:off x="7648575" y="1576388"/>
            <a:ext cx="368300" cy="10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Gill Sans Light"/>
              <a:cs typeface="Gill Sans Light"/>
            </a:endParaRPr>
          </a:p>
        </p:txBody>
      </p:sp>
      <p:sp>
        <p:nvSpPr>
          <p:cNvPr id="13328" name="Rectangle 30"/>
          <p:cNvSpPr>
            <a:spLocks noChangeArrowheads="1"/>
          </p:cNvSpPr>
          <p:nvPr/>
        </p:nvSpPr>
        <p:spPr bwMode="auto">
          <a:xfrm>
            <a:off x="7953375" y="1512888"/>
            <a:ext cx="730969"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sz="1800" dirty="0">
                <a:latin typeface="Gill Sans Light"/>
                <a:cs typeface="Gill Sans Light"/>
              </a:rPr>
              <a:t>Platter</a:t>
            </a:r>
          </a:p>
        </p:txBody>
      </p:sp>
      <p:grpSp>
        <p:nvGrpSpPr>
          <p:cNvPr id="5" name="Group 36"/>
          <p:cNvGrpSpPr>
            <a:grpSpLocks/>
          </p:cNvGrpSpPr>
          <p:nvPr/>
        </p:nvGrpSpPr>
        <p:grpSpPr bwMode="auto">
          <a:xfrm>
            <a:off x="500267" y="4457729"/>
            <a:ext cx="8140279" cy="1234867"/>
            <a:chOff x="457" y="3072"/>
            <a:chExt cx="5167" cy="816"/>
          </a:xfrm>
        </p:grpSpPr>
        <p:sp>
          <p:nvSpPr>
            <p:cNvPr id="13330" name="Rectangle 37"/>
            <p:cNvSpPr>
              <a:spLocks noChangeArrowheads="1"/>
            </p:cNvSpPr>
            <p:nvPr/>
          </p:nvSpPr>
          <p:spPr bwMode="auto">
            <a:xfrm>
              <a:off x="1200" y="3072"/>
              <a:ext cx="1200" cy="816"/>
            </a:xfrm>
            <a:prstGeom prst="rect">
              <a:avLst/>
            </a:prstGeom>
            <a:solidFill>
              <a:srgbClr val="53FB25"/>
            </a:solidFill>
            <a:ln w="38100">
              <a:solidFill>
                <a:schemeClr val="tx1"/>
              </a:solidFill>
              <a:miter lim="800000"/>
              <a:headEnd/>
              <a:tailEnd/>
            </a:ln>
          </p:spPr>
          <p:txBody>
            <a:bodyPr wrap="none" lIns="90478" tIns="44445" rIns="90478" bIns="44445" anchor="ctr"/>
            <a:lstStyle/>
            <a:p>
              <a:pPr marL="228600" indent="-228600"/>
              <a:r>
                <a:rPr lang="en-US" sz="2000">
                  <a:latin typeface="Gill Sans Light"/>
                  <a:cs typeface="Gill Sans Light"/>
                </a:rPr>
                <a:t>Software</a:t>
              </a:r>
            </a:p>
            <a:p>
              <a:pPr marL="228600" indent="-228600"/>
              <a:r>
                <a:rPr lang="en-US" sz="2000">
                  <a:latin typeface="Gill Sans Light"/>
                  <a:cs typeface="Gill Sans Light"/>
                </a:rPr>
                <a:t>Queue</a:t>
              </a:r>
            </a:p>
            <a:p>
              <a:pPr marL="228600" indent="-228600"/>
              <a:r>
                <a:rPr lang="en-US" sz="2000">
                  <a:latin typeface="Gill Sans Light"/>
                  <a:cs typeface="Gill Sans Light"/>
                </a:rPr>
                <a:t>(Device Driver)</a:t>
              </a:r>
            </a:p>
          </p:txBody>
        </p:sp>
        <p:sp>
          <p:nvSpPr>
            <p:cNvPr id="13331" name="Line 38"/>
            <p:cNvSpPr>
              <a:spLocks noChangeShapeType="1"/>
            </p:cNvSpPr>
            <p:nvPr/>
          </p:nvSpPr>
          <p:spPr bwMode="auto">
            <a:xfrm>
              <a:off x="720" y="3480"/>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2" name="Line 39"/>
            <p:cNvSpPr>
              <a:spLocks noChangeShapeType="1"/>
            </p:cNvSpPr>
            <p:nvPr/>
          </p:nvSpPr>
          <p:spPr bwMode="auto">
            <a:xfrm flipV="1">
              <a:off x="2400"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3" name="Rectangle 40"/>
            <p:cNvSpPr>
              <a:spLocks noChangeArrowheads="1"/>
            </p:cNvSpPr>
            <p:nvPr/>
          </p:nvSpPr>
          <p:spPr bwMode="auto">
            <a:xfrm>
              <a:off x="2784" y="3072"/>
              <a:ext cx="384" cy="816"/>
            </a:xfrm>
            <a:prstGeom prst="rect">
              <a:avLst/>
            </a:prstGeom>
            <a:solidFill>
              <a:srgbClr val="FFFF00"/>
            </a:solidFill>
            <a:ln w="38100">
              <a:solidFill>
                <a:schemeClr val="tx1"/>
              </a:solidFill>
              <a:miter lim="800000"/>
              <a:headEnd/>
              <a:tailEnd/>
            </a:ln>
          </p:spPr>
          <p:txBody>
            <a:bodyPr vert="eaVert" wrap="none" lIns="90478" tIns="44445" rIns="90478" bIns="44445" anchor="ctr"/>
            <a:lstStyle/>
            <a:p>
              <a:pPr marL="228600" indent="-228600">
                <a:spcBef>
                  <a:spcPct val="10000"/>
                </a:spcBef>
              </a:pPr>
              <a:r>
                <a:rPr lang="en-US" sz="2000">
                  <a:latin typeface="Gill Sans Light"/>
                  <a:cs typeface="Gill Sans Light"/>
                </a:rPr>
                <a:t>Hardware</a:t>
              </a:r>
            </a:p>
            <a:p>
              <a:pPr marL="228600" indent="-228600">
                <a:spcBef>
                  <a:spcPct val="10000"/>
                </a:spcBef>
              </a:pPr>
              <a:r>
                <a:rPr lang="en-US" sz="2000">
                  <a:latin typeface="Gill Sans Light"/>
                  <a:cs typeface="Gill Sans Light"/>
                </a:rPr>
                <a:t>Controller</a:t>
              </a:r>
            </a:p>
          </p:txBody>
        </p:sp>
        <p:sp>
          <p:nvSpPr>
            <p:cNvPr id="13334" name="Rectangle 41"/>
            <p:cNvSpPr>
              <a:spLocks noChangeArrowheads="1"/>
            </p:cNvSpPr>
            <p:nvPr/>
          </p:nvSpPr>
          <p:spPr bwMode="auto">
            <a:xfrm>
              <a:off x="3552" y="3072"/>
              <a:ext cx="1440" cy="816"/>
            </a:xfrm>
            <a:prstGeom prst="rect">
              <a:avLst/>
            </a:prstGeom>
            <a:solidFill>
              <a:srgbClr val="FFFF00"/>
            </a:solidFill>
            <a:ln w="38100">
              <a:solidFill>
                <a:schemeClr val="tx1"/>
              </a:solidFill>
              <a:miter lim="800000"/>
              <a:headEnd/>
              <a:tailEnd/>
            </a:ln>
          </p:spPr>
          <p:txBody>
            <a:bodyPr wrap="none" lIns="90478" tIns="44445" rIns="90478" bIns="44445" anchor="ctr"/>
            <a:lstStyle/>
            <a:p>
              <a:pPr marL="228600" indent="-228600"/>
              <a:r>
                <a:rPr lang="en-US" sz="2000">
                  <a:latin typeface="Gill Sans Light"/>
                  <a:cs typeface="Gill Sans Light"/>
                </a:rPr>
                <a:t> Media Time</a:t>
              </a:r>
            </a:p>
            <a:p>
              <a:pPr marL="228600" indent="-228600"/>
              <a:r>
                <a:rPr lang="en-US" sz="2000">
                  <a:latin typeface="Gill Sans Light"/>
                  <a:cs typeface="Gill Sans Light"/>
                </a:rPr>
                <a:t>(Seek+Rot+Xfer)</a:t>
              </a:r>
            </a:p>
          </p:txBody>
        </p:sp>
        <p:sp>
          <p:nvSpPr>
            <p:cNvPr id="13335" name="Line 42"/>
            <p:cNvSpPr>
              <a:spLocks noChangeShapeType="1"/>
            </p:cNvSpPr>
            <p:nvPr/>
          </p:nvSpPr>
          <p:spPr bwMode="auto">
            <a:xfrm flipV="1">
              <a:off x="3168"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6" name="Line 43"/>
            <p:cNvSpPr>
              <a:spLocks noChangeShapeType="1"/>
            </p:cNvSpPr>
            <p:nvPr/>
          </p:nvSpPr>
          <p:spPr bwMode="auto">
            <a:xfrm flipV="1">
              <a:off x="4992" y="3480"/>
              <a:ext cx="3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latin typeface="Gill Sans Light"/>
                <a:cs typeface="Gill Sans Light"/>
              </a:endParaRPr>
            </a:p>
          </p:txBody>
        </p:sp>
        <p:sp>
          <p:nvSpPr>
            <p:cNvPr id="13337" name="Text Box 44"/>
            <p:cNvSpPr txBox="1">
              <a:spLocks noChangeArrowheads="1"/>
            </p:cNvSpPr>
            <p:nvPr/>
          </p:nvSpPr>
          <p:spPr bwMode="auto">
            <a:xfrm rot="5400000">
              <a:off x="235" y="3343"/>
              <a:ext cx="7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Request</a:t>
              </a:r>
            </a:p>
          </p:txBody>
        </p:sp>
        <p:sp>
          <p:nvSpPr>
            <p:cNvPr id="13338" name="Text Box 45"/>
            <p:cNvSpPr txBox="1">
              <a:spLocks noChangeArrowheads="1"/>
            </p:cNvSpPr>
            <p:nvPr/>
          </p:nvSpPr>
          <p:spPr bwMode="auto">
            <a:xfrm rot="5400000">
              <a:off x="5203" y="3343"/>
              <a:ext cx="57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marL="228600" indent="-228600" eaLnBrk="0" hangingPunct="0">
                <a:defRPr sz="2200" b="1">
                  <a:solidFill>
                    <a:schemeClr val="tx1"/>
                  </a:solidFill>
                  <a:latin typeface="Comic Sans MS" charset="0"/>
                  <a:ea typeface="ＭＳ Ｐゴシック" charset="0"/>
                  <a:cs typeface="ＭＳ Ｐゴシック" charset="0"/>
                </a:defRPr>
              </a:lvl1pPr>
              <a:lvl2pPr marL="742950" indent="-285750" eaLnBrk="0" hangingPunct="0">
                <a:defRPr sz="2200" b="1">
                  <a:solidFill>
                    <a:schemeClr val="tx1"/>
                  </a:solidFill>
                  <a:latin typeface="Comic Sans MS" charset="0"/>
                  <a:ea typeface="ＭＳ Ｐゴシック" charset="0"/>
                </a:defRPr>
              </a:lvl2pPr>
              <a:lvl3pPr marL="1143000" indent="-228600" eaLnBrk="0" hangingPunct="0">
                <a:defRPr sz="2200" b="1">
                  <a:solidFill>
                    <a:schemeClr val="tx1"/>
                  </a:solidFill>
                  <a:latin typeface="Comic Sans MS" charset="0"/>
                  <a:ea typeface="ＭＳ Ｐゴシック" charset="0"/>
                </a:defRPr>
              </a:lvl3pPr>
              <a:lvl4pPr marL="1600200" indent="-228600" eaLnBrk="0" hangingPunct="0">
                <a:defRPr sz="2200" b="1">
                  <a:solidFill>
                    <a:schemeClr val="tx1"/>
                  </a:solidFill>
                  <a:latin typeface="Comic Sans MS" charset="0"/>
                  <a:ea typeface="ＭＳ Ｐゴシック" charset="0"/>
                </a:defRPr>
              </a:lvl4pPr>
              <a:lvl5pPr marL="2057400" indent="-228600" eaLnBrk="0" hangingPunct="0">
                <a:defRPr sz="22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2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2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2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200" b="1">
                  <a:solidFill>
                    <a:schemeClr val="tx1"/>
                  </a:solidFill>
                  <a:latin typeface="Comic Sans MS" charset="0"/>
                  <a:ea typeface="ＭＳ Ｐゴシック" charset="0"/>
                </a:defRPr>
              </a:lvl9pPr>
            </a:lstStyle>
            <a:p>
              <a:pPr eaLnBrk="1" hangingPunct="1"/>
              <a:r>
                <a:rPr lang="en-US">
                  <a:latin typeface="Gill Sans Light"/>
                  <a:cs typeface="Gill Sans Light"/>
                </a:rPr>
                <a:t>Result</a:t>
              </a:r>
            </a:p>
          </p:txBody>
        </p:sp>
      </p:grpSp>
    </p:spTree>
    <p:extLst>
      <p:ext uri="{BB962C8B-B14F-4D97-AF65-F5344CB8AC3E}">
        <p14:creationId xmlns:p14="http://schemas.microsoft.com/office/powerpoint/2010/main" val="1893016986"/>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49923">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49923">
                                            <p:txEl>
                                              <p:pRg st="2" end="2"/>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9923">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992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4992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992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99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547366" y="106898"/>
            <a:ext cx="5847755" cy="502702"/>
          </a:xfrm>
        </p:spPr>
        <p:txBody>
          <a:bodyPr wrap="none" lIns="63500" tIns="25400" rIns="63500" bIns="25400" anchor="t">
            <a:spAutoFit/>
          </a:bodyPr>
          <a:lstStyle/>
          <a:p>
            <a:r>
              <a:rPr lang="en-US" dirty="0"/>
              <a:t>Typical Numbers </a:t>
            </a:r>
            <a:r>
              <a:rPr lang="en-US" dirty="0" smtClean="0"/>
              <a:t>for </a:t>
            </a:r>
            <a:r>
              <a:rPr lang="en-US" dirty="0"/>
              <a:t>Magnetic Disk</a:t>
            </a:r>
          </a:p>
        </p:txBody>
      </p:sp>
      <p:sp>
        <p:nvSpPr>
          <p:cNvPr id="14338" name="Rectangle 30"/>
          <p:cNvSpPr>
            <a:spLocks noChangeArrowheads="1"/>
          </p:cNvSpPr>
          <p:nvPr/>
        </p:nvSpPr>
        <p:spPr bwMode="auto">
          <a:xfrm>
            <a:off x="5245100" y="3644900"/>
            <a:ext cx="254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atin typeface="Gill Sans Light"/>
              <a:cs typeface="Gill Sans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9112505"/>
              </p:ext>
            </p:extLst>
          </p:nvPr>
        </p:nvGraphicFramePr>
        <p:xfrm>
          <a:off x="228600" y="699136"/>
          <a:ext cx="8647013" cy="6034248"/>
        </p:xfrm>
        <a:graphic>
          <a:graphicData uri="http://schemas.openxmlformats.org/drawingml/2006/table">
            <a:tbl>
              <a:tblPr firstRow="1" firstCol="1" bandRow="1">
                <a:tableStyleId>{B301B821-A1FF-4177-AEE7-76D212191A09}</a:tableStyleId>
              </a:tblPr>
              <a:tblGrid>
                <a:gridCol w="2262770"/>
                <a:gridCol w="6384243"/>
              </a:tblGrid>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latin typeface="Gill Sans Light"/>
                          <a:cs typeface="Gill Sans Light"/>
                        </a:rPr>
                        <a:t>Parameter</a:t>
                      </a:r>
                      <a:endParaRPr kumimoji="0" lang="en-US" sz="2400" b="1" i="0" u="none" strike="noStrike" cap="none" normalizeH="0" baseline="0" dirty="0">
                        <a:ln>
                          <a:noFill/>
                        </a:ln>
                        <a:solidFill>
                          <a:srgbClr val="FFFFFF"/>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a:ln>
                            <a:noFill/>
                          </a:ln>
                          <a:effectLst/>
                          <a:latin typeface="Gill Sans Light"/>
                          <a:cs typeface="Gill Sans Light"/>
                        </a:rPr>
                        <a:t>Info / Range</a:t>
                      </a:r>
                      <a:endParaRPr kumimoji="0" lang="en-US" sz="2400" b="1" i="0" u="none" strike="noStrike" cap="none" normalizeH="0" baseline="0" dirty="0">
                        <a:ln>
                          <a:noFill/>
                        </a:ln>
                        <a:solidFill>
                          <a:srgbClr val="FFFFFF"/>
                        </a:solidFill>
                        <a:effectLst/>
                        <a:latin typeface="Gill Sans Light"/>
                        <a:ea typeface="ＭＳ Ｐゴシック" charset="0"/>
                        <a:cs typeface="Gill Sans Light"/>
                      </a:endParaRPr>
                    </a:p>
                  </a:txBody>
                  <a:tcPr marT="45718" marB="45718" horzOverflow="overflow"/>
                </a:tc>
              </a:tr>
              <a:tr h="6286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Gill Sans Light"/>
                          <a:cs typeface="Gill Sans Light"/>
                        </a:rPr>
                        <a:t>Space/Density</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Gill Sans Light"/>
                          <a:cs typeface="Gill Sans Light"/>
                        </a:rPr>
                        <a:t>Space: 8TB (Seagate), 10TB (Hitachi) in 3½ inch form factor! </a:t>
                      </a:r>
                      <a:r>
                        <a:rPr kumimoji="0" lang="en-US" sz="2000" u="none" strike="noStrike" cap="none" normalizeH="0" baseline="0" dirty="0" smtClean="0">
                          <a:ln>
                            <a:noFill/>
                          </a:ln>
                          <a:effectLst/>
                          <a:latin typeface="Gill Sans Light"/>
                          <a:cs typeface="Gill Sans Light"/>
                        </a:rPr>
                        <a:t>Areal </a:t>
                      </a:r>
                      <a:r>
                        <a:rPr kumimoji="0" lang="en-US" sz="2000" u="none" strike="noStrike" cap="none" normalizeH="0" baseline="0" dirty="0" smtClean="0">
                          <a:ln>
                            <a:noFill/>
                          </a:ln>
                          <a:effectLst/>
                          <a:latin typeface="Gill Sans Light"/>
                          <a:cs typeface="Gill Sans Light"/>
                        </a:rPr>
                        <a:t>Density: ≥ 1Terabit/square inch! (SMR, Helium, …)</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r h="9143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Gill Sans Light"/>
                          <a:cs typeface="Gill Sans Light"/>
                        </a:rPr>
                        <a:t>Average </a:t>
                      </a:r>
                      <a:r>
                        <a:rPr kumimoji="0" lang="en-US" sz="2000" u="none" strike="noStrike" cap="none" normalizeH="0" baseline="0" dirty="0">
                          <a:ln>
                            <a:noFill/>
                          </a:ln>
                          <a:effectLst/>
                          <a:latin typeface="Gill Sans Light"/>
                          <a:cs typeface="Gill Sans Light"/>
                        </a:rPr>
                        <a:t>seek time</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Typically 5-10 milliseconds.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Depending on reference locality, actual cost may be 25-33% of this number.</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r h="10077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latin typeface="Gill Sans Light"/>
                          <a:cs typeface="Gill Sans Light"/>
                        </a:rPr>
                        <a:t>Average rotational latency</a:t>
                      </a:r>
                      <a:endParaRPr kumimoji="0" lang="en-US" sz="2000" b="0" i="0" u="none" strike="noStrike" cap="none" normalizeH="0" baseline="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Most laptop/desktop disks rotate at 3600-7200 RPM </a:t>
                      </a:r>
                      <a:endParaRPr kumimoji="0" lang="en-US" sz="2000" u="none" strike="noStrike" cap="none" normalizeH="0" baseline="0" dirty="0" smtClean="0">
                        <a:ln>
                          <a:noFill/>
                        </a:ln>
                        <a:effectLst/>
                        <a:latin typeface="Gill Sans Light"/>
                        <a:cs typeface="Gill Sans Ligh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Gill Sans Light"/>
                          <a:cs typeface="Gill Sans Light"/>
                        </a:rPr>
                        <a:t>(</a:t>
                      </a:r>
                      <a:r>
                        <a:rPr kumimoji="0" lang="en-US" sz="2000" u="none" strike="noStrike" cap="none" normalizeH="0" baseline="0" dirty="0">
                          <a:ln>
                            <a:noFill/>
                          </a:ln>
                          <a:effectLst/>
                          <a:latin typeface="Gill Sans Light"/>
                          <a:cs typeface="Gill Sans Light"/>
                        </a:rPr>
                        <a:t>16-8 </a:t>
                      </a:r>
                      <a:r>
                        <a:rPr kumimoji="0" lang="en-US" sz="2000" u="none" strike="noStrike" cap="none" normalizeH="0" baseline="0" dirty="0" err="1">
                          <a:ln>
                            <a:noFill/>
                          </a:ln>
                          <a:effectLst/>
                          <a:latin typeface="Gill Sans Light"/>
                          <a:cs typeface="Gill Sans Light"/>
                        </a:rPr>
                        <a:t>ms</a:t>
                      </a:r>
                      <a:r>
                        <a:rPr kumimoji="0" lang="en-US" sz="2000" u="none" strike="noStrike" cap="none" normalizeH="0" baseline="0" dirty="0">
                          <a:ln>
                            <a:noFill/>
                          </a:ln>
                          <a:effectLst/>
                          <a:latin typeface="Gill Sans Light"/>
                          <a:cs typeface="Gill Sans Light"/>
                        </a:rPr>
                        <a:t>/rotation). Server disks up to 15,000 RPM.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Average latency is halfway around disk </a:t>
                      </a:r>
                      <a:r>
                        <a:rPr kumimoji="0" lang="en-US" sz="2000" u="none" strike="noStrike" cap="none" normalizeH="0" baseline="0" dirty="0" smtClean="0">
                          <a:ln>
                            <a:noFill/>
                          </a:ln>
                          <a:effectLst/>
                          <a:latin typeface="Gill Sans Light"/>
                          <a:cs typeface="Gill Sans Light"/>
                        </a:rPr>
                        <a:t>so </a:t>
                      </a:r>
                      <a:r>
                        <a:rPr kumimoji="0" lang="en-US" sz="2000" u="none" strike="noStrike" cap="none" normalizeH="0" baseline="0" dirty="0">
                          <a:ln>
                            <a:noFill/>
                          </a:ln>
                          <a:effectLst/>
                          <a:latin typeface="Gill Sans Light"/>
                          <a:cs typeface="Gill Sans Light"/>
                        </a:rPr>
                        <a:t>8-4 milliseconds</a:t>
                      </a:r>
                      <a:endParaRPr kumimoji="0" lang="en-US" sz="2000" b="1"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r h="3714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latin typeface="Gill Sans Light"/>
                          <a:cs typeface="Gill Sans Light"/>
                        </a:rPr>
                        <a:t>Controller time</a:t>
                      </a:r>
                      <a:endParaRPr kumimoji="0" lang="en-US" sz="2000" b="0" i="0" u="none" strike="noStrike" cap="none" normalizeH="0" baseline="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Depends on controller hardware</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r h="17651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latin typeface="Gill Sans Light"/>
                          <a:cs typeface="Gill Sans Light"/>
                        </a:rPr>
                        <a:t>Transfer time</a:t>
                      </a:r>
                      <a:endParaRPr kumimoji="0" lang="en-US" sz="2000" b="0" i="0" u="none" strike="noStrike" cap="none" normalizeH="0" baseline="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80000"/>
                        </a:lnSpc>
                        <a:spcBef>
                          <a:spcPct val="10000"/>
                        </a:spcBef>
                        <a:spcAft>
                          <a:spcPct val="0"/>
                        </a:spcAft>
                        <a:buClrTx/>
                        <a:buSzTx/>
                        <a:buFontTx/>
                        <a:buNone/>
                        <a:tabLst/>
                      </a:pPr>
                      <a:r>
                        <a:rPr kumimoji="0" lang="en-US" sz="2000" u="none" strike="noStrike" cap="none" normalizeH="0" baseline="0" dirty="0">
                          <a:ln>
                            <a:noFill/>
                          </a:ln>
                          <a:effectLst/>
                          <a:latin typeface="Gill Sans Light"/>
                          <a:cs typeface="Gill Sans Light"/>
                        </a:rPr>
                        <a:t>Typically 50 to 100 MB/</a:t>
                      </a:r>
                      <a:r>
                        <a:rPr kumimoji="0" lang="en-US" sz="2000" u="none" strike="noStrike" cap="none" normalizeH="0" baseline="0" dirty="0" smtClean="0">
                          <a:ln>
                            <a:noFill/>
                          </a:ln>
                          <a:effectLst/>
                          <a:latin typeface="Gill Sans Light"/>
                          <a:cs typeface="Gill Sans Light"/>
                        </a:rPr>
                        <a:t>s. Depends </a:t>
                      </a:r>
                      <a:r>
                        <a:rPr kumimoji="0" lang="en-US" sz="2000" u="none" strike="noStrike" cap="none" normalizeH="0" baseline="0" dirty="0">
                          <a:ln>
                            <a:noFill/>
                          </a:ln>
                          <a:effectLst/>
                          <a:latin typeface="Gill Sans Light"/>
                          <a:cs typeface="Gill Sans Light"/>
                        </a:rPr>
                        <a:t>on:</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2000" u="none" strike="noStrike" cap="none" normalizeH="0" baseline="0" dirty="0">
                          <a:ln>
                            <a:noFill/>
                          </a:ln>
                          <a:effectLst/>
                          <a:latin typeface="Gill Sans Light"/>
                          <a:cs typeface="Gill Sans Light"/>
                        </a:rPr>
                        <a:t>Transfer size (usually a sector): 512B – 1KB per sector</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2000" u="none" strike="noStrike" cap="none" normalizeH="0" baseline="0" dirty="0">
                          <a:ln>
                            <a:noFill/>
                          </a:ln>
                          <a:effectLst/>
                          <a:latin typeface="Gill Sans Light"/>
                          <a:cs typeface="Gill Sans Light"/>
                        </a:rPr>
                        <a:t>Rotation speed: 3600 RPM to 15000 RPM</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2000" u="none" strike="noStrike" cap="none" normalizeH="0" baseline="0" dirty="0">
                          <a:ln>
                            <a:noFill/>
                          </a:ln>
                          <a:effectLst/>
                          <a:latin typeface="Gill Sans Light"/>
                          <a:cs typeface="Gill Sans Light"/>
                        </a:rPr>
                        <a:t>Recording density: bits per inch on a track</a:t>
                      </a:r>
                    </a:p>
                    <a:p>
                      <a:pPr marL="742950" marR="0" lvl="1" indent="-285750" algn="l" defTabSz="914400" rtl="0" eaLnBrk="1" fontAlgn="base" latinLnBrk="0" hangingPunct="1">
                        <a:lnSpc>
                          <a:spcPct val="80000"/>
                        </a:lnSpc>
                        <a:spcBef>
                          <a:spcPct val="10000"/>
                        </a:spcBef>
                        <a:spcAft>
                          <a:spcPct val="0"/>
                        </a:spcAft>
                        <a:buClrTx/>
                        <a:buSzTx/>
                        <a:buFont typeface="Arial" charset="0"/>
                        <a:buChar char="•"/>
                        <a:tabLst/>
                      </a:pPr>
                      <a:r>
                        <a:rPr kumimoji="0" lang="en-US" sz="2000" u="none" strike="noStrike" cap="none" normalizeH="0" baseline="0" dirty="0">
                          <a:ln>
                            <a:noFill/>
                          </a:ln>
                          <a:effectLst/>
                          <a:latin typeface="Gill Sans Light"/>
                          <a:cs typeface="Gill Sans Light"/>
                        </a:rPr>
                        <a:t>Diameter: ranges from  1 in to 5.25 in</a:t>
                      </a:r>
                      <a:endParaRPr kumimoji="0" lang="en-US" sz="2000" b="0"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r h="6400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latin typeface="Gill Sans Light"/>
                          <a:cs typeface="Gill Sans Light"/>
                        </a:rPr>
                        <a:t>Cost</a:t>
                      </a:r>
                      <a:endParaRPr kumimoji="0" lang="en-US" sz="2000" b="0" i="0" u="none" strike="noStrike" cap="none" normalizeH="0" baseline="0">
                        <a:ln>
                          <a:noFill/>
                        </a:ln>
                        <a:solidFill>
                          <a:srgbClr val="000000"/>
                        </a:solidFill>
                        <a:effectLst/>
                        <a:latin typeface="Gill Sans Light"/>
                        <a:ea typeface="ＭＳ Ｐゴシック" charset="0"/>
                        <a:cs typeface="Gill Sans Light"/>
                      </a:endParaRPr>
                    </a:p>
                  </a:txBody>
                  <a:tcPr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latin typeface="Gill Sans Light"/>
                          <a:cs typeface="Gill Sans Light"/>
                        </a:rPr>
                        <a:t>Drops by a factor of two </a:t>
                      </a:r>
                      <a:r>
                        <a:rPr kumimoji="0" lang="en-US" sz="2000" u="none" strike="noStrike" cap="none" normalizeH="0" baseline="0" dirty="0" smtClean="0">
                          <a:ln>
                            <a:noFill/>
                          </a:ln>
                          <a:effectLst/>
                          <a:latin typeface="Gill Sans Light"/>
                          <a:cs typeface="Gill Sans Light"/>
                        </a:rPr>
                        <a:t>every 1.5 years (or even faster)</a:t>
                      </a:r>
                      <a:r>
                        <a:rPr kumimoji="0" lang="en-US" sz="2000" u="none" strike="noStrike" cap="none" normalizeH="0" baseline="0" dirty="0">
                          <a:ln>
                            <a:noFill/>
                          </a:ln>
                          <a:effectLst/>
                          <a:latin typeface="Gill Sans Light"/>
                          <a:cs typeface="Gill Sans Light"/>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u="none" strike="noStrike" cap="none" normalizeH="0" baseline="0" dirty="0">
                          <a:ln>
                            <a:noFill/>
                          </a:ln>
                          <a:effectLst/>
                          <a:latin typeface="Gill Sans Light"/>
                          <a:cs typeface="Gill Sans Light"/>
                        </a:rPr>
                        <a:t>$</a:t>
                      </a:r>
                      <a:r>
                        <a:rPr kumimoji="0" lang="de-DE" sz="2000" u="none" strike="noStrike" cap="none" normalizeH="0" baseline="0" dirty="0" smtClean="0">
                          <a:ln>
                            <a:noFill/>
                          </a:ln>
                          <a:effectLst/>
                          <a:latin typeface="Gill Sans Light"/>
                          <a:cs typeface="Gill Sans Light"/>
                        </a:rPr>
                        <a:t>0.03-0.07/</a:t>
                      </a:r>
                      <a:r>
                        <a:rPr kumimoji="0" lang="de-DE" sz="2000" u="none" strike="noStrike" cap="none" normalizeH="0" baseline="0" dirty="0">
                          <a:ln>
                            <a:noFill/>
                          </a:ln>
                          <a:effectLst/>
                          <a:latin typeface="Gill Sans Light"/>
                          <a:cs typeface="Gill Sans Light"/>
                        </a:rPr>
                        <a:t>GB in </a:t>
                      </a:r>
                      <a:r>
                        <a:rPr kumimoji="0" lang="de-DE" sz="2000" u="none" strike="noStrike" cap="none" normalizeH="0" baseline="0" dirty="0" smtClean="0">
                          <a:ln>
                            <a:noFill/>
                          </a:ln>
                          <a:effectLst/>
                          <a:latin typeface="Gill Sans Light"/>
                          <a:cs typeface="Gill Sans Light"/>
                        </a:rPr>
                        <a:t>2013</a:t>
                      </a:r>
                      <a:endParaRPr kumimoji="0" lang="en-US" sz="2000" b="1" i="0" u="none" strike="noStrike" cap="none" normalizeH="0" baseline="0" dirty="0">
                        <a:ln>
                          <a:noFill/>
                        </a:ln>
                        <a:solidFill>
                          <a:srgbClr val="000000"/>
                        </a:solidFill>
                        <a:effectLst/>
                        <a:latin typeface="Gill Sans Light"/>
                        <a:ea typeface="ＭＳ Ｐゴシック" charset="0"/>
                        <a:cs typeface="Gill Sans Light"/>
                      </a:endParaRPr>
                    </a:p>
                  </a:txBody>
                  <a:tcPr marT="45718" marB="45718" horzOverflow="overflow"/>
                </a:tc>
              </a:tr>
            </a:tbl>
          </a:graphicData>
        </a:graphic>
      </p:graphicFrame>
    </p:spTree>
    <p:extLst>
      <p:ext uri="{BB962C8B-B14F-4D97-AF65-F5344CB8AC3E}">
        <p14:creationId xmlns:p14="http://schemas.microsoft.com/office/powerpoint/2010/main" val="864250050"/>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dirty="0" smtClean="0"/>
              <a:t>Disk </a:t>
            </a:r>
            <a:r>
              <a:rPr lang="en-US" dirty="0"/>
              <a:t>Performance </a:t>
            </a:r>
            <a:r>
              <a:rPr lang="en-US" dirty="0" smtClean="0"/>
              <a:t>Example</a:t>
            </a:r>
            <a:endParaRPr lang="en-US" dirty="0"/>
          </a:p>
        </p:txBody>
      </p:sp>
      <p:sp>
        <p:nvSpPr>
          <p:cNvPr id="29699" name="Rectangle 3"/>
          <p:cNvSpPr>
            <a:spLocks noGrp="1" noChangeArrowheads="1"/>
          </p:cNvSpPr>
          <p:nvPr>
            <p:ph idx="1"/>
          </p:nvPr>
        </p:nvSpPr>
        <p:spPr>
          <a:xfrm>
            <a:off x="277207" y="838200"/>
            <a:ext cx="8589585" cy="5215723"/>
          </a:xfrm>
        </p:spPr>
        <p:txBody>
          <a:bodyPr>
            <a:noAutofit/>
          </a:bodyPr>
          <a:lstStyle/>
          <a:p>
            <a:pPr>
              <a:spcBef>
                <a:spcPct val="25000"/>
              </a:spcBef>
            </a:pPr>
            <a:r>
              <a:rPr lang="en-US" sz="2400" dirty="0"/>
              <a:t>Assumptions:</a:t>
            </a:r>
          </a:p>
          <a:p>
            <a:pPr lvl="1">
              <a:spcBef>
                <a:spcPct val="25000"/>
              </a:spcBef>
            </a:pPr>
            <a:r>
              <a:rPr lang="en-US" sz="1800" dirty="0"/>
              <a:t>Ignoring queuing and controller times for now</a:t>
            </a:r>
          </a:p>
          <a:p>
            <a:pPr lvl="1">
              <a:spcBef>
                <a:spcPct val="25000"/>
              </a:spcBef>
            </a:pPr>
            <a:r>
              <a:rPr lang="en-US" sz="1800" dirty="0" err="1"/>
              <a:t>Avg</a:t>
            </a:r>
            <a:r>
              <a:rPr lang="en-US" sz="1800" dirty="0"/>
              <a:t> seek time of 5ms, </a:t>
            </a:r>
          </a:p>
          <a:p>
            <a:pPr lvl="1">
              <a:spcBef>
                <a:spcPct val="25000"/>
              </a:spcBef>
            </a:pPr>
            <a:r>
              <a:rPr lang="en-US" sz="1800" dirty="0"/>
              <a:t>7200RPM </a:t>
            </a:r>
            <a:r>
              <a:rPr lang="en-US" sz="1800" dirty="0">
                <a:sym typeface="Symbol" charset="0"/>
              </a:rPr>
              <a:t> </a:t>
            </a:r>
            <a:r>
              <a:rPr lang="en-US" sz="1800" dirty="0"/>
              <a:t>Time for </a:t>
            </a:r>
            <a:r>
              <a:rPr lang="en-US" sz="1800" dirty="0" smtClean="0"/>
              <a:t>rotation</a:t>
            </a:r>
            <a:r>
              <a:rPr lang="en-US" sz="1800" dirty="0"/>
              <a:t>: </a:t>
            </a:r>
            <a:r>
              <a:rPr lang="en-US" sz="1800" dirty="0" smtClean="0"/>
              <a:t>60000(</a:t>
            </a:r>
            <a:r>
              <a:rPr lang="en-US" sz="1800" dirty="0" err="1" smtClean="0"/>
              <a:t>ms</a:t>
            </a:r>
            <a:r>
              <a:rPr lang="en-US" sz="1800" dirty="0" smtClean="0"/>
              <a:t>/M)/7200(rev/M) </a:t>
            </a:r>
            <a:r>
              <a:rPr lang="en-US" sz="1800" dirty="0"/>
              <a:t>~= 8ms</a:t>
            </a:r>
          </a:p>
          <a:p>
            <a:pPr lvl="1">
              <a:spcBef>
                <a:spcPct val="25000"/>
              </a:spcBef>
            </a:pPr>
            <a:r>
              <a:rPr lang="en-US" sz="1800" dirty="0"/>
              <a:t>Transfer rate of 4MByte/s, sector size of 1 </a:t>
            </a:r>
            <a:r>
              <a:rPr lang="en-US" sz="1800" dirty="0" smtClean="0"/>
              <a:t>Kbyte </a:t>
            </a:r>
            <a:r>
              <a:rPr lang="en-US" sz="1800" dirty="0" smtClean="0">
                <a:sym typeface="Symbol" panose="05050102010706020507" pitchFamily="18" charset="2"/>
              </a:rPr>
              <a:t></a:t>
            </a:r>
            <a:br>
              <a:rPr lang="en-US" sz="1800" dirty="0" smtClean="0">
                <a:sym typeface="Symbol" panose="05050102010706020507" pitchFamily="18" charset="2"/>
              </a:rPr>
            </a:br>
            <a:r>
              <a:rPr lang="en-US" sz="1800" dirty="0" smtClean="0">
                <a:sym typeface="Symbol" panose="05050102010706020507" pitchFamily="18" charset="2"/>
              </a:rPr>
              <a:t>1024 bytes/4×10</a:t>
            </a:r>
            <a:r>
              <a:rPr lang="en-US" sz="1800" baseline="30000" dirty="0" smtClean="0">
                <a:sym typeface="Symbol" panose="05050102010706020507" pitchFamily="18" charset="2"/>
              </a:rPr>
              <a:t>6</a:t>
            </a:r>
            <a:r>
              <a:rPr lang="en-US" sz="1800" dirty="0" smtClean="0">
                <a:sym typeface="Symbol" panose="05050102010706020507" pitchFamily="18" charset="2"/>
              </a:rPr>
              <a:t> (bytes/s) = 256 × 10</a:t>
            </a:r>
            <a:r>
              <a:rPr lang="en-US" sz="1800" baseline="30000" dirty="0" smtClean="0">
                <a:sym typeface="Symbol" panose="05050102010706020507" pitchFamily="18" charset="2"/>
              </a:rPr>
              <a:t>-6</a:t>
            </a:r>
            <a:r>
              <a:rPr lang="en-US" sz="1800" dirty="0">
                <a:sym typeface="Symbol" panose="05050102010706020507" pitchFamily="18" charset="2"/>
              </a:rPr>
              <a:t> </a:t>
            </a:r>
            <a:r>
              <a:rPr lang="en-US" sz="1800" dirty="0" smtClean="0">
                <a:sym typeface="Symbol" panose="05050102010706020507" pitchFamily="18" charset="2"/>
              </a:rPr>
              <a:t>sec  .26 </a:t>
            </a:r>
            <a:r>
              <a:rPr lang="en-US" sz="1800" dirty="0" err="1" smtClean="0">
                <a:sym typeface="Symbol" panose="05050102010706020507" pitchFamily="18" charset="2"/>
              </a:rPr>
              <a:t>ms</a:t>
            </a:r>
            <a:endParaRPr lang="en-US" sz="1800" dirty="0"/>
          </a:p>
          <a:p>
            <a:pPr>
              <a:spcBef>
                <a:spcPct val="25000"/>
              </a:spcBef>
            </a:pPr>
            <a:r>
              <a:rPr lang="en-US" sz="2400" dirty="0"/>
              <a:t>Read sector from random place on disk:</a:t>
            </a:r>
          </a:p>
          <a:p>
            <a:pPr lvl="1">
              <a:spcBef>
                <a:spcPct val="25000"/>
              </a:spcBef>
            </a:pPr>
            <a:r>
              <a:rPr lang="en-US" sz="1800" dirty="0"/>
              <a:t>Seek (5ms) + Rot. Delay (4ms) + Transfer (</a:t>
            </a:r>
            <a:r>
              <a:rPr lang="en-US" sz="1800" dirty="0" smtClean="0"/>
              <a:t>0.26ms</a:t>
            </a:r>
            <a:r>
              <a:rPr lang="en-US" sz="1800" dirty="0"/>
              <a:t>)</a:t>
            </a:r>
          </a:p>
          <a:p>
            <a:pPr lvl="1">
              <a:spcBef>
                <a:spcPct val="25000"/>
              </a:spcBef>
            </a:pPr>
            <a:r>
              <a:rPr lang="en-US" sz="1800" i="1" dirty="0" err="1"/>
              <a:t>Approx</a:t>
            </a:r>
            <a:r>
              <a:rPr lang="en-US" sz="1800" dirty="0"/>
              <a:t> 10ms to fetch/put data: </a:t>
            </a:r>
            <a:r>
              <a:rPr lang="en-US" sz="1800" b="1" dirty="0"/>
              <a:t>100 </a:t>
            </a:r>
            <a:r>
              <a:rPr lang="en-US" sz="1800" b="1" dirty="0" err="1"/>
              <a:t>KByte</a:t>
            </a:r>
            <a:r>
              <a:rPr lang="en-US" sz="1800" b="1" dirty="0"/>
              <a:t>/sec</a:t>
            </a:r>
          </a:p>
          <a:p>
            <a:pPr>
              <a:spcBef>
                <a:spcPct val="25000"/>
              </a:spcBef>
            </a:pPr>
            <a:r>
              <a:rPr lang="en-US" sz="2400" dirty="0"/>
              <a:t>Read sector from random place in same cylinder:</a:t>
            </a:r>
          </a:p>
          <a:p>
            <a:pPr lvl="1">
              <a:spcBef>
                <a:spcPct val="25000"/>
              </a:spcBef>
            </a:pPr>
            <a:r>
              <a:rPr lang="en-US" sz="1800" dirty="0"/>
              <a:t>Rot. Delay (4ms) + Transfer (</a:t>
            </a:r>
            <a:r>
              <a:rPr lang="en-US" sz="1800" dirty="0" smtClean="0"/>
              <a:t>0.26ms</a:t>
            </a:r>
            <a:r>
              <a:rPr lang="en-US" sz="1800" dirty="0"/>
              <a:t>)</a:t>
            </a:r>
          </a:p>
          <a:p>
            <a:pPr lvl="1">
              <a:spcBef>
                <a:spcPct val="25000"/>
              </a:spcBef>
            </a:pPr>
            <a:r>
              <a:rPr lang="en-US" sz="1800" i="1" dirty="0" err="1"/>
              <a:t>Approx</a:t>
            </a:r>
            <a:r>
              <a:rPr lang="en-US" sz="1800" dirty="0"/>
              <a:t> 5ms to fetch/put data: </a:t>
            </a:r>
            <a:r>
              <a:rPr lang="en-US" sz="1800" b="1" dirty="0"/>
              <a:t>200 </a:t>
            </a:r>
            <a:r>
              <a:rPr lang="en-US" sz="1800" b="1" dirty="0" err="1"/>
              <a:t>KByte</a:t>
            </a:r>
            <a:r>
              <a:rPr lang="en-US" sz="1800" b="1" dirty="0"/>
              <a:t>/sec</a:t>
            </a:r>
          </a:p>
          <a:p>
            <a:pPr>
              <a:spcBef>
                <a:spcPct val="25000"/>
              </a:spcBef>
            </a:pPr>
            <a:r>
              <a:rPr lang="en-US" sz="2400" dirty="0"/>
              <a:t>Read next sector on same track:</a:t>
            </a:r>
          </a:p>
          <a:p>
            <a:pPr lvl="1">
              <a:spcBef>
                <a:spcPct val="25000"/>
              </a:spcBef>
            </a:pPr>
            <a:r>
              <a:rPr lang="en-US" sz="1800" dirty="0"/>
              <a:t>Transfer (</a:t>
            </a:r>
            <a:r>
              <a:rPr lang="en-US" sz="1800" dirty="0" smtClean="0"/>
              <a:t>0.26ms</a:t>
            </a:r>
            <a:r>
              <a:rPr lang="en-US" sz="1800" dirty="0"/>
              <a:t>): </a:t>
            </a:r>
            <a:r>
              <a:rPr lang="en-US" sz="1800" b="1" dirty="0"/>
              <a:t>4 </a:t>
            </a:r>
            <a:r>
              <a:rPr lang="en-US" sz="1800" b="1" dirty="0" err="1"/>
              <a:t>MByte</a:t>
            </a:r>
            <a:r>
              <a:rPr lang="en-US" sz="1800" b="1" dirty="0"/>
              <a:t>/sec</a:t>
            </a:r>
          </a:p>
          <a:p>
            <a:pPr>
              <a:spcBef>
                <a:spcPct val="25000"/>
              </a:spcBef>
            </a:pPr>
            <a:r>
              <a:rPr lang="en-US" sz="2400" dirty="0">
                <a:solidFill>
                  <a:srgbClr val="FF0000"/>
                </a:solidFill>
              </a:rPr>
              <a:t>Key to using disk effectively (especially for file systems) is to </a:t>
            </a:r>
            <a:r>
              <a:rPr lang="en-US" sz="2400" i="1" dirty="0">
                <a:solidFill>
                  <a:srgbClr val="FF0000"/>
                </a:solidFill>
              </a:rPr>
              <a:t>minimize seek and rotational delays</a:t>
            </a:r>
          </a:p>
        </p:txBody>
      </p:sp>
    </p:spTree>
    <p:extLst>
      <p:ext uri="{BB962C8B-B14F-4D97-AF65-F5344CB8AC3E}">
        <p14:creationId xmlns:p14="http://schemas.microsoft.com/office/powerpoint/2010/main" val="3867578273"/>
      </p:ext>
    </p:extLst>
  </p:cSld>
  <p:clrMapOvr>
    <a:masterClrMapping/>
  </p:clrMapOvr>
  <p:transition xmlns:p14="http://schemas.microsoft.com/office/powerpoint/2010/main" advClick="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(Lots of) Intelligence </a:t>
            </a:r>
            <a:r>
              <a:rPr lang="en-US" dirty="0" smtClean="0"/>
              <a:t>in the </a:t>
            </a:r>
            <a:r>
              <a:rPr lang="en-US" dirty="0" smtClean="0"/>
              <a:t>Controller</a:t>
            </a:r>
            <a:endParaRPr lang="en-US" dirty="0"/>
          </a:p>
        </p:txBody>
      </p:sp>
      <p:sp>
        <p:nvSpPr>
          <p:cNvPr id="3" name="Content Placeholder 2"/>
          <p:cNvSpPr>
            <a:spLocks noGrp="1"/>
          </p:cNvSpPr>
          <p:nvPr>
            <p:ph idx="1"/>
          </p:nvPr>
        </p:nvSpPr>
        <p:spPr>
          <a:xfrm>
            <a:off x="228600" y="762000"/>
            <a:ext cx="8763000" cy="6096000"/>
          </a:xfrm>
        </p:spPr>
        <p:txBody>
          <a:bodyPr>
            <a:normAutofit/>
          </a:bodyPr>
          <a:lstStyle/>
          <a:p>
            <a:r>
              <a:rPr lang="en-US" dirty="0" smtClean="0"/>
              <a:t>Sectors contain sophisticated error correcting codes</a:t>
            </a:r>
          </a:p>
          <a:p>
            <a:pPr lvl="1"/>
            <a:r>
              <a:rPr lang="en-US" dirty="0" smtClean="0"/>
              <a:t>Disk head magnet has a field wider than track</a:t>
            </a:r>
          </a:p>
          <a:p>
            <a:pPr lvl="1"/>
            <a:r>
              <a:rPr lang="en-US" dirty="0" smtClean="0"/>
              <a:t>Hide corruptions due to neighboring track </a:t>
            </a:r>
            <a:r>
              <a:rPr lang="en-US" dirty="0" smtClean="0"/>
              <a:t>writes</a:t>
            </a:r>
          </a:p>
          <a:p>
            <a:pPr lvl="1"/>
            <a:endParaRPr lang="en-US" sz="1400" dirty="0" smtClean="0"/>
          </a:p>
          <a:p>
            <a:r>
              <a:rPr lang="en-US" dirty="0" smtClean="0"/>
              <a:t>Sector sparing</a:t>
            </a:r>
          </a:p>
          <a:p>
            <a:pPr lvl="1"/>
            <a:r>
              <a:rPr lang="en-US" dirty="0" smtClean="0"/>
              <a:t>Remap bad sectors transparently to spare sectors on the same </a:t>
            </a:r>
            <a:r>
              <a:rPr lang="en-US" dirty="0" smtClean="0"/>
              <a:t>surface</a:t>
            </a:r>
          </a:p>
          <a:p>
            <a:pPr lvl="1"/>
            <a:endParaRPr lang="en-US" sz="1400" dirty="0" smtClean="0"/>
          </a:p>
          <a:p>
            <a:r>
              <a:rPr lang="en-US" dirty="0" smtClean="0"/>
              <a:t>Slip sparing</a:t>
            </a:r>
          </a:p>
          <a:p>
            <a:pPr lvl="1"/>
            <a:r>
              <a:rPr lang="en-US" dirty="0" smtClean="0"/>
              <a:t>Remap all sectors (when there is a bad sector) to preserve sequential </a:t>
            </a:r>
            <a:r>
              <a:rPr lang="en-US" dirty="0" smtClean="0"/>
              <a:t>behavior</a:t>
            </a:r>
          </a:p>
          <a:p>
            <a:pPr lvl="1"/>
            <a:endParaRPr lang="en-US" sz="1400" dirty="0" smtClean="0"/>
          </a:p>
          <a:p>
            <a:r>
              <a:rPr lang="en-US" dirty="0" smtClean="0"/>
              <a:t>Track skewing</a:t>
            </a:r>
          </a:p>
          <a:p>
            <a:pPr lvl="1"/>
            <a:r>
              <a:rPr lang="en-US" dirty="0" smtClean="0"/>
              <a:t>Sector numbers offset from one track to the next, to allow for disk head movement for sequential </a:t>
            </a:r>
            <a:r>
              <a:rPr lang="en-US" dirty="0" smtClean="0"/>
              <a:t>ops</a:t>
            </a:r>
          </a:p>
          <a:p>
            <a:pPr lvl="1"/>
            <a:endParaRPr lang="en-US" sz="1400" dirty="0" smtClean="0"/>
          </a:p>
          <a:p>
            <a:r>
              <a:rPr lang="en-US" dirty="0" smtClean="0"/>
              <a:t>…</a:t>
            </a:r>
          </a:p>
          <a:p>
            <a:pPr lvl="1"/>
            <a:endParaRPr lang="en-US" dirty="0" smtClean="0"/>
          </a:p>
        </p:txBody>
      </p:sp>
    </p:spTree>
    <p:extLst>
      <p:ext uri="{BB962C8B-B14F-4D97-AF65-F5344CB8AC3E}">
        <p14:creationId xmlns:p14="http://schemas.microsoft.com/office/powerpoint/2010/main" val="25902074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52400" y="762000"/>
            <a:ext cx="8420826" cy="5835309"/>
          </a:xfrm>
        </p:spPr>
        <p:txBody>
          <a:bodyPr>
            <a:normAutofit lnSpcReduction="10000"/>
          </a:bodyPr>
          <a:lstStyle/>
          <a:p>
            <a:pPr>
              <a:lnSpc>
                <a:spcPct val="80000"/>
              </a:lnSpc>
              <a:spcBef>
                <a:spcPct val="10000"/>
              </a:spcBef>
            </a:pPr>
            <a:r>
              <a:rPr lang="en-US" altLang="ko-KR" dirty="0">
                <a:ea typeface="Gulim" panose="020B0600000101010101" pitchFamily="34" charset="-127"/>
                <a:sym typeface="Symbol" panose="05050102010706020507" pitchFamily="18" charset="2"/>
              </a:rPr>
              <a:t>I/O Devices Types:</a:t>
            </a:r>
          </a:p>
          <a:p>
            <a:pPr lvl="1">
              <a:lnSpc>
                <a:spcPct val="80000"/>
              </a:lnSpc>
              <a:spcBef>
                <a:spcPct val="10000"/>
              </a:spcBef>
            </a:pPr>
            <a:r>
              <a:rPr lang="en-US" altLang="ko-KR" dirty="0">
                <a:ea typeface="Gulim" panose="020B0600000101010101" pitchFamily="34" charset="-127"/>
                <a:sym typeface="Symbol" panose="05050102010706020507" pitchFamily="18" charset="2"/>
              </a:rPr>
              <a:t>Many different speeds (0.1 bytes/sec to </a:t>
            </a:r>
            <a:r>
              <a:rPr lang="en-US" altLang="ko-KR" dirty="0" err="1">
                <a:ea typeface="Gulim" panose="020B0600000101010101" pitchFamily="34" charset="-127"/>
                <a:sym typeface="Symbol" panose="05050102010706020507" pitchFamily="18" charset="2"/>
              </a:rPr>
              <a:t>GBytes</a:t>
            </a:r>
            <a:r>
              <a:rPr lang="en-US" altLang="ko-KR" dirty="0">
                <a:ea typeface="Gulim" panose="020B0600000101010101" pitchFamily="34" charset="-127"/>
                <a:sym typeface="Symbol" panose="05050102010706020507" pitchFamily="18" charset="2"/>
              </a:rPr>
              <a:t>/sec)</a:t>
            </a:r>
          </a:p>
          <a:p>
            <a:pPr lvl="1">
              <a:lnSpc>
                <a:spcPct val="80000"/>
              </a:lnSpc>
              <a:spcBef>
                <a:spcPct val="10000"/>
              </a:spcBef>
            </a:pPr>
            <a:r>
              <a:rPr lang="en-US" altLang="ko-KR" dirty="0">
                <a:ea typeface="Gulim" panose="020B0600000101010101" pitchFamily="34" charset="-127"/>
                <a:sym typeface="Symbol" panose="05050102010706020507" pitchFamily="18" charset="2"/>
              </a:rPr>
              <a:t>Different Access Patterns:</a:t>
            </a:r>
          </a:p>
          <a:p>
            <a:pPr lvl="2">
              <a:lnSpc>
                <a:spcPct val="80000"/>
              </a:lnSpc>
              <a:spcBef>
                <a:spcPct val="10000"/>
              </a:spcBef>
            </a:pPr>
            <a:r>
              <a:rPr lang="en-US" altLang="ko-KR" dirty="0">
                <a:ea typeface="Gulim" panose="020B0600000101010101" pitchFamily="34" charset="-127"/>
                <a:sym typeface="Symbol" panose="05050102010706020507" pitchFamily="18" charset="2"/>
              </a:rPr>
              <a:t>Block Devices, Character Devices, Network Devices</a:t>
            </a:r>
          </a:p>
          <a:p>
            <a:pPr lvl="1">
              <a:lnSpc>
                <a:spcPct val="80000"/>
              </a:lnSpc>
              <a:spcBef>
                <a:spcPct val="10000"/>
              </a:spcBef>
            </a:pPr>
            <a:r>
              <a:rPr lang="en-US" altLang="ko-KR" dirty="0">
                <a:ea typeface="Gulim" panose="020B0600000101010101" pitchFamily="34" charset="-127"/>
                <a:sym typeface="Symbol" panose="05050102010706020507" pitchFamily="18" charset="2"/>
              </a:rPr>
              <a:t>Different Access Timing:</a:t>
            </a:r>
          </a:p>
          <a:p>
            <a:pPr lvl="2">
              <a:lnSpc>
                <a:spcPct val="80000"/>
              </a:lnSpc>
              <a:spcBef>
                <a:spcPct val="10000"/>
              </a:spcBef>
            </a:pPr>
            <a:r>
              <a:rPr lang="en-US" altLang="ko-KR" dirty="0">
                <a:ea typeface="Gulim" panose="020B0600000101010101" pitchFamily="34" charset="-127"/>
                <a:sym typeface="Symbol" panose="05050102010706020507" pitchFamily="18" charset="2"/>
              </a:rPr>
              <a:t>Blocking, Non-blocking, Asynchronous</a:t>
            </a:r>
          </a:p>
          <a:p>
            <a:pPr>
              <a:lnSpc>
                <a:spcPct val="80000"/>
              </a:lnSpc>
              <a:spcBef>
                <a:spcPct val="10000"/>
              </a:spcBef>
            </a:pPr>
            <a:r>
              <a:rPr lang="en-US" altLang="ko-KR" dirty="0">
                <a:ea typeface="Gulim" panose="020B0600000101010101" pitchFamily="34" charset="-127"/>
                <a:sym typeface="Symbol" panose="05050102010706020507" pitchFamily="18" charset="2"/>
              </a:rPr>
              <a:t>I/O Controllers: Hardware that controls actual device</a:t>
            </a:r>
          </a:p>
          <a:p>
            <a:pPr lvl="1">
              <a:lnSpc>
                <a:spcPct val="80000"/>
              </a:lnSpc>
              <a:spcBef>
                <a:spcPct val="10000"/>
              </a:spcBef>
            </a:pPr>
            <a:r>
              <a:rPr lang="en-US" altLang="ko-KR" dirty="0">
                <a:ea typeface="Gulim" panose="020B0600000101010101" pitchFamily="34" charset="-127"/>
                <a:sym typeface="Symbol" panose="05050102010706020507" pitchFamily="18" charset="2"/>
              </a:rPr>
              <a:t>Processor Accesses through I/O instructions, load/store to special physical memory</a:t>
            </a:r>
          </a:p>
          <a:p>
            <a:pPr lvl="1">
              <a:lnSpc>
                <a:spcPct val="80000"/>
              </a:lnSpc>
              <a:spcBef>
                <a:spcPct val="10000"/>
              </a:spcBef>
            </a:pPr>
            <a:r>
              <a:rPr lang="en-US" altLang="ko-KR" dirty="0">
                <a:ea typeface="Gulim" panose="020B0600000101010101" pitchFamily="34" charset="-127"/>
                <a:sym typeface="Symbol" panose="05050102010706020507" pitchFamily="18" charset="2"/>
              </a:rPr>
              <a:t>Report their results through either interrupts or a status register that processor looks at occasionally (polling)</a:t>
            </a:r>
          </a:p>
          <a:p>
            <a:pPr>
              <a:spcBef>
                <a:spcPct val="10000"/>
              </a:spcBef>
            </a:pPr>
            <a:r>
              <a:rPr lang="en-US" altLang="ko-KR" dirty="0">
                <a:ea typeface="Gulim" panose="020B0600000101010101" pitchFamily="34" charset="-127"/>
                <a:sym typeface="Symbol" panose="05050102010706020507" pitchFamily="18" charset="2"/>
              </a:rPr>
              <a:t>Notification mechanisms</a:t>
            </a:r>
          </a:p>
          <a:p>
            <a:pPr lvl="1">
              <a:spcBef>
                <a:spcPct val="10000"/>
              </a:spcBef>
            </a:pPr>
            <a:r>
              <a:rPr lang="en-US" altLang="ko-KR" dirty="0">
                <a:ea typeface="Gulim" panose="020B0600000101010101" pitchFamily="34" charset="-127"/>
                <a:sym typeface="Symbol" panose="05050102010706020507" pitchFamily="18" charset="2"/>
              </a:rPr>
              <a:t>Interrupts</a:t>
            </a:r>
          </a:p>
          <a:p>
            <a:pPr lvl="1">
              <a:spcBef>
                <a:spcPct val="10000"/>
              </a:spcBef>
            </a:pPr>
            <a:r>
              <a:rPr lang="en-US" altLang="ko-KR" dirty="0">
                <a:ea typeface="Gulim" panose="020B0600000101010101" pitchFamily="34" charset="-127"/>
                <a:sym typeface="Symbol" panose="05050102010706020507" pitchFamily="18" charset="2"/>
              </a:rPr>
              <a:t>Polling: Report results through status register that processor looks at periodically </a:t>
            </a:r>
            <a:endParaRPr lang="en-US" altLang="ko-KR" dirty="0" smtClean="0">
              <a:ea typeface="Gulim" panose="020B0600000101010101" pitchFamily="34" charset="-127"/>
              <a:sym typeface="Symbol" panose="05050102010706020507" pitchFamily="18" charset="2"/>
            </a:endParaRPr>
          </a:p>
          <a:p>
            <a:pPr>
              <a:spcBef>
                <a:spcPct val="10000"/>
              </a:spcBef>
            </a:pPr>
            <a:r>
              <a:rPr lang="en-US" dirty="0" smtClean="0"/>
              <a:t>Drivers interface to I/O devices</a:t>
            </a:r>
          </a:p>
          <a:p>
            <a:pPr lvl="1"/>
            <a:r>
              <a:rPr lang="en-US" dirty="0" smtClean="0"/>
              <a:t>Provide clean Read/Write interface to OS above</a:t>
            </a:r>
          </a:p>
          <a:p>
            <a:pPr lvl="1"/>
            <a:r>
              <a:rPr lang="en-US" dirty="0" smtClean="0"/>
              <a:t>Manipulate devices through PIO, DMA &amp; interrupt handling</a:t>
            </a:r>
          </a:p>
          <a:p>
            <a:pPr lvl="1"/>
            <a:r>
              <a:rPr lang="en-US" dirty="0" smtClean="0"/>
              <a:t>2 types: block, character, and network</a:t>
            </a:r>
          </a:p>
        </p:txBody>
      </p:sp>
    </p:spTree>
    <p:extLst>
      <p:ext uri="{BB962C8B-B14F-4D97-AF65-F5344CB8AC3E}">
        <p14:creationId xmlns:p14="http://schemas.microsoft.com/office/powerpoint/2010/main" val="1553942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(VAX/VMS)</a:t>
            </a:r>
          </a:p>
        </p:txBody>
      </p:sp>
      <p:sp>
        <p:nvSpPr>
          <p:cNvPr id="789507" name="Rectangle 3"/>
          <p:cNvSpPr>
            <a:spLocks noGrp="1" noChangeArrowheads="1"/>
          </p:cNvSpPr>
          <p:nvPr>
            <p:ph type="body" idx="1"/>
          </p:nvPr>
        </p:nvSpPr>
        <p:spPr>
          <a:xfrm>
            <a:off x="228600" y="3657600"/>
            <a:ext cx="8915400" cy="3048000"/>
          </a:xfrm>
        </p:spPr>
        <p:txBody>
          <a:bodyPr/>
          <a:lstStyle/>
          <a:p>
            <a:pPr>
              <a:lnSpc>
                <a:spcPct val="80000"/>
              </a:lnSpc>
              <a:spcBef>
                <a:spcPct val="15000"/>
              </a:spcBef>
            </a:pPr>
            <a:r>
              <a:rPr lang="en-US" altLang="ko-KR" smtClean="0">
                <a:ea typeface="굴림" panose="020B0600000101010101" pitchFamily="34" charset="-127"/>
              </a:rPr>
              <a:t>Split memory in two: Active list (RW), SC list (Invalid)</a:t>
            </a:r>
          </a:p>
          <a:p>
            <a:pPr>
              <a:lnSpc>
                <a:spcPct val="80000"/>
              </a:lnSpc>
              <a:spcBef>
                <a:spcPct val="15000"/>
              </a:spcBef>
            </a:pPr>
            <a:r>
              <a:rPr lang="en-US" altLang="ko-KR" smtClean="0">
                <a:ea typeface="굴림" panose="020B0600000101010101" pitchFamily="34" charset="-127"/>
              </a:rPr>
              <a:t>Access pages in Active list at full speed</a:t>
            </a:r>
          </a:p>
          <a:p>
            <a:pPr>
              <a:lnSpc>
                <a:spcPct val="80000"/>
              </a:lnSpc>
              <a:spcBef>
                <a:spcPct val="15000"/>
              </a:spcBef>
            </a:pPr>
            <a:r>
              <a:rPr lang="en-US" altLang="ko-KR" smtClean="0">
                <a:ea typeface="굴림" panose="020B0600000101010101" pitchFamily="34" charset="-127"/>
              </a:rPr>
              <a:t>Otherwise, Page Fault</a:t>
            </a:r>
          </a:p>
          <a:p>
            <a:pPr lvl="1">
              <a:lnSpc>
                <a:spcPct val="80000"/>
              </a:lnSpc>
              <a:spcBef>
                <a:spcPct val="15000"/>
              </a:spcBef>
            </a:pPr>
            <a:r>
              <a:rPr lang="en-US" altLang="ko-KR" smtClean="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mtClean="0">
                <a:ea typeface="굴림" panose="020B0600000101010101" pitchFamily="34" charset="-127"/>
              </a:rPr>
              <a:t>Desired Page On SC List: move to front of Active list, mark RW</a:t>
            </a:r>
          </a:p>
          <a:p>
            <a:pPr lvl="1">
              <a:lnSpc>
                <a:spcPct val="80000"/>
              </a:lnSpc>
              <a:spcBef>
                <a:spcPct val="15000"/>
              </a:spcBef>
            </a:pPr>
            <a:r>
              <a:rPr lang="en-US" altLang="ko-KR" smtClean="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304088" cy="2009775"/>
            <a:chOff x="432" y="384"/>
            <a:chExt cx="4601" cy="1266"/>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26651" name="Text Box 14"/>
            <p:cNvSpPr txBox="1">
              <a:spLocks noChangeArrowheads="1"/>
            </p:cNvSpPr>
            <p:nvPr/>
          </p:nvSpPr>
          <p:spPr bwMode="auto">
            <a:xfrm>
              <a:off x="432" y="624"/>
              <a:ext cx="1031" cy="10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solidFill>
                    <a:schemeClr val="hlink"/>
                  </a:solidFill>
                  <a:latin typeface="Gill Sans Light"/>
                  <a:ea typeface="굴림" panose="020B0600000101010101" pitchFamily="34" charset="-127"/>
                  <a:cs typeface="Gill Sans Light"/>
                </a:rPr>
                <a:t>Directly</a:t>
              </a:r>
            </a:p>
            <a:p>
              <a:r>
                <a:rPr lang="en-US" altLang="ko-KR" sz="2000" dirty="0">
                  <a:solidFill>
                    <a:schemeClr val="hlink"/>
                  </a:solidFill>
                  <a:latin typeface="Gill Sans Light"/>
                  <a:ea typeface="굴림" panose="020B0600000101010101" pitchFamily="34" charset="-127"/>
                  <a:cs typeface="Gill Sans Light"/>
                </a:rPr>
                <a:t>Mapped Pages</a:t>
              </a:r>
            </a:p>
            <a:p>
              <a:endParaRPr lang="en-US" altLang="ko-KR" sz="2000" dirty="0">
                <a:solidFill>
                  <a:schemeClr val="hlink"/>
                </a:solidFill>
                <a:latin typeface="Gill Sans Light"/>
                <a:ea typeface="굴림" panose="020B0600000101010101" pitchFamily="34" charset="-127"/>
                <a:cs typeface="Gill Sans Light"/>
              </a:endParaRPr>
            </a:p>
            <a:p>
              <a:r>
                <a:rPr lang="en-US" altLang="ko-KR" sz="2000" dirty="0">
                  <a:solidFill>
                    <a:schemeClr val="hlink"/>
                  </a:solidFill>
                  <a:latin typeface="Gill Sans Light"/>
                  <a:ea typeface="굴림" panose="020B0600000101010101" pitchFamily="34" charset="-127"/>
                  <a:cs typeface="Gill Sans Light"/>
                </a:rPr>
                <a:t>Marked: RW</a:t>
              </a:r>
            </a:p>
            <a:p>
              <a:r>
                <a:rPr lang="en-US" altLang="ko-KR" sz="2000" dirty="0">
                  <a:solidFill>
                    <a:schemeClr val="hlink"/>
                  </a:solidFill>
                  <a:latin typeface="Gill Sans Light"/>
                  <a:ea typeface="굴림" panose="020B0600000101010101" pitchFamily="34" charset="-127"/>
                  <a:cs typeface="Gill Sans Light"/>
                </a:rPr>
                <a:t>List: FIFO</a:t>
              </a:r>
            </a:p>
          </p:txBody>
        </p:sp>
        <p:sp>
          <p:nvSpPr>
            <p:cNvPr id="26652" name="Text Box 15"/>
            <p:cNvSpPr txBox="1">
              <a:spLocks noChangeArrowheads="1"/>
            </p:cNvSpPr>
            <p:nvPr/>
          </p:nvSpPr>
          <p:spPr bwMode="auto">
            <a:xfrm>
              <a:off x="3984" y="624"/>
              <a:ext cx="1049" cy="10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solidFill>
                    <a:schemeClr val="hlink"/>
                  </a:solidFill>
                  <a:latin typeface="Gill Sans Light"/>
                  <a:ea typeface="굴림" panose="020B0600000101010101" pitchFamily="34" charset="-127"/>
                  <a:cs typeface="Gill Sans Light"/>
                </a:rPr>
                <a:t>Second </a:t>
              </a:r>
            </a:p>
            <a:p>
              <a:r>
                <a:rPr lang="en-US" altLang="ko-KR" sz="2000">
                  <a:solidFill>
                    <a:schemeClr val="hlink"/>
                  </a:solidFill>
                  <a:latin typeface="Gill Sans Light"/>
                  <a:ea typeface="굴림" panose="020B0600000101010101" pitchFamily="34" charset="-127"/>
                  <a:cs typeface="Gill Sans Light"/>
                </a:rPr>
                <a:t>Chance List</a:t>
              </a:r>
            </a:p>
            <a:p>
              <a:endParaRPr lang="en-US" altLang="ko-KR" sz="2000">
                <a:solidFill>
                  <a:schemeClr val="hlink"/>
                </a:solidFill>
                <a:latin typeface="Gill Sans Light"/>
                <a:ea typeface="굴림" panose="020B0600000101010101" pitchFamily="34" charset="-127"/>
                <a:cs typeface="Gill Sans Light"/>
              </a:endParaRPr>
            </a:p>
            <a:p>
              <a:r>
                <a:rPr lang="en-US" altLang="ko-KR" sz="2000">
                  <a:solidFill>
                    <a:schemeClr val="hlink"/>
                  </a:solidFill>
                  <a:latin typeface="Gill Sans Light"/>
                  <a:ea typeface="굴림" panose="020B0600000101010101" pitchFamily="34" charset="-127"/>
                  <a:cs typeface="Gill Sans Light"/>
                </a:rPr>
                <a:t>Marked: Invalid</a:t>
              </a:r>
            </a:p>
            <a:p>
              <a:r>
                <a:rPr lang="en-US" altLang="ko-KR" sz="2000">
                  <a:solidFill>
                    <a:schemeClr val="hlink"/>
                  </a:solidFill>
                  <a:latin typeface="Gill Sans Light"/>
                  <a:ea typeface="굴림" panose="020B0600000101010101" pitchFamily="34" charset="-127"/>
                  <a:cs typeface="Gill Sans Light"/>
                </a:rPr>
                <a:t>List: LRU</a:t>
              </a:r>
            </a:p>
          </p:txBody>
        </p:sp>
      </p:grpSp>
      <p:grpSp>
        <p:nvGrpSpPr>
          <p:cNvPr id="789535" name="Group 31"/>
          <p:cNvGrpSpPr>
            <a:grpSpLocks/>
          </p:cNvGrpSpPr>
          <p:nvPr/>
        </p:nvGrpSpPr>
        <p:grpSpPr bwMode="auto">
          <a:xfrm>
            <a:off x="5822950" y="730250"/>
            <a:ext cx="2476500" cy="396875"/>
            <a:chOff x="3668" y="384"/>
            <a:chExt cx="1560" cy="250"/>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6642" name="Text Box 19"/>
            <p:cNvSpPr txBox="1">
              <a:spLocks noChangeArrowheads="1"/>
            </p:cNvSpPr>
            <p:nvPr/>
          </p:nvSpPr>
          <p:spPr bwMode="auto">
            <a:xfrm>
              <a:off x="4416" y="384"/>
              <a:ext cx="8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LRU victim</a:t>
              </a:r>
            </a:p>
          </p:txBody>
        </p:sp>
      </p:grpSp>
      <p:grpSp>
        <p:nvGrpSpPr>
          <p:cNvPr id="789534" name="Group 30"/>
          <p:cNvGrpSpPr>
            <a:grpSpLocks/>
          </p:cNvGrpSpPr>
          <p:nvPr/>
        </p:nvGrpSpPr>
        <p:grpSpPr bwMode="auto">
          <a:xfrm>
            <a:off x="603250" y="2940050"/>
            <a:ext cx="2139950" cy="704850"/>
            <a:chOff x="380" y="1776"/>
            <a:chExt cx="1348" cy="444"/>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6640" name="Text Box 23"/>
            <p:cNvSpPr txBox="1">
              <a:spLocks noChangeArrowheads="1"/>
            </p:cNvSpPr>
            <p:nvPr/>
          </p:nvSpPr>
          <p:spPr bwMode="auto">
            <a:xfrm>
              <a:off x="380" y="1776"/>
              <a:ext cx="753"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latin typeface="Gill Sans Light"/>
                  <a:ea typeface="굴림" panose="020B0600000101010101" pitchFamily="34" charset="-127"/>
                  <a:cs typeface="Gill Sans Light"/>
                </a:rPr>
                <a:t>Page-in</a:t>
              </a:r>
            </a:p>
            <a:p>
              <a:pPr>
                <a:spcBef>
                  <a:spcPct val="0"/>
                </a:spcBef>
              </a:pPr>
              <a:r>
                <a:rPr lang="en-US" altLang="ko-KR" sz="2000">
                  <a:latin typeface="Gill Sans Light"/>
                  <a:ea typeface="굴림" panose="020B0600000101010101" pitchFamily="34" charset="-127"/>
                  <a:cs typeface="Gill Sans Light"/>
                </a:rPr>
                <a:t>From disk</a:t>
              </a:r>
            </a:p>
          </p:txBody>
        </p:sp>
      </p:grpSp>
      <p:grpSp>
        <p:nvGrpSpPr>
          <p:cNvPr id="789533" name="Group 29"/>
          <p:cNvGrpSpPr>
            <a:grpSpLocks/>
          </p:cNvGrpSpPr>
          <p:nvPr/>
        </p:nvGrpSpPr>
        <p:grpSpPr bwMode="auto">
          <a:xfrm>
            <a:off x="2743200" y="1492250"/>
            <a:ext cx="2279650" cy="2308225"/>
            <a:chOff x="1728" y="864"/>
            <a:chExt cx="1436" cy="1454"/>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6637" name="Text Box 20"/>
            <p:cNvSpPr txBox="1">
              <a:spLocks noChangeArrowheads="1"/>
            </p:cNvSpPr>
            <p:nvPr/>
          </p:nvSpPr>
          <p:spPr bwMode="auto">
            <a:xfrm>
              <a:off x="1728" y="1680"/>
              <a:ext cx="519"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latin typeface="Gill Sans Light"/>
                  <a:ea typeface="굴림" panose="020B0600000101010101" pitchFamily="34" charset="-127"/>
                  <a:cs typeface="Gill Sans Light"/>
                </a:rPr>
                <a:t>New</a:t>
              </a:r>
            </a:p>
            <a:p>
              <a:pPr>
                <a:spcBef>
                  <a:spcPct val="0"/>
                </a:spcBef>
              </a:pPr>
              <a:r>
                <a:rPr lang="en-US" altLang="ko-KR" sz="2000">
                  <a:latin typeface="Gill Sans Light"/>
                  <a:ea typeface="굴림" panose="020B0600000101010101" pitchFamily="34" charset="-127"/>
                  <a:cs typeface="Gill Sans Light"/>
                </a:rPr>
                <a:t>Active</a:t>
              </a:r>
            </a:p>
            <a:p>
              <a:pPr>
                <a:spcBef>
                  <a:spcPct val="0"/>
                </a:spcBef>
              </a:pPr>
              <a:r>
                <a:rPr lang="en-US" altLang="ko-KR" sz="2000">
                  <a:latin typeface="Gill Sans Light"/>
                  <a:ea typeface="굴림" panose="020B0600000101010101" pitchFamily="34" charset="-127"/>
                  <a:cs typeface="Gill Sans Light"/>
                </a:rPr>
                <a:t>Pages</a:t>
              </a:r>
            </a:p>
          </p:txBody>
        </p:sp>
        <p:sp>
          <p:nvSpPr>
            <p:cNvPr id="26638" name="Text Box 24"/>
            <p:cNvSpPr txBox="1">
              <a:spLocks noChangeArrowheads="1"/>
            </p:cNvSpPr>
            <p:nvPr/>
          </p:nvSpPr>
          <p:spPr bwMode="auto">
            <a:xfrm rot="19063843">
              <a:off x="2300" y="1180"/>
              <a:ext cx="551"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Access</a:t>
              </a:r>
            </a:p>
          </p:txBody>
        </p:sp>
      </p:grpSp>
      <p:grpSp>
        <p:nvGrpSpPr>
          <p:cNvPr id="789532" name="Group 28"/>
          <p:cNvGrpSpPr>
            <a:grpSpLocks/>
          </p:cNvGrpSpPr>
          <p:nvPr/>
        </p:nvGrpSpPr>
        <p:grpSpPr bwMode="auto">
          <a:xfrm>
            <a:off x="3651251" y="706438"/>
            <a:ext cx="2185988" cy="3141663"/>
            <a:chOff x="2300" y="369"/>
            <a:chExt cx="1377" cy="1979"/>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26634" name="Text Box 21"/>
            <p:cNvSpPr txBox="1">
              <a:spLocks noChangeArrowheads="1"/>
            </p:cNvSpPr>
            <p:nvPr/>
          </p:nvSpPr>
          <p:spPr bwMode="auto">
            <a:xfrm>
              <a:off x="3107" y="1710"/>
              <a:ext cx="570"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000">
                  <a:latin typeface="Gill Sans Light"/>
                  <a:ea typeface="굴림" panose="020B0600000101010101" pitchFamily="34" charset="-127"/>
                  <a:cs typeface="Gill Sans Light"/>
                </a:rPr>
                <a:t>New</a:t>
              </a:r>
            </a:p>
            <a:p>
              <a:pPr>
                <a:spcBef>
                  <a:spcPct val="0"/>
                </a:spcBef>
              </a:pPr>
              <a:r>
                <a:rPr lang="en-US" altLang="ko-KR" sz="2000">
                  <a:latin typeface="Gill Sans Light"/>
                  <a:ea typeface="굴림" panose="020B0600000101010101" pitchFamily="34" charset="-127"/>
                  <a:cs typeface="Gill Sans Light"/>
                </a:rPr>
                <a:t>SC</a:t>
              </a:r>
            </a:p>
            <a:p>
              <a:pPr>
                <a:spcBef>
                  <a:spcPct val="0"/>
                </a:spcBef>
              </a:pPr>
              <a:r>
                <a:rPr lang="en-US" altLang="ko-KR" sz="2000">
                  <a:latin typeface="Gill Sans Light"/>
                  <a:ea typeface="굴림" panose="020B0600000101010101" pitchFamily="34" charset="-127"/>
                  <a:cs typeface="Gill Sans Light"/>
                </a:rPr>
                <a:t>Victims</a:t>
              </a:r>
            </a:p>
          </p:txBody>
        </p:sp>
        <p:sp>
          <p:nvSpPr>
            <p:cNvPr id="26635" name="Text Box 25"/>
            <p:cNvSpPr txBox="1">
              <a:spLocks noChangeArrowheads="1"/>
            </p:cNvSpPr>
            <p:nvPr/>
          </p:nvSpPr>
          <p:spPr bwMode="auto">
            <a:xfrm rot="2931928">
              <a:off x="2280" y="613"/>
              <a:ext cx="737"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latin typeface="Gill Sans Light"/>
                  <a:ea typeface="굴림" panose="020B0600000101010101" pitchFamily="34" charset="-127"/>
                  <a:cs typeface="Gill Sans Light"/>
                </a:rPr>
                <a:t>Overflow</a:t>
              </a:r>
            </a:p>
          </p:txBody>
        </p:sp>
      </p:grpSp>
    </p:spTree>
    <p:extLst>
      <p:ext uri="{BB962C8B-B14F-4D97-AF65-F5344CB8AC3E}">
        <p14:creationId xmlns:p14="http://schemas.microsoft.com/office/powerpoint/2010/main" val="29861628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 calcmode="lin" valueType="num">
                                      <p:cBhvr additive="base">
                                        <p:cTn id="7" dur="500" fill="hold"/>
                                        <p:tgtEl>
                                          <p:spTgt spid="7895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95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9537"/>
                                        </p:tgtEl>
                                        <p:attrNameLst>
                                          <p:attrName>style.visibility</p:attrName>
                                        </p:attrNameLst>
                                      </p:cBhvr>
                                      <p:to>
                                        <p:strVal val="visible"/>
                                      </p:to>
                                    </p:set>
                                    <p:anim calcmode="lin" valueType="num">
                                      <p:cBhvr additive="base">
                                        <p:cTn id="11" dur="500" fill="hold"/>
                                        <p:tgtEl>
                                          <p:spTgt spid="789537"/>
                                        </p:tgtEl>
                                        <p:attrNameLst>
                                          <p:attrName>ppt_x</p:attrName>
                                        </p:attrNameLst>
                                      </p:cBhvr>
                                      <p:tavLst>
                                        <p:tav tm="0">
                                          <p:val>
                                            <p:strVal val="1+#ppt_w/2"/>
                                          </p:val>
                                        </p:tav>
                                        <p:tav tm="100000">
                                          <p:val>
                                            <p:strVal val="#ppt_x"/>
                                          </p:val>
                                        </p:tav>
                                      </p:tavLst>
                                    </p:anim>
                                    <p:anim calcmode="lin" valueType="num">
                                      <p:cBhvr additive="base">
                                        <p:cTn id="12"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9507">
                                            <p:txEl>
                                              <p:pRg st="1" end="1"/>
                                            </p:txEl>
                                          </p:spTgt>
                                        </p:tgtEl>
                                        <p:attrNameLst>
                                          <p:attrName>style.visibility</p:attrName>
                                        </p:attrNameLst>
                                      </p:cBhvr>
                                      <p:to>
                                        <p:strVal val="visible"/>
                                      </p:to>
                                    </p:set>
                                    <p:anim calcmode="lin" valueType="num">
                                      <p:cBhvr additive="base">
                                        <p:cTn id="17" dur="500" fill="hold"/>
                                        <p:tgtEl>
                                          <p:spTgt spid="78950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9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89507">
                                            <p:txEl>
                                              <p:pRg st="2" end="2"/>
                                            </p:txEl>
                                          </p:spTgt>
                                        </p:tgtEl>
                                        <p:attrNameLst>
                                          <p:attrName>style.visibility</p:attrName>
                                        </p:attrNameLst>
                                      </p:cBhvr>
                                      <p:to>
                                        <p:strVal val="visible"/>
                                      </p:to>
                                    </p:set>
                                    <p:anim calcmode="lin" valueType="num">
                                      <p:cBhvr additive="base">
                                        <p:cTn id="23" dur="500" fill="hold"/>
                                        <p:tgtEl>
                                          <p:spTgt spid="78950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9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89507">
                                            <p:txEl>
                                              <p:pRg st="3" end="3"/>
                                            </p:txEl>
                                          </p:spTgt>
                                        </p:tgtEl>
                                        <p:attrNameLst>
                                          <p:attrName>style.visibility</p:attrName>
                                        </p:attrNameLst>
                                      </p:cBhvr>
                                      <p:to>
                                        <p:strVal val="visible"/>
                                      </p:to>
                                    </p:set>
                                    <p:anim calcmode="lin" valueType="num">
                                      <p:cBhvr additive="base">
                                        <p:cTn id="29" dur="500" fill="hold"/>
                                        <p:tgtEl>
                                          <p:spTgt spid="78950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9507">
                                            <p:txEl>
                                              <p:pRg st="3" end="3"/>
                                            </p:txEl>
                                          </p:spTgt>
                                        </p:tgtEl>
                                        <p:attrNameLst>
                                          <p:attrName>ppt_y</p:attrName>
                                        </p:attrNameLst>
                                      </p:cBhvr>
                                      <p:tavLst>
                                        <p:tav tm="0">
                                          <p:val>
                                            <p:strVal val="#ppt_y"/>
                                          </p:val>
                                        </p:tav>
                                        <p:tav tm="100000">
                                          <p:val>
                                            <p:strVal val="#ppt_y"/>
                                          </p:val>
                                        </p:tav>
                                      </p:tavLst>
                                    </p:anim>
                                  </p:childTnLst>
                                </p:cTn>
                              </p:par>
                              <p:par>
                                <p:cTn id="31" presetID="22" presetClass="entr" presetSubtype="1" fill="hold" nodeType="withEffect">
                                  <p:stCondLst>
                                    <p:cond delay="0"/>
                                  </p:stCondLst>
                                  <p:childTnLst>
                                    <p:set>
                                      <p:cBhvr>
                                        <p:cTn id="32" dur="1" fill="hold">
                                          <p:stCondLst>
                                            <p:cond delay="0"/>
                                          </p:stCondLst>
                                        </p:cTn>
                                        <p:tgtEl>
                                          <p:spTgt spid="789532"/>
                                        </p:tgtEl>
                                        <p:attrNameLst>
                                          <p:attrName>style.visibility</p:attrName>
                                        </p:attrNameLst>
                                      </p:cBhvr>
                                      <p:to>
                                        <p:strVal val="visible"/>
                                      </p:to>
                                    </p:set>
                                    <p:animEffect transition="in" filter="wipe(up)">
                                      <p:cBhvr>
                                        <p:cTn id="33" dur="500"/>
                                        <p:tgtEl>
                                          <p:spTgt spid="7895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789507">
                                            <p:txEl>
                                              <p:pRg st="4" end="4"/>
                                            </p:txEl>
                                          </p:spTgt>
                                        </p:tgtEl>
                                        <p:attrNameLst>
                                          <p:attrName>style.visibility</p:attrName>
                                        </p:attrNameLst>
                                      </p:cBhvr>
                                      <p:to>
                                        <p:strVal val="visible"/>
                                      </p:to>
                                    </p:set>
                                    <p:anim calcmode="lin" valueType="num">
                                      <p:cBhvr additive="base">
                                        <p:cTn id="38" dur="500" fill="hold"/>
                                        <p:tgtEl>
                                          <p:spTgt spid="789507">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789507">
                                            <p:txEl>
                                              <p:pRg st="4" end="4"/>
                                            </p:txEl>
                                          </p:spTgt>
                                        </p:tgtEl>
                                        <p:attrNameLst>
                                          <p:attrName>ppt_y</p:attrName>
                                        </p:attrNameLst>
                                      </p:cBhvr>
                                      <p:tavLst>
                                        <p:tav tm="0">
                                          <p:val>
                                            <p:strVal val="#ppt_y"/>
                                          </p:val>
                                        </p:tav>
                                        <p:tav tm="100000">
                                          <p:val>
                                            <p:strVal val="#ppt_y"/>
                                          </p:val>
                                        </p:tav>
                                      </p:tavLst>
                                    </p:anim>
                                  </p:childTnLst>
                                </p:cTn>
                              </p:par>
                              <p:par>
                                <p:cTn id="40" presetID="22" presetClass="entr" presetSubtype="1" fill="hold" nodeType="withEffect">
                                  <p:stCondLst>
                                    <p:cond delay="0"/>
                                  </p:stCondLst>
                                  <p:childTnLst>
                                    <p:set>
                                      <p:cBhvr>
                                        <p:cTn id="41" dur="1" fill="hold">
                                          <p:stCondLst>
                                            <p:cond delay="0"/>
                                          </p:stCondLst>
                                        </p:cTn>
                                        <p:tgtEl>
                                          <p:spTgt spid="789533"/>
                                        </p:tgtEl>
                                        <p:attrNameLst>
                                          <p:attrName>style.visibility</p:attrName>
                                        </p:attrNameLst>
                                      </p:cBhvr>
                                      <p:to>
                                        <p:strVal val="visible"/>
                                      </p:to>
                                    </p:set>
                                    <p:animEffect transition="in" filter="wipe(up)">
                                      <p:cBhvr>
                                        <p:cTn id="42" dur="500"/>
                                        <p:tgtEl>
                                          <p:spTgt spid="7895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89507">
                                            <p:txEl>
                                              <p:pRg st="5" end="5"/>
                                            </p:txEl>
                                          </p:spTgt>
                                        </p:tgtEl>
                                        <p:attrNameLst>
                                          <p:attrName>style.visibility</p:attrName>
                                        </p:attrNameLst>
                                      </p:cBhvr>
                                      <p:to>
                                        <p:strVal val="visible"/>
                                      </p:to>
                                    </p:set>
                                    <p:anim calcmode="lin" valueType="num">
                                      <p:cBhvr additive="base">
                                        <p:cTn id="47" dur="500" fill="hold"/>
                                        <p:tgtEl>
                                          <p:spTgt spid="789507">
                                            <p:txEl>
                                              <p:pRg st="5" end="5"/>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89507">
                                            <p:txEl>
                                              <p:pRg st="5" end="5"/>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789534"/>
                                        </p:tgtEl>
                                        <p:attrNameLst>
                                          <p:attrName>style.visibility</p:attrName>
                                        </p:attrNameLst>
                                      </p:cBhvr>
                                      <p:to>
                                        <p:strVal val="visible"/>
                                      </p:to>
                                    </p:set>
                                    <p:animEffect transition="in" filter="wipe(left)">
                                      <p:cBhvr>
                                        <p:cTn id="52" dur="500"/>
                                        <p:tgtEl>
                                          <p:spTgt spid="789534"/>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9535"/>
                                        </p:tgtEl>
                                        <p:attrNameLst>
                                          <p:attrName>style.visibility</p:attrName>
                                        </p:attrNameLst>
                                      </p:cBhvr>
                                      <p:to>
                                        <p:strVal val="visible"/>
                                      </p:to>
                                    </p:set>
                                    <p:animEffect transition="in" filter="wipe(left)">
                                      <p:cBhvr>
                                        <p:cTn id="56"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Memory Details?</a:t>
            </a:r>
            <a:endParaRPr lang="en-US" dirty="0"/>
          </a:p>
        </p:txBody>
      </p:sp>
      <p:sp>
        <p:nvSpPr>
          <p:cNvPr id="3" name="Content Placeholder 2"/>
          <p:cNvSpPr>
            <a:spLocks noGrp="1"/>
          </p:cNvSpPr>
          <p:nvPr>
            <p:ph idx="1"/>
          </p:nvPr>
        </p:nvSpPr>
        <p:spPr>
          <a:xfrm>
            <a:off x="0" y="838200"/>
            <a:ext cx="9144000" cy="5715000"/>
          </a:xfrm>
        </p:spPr>
        <p:txBody>
          <a:bodyPr>
            <a:normAutofit lnSpcReduction="10000"/>
          </a:bodyPr>
          <a:lstStyle/>
          <a:p>
            <a:r>
              <a:rPr lang="en-US" dirty="0" smtClean="0"/>
              <a:t>Memory management in Linux considerably more complex that the previous indications</a:t>
            </a:r>
          </a:p>
          <a:p>
            <a:r>
              <a:rPr lang="en-US" dirty="0" smtClean="0"/>
              <a:t>Memory Zones: physical memory categories</a:t>
            </a:r>
          </a:p>
          <a:p>
            <a:pPr lvl="1"/>
            <a:r>
              <a:rPr lang="en-US" dirty="0" smtClean="0"/>
              <a:t>ZONE_DMA: &lt; 16MB memory, </a:t>
            </a:r>
            <a:r>
              <a:rPr lang="en-US" dirty="0" err="1" smtClean="0"/>
              <a:t>DMAable</a:t>
            </a:r>
            <a:r>
              <a:rPr lang="en-US" dirty="0" smtClean="0"/>
              <a:t> on ISA bus</a:t>
            </a:r>
          </a:p>
          <a:p>
            <a:pPr lvl="1"/>
            <a:r>
              <a:rPr lang="en-US" dirty="0" smtClean="0"/>
              <a:t>ZONE_NORMAL: 16MB </a:t>
            </a:r>
            <a:r>
              <a:rPr lang="en-US" dirty="0" smtClean="0">
                <a:sym typeface="Symbol"/>
              </a:rPr>
              <a:t></a:t>
            </a:r>
            <a:r>
              <a:rPr lang="en-US" dirty="0" smtClean="0"/>
              <a:t> 896MB (mapped at 0xC0000000)</a:t>
            </a:r>
          </a:p>
          <a:p>
            <a:pPr lvl="1"/>
            <a:r>
              <a:rPr lang="en-US" dirty="0" smtClean="0"/>
              <a:t>ZONE_HIGHMEM: Everything else (&gt; 896MB)</a:t>
            </a:r>
          </a:p>
          <a:p>
            <a:r>
              <a:rPr lang="en-US" dirty="0" smtClean="0"/>
              <a:t>Each zone has 1 </a:t>
            </a:r>
            <a:r>
              <a:rPr lang="en-US" dirty="0" err="1" smtClean="0"/>
              <a:t>freelist</a:t>
            </a:r>
            <a:r>
              <a:rPr lang="en-US" dirty="0" smtClean="0"/>
              <a:t>, 2 LRU lists (Active/Inactive)</a:t>
            </a:r>
          </a:p>
          <a:p>
            <a:r>
              <a:rPr lang="en-US" dirty="0"/>
              <a:t>Many different types of allocation</a:t>
            </a:r>
          </a:p>
          <a:p>
            <a:pPr lvl="1"/>
            <a:r>
              <a:rPr lang="en-US" dirty="0"/>
              <a:t>SLAB allocators, per-page allocators, mapped/unmapped</a:t>
            </a:r>
          </a:p>
          <a:p>
            <a:r>
              <a:rPr lang="en-US" dirty="0" smtClean="0"/>
              <a:t>Many different types of allocated memory:</a:t>
            </a:r>
          </a:p>
          <a:p>
            <a:pPr lvl="1"/>
            <a:r>
              <a:rPr lang="en-US" dirty="0" smtClean="0"/>
              <a:t>Anonymous memory (not backed by a file, heap/stack)</a:t>
            </a:r>
          </a:p>
          <a:p>
            <a:pPr lvl="1"/>
            <a:r>
              <a:rPr lang="en-US" dirty="0" smtClean="0"/>
              <a:t>Mapped memory (backed by a file)</a:t>
            </a:r>
          </a:p>
          <a:p>
            <a:r>
              <a:rPr lang="en-US" dirty="0" smtClean="0"/>
              <a:t>Allocation priorities</a:t>
            </a:r>
          </a:p>
          <a:p>
            <a:pPr lvl="1"/>
            <a:r>
              <a:rPr lang="en-US" dirty="0" smtClean="0"/>
              <a:t>Is blocking allowed/</a:t>
            </a:r>
            <a:r>
              <a:rPr lang="en-US" dirty="0" err="1" smtClean="0"/>
              <a:t>etc</a:t>
            </a:r>
            <a:endParaRPr lang="en-US" dirty="0"/>
          </a:p>
        </p:txBody>
      </p:sp>
    </p:spTree>
    <p:extLst>
      <p:ext uri="{BB962C8B-B14F-4D97-AF65-F5344CB8AC3E}">
        <p14:creationId xmlns:p14="http://schemas.microsoft.com/office/powerpoint/2010/main" val="27050157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a:t>
            </a:r>
            <a:r>
              <a:rPr lang="en-US" dirty="0" smtClean="0"/>
              <a:t>Picture</a:t>
            </a:r>
            <a:endParaRPr lang="en-US" dirty="0"/>
          </a:p>
        </p:txBody>
      </p:sp>
      <p:sp>
        <p:nvSpPr>
          <p:cNvPr id="3" name="Content Placeholder 2"/>
          <p:cNvSpPr>
            <a:spLocks noGrp="1"/>
          </p:cNvSpPr>
          <p:nvPr>
            <p:ph idx="1"/>
          </p:nvPr>
        </p:nvSpPr>
        <p:spPr>
          <a:xfrm>
            <a:off x="457200" y="4762124"/>
            <a:ext cx="8229600" cy="1286253"/>
          </a:xfrm>
        </p:spPr>
        <p:txBody>
          <a:bodyPr>
            <a:noAutofit/>
          </a:bodyPr>
          <a:lstStyle/>
          <a:p>
            <a:r>
              <a:rPr lang="en-US" dirty="0" smtClean="0"/>
              <a:t>I/O devices you recognize are supported by I/O Controllers</a:t>
            </a:r>
          </a:p>
          <a:p>
            <a:r>
              <a:rPr lang="en-US" dirty="0" smtClean="0"/>
              <a:t>Processors accesses them by reading and writing IO registers as if they were memory</a:t>
            </a:r>
          </a:p>
          <a:p>
            <a:pPr lvl="1"/>
            <a:r>
              <a:rPr lang="en-US" sz="2400" dirty="0" smtClean="0"/>
              <a:t>Write commands and arguments, read status and results</a:t>
            </a:r>
          </a:p>
        </p:txBody>
      </p:sp>
      <p:sp>
        <p:nvSpPr>
          <p:cNvPr id="7" name="Rectangle 16"/>
          <p:cNvSpPr>
            <a:spLocks noChangeArrowheads="1"/>
          </p:cNvSpPr>
          <p:nvPr/>
        </p:nvSpPr>
        <p:spPr bwMode="auto">
          <a:xfrm>
            <a:off x="2811463" y="2924789"/>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L3 Cache</a:t>
            </a:r>
            <a:br>
              <a:rPr lang="en-US" dirty="0">
                <a:latin typeface="Gill Sans Light"/>
                <a:cs typeface="Gill Sans Light"/>
              </a:rPr>
            </a:br>
            <a:r>
              <a:rPr lang="en-US" dirty="0">
                <a:latin typeface="Gill Sans Light"/>
                <a:cs typeface="Gill Sans Light"/>
              </a:rPr>
              <a:t>(shared)</a:t>
            </a:r>
          </a:p>
        </p:txBody>
      </p:sp>
      <p:sp>
        <p:nvSpPr>
          <p:cNvPr id="8" name="Rectangle 14"/>
          <p:cNvSpPr>
            <a:spLocks noChangeArrowheads="1"/>
          </p:cNvSpPr>
          <p:nvPr/>
        </p:nvSpPr>
        <p:spPr bwMode="auto">
          <a:xfrm>
            <a:off x="715169" y="3403420"/>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Registers</a:t>
            </a:r>
          </a:p>
        </p:txBody>
      </p:sp>
      <p:sp>
        <p:nvSpPr>
          <p:cNvPr id="9" name="Rectangle 4"/>
          <p:cNvSpPr>
            <a:spLocks noChangeArrowheads="1"/>
          </p:cNvSpPr>
          <p:nvPr/>
        </p:nvSpPr>
        <p:spPr bwMode="auto">
          <a:xfrm>
            <a:off x="609600" y="1740515"/>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Gill Sans Light"/>
              <a:cs typeface="Gill Sans Light"/>
            </a:endParaRPr>
          </a:p>
        </p:txBody>
      </p:sp>
      <p:sp>
        <p:nvSpPr>
          <p:cNvPr id="10" name="Rectangle 5"/>
          <p:cNvSpPr>
            <a:spLocks noChangeArrowheads="1"/>
          </p:cNvSpPr>
          <p:nvPr/>
        </p:nvSpPr>
        <p:spPr bwMode="auto">
          <a:xfrm>
            <a:off x="684213" y="1724640"/>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Gill Sans Light"/>
                <a:cs typeface="Gill Sans Light"/>
              </a:rPr>
              <a:t>Core</a:t>
            </a:r>
          </a:p>
        </p:txBody>
      </p:sp>
      <p:sp>
        <p:nvSpPr>
          <p:cNvPr id="11" name="Rectangle 6"/>
          <p:cNvSpPr>
            <a:spLocks noChangeArrowheads="1"/>
          </p:cNvSpPr>
          <p:nvPr/>
        </p:nvSpPr>
        <p:spPr bwMode="auto">
          <a:xfrm>
            <a:off x="609600" y="3113702"/>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Gill Sans Light"/>
              <a:cs typeface="Gill Sans Light"/>
            </a:endParaRPr>
          </a:p>
        </p:txBody>
      </p:sp>
      <p:sp>
        <p:nvSpPr>
          <p:cNvPr id="12" name="Rectangle 7"/>
          <p:cNvSpPr>
            <a:spLocks noChangeArrowheads="1"/>
          </p:cNvSpPr>
          <p:nvPr/>
        </p:nvSpPr>
        <p:spPr bwMode="auto">
          <a:xfrm>
            <a:off x="690563" y="3089890"/>
            <a:ext cx="6572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Gill Sans Light"/>
                <a:cs typeface="Gill Sans Light"/>
              </a:rPr>
              <a:t>Core</a:t>
            </a:r>
          </a:p>
        </p:txBody>
      </p:sp>
      <p:sp>
        <p:nvSpPr>
          <p:cNvPr id="13" name="Rectangle 8"/>
          <p:cNvSpPr>
            <a:spLocks noChangeArrowheads="1"/>
          </p:cNvSpPr>
          <p:nvPr/>
        </p:nvSpPr>
        <p:spPr bwMode="auto">
          <a:xfrm>
            <a:off x="7175520" y="1566711"/>
            <a:ext cx="1314450" cy="2888659"/>
          </a:xfrm>
          <a:prstGeom prst="rect">
            <a:avLst/>
          </a:prstGeom>
          <a:solidFill>
            <a:srgbClr val="C0D2FE"/>
          </a:solidFill>
          <a:ln w="25400">
            <a:solidFill>
              <a:schemeClr val="tx1"/>
            </a:solidFill>
            <a:miter lim="800000"/>
            <a:headEnd/>
            <a:tailEnd/>
          </a:ln>
        </p:spPr>
        <p:txBody>
          <a:bodyPr wrap="none" anchor="ctr"/>
          <a:lstStyle/>
          <a:p>
            <a:pPr algn="ctr"/>
            <a:r>
              <a:rPr lang="en-US">
                <a:latin typeface="Gill Sans Light"/>
                <a:cs typeface="Gill Sans Light"/>
              </a:rPr>
              <a:t>Secondary</a:t>
            </a:r>
            <a:br>
              <a:rPr lang="en-US">
                <a:latin typeface="Gill Sans Light"/>
                <a:cs typeface="Gill Sans Light"/>
              </a:rPr>
            </a:br>
            <a:r>
              <a:rPr lang="en-US">
                <a:latin typeface="Gill Sans Light"/>
                <a:cs typeface="Gill Sans Light"/>
              </a:rPr>
              <a:t> Storage </a:t>
            </a:r>
            <a:br>
              <a:rPr lang="en-US">
                <a:latin typeface="Gill Sans Light"/>
                <a:cs typeface="Gill Sans Light"/>
              </a:rPr>
            </a:br>
            <a:r>
              <a:rPr lang="en-US">
                <a:latin typeface="Gill Sans Light"/>
                <a:cs typeface="Gill Sans Light"/>
              </a:rPr>
              <a:t>(Disk)</a:t>
            </a:r>
          </a:p>
        </p:txBody>
      </p:sp>
      <p:sp>
        <p:nvSpPr>
          <p:cNvPr id="14" name="Rectangle 10"/>
          <p:cNvSpPr>
            <a:spLocks noChangeArrowheads="1"/>
          </p:cNvSpPr>
          <p:nvPr/>
        </p:nvSpPr>
        <p:spPr bwMode="auto">
          <a:xfrm>
            <a:off x="457200" y="1327765"/>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Gill Sans Light"/>
              <a:cs typeface="Gill Sans Light"/>
            </a:endParaRPr>
          </a:p>
        </p:txBody>
      </p:sp>
      <p:sp>
        <p:nvSpPr>
          <p:cNvPr id="15" name="Rectangle 11"/>
          <p:cNvSpPr>
            <a:spLocks noChangeArrowheads="1"/>
          </p:cNvSpPr>
          <p:nvPr/>
        </p:nvSpPr>
        <p:spPr bwMode="auto">
          <a:xfrm>
            <a:off x="1146175" y="1346815"/>
            <a:ext cx="109324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a:latin typeface="Gill Sans Light"/>
                <a:cs typeface="Gill Sans Light"/>
              </a:rPr>
              <a:t>Processor</a:t>
            </a:r>
          </a:p>
        </p:txBody>
      </p:sp>
      <p:sp>
        <p:nvSpPr>
          <p:cNvPr id="17" name="Line 13"/>
          <p:cNvSpPr>
            <a:spLocks noChangeShapeType="1"/>
          </p:cNvSpPr>
          <p:nvPr/>
        </p:nvSpPr>
        <p:spPr bwMode="auto">
          <a:xfrm>
            <a:off x="1660545" y="4436090"/>
            <a:ext cx="5210175"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Gill Sans Light"/>
              <a:cs typeface="Gill Sans Light"/>
            </a:endParaRPr>
          </a:p>
        </p:txBody>
      </p:sp>
      <p:sp>
        <p:nvSpPr>
          <p:cNvPr id="18" name="Rectangle 18"/>
          <p:cNvSpPr>
            <a:spLocks noChangeArrowheads="1"/>
          </p:cNvSpPr>
          <p:nvPr/>
        </p:nvSpPr>
        <p:spPr bwMode="auto">
          <a:xfrm>
            <a:off x="4117327" y="2540845"/>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dirty="0">
                <a:latin typeface="Gill Sans Light"/>
                <a:cs typeface="Gill Sans Light"/>
              </a:rPr>
              <a:t>Main</a:t>
            </a:r>
          </a:p>
          <a:p>
            <a:r>
              <a:rPr lang="en-US" altLang="ko-KR" dirty="0">
                <a:latin typeface="Gill Sans Light"/>
                <a:cs typeface="Gill Sans Light"/>
              </a:rPr>
              <a:t>Memory</a:t>
            </a:r>
          </a:p>
          <a:p>
            <a:r>
              <a:rPr lang="en-US" altLang="ko-KR" dirty="0">
                <a:latin typeface="Gill Sans Light"/>
                <a:cs typeface="Gill Sans Light"/>
              </a:rPr>
              <a:t>(DRAM)</a:t>
            </a:r>
          </a:p>
          <a:p>
            <a:endParaRPr lang="en-US" dirty="0">
              <a:latin typeface="Gill Sans Light"/>
              <a:cs typeface="Gill Sans Light"/>
            </a:endParaRPr>
          </a:p>
        </p:txBody>
      </p:sp>
      <p:sp>
        <p:nvSpPr>
          <p:cNvPr id="19" name="Rectangle 14"/>
          <p:cNvSpPr>
            <a:spLocks noChangeArrowheads="1"/>
          </p:cNvSpPr>
          <p:nvPr/>
        </p:nvSpPr>
        <p:spPr bwMode="auto">
          <a:xfrm>
            <a:off x="689804" y="2037609"/>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Registers</a:t>
            </a:r>
          </a:p>
        </p:txBody>
      </p:sp>
      <p:sp>
        <p:nvSpPr>
          <p:cNvPr id="20" name="Rectangle 14"/>
          <p:cNvSpPr>
            <a:spLocks noChangeArrowheads="1"/>
          </p:cNvSpPr>
          <p:nvPr/>
        </p:nvSpPr>
        <p:spPr bwMode="auto">
          <a:xfrm>
            <a:off x="1319213" y="2037608"/>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L1 Cache</a:t>
            </a:r>
          </a:p>
        </p:txBody>
      </p:sp>
      <p:sp>
        <p:nvSpPr>
          <p:cNvPr id="21" name="Rectangle 14"/>
          <p:cNvSpPr>
            <a:spLocks noChangeArrowheads="1"/>
          </p:cNvSpPr>
          <p:nvPr/>
        </p:nvSpPr>
        <p:spPr bwMode="auto">
          <a:xfrm>
            <a:off x="1320800" y="3403420"/>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L1 Cache</a:t>
            </a:r>
          </a:p>
        </p:txBody>
      </p:sp>
      <p:sp>
        <p:nvSpPr>
          <p:cNvPr id="22" name="Rectangle 14"/>
          <p:cNvSpPr>
            <a:spLocks noChangeArrowheads="1"/>
          </p:cNvSpPr>
          <p:nvPr/>
        </p:nvSpPr>
        <p:spPr bwMode="auto">
          <a:xfrm>
            <a:off x="2001838" y="3236964"/>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L2 Cache</a:t>
            </a:r>
          </a:p>
        </p:txBody>
      </p:sp>
      <p:sp>
        <p:nvSpPr>
          <p:cNvPr id="23" name="Rectangle 14"/>
          <p:cNvSpPr>
            <a:spLocks noChangeArrowheads="1"/>
          </p:cNvSpPr>
          <p:nvPr/>
        </p:nvSpPr>
        <p:spPr bwMode="auto">
          <a:xfrm>
            <a:off x="1998663" y="1825676"/>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dirty="0">
                <a:latin typeface="Gill Sans Light"/>
                <a:cs typeface="Gill Sans Light"/>
              </a:rPr>
              <a:t>L2 Cache</a:t>
            </a:r>
          </a:p>
        </p:txBody>
      </p:sp>
      <p:sp>
        <p:nvSpPr>
          <p:cNvPr id="24" name="Rectangle 8"/>
          <p:cNvSpPr>
            <a:spLocks noChangeArrowheads="1"/>
          </p:cNvSpPr>
          <p:nvPr/>
        </p:nvSpPr>
        <p:spPr bwMode="auto">
          <a:xfrm>
            <a:off x="5727720" y="2310960"/>
            <a:ext cx="1143000" cy="2126948"/>
          </a:xfrm>
          <a:prstGeom prst="rect">
            <a:avLst/>
          </a:prstGeom>
          <a:solidFill>
            <a:srgbClr val="C0D2FE"/>
          </a:solidFill>
          <a:ln w="25400">
            <a:solidFill>
              <a:schemeClr val="tx1"/>
            </a:solidFill>
            <a:miter lim="800000"/>
            <a:headEnd/>
            <a:tailEnd/>
          </a:ln>
        </p:spPr>
        <p:txBody>
          <a:bodyPr wrap="none" anchor="ctr"/>
          <a:lstStyle/>
          <a:p>
            <a:pPr algn="ctr"/>
            <a:r>
              <a:rPr lang="en-US">
                <a:latin typeface="Gill Sans Light"/>
                <a:cs typeface="Gill Sans Light"/>
              </a:rPr>
              <a:t>Secondary</a:t>
            </a:r>
            <a:br>
              <a:rPr lang="en-US">
                <a:latin typeface="Gill Sans Light"/>
                <a:cs typeface="Gill Sans Light"/>
              </a:rPr>
            </a:br>
            <a:r>
              <a:rPr lang="en-US">
                <a:latin typeface="Gill Sans Light"/>
                <a:cs typeface="Gill Sans Light"/>
              </a:rPr>
              <a:t> Storage </a:t>
            </a:r>
            <a:br>
              <a:rPr lang="en-US">
                <a:latin typeface="Gill Sans Light"/>
                <a:cs typeface="Gill Sans Light"/>
              </a:rPr>
            </a:br>
            <a:r>
              <a:rPr lang="en-US">
                <a:latin typeface="Gill Sans Light"/>
                <a:cs typeface="Gill Sans Light"/>
              </a:rPr>
              <a:t>(SSD)</a:t>
            </a:r>
          </a:p>
        </p:txBody>
      </p:sp>
      <p:sp>
        <p:nvSpPr>
          <p:cNvPr id="55" name="Rectangle 18"/>
          <p:cNvSpPr>
            <a:spLocks noChangeArrowheads="1"/>
          </p:cNvSpPr>
          <p:nvPr/>
        </p:nvSpPr>
        <p:spPr bwMode="auto">
          <a:xfrm>
            <a:off x="4117327" y="1218857"/>
            <a:ext cx="1084126" cy="1026180"/>
          </a:xfrm>
          <a:prstGeom prst="rect">
            <a:avLst/>
          </a:prstGeom>
          <a:solidFill>
            <a:srgbClr val="FFFF00"/>
          </a:solidFill>
          <a:ln w="25400">
            <a:solidFill>
              <a:schemeClr val="tx1"/>
            </a:solidFill>
            <a:prstDash val="dash"/>
            <a:miter lim="800000"/>
            <a:headEnd/>
            <a:tailEnd/>
          </a:ln>
        </p:spPr>
        <p:txBody>
          <a:bodyPr wrap="none" anchor="ctr"/>
          <a:lstStyle/>
          <a:p>
            <a:pPr algn="ctr"/>
            <a:endParaRPr lang="en-US" altLang="ko-KR" dirty="0" smtClean="0">
              <a:latin typeface="Gill Sans Light"/>
              <a:cs typeface="Gill Sans Light"/>
            </a:endParaRPr>
          </a:p>
          <a:p>
            <a:pPr algn="ctr"/>
            <a:endParaRPr lang="en-US" altLang="ko-KR" dirty="0" smtClean="0">
              <a:latin typeface="Gill Sans Light"/>
              <a:cs typeface="Gill Sans Light"/>
            </a:endParaRPr>
          </a:p>
          <a:p>
            <a:pPr algn="ctr"/>
            <a:r>
              <a:rPr lang="en-US" altLang="ko-KR" dirty="0" smtClean="0">
                <a:latin typeface="Gill Sans Light"/>
                <a:cs typeface="Gill Sans Light"/>
              </a:rPr>
              <a:t>I/O </a:t>
            </a:r>
          </a:p>
          <a:p>
            <a:pPr algn="ctr"/>
            <a:r>
              <a:rPr lang="en-US" altLang="ko-KR" dirty="0" smtClean="0">
                <a:latin typeface="Gill Sans Light"/>
                <a:cs typeface="Gill Sans Light"/>
              </a:rPr>
              <a:t>Controllers</a:t>
            </a:r>
            <a:endParaRPr lang="en-US" altLang="ko-KR" dirty="0">
              <a:latin typeface="Gill Sans Light"/>
              <a:cs typeface="Gill Sans Light"/>
            </a:endParaRPr>
          </a:p>
        </p:txBody>
      </p:sp>
      <p:pic>
        <p:nvPicPr>
          <p:cNvPr id="61" name="Picture 60"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307" y="1714992"/>
            <a:ext cx="1362213" cy="1191936"/>
          </a:xfrm>
          <a:prstGeom prst="rect">
            <a:avLst/>
          </a:prstGeom>
        </p:spPr>
      </p:pic>
      <p:pic>
        <p:nvPicPr>
          <p:cNvPr id="63" name="Picture 6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359" y="973520"/>
            <a:ext cx="1526623" cy="948113"/>
          </a:xfrm>
          <a:prstGeom prst="rect">
            <a:avLst/>
          </a:prstGeom>
        </p:spPr>
      </p:pic>
      <p:sp>
        <p:nvSpPr>
          <p:cNvPr id="64" name="Right Arrow 63"/>
          <p:cNvSpPr/>
          <p:nvPr/>
        </p:nvSpPr>
        <p:spPr>
          <a:xfrm>
            <a:off x="3500438" y="3244602"/>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5" name="TextBox 64"/>
          <p:cNvSpPr txBox="1"/>
          <p:nvPr/>
        </p:nvSpPr>
        <p:spPr>
          <a:xfrm>
            <a:off x="3500437" y="2645318"/>
            <a:ext cx="815147" cy="584776"/>
          </a:xfrm>
          <a:prstGeom prst="rect">
            <a:avLst/>
          </a:prstGeom>
          <a:noFill/>
        </p:spPr>
        <p:txBody>
          <a:bodyPr wrap="square" rtlCol="0">
            <a:spAutoFit/>
          </a:bodyPr>
          <a:lstStyle/>
          <a:p>
            <a:r>
              <a:rPr lang="en-US" sz="1600" b="1" dirty="0" smtClean="0">
                <a:solidFill>
                  <a:srgbClr val="FF0000"/>
                </a:solidFill>
                <a:latin typeface="Gill Sans Light"/>
                <a:cs typeface="Gill Sans Light"/>
              </a:rPr>
              <a:t>Read / Write</a:t>
            </a:r>
            <a:endParaRPr lang="en-US" sz="1600" b="1" dirty="0">
              <a:solidFill>
                <a:srgbClr val="FF0000"/>
              </a:solidFill>
              <a:latin typeface="Gill Sans Light"/>
              <a:cs typeface="Gill Sans Light"/>
            </a:endParaRPr>
          </a:p>
        </p:txBody>
      </p:sp>
      <p:sp>
        <p:nvSpPr>
          <p:cNvPr id="66" name="Right Arrow 65"/>
          <p:cNvSpPr/>
          <p:nvPr/>
        </p:nvSpPr>
        <p:spPr>
          <a:xfrm>
            <a:off x="3500439" y="1496030"/>
            <a:ext cx="616889" cy="363676"/>
          </a:xfrm>
          <a:prstGeom prst="rightArrow">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67" name="TextBox 66"/>
          <p:cNvSpPr txBox="1"/>
          <p:nvPr/>
        </p:nvSpPr>
        <p:spPr>
          <a:xfrm>
            <a:off x="3500437" y="914400"/>
            <a:ext cx="815147" cy="584776"/>
          </a:xfrm>
          <a:prstGeom prst="rect">
            <a:avLst/>
          </a:prstGeom>
          <a:noFill/>
        </p:spPr>
        <p:txBody>
          <a:bodyPr wrap="square" rtlCol="0">
            <a:spAutoFit/>
          </a:bodyPr>
          <a:lstStyle/>
          <a:p>
            <a:r>
              <a:rPr lang="en-US" sz="1600" b="1" dirty="0" smtClean="0">
                <a:solidFill>
                  <a:srgbClr val="FF0000"/>
                </a:solidFill>
                <a:latin typeface="Gill Sans Light"/>
                <a:cs typeface="Gill Sans Light"/>
              </a:rPr>
              <a:t>Read / Write</a:t>
            </a:r>
            <a:endParaRPr lang="en-US" sz="1600" b="1" dirty="0">
              <a:solidFill>
                <a:srgbClr val="FF0000"/>
              </a:solidFill>
              <a:latin typeface="Gill Sans Light"/>
              <a:cs typeface="Gill Sans Light"/>
            </a:endParaRPr>
          </a:p>
        </p:txBody>
      </p:sp>
      <p:sp>
        <p:nvSpPr>
          <p:cNvPr id="68" name="Freeform 67"/>
          <p:cNvSpPr/>
          <p:nvPr/>
        </p:nvSpPr>
        <p:spPr>
          <a:xfrm>
            <a:off x="5120559" y="1413166"/>
            <a:ext cx="2159857" cy="162622"/>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sp>
        <p:nvSpPr>
          <p:cNvPr id="69" name="Freeform 68"/>
          <p:cNvSpPr/>
          <p:nvPr/>
        </p:nvSpPr>
        <p:spPr>
          <a:xfrm>
            <a:off x="5201453" y="2061190"/>
            <a:ext cx="703773" cy="139040"/>
          </a:xfrm>
          <a:custGeom>
            <a:avLst/>
            <a:gdLst>
              <a:gd name="connsiteX0" fmla="*/ 0 w 2159857"/>
              <a:gd name="connsiteY0" fmla="*/ 32201 h 162622"/>
              <a:gd name="connsiteX1" fmla="*/ 938365 w 2159857"/>
              <a:gd name="connsiteY1" fmla="*/ 7932 h 162622"/>
              <a:gd name="connsiteX2" fmla="*/ 906007 w 2159857"/>
              <a:gd name="connsiteY2" fmla="*/ 153546 h 162622"/>
              <a:gd name="connsiteX3" fmla="*/ 1553155 w 2159857"/>
              <a:gd name="connsiteY3" fmla="*/ 137367 h 162622"/>
              <a:gd name="connsiteX4" fmla="*/ 2159857 w 2159857"/>
              <a:gd name="connsiteY4" fmla="*/ 56470 h 16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857" h="162622">
                <a:moveTo>
                  <a:pt x="0" y="32201"/>
                </a:moveTo>
                <a:cubicBezTo>
                  <a:pt x="393682" y="9954"/>
                  <a:pt x="787364" y="-12292"/>
                  <a:pt x="938365" y="7932"/>
                </a:cubicBezTo>
                <a:cubicBezTo>
                  <a:pt x="1089366" y="28156"/>
                  <a:pt x="803542" y="131974"/>
                  <a:pt x="906007" y="153546"/>
                </a:cubicBezTo>
                <a:cubicBezTo>
                  <a:pt x="1008472" y="175118"/>
                  <a:pt x="1344180" y="153546"/>
                  <a:pt x="1553155" y="137367"/>
                </a:cubicBezTo>
                <a:cubicBezTo>
                  <a:pt x="1762130" y="121188"/>
                  <a:pt x="2159857" y="56470"/>
                  <a:pt x="2159857" y="5647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a:latin typeface="Gill Sans Light"/>
              <a:cs typeface="Gill Sans Light"/>
            </a:endParaRPr>
          </a:p>
        </p:txBody>
      </p:sp>
      <p:sp>
        <p:nvSpPr>
          <p:cNvPr id="70" name="TextBox 69"/>
          <p:cNvSpPr txBox="1"/>
          <p:nvPr/>
        </p:nvSpPr>
        <p:spPr>
          <a:xfrm>
            <a:off x="5469177" y="1058724"/>
            <a:ext cx="713532" cy="400110"/>
          </a:xfrm>
          <a:prstGeom prst="rect">
            <a:avLst/>
          </a:prstGeom>
          <a:noFill/>
        </p:spPr>
        <p:txBody>
          <a:bodyPr wrap="none" rtlCol="0">
            <a:spAutoFit/>
          </a:bodyPr>
          <a:lstStyle/>
          <a:p>
            <a:r>
              <a:rPr lang="en-US" sz="2000" dirty="0" smtClean="0">
                <a:latin typeface="Gill Sans Light"/>
                <a:cs typeface="Gill Sans Light"/>
              </a:rPr>
              <a:t>wires</a:t>
            </a:r>
            <a:endParaRPr lang="en-US" sz="2000" dirty="0">
              <a:latin typeface="Gill Sans Light"/>
              <a:cs typeface="Gill Sans Light"/>
            </a:endParaRPr>
          </a:p>
        </p:txBody>
      </p:sp>
      <p:grpSp>
        <p:nvGrpSpPr>
          <p:cNvPr id="75" name="Group 74"/>
          <p:cNvGrpSpPr/>
          <p:nvPr/>
        </p:nvGrpSpPr>
        <p:grpSpPr>
          <a:xfrm>
            <a:off x="4161887" y="1282095"/>
            <a:ext cx="275038" cy="523980"/>
            <a:chOff x="4538126" y="830113"/>
            <a:chExt cx="275038" cy="523980"/>
          </a:xfrm>
        </p:grpSpPr>
        <p:sp>
          <p:nvSpPr>
            <p:cNvPr id="71" name="Rectangle 70"/>
            <p:cNvSpPr/>
            <p:nvPr/>
          </p:nvSpPr>
          <p:spPr>
            <a:xfrm>
              <a:off x="4538126" y="109210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2" name="Rectangle 71"/>
            <p:cNvSpPr/>
            <p:nvPr/>
          </p:nvSpPr>
          <p:spPr>
            <a:xfrm>
              <a:off x="4538126" y="122318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3" name="Rectangle 72"/>
            <p:cNvSpPr/>
            <p:nvPr/>
          </p:nvSpPr>
          <p:spPr>
            <a:xfrm>
              <a:off x="4538126" y="830113"/>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74" name="Rectangle 73"/>
            <p:cNvSpPr/>
            <p:nvPr/>
          </p:nvSpPr>
          <p:spPr>
            <a:xfrm>
              <a:off x="4538126" y="961194"/>
              <a:ext cx="275038" cy="130909"/>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grpSp>
      <p:grpSp>
        <p:nvGrpSpPr>
          <p:cNvPr id="78" name="Group 77"/>
          <p:cNvGrpSpPr/>
          <p:nvPr/>
        </p:nvGrpSpPr>
        <p:grpSpPr>
          <a:xfrm>
            <a:off x="4539045" y="1327764"/>
            <a:ext cx="487568" cy="387227"/>
            <a:chOff x="5428874" y="234600"/>
            <a:chExt cx="590926" cy="508169"/>
          </a:xfrm>
        </p:grpSpPr>
        <p:sp>
          <p:nvSpPr>
            <p:cNvPr id="76" name="Curved Left Arrow 75"/>
            <p:cNvSpPr/>
            <p:nvPr/>
          </p:nvSpPr>
          <p:spPr>
            <a:xfrm>
              <a:off x="5727720"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tx1"/>
                </a:solidFill>
                <a:latin typeface="Gill Sans Light"/>
                <a:cs typeface="Gill Sans Light"/>
              </a:endParaRPr>
            </a:p>
          </p:txBody>
        </p:sp>
        <p:sp>
          <p:nvSpPr>
            <p:cNvPr id="77" name="Curved Left Arrow 76"/>
            <p:cNvSpPr/>
            <p:nvPr/>
          </p:nvSpPr>
          <p:spPr>
            <a:xfrm flipH="1" flipV="1">
              <a:off x="5428874" y="234600"/>
              <a:ext cx="292080" cy="508169"/>
            </a:xfrm>
            <a:prstGeom prst="curvedLeftArrow">
              <a:avLst>
                <a:gd name="adj1" fmla="val 24891"/>
                <a:gd name="adj2" fmla="val 56846"/>
                <a:gd name="adj3" fmla="val 340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tx1"/>
                </a:solidFill>
                <a:latin typeface="Gill Sans Light"/>
                <a:cs typeface="Gill Sans Light"/>
              </a:endParaRPr>
            </a:p>
          </p:txBody>
        </p:sp>
      </p:grpSp>
      <p:cxnSp>
        <p:nvCxnSpPr>
          <p:cNvPr id="80" name="Straight Arrow Connector 79"/>
          <p:cNvCxnSpPr/>
          <p:nvPr/>
        </p:nvCxnSpPr>
        <p:spPr>
          <a:xfrm flipH="1">
            <a:off x="3500437" y="2037608"/>
            <a:ext cx="61689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3505200" y="2216135"/>
            <a:ext cx="946454" cy="307777"/>
          </a:xfrm>
          <a:prstGeom prst="rect">
            <a:avLst/>
          </a:prstGeom>
          <a:noFill/>
        </p:spPr>
        <p:txBody>
          <a:bodyPr wrap="square" rtlCol="0">
            <a:spAutoFit/>
          </a:bodyPr>
          <a:lstStyle/>
          <a:p>
            <a:r>
              <a:rPr lang="en-US" sz="1400" b="1" dirty="0" smtClean="0">
                <a:solidFill>
                  <a:srgbClr val="FF0000"/>
                </a:solidFill>
                <a:latin typeface="Gill Sans Light"/>
                <a:cs typeface="Gill Sans Light"/>
              </a:rPr>
              <a:t>interrupts</a:t>
            </a:r>
            <a:endParaRPr lang="en-US" sz="1400" b="1" dirty="0">
              <a:solidFill>
                <a:srgbClr val="FF0000"/>
              </a:solidFill>
              <a:latin typeface="Gill Sans Light"/>
              <a:cs typeface="Gill Sans Light"/>
            </a:endParaRPr>
          </a:p>
        </p:txBody>
      </p:sp>
      <p:sp>
        <p:nvSpPr>
          <p:cNvPr id="82" name="Curved Down Arrow 81"/>
          <p:cNvSpPr/>
          <p:nvPr/>
        </p:nvSpPr>
        <p:spPr>
          <a:xfrm rot="9794705">
            <a:off x="4522981" y="2619026"/>
            <a:ext cx="1913997" cy="862575"/>
          </a:xfrm>
          <a:prstGeom prst="curvedDownArrow">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schemeClr val="tx1"/>
              </a:solidFill>
              <a:latin typeface="Gill Sans Light"/>
              <a:cs typeface="Gill Sans Light"/>
            </a:endParaRPr>
          </a:p>
        </p:txBody>
      </p:sp>
      <p:sp>
        <p:nvSpPr>
          <p:cNvPr id="83" name="TextBox 82"/>
          <p:cNvSpPr txBox="1"/>
          <p:nvPr/>
        </p:nvSpPr>
        <p:spPr>
          <a:xfrm>
            <a:off x="4780038" y="2692245"/>
            <a:ext cx="1454244" cy="369332"/>
          </a:xfrm>
          <a:prstGeom prst="rect">
            <a:avLst/>
          </a:prstGeom>
          <a:solidFill>
            <a:schemeClr val="accent4">
              <a:lumMod val="20000"/>
              <a:lumOff val="80000"/>
            </a:schemeClr>
          </a:solidFill>
        </p:spPr>
        <p:txBody>
          <a:bodyPr wrap="none" rtlCol="0">
            <a:spAutoFit/>
          </a:bodyPr>
          <a:lstStyle/>
          <a:p>
            <a:r>
              <a:rPr lang="en-US" dirty="0" smtClean="0">
                <a:solidFill>
                  <a:srgbClr val="FF0000"/>
                </a:solidFill>
                <a:latin typeface="Gill Sans Light"/>
                <a:cs typeface="Gill Sans Light"/>
              </a:rPr>
              <a:t>DMA transfer</a:t>
            </a:r>
            <a:endParaRPr lang="en-US" dirty="0">
              <a:solidFill>
                <a:srgbClr val="FF0000"/>
              </a:solidFill>
              <a:latin typeface="Gill Sans Light"/>
              <a:cs typeface="Gill Sans Light"/>
            </a:endParaRPr>
          </a:p>
        </p:txBody>
      </p:sp>
    </p:spTree>
    <p:extLst>
      <p:ext uri="{BB962C8B-B14F-4D97-AF65-F5344CB8AC3E}">
        <p14:creationId xmlns:p14="http://schemas.microsoft.com/office/powerpoint/2010/main" val="349153246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Linux Virtual memory map</a:t>
            </a:r>
            <a:endParaRPr lang="en-US" dirty="0"/>
          </a:p>
        </p:txBody>
      </p:sp>
      <p:sp>
        <p:nvSpPr>
          <p:cNvPr id="4" name="Rectangle 3"/>
          <p:cNvSpPr/>
          <p:nvPr/>
        </p:nvSpPr>
        <p:spPr bwMode="auto">
          <a:xfrm>
            <a:off x="23767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Kernel</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5" name="Rectangle 4"/>
          <p:cNvSpPr/>
          <p:nvPr/>
        </p:nvSpPr>
        <p:spPr bwMode="auto">
          <a:xfrm>
            <a:off x="73914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Space</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6" name="Rectangle 5"/>
          <p:cNvSpPr/>
          <p:nvPr/>
        </p:nvSpPr>
        <p:spPr bwMode="auto">
          <a:xfrm>
            <a:off x="23767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User</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8" name="Rectangle 7"/>
          <p:cNvSpPr/>
          <p:nvPr/>
        </p:nvSpPr>
        <p:spPr bwMode="auto">
          <a:xfrm>
            <a:off x="73914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Gill Sans Light"/>
              <a:cs typeface="Gill Sans Light"/>
            </a:endParaRPr>
          </a:p>
        </p:txBody>
      </p:sp>
      <p:sp>
        <p:nvSpPr>
          <p:cNvPr id="9" name="Rectangle 8"/>
          <p:cNvSpPr/>
          <p:nvPr/>
        </p:nvSpPr>
        <p:spPr bwMode="auto">
          <a:xfrm>
            <a:off x="73914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Addresses</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10" name="Rectangle 9"/>
          <p:cNvSpPr/>
          <p:nvPr/>
        </p:nvSpPr>
        <p:spPr bwMode="auto">
          <a:xfrm>
            <a:off x="73914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Kernel</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11" name="TextBox 10"/>
          <p:cNvSpPr txBox="1"/>
          <p:nvPr/>
        </p:nvSpPr>
        <p:spPr>
          <a:xfrm>
            <a:off x="700374" y="5346700"/>
            <a:ext cx="1467068" cy="400110"/>
          </a:xfrm>
          <a:prstGeom prst="rect">
            <a:avLst/>
          </a:prstGeom>
          <a:noFill/>
        </p:spPr>
        <p:txBody>
          <a:bodyPr wrap="none" rtlCol="0">
            <a:spAutoFit/>
          </a:bodyPr>
          <a:lstStyle/>
          <a:p>
            <a:r>
              <a:rPr lang="en-US" sz="2000" dirty="0" smtClean="0">
                <a:latin typeface="Gill Sans Light"/>
                <a:cs typeface="Gill Sans Light"/>
              </a:rPr>
              <a:t>0x00000000</a:t>
            </a:r>
            <a:endParaRPr lang="en-US" sz="2000" dirty="0">
              <a:latin typeface="Gill Sans Light"/>
              <a:cs typeface="Gill Sans Light"/>
            </a:endParaRPr>
          </a:p>
        </p:txBody>
      </p:sp>
      <p:sp>
        <p:nvSpPr>
          <p:cNvPr id="12" name="TextBox 11"/>
          <p:cNvSpPr txBox="1"/>
          <p:nvPr/>
        </p:nvSpPr>
        <p:spPr>
          <a:xfrm>
            <a:off x="738474" y="2221468"/>
            <a:ext cx="1507018" cy="400110"/>
          </a:xfrm>
          <a:prstGeom prst="rect">
            <a:avLst/>
          </a:prstGeom>
          <a:noFill/>
        </p:spPr>
        <p:txBody>
          <a:bodyPr wrap="none" rtlCol="0">
            <a:spAutoFit/>
          </a:bodyPr>
          <a:lstStyle/>
          <a:p>
            <a:r>
              <a:rPr lang="en-US" sz="2000" dirty="0" smtClean="0">
                <a:latin typeface="Gill Sans Light"/>
                <a:cs typeface="Gill Sans Light"/>
              </a:rPr>
              <a:t>0xC0000000</a:t>
            </a:r>
            <a:endParaRPr lang="en-US" sz="2000" dirty="0">
              <a:latin typeface="Gill Sans Light"/>
              <a:cs typeface="Gill Sans Light"/>
            </a:endParaRPr>
          </a:p>
        </p:txBody>
      </p:sp>
      <p:sp>
        <p:nvSpPr>
          <p:cNvPr id="13" name="TextBox 12"/>
          <p:cNvSpPr txBox="1"/>
          <p:nvPr/>
        </p:nvSpPr>
        <p:spPr>
          <a:xfrm>
            <a:off x="763874" y="1175266"/>
            <a:ext cx="1351652" cy="400110"/>
          </a:xfrm>
          <a:prstGeom prst="rect">
            <a:avLst/>
          </a:prstGeom>
          <a:noFill/>
        </p:spPr>
        <p:txBody>
          <a:bodyPr wrap="none" rtlCol="0">
            <a:spAutoFit/>
          </a:bodyPr>
          <a:lstStyle/>
          <a:p>
            <a:r>
              <a:rPr lang="en-US" sz="2000" dirty="0" smtClean="0">
                <a:latin typeface="Gill Sans Light"/>
                <a:cs typeface="Gill Sans Light"/>
              </a:rPr>
              <a:t>0xFFFFFFFF</a:t>
            </a:r>
            <a:endParaRPr lang="en-US" sz="2000" dirty="0">
              <a:latin typeface="Gill Sans Light"/>
              <a:cs typeface="Gill Sans Light"/>
            </a:endParaRPr>
          </a:p>
        </p:txBody>
      </p:sp>
      <p:sp>
        <p:nvSpPr>
          <p:cNvPr id="14" name="TextBox 13"/>
          <p:cNvSpPr txBox="1"/>
          <p:nvPr/>
        </p:nvSpPr>
        <p:spPr>
          <a:xfrm>
            <a:off x="4724400" y="5334000"/>
            <a:ext cx="2492990" cy="400110"/>
          </a:xfrm>
          <a:prstGeom prst="rect">
            <a:avLst/>
          </a:prstGeom>
          <a:noFill/>
        </p:spPr>
        <p:txBody>
          <a:bodyPr wrap="none" rtlCol="0">
            <a:spAutoFit/>
          </a:bodyPr>
          <a:lstStyle/>
          <a:p>
            <a:r>
              <a:rPr lang="en-US" sz="2000" dirty="0" smtClean="0">
                <a:latin typeface="Gill Sans Light"/>
                <a:cs typeface="Gill Sans Light"/>
              </a:rPr>
              <a:t>0x0000000000000000</a:t>
            </a:r>
            <a:endParaRPr lang="en-US" sz="2000" dirty="0">
              <a:latin typeface="Gill Sans Light"/>
              <a:cs typeface="Gill Sans Light"/>
            </a:endParaRPr>
          </a:p>
        </p:txBody>
      </p:sp>
      <p:sp>
        <p:nvSpPr>
          <p:cNvPr id="15" name="TextBox 14"/>
          <p:cNvSpPr txBox="1"/>
          <p:nvPr/>
        </p:nvSpPr>
        <p:spPr>
          <a:xfrm>
            <a:off x="4724400" y="3956566"/>
            <a:ext cx="2326278" cy="400110"/>
          </a:xfrm>
          <a:prstGeom prst="rect">
            <a:avLst/>
          </a:prstGeom>
          <a:noFill/>
        </p:spPr>
        <p:txBody>
          <a:bodyPr wrap="none" rtlCol="0">
            <a:spAutoFit/>
          </a:bodyPr>
          <a:lstStyle/>
          <a:p>
            <a:r>
              <a:rPr lang="en-US" sz="2000" dirty="0" smtClean="0">
                <a:latin typeface="Gill Sans Light"/>
                <a:cs typeface="Gill Sans Light"/>
              </a:rPr>
              <a:t>0x00007FFFFFFFFFFF</a:t>
            </a:r>
            <a:endParaRPr lang="en-US" sz="2000" dirty="0">
              <a:latin typeface="Gill Sans Light"/>
              <a:cs typeface="Gill Sans Light"/>
            </a:endParaRPr>
          </a:p>
        </p:txBody>
      </p:sp>
      <p:sp>
        <p:nvSpPr>
          <p:cNvPr id="16" name="TextBox 15"/>
          <p:cNvSpPr txBox="1"/>
          <p:nvPr/>
        </p:nvSpPr>
        <p:spPr>
          <a:xfrm>
            <a:off x="4677319" y="2407166"/>
            <a:ext cx="2428870" cy="400110"/>
          </a:xfrm>
          <a:prstGeom prst="rect">
            <a:avLst/>
          </a:prstGeom>
          <a:noFill/>
        </p:spPr>
        <p:txBody>
          <a:bodyPr wrap="none" rtlCol="0">
            <a:spAutoFit/>
          </a:bodyPr>
          <a:lstStyle/>
          <a:p>
            <a:r>
              <a:rPr lang="en-US" sz="2000" dirty="0" smtClean="0">
                <a:latin typeface="Gill Sans Light"/>
                <a:cs typeface="Gill Sans Light"/>
              </a:rPr>
              <a:t>0xFFFF800000000000</a:t>
            </a:r>
            <a:endParaRPr lang="en-US" sz="2000" dirty="0">
              <a:latin typeface="Gill Sans Light"/>
              <a:cs typeface="Gill Sans Light"/>
            </a:endParaRPr>
          </a:p>
        </p:txBody>
      </p:sp>
      <p:sp>
        <p:nvSpPr>
          <p:cNvPr id="17" name="TextBox 16"/>
          <p:cNvSpPr txBox="1"/>
          <p:nvPr/>
        </p:nvSpPr>
        <p:spPr>
          <a:xfrm>
            <a:off x="4651919" y="1066800"/>
            <a:ext cx="2249334" cy="400110"/>
          </a:xfrm>
          <a:prstGeom prst="rect">
            <a:avLst/>
          </a:prstGeom>
          <a:noFill/>
        </p:spPr>
        <p:txBody>
          <a:bodyPr wrap="none" rtlCol="0">
            <a:spAutoFit/>
          </a:bodyPr>
          <a:lstStyle/>
          <a:p>
            <a:r>
              <a:rPr lang="en-US" sz="2000" dirty="0" smtClean="0">
                <a:latin typeface="Gill Sans Light"/>
                <a:cs typeface="Gill Sans Light"/>
              </a:rPr>
              <a:t>0xFFFFFFFFFFFFFFFF</a:t>
            </a:r>
            <a:endParaRPr lang="en-US" sz="2000" dirty="0">
              <a:latin typeface="Gill Sans Light"/>
              <a:cs typeface="Gill Sans Light"/>
            </a:endParaRPr>
          </a:p>
        </p:txBody>
      </p:sp>
      <p:sp>
        <p:nvSpPr>
          <p:cNvPr id="23" name="Up-Down Arrow 22"/>
          <p:cNvSpPr/>
          <p:nvPr/>
        </p:nvSpPr>
        <p:spPr bwMode="auto">
          <a:xfrm>
            <a:off x="3193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3GB Total</a:t>
            </a:r>
          </a:p>
        </p:txBody>
      </p:sp>
      <p:sp>
        <p:nvSpPr>
          <p:cNvPr id="25" name="Up-Down Arrow 24"/>
          <p:cNvSpPr/>
          <p:nvPr/>
        </p:nvSpPr>
        <p:spPr bwMode="auto">
          <a:xfrm>
            <a:off x="4218245" y="4141231"/>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128TiB</a:t>
            </a:r>
          </a:p>
        </p:txBody>
      </p:sp>
      <p:sp>
        <p:nvSpPr>
          <p:cNvPr id="26" name="Up-Down Arrow 25"/>
          <p:cNvSpPr/>
          <p:nvPr/>
        </p:nvSpPr>
        <p:spPr bwMode="auto">
          <a:xfrm>
            <a:off x="3048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Gill Sans Light"/>
                <a:cs typeface="Gill Sans Light"/>
              </a:rPr>
              <a:t>1</a:t>
            </a:r>
            <a:r>
              <a:rPr kumimoji="0" lang="en-US" sz="2000" b="1" i="0" u="none" strike="noStrike" cap="none" normalizeH="0" baseline="0" dirty="0" smtClean="0">
                <a:ln>
                  <a:noFill/>
                </a:ln>
                <a:solidFill>
                  <a:schemeClr val="tx1"/>
                </a:solidFill>
                <a:effectLst/>
                <a:latin typeface="Gill Sans Light"/>
                <a:cs typeface="Gill Sans Light"/>
              </a:rPr>
              <a:t>GB</a:t>
            </a:r>
          </a:p>
        </p:txBody>
      </p:sp>
      <p:sp>
        <p:nvSpPr>
          <p:cNvPr id="27" name="Up-Down Arrow 26"/>
          <p:cNvSpPr/>
          <p:nvPr/>
        </p:nvSpPr>
        <p:spPr bwMode="auto">
          <a:xfrm>
            <a:off x="4218245" y="1217315"/>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128TiB</a:t>
            </a:r>
          </a:p>
        </p:txBody>
      </p:sp>
      <p:sp>
        <p:nvSpPr>
          <p:cNvPr id="28" name="TextBox 27"/>
          <p:cNvSpPr txBox="1"/>
          <p:nvPr/>
        </p:nvSpPr>
        <p:spPr>
          <a:xfrm>
            <a:off x="1143000" y="1600200"/>
            <a:ext cx="947846" cy="707886"/>
          </a:xfrm>
          <a:prstGeom prst="rect">
            <a:avLst/>
          </a:prstGeom>
          <a:noFill/>
        </p:spPr>
        <p:txBody>
          <a:bodyPr wrap="none" rtlCol="0">
            <a:spAutoFit/>
          </a:bodyPr>
          <a:lstStyle/>
          <a:p>
            <a:r>
              <a:rPr lang="en-US" sz="2000" dirty="0" smtClean="0">
                <a:latin typeface="Gill Sans Light"/>
                <a:cs typeface="Gill Sans Light"/>
              </a:rPr>
              <a:t>896MB</a:t>
            </a:r>
            <a:br>
              <a:rPr lang="en-US" sz="2000" dirty="0" smtClean="0">
                <a:latin typeface="Gill Sans Light"/>
                <a:cs typeface="Gill Sans Light"/>
              </a:rPr>
            </a:br>
            <a:r>
              <a:rPr lang="en-US" sz="2000" dirty="0" smtClean="0">
                <a:latin typeface="Gill Sans Light"/>
                <a:cs typeface="Gill Sans Light"/>
              </a:rPr>
              <a:t>Physical</a:t>
            </a:r>
            <a:endParaRPr lang="en-US" sz="2000" dirty="0">
              <a:latin typeface="Gill Sans Light"/>
              <a:cs typeface="Gill Sans Light"/>
            </a:endParaRPr>
          </a:p>
        </p:txBody>
      </p:sp>
      <p:sp>
        <p:nvSpPr>
          <p:cNvPr id="29" name="TextBox 28"/>
          <p:cNvSpPr txBox="1"/>
          <p:nvPr/>
        </p:nvSpPr>
        <p:spPr>
          <a:xfrm>
            <a:off x="5998602" y="1766489"/>
            <a:ext cx="947846" cy="707886"/>
          </a:xfrm>
          <a:prstGeom prst="rect">
            <a:avLst/>
          </a:prstGeom>
          <a:noFill/>
        </p:spPr>
        <p:txBody>
          <a:bodyPr wrap="none" rtlCol="0">
            <a:spAutoFit/>
          </a:bodyPr>
          <a:lstStyle/>
          <a:p>
            <a:r>
              <a:rPr lang="en-US" sz="2000" dirty="0" smtClean="0">
                <a:latin typeface="Gill Sans Light"/>
                <a:cs typeface="Gill Sans Light"/>
              </a:rPr>
              <a:t>64 </a:t>
            </a:r>
            <a:r>
              <a:rPr lang="en-US" sz="2000" dirty="0" err="1" smtClean="0">
                <a:latin typeface="Gill Sans Light"/>
                <a:cs typeface="Gill Sans Light"/>
              </a:rPr>
              <a:t>TiB</a:t>
            </a:r>
            <a:r>
              <a:rPr lang="en-US" sz="2000" dirty="0" smtClean="0">
                <a:latin typeface="Gill Sans Light"/>
                <a:cs typeface="Gill Sans Light"/>
              </a:rPr>
              <a:t/>
            </a:r>
            <a:br>
              <a:rPr lang="en-US" sz="2000" dirty="0" smtClean="0">
                <a:latin typeface="Gill Sans Light"/>
                <a:cs typeface="Gill Sans Light"/>
              </a:rPr>
            </a:br>
            <a:r>
              <a:rPr lang="en-US" sz="2000" dirty="0" smtClean="0">
                <a:latin typeface="Gill Sans Light"/>
                <a:cs typeface="Gill Sans Light"/>
              </a:rPr>
              <a:t>Physical</a:t>
            </a:r>
            <a:endParaRPr lang="en-US" sz="2000" dirty="0">
              <a:latin typeface="Gill Sans Light"/>
              <a:cs typeface="Gill Sans Light"/>
            </a:endParaRPr>
          </a:p>
        </p:txBody>
      </p:sp>
      <p:sp>
        <p:nvSpPr>
          <p:cNvPr id="30" name="TextBox 29"/>
          <p:cNvSpPr txBox="1"/>
          <p:nvPr/>
        </p:nvSpPr>
        <p:spPr>
          <a:xfrm>
            <a:off x="331077" y="5943600"/>
            <a:ext cx="3031599" cy="400110"/>
          </a:xfrm>
          <a:prstGeom prst="rect">
            <a:avLst/>
          </a:prstGeom>
          <a:noFill/>
        </p:spPr>
        <p:txBody>
          <a:bodyPr wrap="none" rtlCol="0">
            <a:spAutoFit/>
          </a:bodyPr>
          <a:lstStyle/>
          <a:p>
            <a:r>
              <a:rPr lang="en-US" sz="2000" dirty="0" smtClean="0">
                <a:latin typeface="Gill Sans Light"/>
                <a:cs typeface="Gill Sans Light"/>
              </a:rPr>
              <a:t>32-Bit Virtual Address Space</a:t>
            </a:r>
            <a:endParaRPr lang="en-US" sz="2000" dirty="0">
              <a:latin typeface="Gill Sans Light"/>
              <a:cs typeface="Gill Sans Light"/>
            </a:endParaRPr>
          </a:p>
        </p:txBody>
      </p:sp>
      <p:sp>
        <p:nvSpPr>
          <p:cNvPr id="33" name="TextBox 32"/>
          <p:cNvSpPr txBox="1"/>
          <p:nvPr/>
        </p:nvSpPr>
        <p:spPr>
          <a:xfrm>
            <a:off x="4827845" y="5943600"/>
            <a:ext cx="3031599" cy="400110"/>
          </a:xfrm>
          <a:prstGeom prst="rect">
            <a:avLst/>
          </a:prstGeom>
          <a:noFill/>
        </p:spPr>
        <p:txBody>
          <a:bodyPr wrap="none" rtlCol="0">
            <a:spAutoFit/>
          </a:bodyPr>
          <a:lstStyle/>
          <a:p>
            <a:r>
              <a:rPr lang="en-US" sz="2000" dirty="0" smtClean="0">
                <a:latin typeface="Gill Sans Light"/>
                <a:cs typeface="Gill Sans Light"/>
              </a:rPr>
              <a:t>64-Bit Virtual Address Space</a:t>
            </a:r>
            <a:endParaRPr lang="en-US" sz="2000" dirty="0">
              <a:latin typeface="Gill Sans Light"/>
              <a:cs typeface="Gill Sans Light"/>
            </a:endParaRPr>
          </a:p>
        </p:txBody>
      </p:sp>
      <p:sp>
        <p:nvSpPr>
          <p:cNvPr id="34" name="TextBox 33"/>
          <p:cNvSpPr txBox="1"/>
          <p:nvPr/>
        </p:nvSpPr>
        <p:spPr>
          <a:xfrm>
            <a:off x="5027165" y="3124200"/>
            <a:ext cx="1939954" cy="400110"/>
          </a:xfrm>
          <a:prstGeom prst="rect">
            <a:avLst/>
          </a:prstGeom>
          <a:noFill/>
        </p:spPr>
        <p:txBody>
          <a:bodyPr wrap="none" rtlCol="0">
            <a:spAutoFit/>
          </a:bodyPr>
          <a:lstStyle/>
          <a:p>
            <a:r>
              <a:rPr lang="en-US" sz="2000" dirty="0" smtClean="0">
                <a:latin typeface="Gill Sans Light"/>
                <a:cs typeface="Gill Sans Light"/>
              </a:rPr>
              <a:t>“Canonical Hole”</a:t>
            </a:r>
            <a:endParaRPr lang="en-US" sz="2000" dirty="0">
              <a:latin typeface="Gill Sans Light"/>
              <a:cs typeface="Gill Sans Light"/>
            </a:endParaRPr>
          </a:p>
        </p:txBody>
      </p:sp>
    </p:spTree>
    <p:extLst>
      <p:ext uri="{BB962C8B-B14F-4D97-AF65-F5344CB8AC3E}">
        <p14:creationId xmlns:p14="http://schemas.microsoft.com/office/powerpoint/2010/main" val="10720149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Map (Details)</a:t>
            </a:r>
            <a:endParaRPr lang="en-US" dirty="0"/>
          </a:p>
        </p:txBody>
      </p:sp>
      <p:sp>
        <p:nvSpPr>
          <p:cNvPr id="3" name="Content Placeholder 2"/>
          <p:cNvSpPr>
            <a:spLocks noGrp="1"/>
          </p:cNvSpPr>
          <p:nvPr>
            <p:ph idx="1"/>
          </p:nvPr>
        </p:nvSpPr>
        <p:spPr>
          <a:xfrm>
            <a:off x="0" y="838200"/>
            <a:ext cx="9144000" cy="5867400"/>
          </a:xfrm>
        </p:spPr>
        <p:txBody>
          <a:bodyPr>
            <a:normAutofit lnSpcReduction="10000"/>
          </a:bodyPr>
          <a:lstStyle/>
          <a:p>
            <a:r>
              <a:rPr lang="en-US" dirty="0" smtClean="0"/>
              <a:t>Kernel memory not generally visible to user</a:t>
            </a:r>
          </a:p>
          <a:p>
            <a:pPr lvl="1"/>
            <a:r>
              <a:rPr lang="en-US" dirty="0" smtClean="0"/>
              <a:t>Exception: special VDSO </a:t>
            </a:r>
            <a:r>
              <a:rPr lang="en-US" dirty="0"/>
              <a:t>(virtual dynamically linked shared objects</a:t>
            </a:r>
            <a:r>
              <a:rPr lang="en-US" dirty="0" smtClean="0"/>
              <a:t>) facility that maps kernel code into user space to aid in system calls (and to provide certain actual system calls such as </a:t>
            </a:r>
            <a:r>
              <a:rPr lang="en-US" dirty="0" err="1" smtClean="0">
                <a:latin typeface="Consolas"/>
                <a:cs typeface="Consolas"/>
              </a:rPr>
              <a:t>gettimeofday</a:t>
            </a:r>
            <a:r>
              <a:rPr lang="en-US" dirty="0" smtClean="0">
                <a:latin typeface="Consolas"/>
                <a:cs typeface="Consolas"/>
              </a:rPr>
              <a:t>()</a:t>
            </a:r>
          </a:p>
          <a:p>
            <a:r>
              <a:rPr lang="en-US" dirty="0" smtClean="0"/>
              <a:t>Every physical page described by a “page” structure</a:t>
            </a:r>
          </a:p>
          <a:p>
            <a:pPr lvl="1"/>
            <a:r>
              <a:rPr lang="en-US" dirty="0" smtClean="0"/>
              <a:t>Collected together in lower physical memory</a:t>
            </a:r>
          </a:p>
          <a:p>
            <a:pPr lvl="1"/>
            <a:r>
              <a:rPr lang="en-US" dirty="0" smtClean="0"/>
              <a:t>Can be accessed in kernel virtual space</a:t>
            </a:r>
          </a:p>
          <a:p>
            <a:pPr lvl="1"/>
            <a:r>
              <a:rPr lang="en-US" dirty="0" smtClean="0"/>
              <a:t>Linked together in various “LRU” lists</a:t>
            </a:r>
          </a:p>
          <a:p>
            <a:r>
              <a:rPr lang="en-US" dirty="0" smtClean="0"/>
              <a:t>For 32-bit virtual memory architectures:</a:t>
            </a:r>
          </a:p>
          <a:p>
            <a:pPr lvl="1"/>
            <a:r>
              <a:rPr lang="en-US" dirty="0" smtClean="0"/>
              <a:t>When physical memory &lt; 896MB</a:t>
            </a:r>
          </a:p>
          <a:p>
            <a:pPr lvl="2"/>
            <a:r>
              <a:rPr lang="en-US" dirty="0" smtClean="0"/>
              <a:t>All physical memory mapped at 0xC0000000</a:t>
            </a:r>
          </a:p>
          <a:p>
            <a:pPr lvl="1"/>
            <a:r>
              <a:rPr lang="en-US" dirty="0" smtClean="0"/>
              <a:t>When physical memory &gt;= 896MB</a:t>
            </a:r>
          </a:p>
          <a:p>
            <a:pPr lvl="2"/>
            <a:r>
              <a:rPr lang="en-US" dirty="0" smtClean="0"/>
              <a:t>Not all physical memory mapped in kernel space all the time</a:t>
            </a:r>
          </a:p>
          <a:p>
            <a:pPr lvl="2"/>
            <a:r>
              <a:rPr lang="en-US" dirty="0" smtClean="0"/>
              <a:t>Can be temporarily mapped with addresses &gt; 0xCC000000</a:t>
            </a:r>
          </a:p>
          <a:p>
            <a:r>
              <a:rPr lang="en-US" dirty="0" smtClean="0"/>
              <a:t>For 64-bit virtual memory architectures:</a:t>
            </a:r>
          </a:p>
          <a:p>
            <a:pPr lvl="1"/>
            <a:r>
              <a:rPr lang="en-US" dirty="0" smtClean="0"/>
              <a:t>All physical memory mapped above 0xFFFF800000000000</a:t>
            </a:r>
            <a:endParaRPr lang="en-US" dirty="0"/>
          </a:p>
        </p:txBody>
      </p:sp>
    </p:spTree>
    <p:extLst>
      <p:ext uri="{BB962C8B-B14F-4D97-AF65-F5344CB8AC3E}">
        <p14:creationId xmlns:p14="http://schemas.microsoft.com/office/powerpoint/2010/main" val="36938480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Interfaces: Allocating Memory</a:t>
            </a:r>
            <a:endParaRPr lang="en-US" dirty="0"/>
          </a:p>
        </p:txBody>
      </p:sp>
      <p:sp>
        <p:nvSpPr>
          <p:cNvPr id="3" name="Content Placeholder 2"/>
          <p:cNvSpPr>
            <a:spLocks noGrp="1"/>
          </p:cNvSpPr>
          <p:nvPr>
            <p:ph idx="1"/>
          </p:nvPr>
        </p:nvSpPr>
        <p:spPr>
          <a:xfrm>
            <a:off x="304800" y="762000"/>
            <a:ext cx="8686800" cy="5638800"/>
          </a:xfrm>
        </p:spPr>
        <p:txBody>
          <a:bodyPr>
            <a:normAutofit lnSpcReduction="10000"/>
          </a:bodyPr>
          <a:lstStyle/>
          <a:p>
            <a:r>
              <a:rPr lang="en-US" dirty="0" smtClean="0"/>
              <a:t>One mechanism for requesting pages: everything else on top of this mechanism:</a:t>
            </a:r>
            <a:endParaRPr lang="en-US" dirty="0"/>
          </a:p>
          <a:p>
            <a:pPr lvl="1"/>
            <a:r>
              <a:rPr lang="en-US" dirty="0" smtClean="0"/>
              <a:t>Allocate contiguous group of pages of size 2</a:t>
            </a:r>
            <a:r>
              <a:rPr lang="en-US" baseline="30000" dirty="0" smtClean="0"/>
              <a:t>order</a:t>
            </a:r>
            <a:r>
              <a:rPr lang="en-US" dirty="0"/>
              <a:t> </a:t>
            </a:r>
            <a:r>
              <a:rPr lang="en-US" dirty="0" smtClean="0"/>
              <a:t>bytes given the specified mask:</a:t>
            </a:r>
            <a:br>
              <a:rPr lang="en-US" dirty="0" smtClean="0"/>
            </a:br>
            <a:r>
              <a:rPr lang="en-US" dirty="0" smtClean="0"/>
              <a:t/>
            </a:r>
            <a:br>
              <a:rPr lang="en-US" dirty="0" smtClean="0"/>
            </a:br>
            <a:r>
              <a:rPr lang="en-US" sz="2000" dirty="0" err="1">
                <a:latin typeface="Courier New" pitchFamily="49" charset="0"/>
                <a:cs typeface="Courier New" pitchFamily="49" charset="0"/>
              </a:rPr>
              <a:t>struct</a:t>
            </a:r>
            <a:r>
              <a:rPr lang="en-US" sz="2000" dirty="0">
                <a:latin typeface="Courier New" pitchFamily="49" charset="0"/>
                <a:cs typeface="Courier New" pitchFamily="49" charset="0"/>
              </a:rPr>
              <a:t> page * </a:t>
            </a:r>
            <a:r>
              <a:rPr lang="en-US" sz="2000" dirty="0" err="1">
                <a:latin typeface="Courier New" pitchFamily="49" charset="0"/>
                <a:cs typeface="Courier New" pitchFamily="49" charset="0"/>
              </a:rPr>
              <a:t>alloc_pages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gfp_t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gfp_mask</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unsigned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order</a:t>
            </a:r>
            <a:r>
              <a:rPr lang="en-US" sz="2000" dirty="0" smtClean="0">
                <a:latin typeface="Courier New" pitchFamily="49" charset="0"/>
                <a:cs typeface="Courier New" pitchFamily="49" charset="0"/>
              </a:rPr>
              <a:t>)</a:t>
            </a:r>
          </a:p>
          <a:p>
            <a:pPr lvl="1"/>
            <a:r>
              <a:rPr lang="en-US" sz="2000" dirty="0" smtClean="0"/>
              <a:t>Allocate one page:</a:t>
            </a:r>
            <a:br>
              <a:rPr lang="en-US" sz="2000" dirty="0" smtClean="0"/>
            </a:b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 </a:t>
            </a:r>
            <a:r>
              <a:rPr lang="en-US" sz="2000" dirty="0" err="1" smtClean="0">
                <a:latin typeface="Courier New" pitchFamily="49" charset="0"/>
                <a:cs typeface="Courier New" pitchFamily="49" charset="0"/>
              </a:rPr>
              <a:t>alloc_page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gfp_t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gfp_mask</a:t>
            </a:r>
            <a:r>
              <a:rPr lang="en-US" sz="2000" dirty="0" smtClean="0">
                <a:latin typeface="Courier New" pitchFamily="49" charset="0"/>
                <a:cs typeface="Courier New" pitchFamily="49" charset="0"/>
              </a:rPr>
              <a:t>)</a:t>
            </a:r>
            <a:r>
              <a:rPr lang="en-US" sz="2400" dirty="0"/>
              <a:t/>
            </a:r>
            <a:br>
              <a:rPr lang="en-US" sz="2400" dirty="0"/>
            </a:br>
            <a:endParaRPr lang="en-US" dirty="0" smtClean="0"/>
          </a:p>
          <a:p>
            <a:pPr lvl="1"/>
            <a:r>
              <a:rPr lang="en-US" dirty="0" smtClean="0"/>
              <a:t>Convert page to logical address (assuming mapped):</a:t>
            </a:r>
            <a:br>
              <a:rPr lang="en-US" dirty="0" smtClean="0"/>
            </a:br>
            <a:r>
              <a:rPr lang="en-US" dirty="0" smtClean="0"/>
              <a:t/>
            </a:r>
            <a:br>
              <a:rPr lang="en-US" dirty="0" smtClean="0"/>
            </a:br>
            <a:r>
              <a:rPr lang="en-US" sz="2000" dirty="0" smtClean="0">
                <a:latin typeface="Courier New" pitchFamily="49" charset="0"/>
                <a:cs typeface="Courier New" pitchFamily="49" charset="0"/>
              </a:rPr>
              <a:t>void * </a:t>
            </a:r>
            <a:r>
              <a:rPr lang="en-US" sz="2000" dirty="0" err="1" smtClean="0">
                <a:latin typeface="Courier New" pitchFamily="49" charset="0"/>
                <a:cs typeface="Courier New" pitchFamily="49" charset="0"/>
              </a:rPr>
              <a:t>page_address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*page)</a:t>
            </a:r>
            <a:endParaRPr lang="en-US" sz="2000" dirty="0" smtClean="0">
              <a:latin typeface="+mj-lt"/>
              <a:cs typeface="Courier New" pitchFamily="49" charset="0"/>
            </a:endParaRPr>
          </a:p>
          <a:p>
            <a:r>
              <a:rPr lang="en-US" dirty="0" smtClean="0"/>
              <a:t>Also routines for freeing pages</a:t>
            </a:r>
          </a:p>
          <a:p>
            <a:r>
              <a:rPr lang="en-US" dirty="0" smtClean="0"/>
              <a:t>Zone allocator uses “buddy” allocator that tries to keep memory </a:t>
            </a:r>
            <a:r>
              <a:rPr lang="en-US" dirty="0" err="1" smtClean="0"/>
              <a:t>unfragmented</a:t>
            </a:r>
            <a:endParaRPr lang="en-US" dirty="0" smtClean="0"/>
          </a:p>
          <a:p>
            <a:r>
              <a:rPr lang="en-US" dirty="0" smtClean="0"/>
              <a:t>Allocation routines pick from proper zone, given flags</a:t>
            </a:r>
          </a:p>
          <a:p>
            <a:endParaRPr lang="en-US" dirty="0" smtClean="0">
              <a:latin typeface="+mj-lt"/>
              <a:cs typeface="Courier New" pitchFamily="49" charset="0"/>
            </a:endParaRPr>
          </a:p>
        </p:txBody>
      </p:sp>
    </p:spTree>
    <p:extLst>
      <p:ext uri="{BB962C8B-B14F-4D97-AF65-F5344CB8AC3E}">
        <p14:creationId xmlns:p14="http://schemas.microsoft.com/office/powerpoint/2010/main" val="3917012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Frame Reclaiming Algorithm (PFRA)</a:t>
            </a:r>
            <a:endParaRPr lang="en-US" dirty="0"/>
          </a:p>
        </p:txBody>
      </p:sp>
      <p:sp>
        <p:nvSpPr>
          <p:cNvPr id="3" name="Content Placeholder 2"/>
          <p:cNvSpPr>
            <a:spLocks noGrp="1"/>
          </p:cNvSpPr>
          <p:nvPr>
            <p:ph idx="1"/>
          </p:nvPr>
        </p:nvSpPr>
        <p:spPr>
          <a:xfrm>
            <a:off x="228600" y="685800"/>
            <a:ext cx="8610600" cy="6172200"/>
          </a:xfrm>
        </p:spPr>
        <p:txBody>
          <a:bodyPr>
            <a:normAutofit fontScale="92500" lnSpcReduction="20000"/>
          </a:bodyPr>
          <a:lstStyle/>
          <a:p>
            <a:r>
              <a:rPr lang="en-US" dirty="0" smtClean="0"/>
              <a:t>Several </a:t>
            </a:r>
            <a:r>
              <a:rPr lang="en-US" dirty="0" err="1" smtClean="0"/>
              <a:t>entrypoints</a:t>
            </a:r>
            <a:r>
              <a:rPr lang="en-US" dirty="0" smtClean="0"/>
              <a:t>:</a:t>
            </a:r>
          </a:p>
          <a:p>
            <a:pPr lvl="1"/>
            <a:r>
              <a:rPr lang="en-US" dirty="0" smtClean="0"/>
              <a:t>Low on Memory Reclaiming: The kernel detects a “low on memory” condition</a:t>
            </a:r>
          </a:p>
          <a:p>
            <a:pPr lvl="1"/>
            <a:r>
              <a:rPr lang="en-US" dirty="0" smtClean="0"/>
              <a:t>Hibernation reclaiming: The kernel must free memory because it is entering in the suspend-to-disk state</a:t>
            </a:r>
          </a:p>
          <a:p>
            <a:pPr lvl="1"/>
            <a:r>
              <a:rPr lang="en-US" dirty="0" smtClean="0"/>
              <a:t>Periodic reclaiming: A kernel thread is activated periodically to perform memory reclaiming, if necessary</a:t>
            </a:r>
          </a:p>
          <a:p>
            <a:r>
              <a:rPr lang="en-US" dirty="0" smtClean="0"/>
              <a:t>Low on Memory reclaiming:</a:t>
            </a:r>
          </a:p>
          <a:p>
            <a:pPr lvl="1"/>
            <a:r>
              <a:rPr lang="en-US" dirty="0" smtClean="0"/>
              <a:t>Start flushing out dirty pages to disk</a:t>
            </a:r>
          </a:p>
          <a:p>
            <a:pPr lvl="1"/>
            <a:r>
              <a:rPr lang="en-US" dirty="0" smtClean="0"/>
              <a:t>Start looping over all memory nodes in the system</a:t>
            </a:r>
          </a:p>
          <a:p>
            <a:pPr lvl="2"/>
            <a:r>
              <a:rPr lang="en-US" dirty="0" err="1" smtClean="0"/>
              <a:t>try_to_free_pages</a:t>
            </a:r>
            <a:r>
              <a:rPr lang="en-US" dirty="0" smtClean="0"/>
              <a:t>()</a:t>
            </a:r>
          </a:p>
          <a:p>
            <a:pPr lvl="2"/>
            <a:r>
              <a:rPr lang="en-US" dirty="0" err="1"/>
              <a:t>s</a:t>
            </a:r>
            <a:r>
              <a:rPr lang="en-US" dirty="0" err="1" smtClean="0"/>
              <a:t>hrink_slab</a:t>
            </a:r>
            <a:r>
              <a:rPr lang="en-US" dirty="0" smtClean="0"/>
              <a:t>()</a:t>
            </a:r>
          </a:p>
          <a:p>
            <a:pPr lvl="2"/>
            <a:r>
              <a:rPr lang="en-US" dirty="0" err="1" smtClean="0"/>
              <a:t>pdflush</a:t>
            </a:r>
            <a:r>
              <a:rPr lang="en-US" dirty="0" smtClean="0"/>
              <a:t> kernel thread writing out dirty pages</a:t>
            </a:r>
          </a:p>
          <a:p>
            <a:r>
              <a:rPr lang="en-US" dirty="0" smtClean="0"/>
              <a:t>Periodic reclaiming:</a:t>
            </a:r>
          </a:p>
          <a:p>
            <a:pPr lvl="1"/>
            <a:r>
              <a:rPr lang="en-US" dirty="0" err="1" smtClean="0"/>
              <a:t>Kswapd</a:t>
            </a:r>
            <a:r>
              <a:rPr lang="en-US" dirty="0" smtClean="0"/>
              <a:t> kernel threads: checks if number of free page frames in some zone has fallen below </a:t>
            </a:r>
            <a:r>
              <a:rPr lang="en-US" dirty="0" err="1" smtClean="0"/>
              <a:t>pages_high</a:t>
            </a:r>
            <a:r>
              <a:rPr lang="en-US" dirty="0" smtClean="0"/>
              <a:t> watermark</a:t>
            </a:r>
          </a:p>
          <a:p>
            <a:pPr lvl="1"/>
            <a:r>
              <a:rPr lang="en-US" dirty="0" smtClean="0"/>
              <a:t>Each zone keeps two LRU lists: Active and Inactive</a:t>
            </a:r>
          </a:p>
          <a:p>
            <a:pPr lvl="2"/>
            <a:r>
              <a:rPr lang="en-US" dirty="0" smtClean="0"/>
              <a:t>Each page has a last-chance algorithm with 2 count</a:t>
            </a:r>
          </a:p>
          <a:p>
            <a:pPr lvl="2"/>
            <a:r>
              <a:rPr lang="en-US" dirty="0" smtClean="0"/>
              <a:t>Active page lists moved to inactive list when they have been idle for two cycles through the list</a:t>
            </a:r>
          </a:p>
          <a:p>
            <a:pPr lvl="2"/>
            <a:r>
              <a:rPr lang="en-US" dirty="0" smtClean="0"/>
              <a:t>Pages reclaimed from Inactive list</a:t>
            </a:r>
          </a:p>
          <a:p>
            <a:pPr lvl="1"/>
            <a:endParaRPr lang="en-US" dirty="0"/>
          </a:p>
        </p:txBody>
      </p:sp>
    </p:spTree>
    <p:extLst>
      <p:ext uri="{BB962C8B-B14F-4D97-AF65-F5344CB8AC3E}">
        <p14:creationId xmlns:p14="http://schemas.microsoft.com/office/powerpoint/2010/main" val="9742454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a:t>
            </a:r>
            <a:endParaRPr lang="en-US" dirty="0"/>
          </a:p>
        </p:txBody>
      </p:sp>
      <p:sp>
        <p:nvSpPr>
          <p:cNvPr id="3" name="Content Placeholder 2"/>
          <p:cNvSpPr>
            <a:spLocks noGrp="1"/>
          </p:cNvSpPr>
          <p:nvPr>
            <p:ph idx="1"/>
          </p:nvPr>
        </p:nvSpPr>
        <p:spPr>
          <a:xfrm>
            <a:off x="152400" y="762000"/>
            <a:ext cx="8534400" cy="6096000"/>
          </a:xfrm>
        </p:spPr>
        <p:txBody>
          <a:bodyPr>
            <a:normAutofit fontScale="92500" lnSpcReduction="10000"/>
          </a:bodyPr>
          <a:lstStyle/>
          <a:p>
            <a:r>
              <a:rPr lang="en-US" dirty="0" smtClean="0"/>
              <a:t>Replacement for free-lists that are hand-coded by users</a:t>
            </a:r>
          </a:p>
          <a:p>
            <a:pPr lvl="1"/>
            <a:r>
              <a:rPr lang="en-US" dirty="0" smtClean="0"/>
              <a:t>Consolidation of all of this code under kernel control</a:t>
            </a:r>
          </a:p>
          <a:p>
            <a:pPr lvl="1"/>
            <a:r>
              <a:rPr lang="en-US" dirty="0" smtClean="0"/>
              <a:t>Efficient when objects allocated and freed frequently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Objects segregated into “caches”</a:t>
            </a:r>
          </a:p>
          <a:p>
            <a:pPr lvl="1"/>
            <a:r>
              <a:rPr lang="en-US" dirty="0" smtClean="0"/>
              <a:t>Each cache stores different type of object</a:t>
            </a:r>
          </a:p>
          <a:p>
            <a:pPr lvl="1"/>
            <a:r>
              <a:rPr lang="en-US" dirty="0" smtClean="0"/>
              <a:t>Data inside cache divided into “slabs”, which are continuous groups of pages (often only 1 page)</a:t>
            </a:r>
          </a:p>
          <a:p>
            <a:pPr lvl="1"/>
            <a:r>
              <a:rPr lang="en-US" dirty="0" smtClean="0"/>
              <a:t>Key idea: avoid memory fragmentation</a:t>
            </a:r>
          </a:p>
        </p:txBody>
      </p:sp>
      <p:grpSp>
        <p:nvGrpSpPr>
          <p:cNvPr id="28" name="Group 27"/>
          <p:cNvGrpSpPr/>
          <p:nvPr/>
        </p:nvGrpSpPr>
        <p:grpSpPr>
          <a:xfrm>
            <a:off x="1066800" y="1905000"/>
            <a:ext cx="6705600" cy="3048000"/>
            <a:chOff x="1219200" y="609600"/>
            <a:chExt cx="6705600" cy="3048000"/>
          </a:xfrm>
        </p:grpSpPr>
        <p:sp>
          <p:nvSpPr>
            <p:cNvPr id="4" name="Rectangle 3"/>
            <p:cNvSpPr/>
            <p:nvPr/>
          </p:nvSpPr>
          <p:spPr bwMode="auto">
            <a:xfrm>
              <a:off x="1219200" y="1752600"/>
              <a:ext cx="1524000" cy="685800"/>
            </a:xfrm>
            <a:prstGeom prst="rect">
              <a:avLst/>
            </a:prstGeom>
            <a:solidFill>
              <a:srgbClr val="00B0F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Cache</a:t>
              </a:r>
            </a:p>
          </p:txBody>
        </p:sp>
        <p:sp>
          <p:nvSpPr>
            <p:cNvPr id="5" name="Rectangle 4"/>
            <p:cNvSpPr/>
            <p:nvPr/>
          </p:nvSpPr>
          <p:spPr bwMode="auto">
            <a:xfrm>
              <a:off x="3581400" y="10668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SLAB</a:t>
              </a:r>
            </a:p>
          </p:txBody>
        </p:sp>
        <p:sp>
          <p:nvSpPr>
            <p:cNvPr id="7" name="Rectangle 6"/>
            <p:cNvSpPr/>
            <p:nvPr/>
          </p:nvSpPr>
          <p:spPr bwMode="auto">
            <a:xfrm>
              <a:off x="3581400" y="26670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SLAB</a:t>
              </a:r>
            </a:p>
          </p:txBody>
        </p:sp>
        <p:cxnSp>
          <p:nvCxnSpPr>
            <p:cNvPr id="9" name="Straight Arrow Connector 8"/>
            <p:cNvCxnSpPr>
              <a:stCxn id="4" idx="3"/>
              <a:endCxn id="5" idx="1"/>
            </p:cNvCxnSpPr>
            <p:nvPr/>
          </p:nvCxnSpPr>
          <p:spPr bwMode="auto">
            <a:xfrm flipV="1">
              <a:off x="2743200" y="1371600"/>
              <a:ext cx="838200" cy="7239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4" idx="3"/>
              <a:endCxn id="7" idx="1"/>
            </p:cNvCxnSpPr>
            <p:nvPr/>
          </p:nvCxnSpPr>
          <p:spPr bwMode="auto">
            <a:xfrm>
              <a:off x="2743200" y="2095500"/>
              <a:ext cx="838200" cy="876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5867400" y="6096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1</a:t>
              </a:r>
            </a:p>
          </p:txBody>
        </p:sp>
        <p:sp>
          <p:nvSpPr>
            <p:cNvPr id="13" name="Rectangle 12"/>
            <p:cNvSpPr/>
            <p:nvPr/>
          </p:nvSpPr>
          <p:spPr bwMode="auto">
            <a:xfrm>
              <a:off x="7010400" y="11049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2</a:t>
              </a:r>
            </a:p>
          </p:txBody>
        </p:sp>
        <p:sp>
          <p:nvSpPr>
            <p:cNvPr id="14" name="Rectangle 13"/>
            <p:cNvSpPr/>
            <p:nvPr/>
          </p:nvSpPr>
          <p:spPr bwMode="auto">
            <a:xfrm>
              <a:off x="5867400" y="15875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3</a:t>
              </a:r>
            </a:p>
          </p:txBody>
        </p:sp>
        <p:sp>
          <p:nvSpPr>
            <p:cNvPr id="15" name="Rectangle 14"/>
            <p:cNvSpPr/>
            <p:nvPr/>
          </p:nvSpPr>
          <p:spPr bwMode="auto">
            <a:xfrm>
              <a:off x="5867400" y="31242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5</a:t>
              </a:r>
            </a:p>
          </p:txBody>
        </p:sp>
        <p:cxnSp>
          <p:nvCxnSpPr>
            <p:cNvPr id="17" name="Straight Arrow Connector 16"/>
            <p:cNvCxnSpPr>
              <a:stCxn id="5" idx="3"/>
              <a:endCxn id="12" idx="1"/>
            </p:cNvCxnSpPr>
            <p:nvPr/>
          </p:nvCxnSpPr>
          <p:spPr bwMode="auto">
            <a:xfrm flipV="1">
              <a:off x="5029200" y="876300"/>
              <a:ext cx="838200" cy="495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 idx="3"/>
              <a:endCxn id="13" idx="1"/>
            </p:cNvCxnSpPr>
            <p:nvPr/>
          </p:nvCxnSpPr>
          <p:spPr bwMode="auto">
            <a:xfrm>
              <a:off x="5029200" y="1371600"/>
              <a:ext cx="1981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 idx="3"/>
              <a:endCxn id="14" idx="1"/>
            </p:cNvCxnSpPr>
            <p:nvPr/>
          </p:nvCxnSpPr>
          <p:spPr bwMode="auto">
            <a:xfrm>
              <a:off x="5029200" y="1371600"/>
              <a:ext cx="838200" cy="4826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5867400" y="23368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4</a:t>
              </a:r>
            </a:p>
          </p:txBody>
        </p:sp>
        <p:cxnSp>
          <p:nvCxnSpPr>
            <p:cNvPr id="24" name="Straight Arrow Connector 23"/>
            <p:cNvCxnSpPr>
              <a:stCxn id="7" idx="3"/>
              <a:endCxn id="22" idx="1"/>
            </p:cNvCxnSpPr>
            <p:nvPr/>
          </p:nvCxnSpPr>
          <p:spPr bwMode="auto">
            <a:xfrm flipV="1">
              <a:off x="5029200" y="2603500"/>
              <a:ext cx="838200" cy="368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7" idx="3"/>
              <a:endCxn id="15" idx="1"/>
            </p:cNvCxnSpPr>
            <p:nvPr/>
          </p:nvCxnSpPr>
          <p:spPr bwMode="auto">
            <a:xfrm>
              <a:off x="5029200" y="2971800"/>
              <a:ext cx="838200" cy="4191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698727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5718175" algn="l"/>
              </a:tabLst>
            </a:pPr>
            <a:r>
              <a:rPr lang="en-US" dirty="0" smtClean="0"/>
              <a:t>SLAB Allocator Details</a:t>
            </a:r>
            <a:endParaRPr lang="en-US" dirty="0"/>
          </a:p>
        </p:txBody>
      </p:sp>
      <p:sp>
        <p:nvSpPr>
          <p:cNvPr id="3" name="Content Placeholder 2"/>
          <p:cNvSpPr>
            <a:spLocks noGrp="1"/>
          </p:cNvSpPr>
          <p:nvPr>
            <p:ph idx="1"/>
          </p:nvPr>
        </p:nvSpPr>
        <p:spPr>
          <a:xfrm>
            <a:off x="228600" y="838200"/>
            <a:ext cx="8686800" cy="5562600"/>
          </a:xfrm>
        </p:spPr>
        <p:txBody>
          <a:bodyPr>
            <a:normAutofit/>
          </a:bodyPr>
          <a:lstStyle/>
          <a:p>
            <a:r>
              <a:rPr lang="en-US" dirty="0" smtClean="0"/>
              <a:t>Based on algorithm first introduced for SunOS</a:t>
            </a:r>
          </a:p>
          <a:p>
            <a:pPr lvl="1"/>
            <a:r>
              <a:rPr lang="en-US" dirty="0" smtClean="0"/>
              <a:t>Observation: amount of time required to initialize a regular object in the kernel exceeds the amount of time required to allocate and </a:t>
            </a:r>
            <a:r>
              <a:rPr lang="en-US" dirty="0" err="1" smtClean="0"/>
              <a:t>deallocate</a:t>
            </a:r>
            <a:r>
              <a:rPr lang="en-US" dirty="0" smtClean="0"/>
              <a:t> it</a:t>
            </a:r>
          </a:p>
          <a:p>
            <a:pPr lvl="1"/>
            <a:r>
              <a:rPr lang="en-US" dirty="0"/>
              <a:t>Resolves around object </a:t>
            </a:r>
            <a:r>
              <a:rPr lang="en-US" dirty="0" smtClean="0"/>
              <a:t>caching</a:t>
            </a:r>
          </a:p>
          <a:p>
            <a:pPr lvl="2"/>
            <a:r>
              <a:rPr lang="en-US" dirty="0" smtClean="0"/>
              <a:t>Allocate once, keep reusing objects</a:t>
            </a:r>
          </a:p>
          <a:p>
            <a:r>
              <a:rPr lang="en-US" dirty="0" smtClean="0"/>
              <a:t>Avoids memory fragmentation:</a:t>
            </a:r>
          </a:p>
          <a:p>
            <a:pPr lvl="1"/>
            <a:r>
              <a:rPr lang="en-US" dirty="0" smtClean="0"/>
              <a:t>Caching of similarly sized objects, avoid fragmentation </a:t>
            </a:r>
          </a:p>
          <a:p>
            <a:pPr lvl="1"/>
            <a:r>
              <a:rPr lang="en-US" dirty="0" smtClean="0"/>
              <a:t>Similar to custom </a:t>
            </a:r>
            <a:r>
              <a:rPr lang="en-US" dirty="0" err="1" smtClean="0"/>
              <a:t>freelist</a:t>
            </a:r>
            <a:r>
              <a:rPr lang="en-US" dirty="0" smtClean="0"/>
              <a:t> per object</a:t>
            </a:r>
          </a:p>
          <a:p>
            <a:r>
              <a:rPr lang="en-US" dirty="0" smtClean="0"/>
              <a:t>Reuse of allocation</a:t>
            </a:r>
          </a:p>
          <a:p>
            <a:pPr lvl="1"/>
            <a:r>
              <a:rPr lang="en-US" dirty="0" smtClean="0"/>
              <a:t>When new object first allocated, constructor runs</a:t>
            </a:r>
          </a:p>
          <a:p>
            <a:pPr lvl="1">
              <a:tabLst>
                <a:tab pos="4168775" algn="l"/>
              </a:tabLst>
            </a:pPr>
            <a:r>
              <a:rPr lang="en-US" dirty="0" smtClean="0"/>
              <a:t>On subsequent free/reallocation, constructor does not need to be </a:t>
            </a:r>
            <a:r>
              <a:rPr lang="en-US" dirty="0" err="1" smtClean="0"/>
              <a:t>reexecuted</a:t>
            </a:r>
            <a:endParaRPr lang="en-US" dirty="0" smtClean="0"/>
          </a:p>
          <a:p>
            <a:pPr>
              <a:tabLst>
                <a:tab pos="4168775" algn="l"/>
              </a:tabLst>
            </a:pPr>
            <a:endParaRPr lang="en-US" dirty="0" smtClean="0"/>
          </a:p>
          <a:p>
            <a:endParaRPr lang="en-US" dirty="0" smtClean="0"/>
          </a:p>
          <a:p>
            <a:pPr lvl="1"/>
            <a:endParaRPr lang="en-US" dirty="0"/>
          </a:p>
        </p:txBody>
      </p:sp>
    </p:spTree>
    <p:extLst>
      <p:ext uri="{BB962C8B-B14F-4D97-AF65-F5344CB8AC3E}">
        <p14:creationId xmlns:p14="http://schemas.microsoft.com/office/powerpoint/2010/main" val="5060241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Cache Use</a:t>
            </a:r>
            <a:endParaRPr lang="en-US" dirty="0"/>
          </a:p>
        </p:txBody>
      </p:sp>
      <p:sp>
        <p:nvSpPr>
          <p:cNvPr id="3" name="Content Placeholder 2"/>
          <p:cNvSpPr>
            <a:spLocks noGrp="1"/>
          </p:cNvSpPr>
          <p:nvPr>
            <p:ph idx="1"/>
          </p:nvPr>
        </p:nvSpPr>
        <p:spPr>
          <a:xfrm>
            <a:off x="152400" y="762000"/>
            <a:ext cx="8991600" cy="5486400"/>
          </a:xfrm>
        </p:spPr>
        <p:txBody>
          <a:bodyPr>
            <a:normAutofit/>
          </a:bodyPr>
          <a:lstStyle/>
          <a:p>
            <a:pPr>
              <a:spcAft>
                <a:spcPts val="600"/>
              </a:spcAft>
            </a:pPr>
            <a:r>
              <a:rPr lang="en-US" dirty="0" smtClean="0"/>
              <a:t>Example:</a:t>
            </a:r>
            <a:br>
              <a:rPr lang="en-US" dirty="0" smtClean="0"/>
            </a:b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kmem_cache_create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sizeof</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ARCH_MIN_TASKALIGN,</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SLAB_PANIC | SLAB_NOTRACK,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NULL);</a:t>
            </a:r>
            <a:endParaRPr lang="en-US" dirty="0" smtClean="0"/>
          </a:p>
          <a:p>
            <a:r>
              <a:rPr lang="en-US" dirty="0" smtClean="0"/>
              <a:t>Use of example:</a:t>
            </a:r>
            <a:br>
              <a:rPr lang="en-US" dirty="0" smtClean="0"/>
            </a:b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tsk = </a:t>
            </a:r>
            <a:r>
              <a:rPr lang="en-US" sz="1900" dirty="0" err="1" smtClean="0">
                <a:latin typeface="Courier New" pitchFamily="49" charset="0"/>
                <a:cs typeface="Courier New" pitchFamily="49" charset="0"/>
              </a:rPr>
              <a:t>kmem_cache_alloc</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GFP_KERNEL);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if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return NULL;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err="1" smtClean="0">
                <a:latin typeface="Courier New" pitchFamily="49" charset="0"/>
                <a:cs typeface="Courier New" pitchFamily="49" charset="0"/>
              </a:rPr>
              <a:t>kmem_free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task_struct_cachep,tsk</a:t>
            </a:r>
            <a:r>
              <a:rPr lang="en-US" sz="1900" dirty="0" smtClean="0">
                <a:latin typeface="Courier New" pitchFamily="49" charset="0"/>
                <a:cs typeface="Courier New" pitchFamily="49" charset="0"/>
              </a:rPr>
              <a:t>);</a:t>
            </a:r>
          </a:p>
        </p:txBody>
      </p:sp>
    </p:spTree>
    <p:extLst>
      <p:ext uri="{BB962C8B-B14F-4D97-AF65-F5344CB8AC3E}">
        <p14:creationId xmlns:p14="http://schemas.microsoft.com/office/powerpoint/2010/main" val="27430464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Details (</a:t>
            </a:r>
            <a:r>
              <a:rPr lang="en-US" dirty="0" err="1" smtClean="0"/>
              <a:t>Con’t</a:t>
            </a:r>
            <a:r>
              <a:rPr lang="en-US" dirty="0" smtClean="0"/>
              <a:t>)</a:t>
            </a:r>
            <a:endParaRPr lang="en-US" dirty="0"/>
          </a:p>
        </p:txBody>
      </p:sp>
      <p:sp>
        <p:nvSpPr>
          <p:cNvPr id="3" name="Content Placeholder 2"/>
          <p:cNvSpPr>
            <a:spLocks noGrp="1"/>
          </p:cNvSpPr>
          <p:nvPr>
            <p:ph idx="1"/>
          </p:nvPr>
        </p:nvSpPr>
        <p:spPr>
          <a:xfrm>
            <a:off x="228600" y="838200"/>
            <a:ext cx="8610600" cy="5486400"/>
          </a:xfrm>
        </p:spPr>
        <p:txBody>
          <a:bodyPr>
            <a:normAutofit/>
          </a:bodyPr>
          <a:lstStyle/>
          <a:p>
            <a:pPr>
              <a:spcAft>
                <a:spcPts val="600"/>
              </a:spcAft>
            </a:pPr>
            <a:r>
              <a:rPr lang="en-US" dirty="0"/>
              <a:t>Caches can be later destroyed with:</a:t>
            </a:r>
            <a:br>
              <a:rPr lang="en-US" dirty="0"/>
            </a:br>
            <a:r>
              <a:rPr lang="en-US" dirty="0" smtClean="0"/>
              <a:t> </a:t>
            </a:r>
            <a:r>
              <a:rPr lang="en-US" sz="1900" dirty="0" err="1" smtClean="0">
                <a:latin typeface="Courier New" pitchFamily="49" charset="0"/>
                <a:cs typeface="Courier New" pitchFamily="49" charset="0"/>
              </a:rPr>
              <a:t>int</a:t>
            </a:r>
            <a:r>
              <a:rPr lang="en-US" sz="1900" dirty="0" smtClean="0">
                <a:latin typeface="Courier New" pitchFamily="49" charset="0"/>
                <a:cs typeface="Courier New" pitchFamily="49" charset="0"/>
              </a:rPr>
              <a:t> </a:t>
            </a:r>
            <a:r>
              <a:rPr lang="en-US" sz="1900" dirty="0" err="1">
                <a:latin typeface="Courier New" pitchFamily="49" charset="0"/>
                <a:cs typeface="Courier New" pitchFamily="49" charset="0"/>
              </a:rPr>
              <a:t>kmem_cache_destroy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struct</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kmem_cache</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cachep</a:t>
            </a:r>
            <a:r>
              <a:rPr lang="en-US" sz="1900" dirty="0">
                <a:latin typeface="Courier New" pitchFamily="49" charset="0"/>
                <a:cs typeface="Courier New" pitchFamily="49" charset="0"/>
              </a:rPr>
              <a:t>);</a:t>
            </a:r>
          </a:p>
          <a:p>
            <a:pPr lvl="1"/>
            <a:r>
              <a:rPr lang="en-US" dirty="0" smtClean="0"/>
              <a:t>Assuming that all objects freed</a:t>
            </a:r>
          </a:p>
          <a:p>
            <a:pPr lvl="1"/>
            <a:r>
              <a:rPr lang="en-US" dirty="0" smtClean="0"/>
              <a:t>No one ever tries to use cache again</a:t>
            </a:r>
          </a:p>
          <a:p>
            <a:r>
              <a:rPr lang="en-US" dirty="0" smtClean="0">
                <a:solidFill>
                  <a:srgbClr val="FF0000"/>
                </a:solidFill>
              </a:rPr>
              <a:t>All caches kept in global list</a:t>
            </a:r>
          </a:p>
          <a:p>
            <a:pPr lvl="1"/>
            <a:r>
              <a:rPr lang="en-US" dirty="0" smtClean="0">
                <a:solidFill>
                  <a:srgbClr val="FF0000"/>
                </a:solidFill>
              </a:rPr>
              <a:t>Including global caches set up with objects of powers of 2 from 2</a:t>
            </a:r>
            <a:r>
              <a:rPr lang="en-US" baseline="30000" dirty="0" smtClean="0">
                <a:solidFill>
                  <a:srgbClr val="FF0000"/>
                </a:solidFill>
              </a:rPr>
              <a:t>5</a:t>
            </a:r>
            <a:r>
              <a:rPr lang="en-US" dirty="0" smtClean="0">
                <a:solidFill>
                  <a:srgbClr val="FF0000"/>
                </a:solidFill>
              </a:rPr>
              <a:t> to 2</a:t>
            </a:r>
            <a:r>
              <a:rPr lang="en-US" baseline="30000" dirty="0" smtClean="0">
                <a:solidFill>
                  <a:srgbClr val="FF0000"/>
                </a:solidFill>
              </a:rPr>
              <a:t>17</a:t>
            </a:r>
            <a:r>
              <a:rPr lang="en-US" dirty="0" smtClean="0">
                <a:solidFill>
                  <a:srgbClr val="FF0000"/>
                </a:solidFill>
              </a:rPr>
              <a:t> </a:t>
            </a:r>
          </a:p>
          <a:p>
            <a:pPr lvl="1"/>
            <a:r>
              <a:rPr lang="en-US" dirty="0" smtClean="0">
                <a:solidFill>
                  <a:srgbClr val="FF0000"/>
                </a:solidFill>
              </a:rPr>
              <a:t>General kernel allocation (</a:t>
            </a:r>
            <a:r>
              <a:rPr lang="en-US" dirty="0" err="1" smtClean="0">
                <a:solidFill>
                  <a:srgbClr val="FF0000"/>
                </a:solidFill>
              </a:rPr>
              <a:t>kmalloc</a:t>
            </a:r>
            <a:r>
              <a:rPr lang="en-US" dirty="0" smtClean="0">
                <a:solidFill>
                  <a:srgbClr val="FF0000"/>
                </a:solidFill>
              </a:rPr>
              <a:t>/</a:t>
            </a:r>
            <a:r>
              <a:rPr lang="en-US" dirty="0" err="1" smtClean="0">
                <a:solidFill>
                  <a:srgbClr val="FF0000"/>
                </a:solidFill>
              </a:rPr>
              <a:t>kfree</a:t>
            </a:r>
            <a:r>
              <a:rPr lang="en-US" dirty="0" smtClean="0">
                <a:solidFill>
                  <a:srgbClr val="FF0000"/>
                </a:solidFill>
              </a:rPr>
              <a:t>) uses least-fit for requested cache size</a:t>
            </a:r>
          </a:p>
          <a:p>
            <a:r>
              <a:rPr lang="en-US" dirty="0" smtClean="0"/>
              <a:t>Reclamation of memory</a:t>
            </a:r>
          </a:p>
          <a:p>
            <a:pPr lvl="1"/>
            <a:r>
              <a:rPr lang="en-US" dirty="0" smtClean="0"/>
              <a:t>Caches keep sorted list of empty, partial, and full slabs</a:t>
            </a:r>
          </a:p>
          <a:p>
            <a:pPr lvl="2"/>
            <a:r>
              <a:rPr lang="en-US" dirty="0" smtClean="0"/>
              <a:t>Easy to manage – slab metadata contains reference count</a:t>
            </a:r>
          </a:p>
          <a:p>
            <a:pPr lvl="2"/>
            <a:r>
              <a:rPr lang="en-US" dirty="0" smtClean="0"/>
              <a:t>Objects within slabs linked together</a:t>
            </a:r>
          </a:p>
          <a:p>
            <a:pPr lvl="1"/>
            <a:r>
              <a:rPr lang="en-US" dirty="0" smtClean="0"/>
              <a:t>Ask individual caches for full slabs for reclamation</a:t>
            </a:r>
          </a:p>
          <a:p>
            <a:endParaRPr lang="en-US" dirty="0" smtClean="0"/>
          </a:p>
          <a:p>
            <a:endParaRPr lang="en-US" dirty="0"/>
          </a:p>
        </p:txBody>
      </p:sp>
    </p:spTree>
    <p:extLst>
      <p:ext uri="{BB962C8B-B14F-4D97-AF65-F5344CB8AC3E}">
        <p14:creationId xmlns:p14="http://schemas.microsoft.com/office/powerpoint/2010/main" val="38467491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mtClean="0"/>
              <a:t>Operational Parameters for I/O</a:t>
            </a:r>
            <a:endParaRPr lang="en-US"/>
          </a:p>
        </p:txBody>
      </p:sp>
      <p:sp>
        <p:nvSpPr>
          <p:cNvPr id="27650" name="Rectangle 3"/>
          <p:cNvSpPr>
            <a:spLocks noGrp="1" noChangeArrowheads="1"/>
          </p:cNvSpPr>
          <p:nvPr>
            <p:ph type="body" idx="1"/>
          </p:nvPr>
        </p:nvSpPr>
        <p:spPr>
          <a:xfrm>
            <a:off x="609600" y="914400"/>
            <a:ext cx="7924800" cy="5715000"/>
          </a:xfrm>
        </p:spPr>
        <p:txBody>
          <a:bodyPr>
            <a:normAutofit/>
          </a:bodyPr>
          <a:lstStyle/>
          <a:p>
            <a:r>
              <a:rPr lang="en-US" dirty="0" smtClean="0"/>
              <a:t>Data granularity: Byte vs. Block</a:t>
            </a:r>
          </a:p>
          <a:p>
            <a:pPr lvl="1"/>
            <a:r>
              <a:rPr lang="en-US" dirty="0" smtClean="0"/>
              <a:t>Some devices provide single byte at a time (e.g., keyboard)</a:t>
            </a:r>
          </a:p>
          <a:p>
            <a:pPr lvl="1"/>
            <a:r>
              <a:rPr lang="en-US" dirty="0" smtClean="0"/>
              <a:t>Others provide whole blocks (e.g., disks, networks, etc.</a:t>
            </a:r>
            <a:r>
              <a:rPr lang="en-US" dirty="0" smtClean="0"/>
              <a:t>)</a:t>
            </a:r>
          </a:p>
          <a:p>
            <a:pPr lvl="5"/>
            <a:endParaRPr lang="en-US" dirty="0" smtClean="0"/>
          </a:p>
          <a:p>
            <a:r>
              <a:rPr lang="en-US" dirty="0" smtClean="0"/>
              <a:t>Access pattern: Sequential vs. Random</a:t>
            </a:r>
          </a:p>
          <a:p>
            <a:pPr lvl="1"/>
            <a:r>
              <a:rPr lang="en-US" dirty="0" smtClean="0"/>
              <a:t>Some devices must be accessed sequentially (e.g., tape)</a:t>
            </a:r>
          </a:p>
          <a:p>
            <a:pPr lvl="1"/>
            <a:r>
              <a:rPr lang="en-US" dirty="0" smtClean="0"/>
              <a:t>Others can be accessed “randomly” (e.g., disk, cd, etc.)</a:t>
            </a:r>
          </a:p>
          <a:p>
            <a:pPr lvl="2"/>
            <a:r>
              <a:rPr lang="en-US" dirty="0" smtClean="0"/>
              <a:t>Fixed overhead to start sequential transfer (more later</a:t>
            </a:r>
            <a:r>
              <a:rPr lang="en-US" dirty="0" smtClean="0"/>
              <a:t>)</a:t>
            </a:r>
          </a:p>
          <a:p>
            <a:pPr lvl="5"/>
            <a:endParaRPr lang="en-US" dirty="0" smtClean="0"/>
          </a:p>
          <a:p>
            <a:r>
              <a:rPr lang="en-US" dirty="0" smtClean="0"/>
              <a:t>Transfer Notification: Polling vs. Interrupts</a:t>
            </a:r>
          </a:p>
          <a:p>
            <a:pPr lvl="1"/>
            <a:r>
              <a:rPr lang="en-US" dirty="0" smtClean="0"/>
              <a:t>Some devices require continual monitoring</a:t>
            </a:r>
          </a:p>
          <a:p>
            <a:pPr lvl="1"/>
            <a:r>
              <a:rPr lang="en-US" dirty="0" smtClean="0"/>
              <a:t>Others generate interrupts when they need </a:t>
            </a:r>
            <a:r>
              <a:rPr lang="en-US" dirty="0" smtClean="0"/>
              <a:t>service</a:t>
            </a:r>
          </a:p>
          <a:p>
            <a:pPr lvl="5"/>
            <a:endParaRPr lang="en-US" dirty="0" smtClean="0"/>
          </a:p>
          <a:p>
            <a:r>
              <a:rPr lang="en-US" dirty="0" smtClean="0"/>
              <a:t>Transfer Mechanism: Programmed IO and DMA</a:t>
            </a:r>
            <a:endParaRPr lang="en-US" dirty="0"/>
          </a:p>
        </p:txBody>
      </p:sp>
    </p:spTree>
    <p:extLst>
      <p:ext uri="{BB962C8B-B14F-4D97-AF65-F5344CB8AC3E}">
        <p14:creationId xmlns:p14="http://schemas.microsoft.com/office/powerpoint/2010/main" val="3622338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5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65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76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2" name="Title 1"/>
          <p:cNvSpPr>
            <a:spLocks noGrp="1"/>
          </p:cNvSpPr>
          <p:nvPr>
            <p:ph type="title"/>
          </p:nvPr>
        </p:nvSpPr>
        <p:spPr>
          <a:xfrm>
            <a:off x="990600" y="152400"/>
            <a:ext cx="7162800" cy="533400"/>
          </a:xfrm>
        </p:spPr>
        <p:txBody>
          <a:bodyPr/>
          <a:lstStyle/>
          <a:p>
            <a:r>
              <a:rPr lang="en-US" sz="4000" dirty="0" smtClean="0"/>
              <a:t>Kernel Device Structure</a:t>
            </a:r>
            <a:endParaRPr lang="en-US" sz="4000" dirty="0"/>
          </a:p>
        </p:txBody>
      </p:sp>
      <p:sp>
        <p:nvSpPr>
          <p:cNvPr id="4" name="Rectangle 3"/>
          <p:cNvSpPr/>
          <p:nvPr/>
        </p:nvSpPr>
        <p:spPr bwMode="auto">
          <a:xfrm>
            <a:off x="247382" y="838200"/>
            <a:ext cx="8591817" cy="457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The System Call Interface</a:t>
            </a:r>
          </a:p>
        </p:txBody>
      </p:sp>
      <p:sp>
        <p:nvSpPr>
          <p:cNvPr id="5" name="Rectangle 4"/>
          <p:cNvSpPr/>
          <p:nvPr/>
        </p:nvSpPr>
        <p:spPr bwMode="auto">
          <a:xfrm>
            <a:off x="228600"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Process</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Management</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6" name="Rectangle 5"/>
          <p:cNvSpPr/>
          <p:nvPr/>
        </p:nvSpPr>
        <p:spPr bwMode="auto">
          <a:xfrm>
            <a:off x="1977444"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Memory</a:t>
            </a:r>
            <a:br>
              <a:rPr lang="en-US" sz="2000" dirty="0" smtClean="0">
                <a:latin typeface="Gill Sans Light"/>
                <a:cs typeface="Gill Sans Light"/>
              </a:rPr>
            </a:br>
            <a:r>
              <a:rPr lang="en-US" sz="2000" dirty="0" smtClean="0">
                <a:latin typeface="Gill Sans Light"/>
                <a:cs typeface="Gill Sans Light"/>
              </a:rPr>
              <a:t>Management</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7" name="Rectangle 6"/>
          <p:cNvSpPr/>
          <p:nvPr/>
        </p:nvSpPr>
        <p:spPr bwMode="auto">
          <a:xfrm>
            <a:off x="3741987"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Gill Sans Light"/>
                <a:cs typeface="Gill Sans Light"/>
              </a:rPr>
              <a:t>Filesystems</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8" name="Rectangle 7"/>
          <p:cNvSpPr/>
          <p:nvPr/>
        </p:nvSpPr>
        <p:spPr bwMode="auto">
          <a:xfrm>
            <a:off x="5475132"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Device</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Control</a:t>
            </a:r>
          </a:p>
        </p:txBody>
      </p:sp>
      <p:sp>
        <p:nvSpPr>
          <p:cNvPr id="9" name="Rectangle 8"/>
          <p:cNvSpPr/>
          <p:nvPr/>
        </p:nvSpPr>
        <p:spPr bwMode="auto">
          <a:xfrm>
            <a:off x="7223975" y="1797689"/>
            <a:ext cx="1615225" cy="8763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Networking</a:t>
            </a:r>
          </a:p>
        </p:txBody>
      </p:sp>
      <p:sp>
        <p:nvSpPr>
          <p:cNvPr id="15" name="Rectangle 14"/>
          <p:cNvSpPr/>
          <p:nvPr/>
        </p:nvSpPr>
        <p:spPr bwMode="auto">
          <a:xfrm>
            <a:off x="247382"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Architecture</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Dependent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Code</a:t>
            </a:r>
          </a:p>
        </p:txBody>
      </p:sp>
      <p:sp>
        <p:nvSpPr>
          <p:cNvPr id="16" name="Rectangle 15"/>
          <p:cNvSpPr/>
          <p:nvPr/>
        </p:nvSpPr>
        <p:spPr bwMode="auto">
          <a:xfrm>
            <a:off x="1996226"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Memory</a:t>
            </a:r>
            <a:br>
              <a:rPr lang="en-US" sz="2000" dirty="0" smtClean="0">
                <a:latin typeface="Gill Sans Light"/>
                <a:cs typeface="Gill Sans Light"/>
              </a:rPr>
            </a:br>
            <a:r>
              <a:rPr lang="en-US" sz="2000" dirty="0" smtClean="0">
                <a:latin typeface="Gill Sans Light"/>
                <a:cs typeface="Gill Sans Light"/>
              </a:rPr>
              <a:t>Manager</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18" name="Rectangle 17"/>
          <p:cNvSpPr/>
          <p:nvPr/>
        </p:nvSpPr>
        <p:spPr bwMode="auto">
          <a:xfrm>
            <a:off x="5493914" y="3207389"/>
            <a:ext cx="1615225"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Device</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Control</a:t>
            </a:r>
          </a:p>
        </p:txBody>
      </p:sp>
      <p:sp>
        <p:nvSpPr>
          <p:cNvPr id="21" name="Rectangle 20"/>
          <p:cNvSpPr/>
          <p:nvPr/>
        </p:nvSpPr>
        <p:spPr bwMode="auto">
          <a:xfrm>
            <a:off x="7223974" y="3207389"/>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Network</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Subsystem</a:t>
            </a:r>
          </a:p>
        </p:txBody>
      </p:sp>
      <p:grpSp>
        <p:nvGrpSpPr>
          <p:cNvPr id="40" name="Group 39"/>
          <p:cNvGrpSpPr/>
          <p:nvPr/>
        </p:nvGrpSpPr>
        <p:grpSpPr>
          <a:xfrm>
            <a:off x="3741987" y="3207389"/>
            <a:ext cx="1615225" cy="990600"/>
            <a:chOff x="3733800" y="3276600"/>
            <a:chExt cx="1615225" cy="990600"/>
          </a:xfrm>
        </p:grpSpPr>
        <p:sp>
          <p:nvSpPr>
            <p:cNvPr id="17" name="Rectangle 16"/>
            <p:cNvSpPr/>
            <p:nvPr/>
          </p:nvSpPr>
          <p:spPr bwMode="auto">
            <a:xfrm>
              <a:off x="3733800" y="3276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Gill Sans Light"/>
                  <a:cs typeface="Gill Sans Light"/>
                </a:rPr>
                <a:t>File System Types</a:t>
              </a:r>
            </a:p>
          </p:txBody>
        </p:sp>
        <p:sp>
          <p:nvSpPr>
            <p:cNvPr id="23" name="Rectangle 22"/>
            <p:cNvSpPr/>
            <p:nvPr/>
          </p:nvSpPr>
          <p:spPr bwMode="auto">
            <a:xfrm>
              <a:off x="38862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25" name="Rectangle 24"/>
            <p:cNvSpPr/>
            <p:nvPr/>
          </p:nvSpPr>
          <p:spPr bwMode="auto">
            <a:xfrm>
              <a:off x="42418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26" name="Rectangle 25"/>
            <p:cNvSpPr/>
            <p:nvPr/>
          </p:nvSpPr>
          <p:spPr bwMode="auto">
            <a:xfrm>
              <a:off x="45974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27" name="Rectangle 26"/>
            <p:cNvSpPr/>
            <p:nvPr/>
          </p:nvSpPr>
          <p:spPr bwMode="auto">
            <a:xfrm>
              <a:off x="4953000" y="3886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grpSp>
      <p:grpSp>
        <p:nvGrpSpPr>
          <p:cNvPr id="39" name="Group 38"/>
          <p:cNvGrpSpPr/>
          <p:nvPr/>
        </p:nvGrpSpPr>
        <p:grpSpPr>
          <a:xfrm>
            <a:off x="3741987" y="4274189"/>
            <a:ext cx="1615225" cy="990600"/>
            <a:chOff x="3733800" y="4419600"/>
            <a:chExt cx="1615225" cy="990600"/>
          </a:xfrm>
        </p:grpSpPr>
        <p:sp>
          <p:nvSpPr>
            <p:cNvPr id="20" name="Rectangle 19"/>
            <p:cNvSpPr/>
            <p:nvPr/>
          </p:nvSpPr>
          <p:spPr bwMode="auto">
            <a:xfrm>
              <a:off x="3733800"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Gill Sans Light"/>
                  <a:cs typeface="Gill Sans Light"/>
                </a:rPr>
                <a:t>Block</a:t>
              </a:r>
              <a:br>
                <a:rPr kumimoji="0" lang="en-US" b="1" i="0" u="none" strike="noStrike" cap="none" normalizeH="0" baseline="0" dirty="0" smtClean="0">
                  <a:ln>
                    <a:noFill/>
                  </a:ln>
                  <a:solidFill>
                    <a:schemeClr val="tx1"/>
                  </a:solidFill>
                  <a:effectLst/>
                  <a:latin typeface="Gill Sans Light"/>
                  <a:cs typeface="Gill Sans Light"/>
                </a:rPr>
              </a:br>
              <a:r>
                <a:rPr kumimoji="0" lang="en-US" b="1" i="0" u="none" strike="noStrike" cap="none" normalizeH="0" baseline="0" dirty="0" smtClean="0">
                  <a:ln>
                    <a:noFill/>
                  </a:ln>
                  <a:solidFill>
                    <a:schemeClr val="tx1"/>
                  </a:solidFill>
                  <a:effectLst/>
                  <a:latin typeface="Gill Sans Light"/>
                  <a:cs typeface="Gill Sans Light"/>
                </a:rPr>
                <a:t>Devices</a:t>
              </a:r>
            </a:p>
          </p:txBody>
        </p:sp>
        <p:sp>
          <p:nvSpPr>
            <p:cNvPr id="28" name="Rectangle 27"/>
            <p:cNvSpPr/>
            <p:nvPr/>
          </p:nvSpPr>
          <p:spPr bwMode="auto">
            <a:xfrm>
              <a:off x="3911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29" name="Rectangle 28"/>
            <p:cNvSpPr/>
            <p:nvPr/>
          </p:nvSpPr>
          <p:spPr bwMode="auto">
            <a:xfrm>
              <a:off x="4267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30" name="Rectangle 29"/>
            <p:cNvSpPr/>
            <p:nvPr/>
          </p:nvSpPr>
          <p:spPr bwMode="auto">
            <a:xfrm>
              <a:off x="46228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31" name="Rectangle 30"/>
            <p:cNvSpPr/>
            <p:nvPr/>
          </p:nvSpPr>
          <p:spPr bwMode="auto">
            <a:xfrm>
              <a:off x="4978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grpSp>
      <p:grpSp>
        <p:nvGrpSpPr>
          <p:cNvPr id="38" name="Group 37"/>
          <p:cNvGrpSpPr/>
          <p:nvPr/>
        </p:nvGrpSpPr>
        <p:grpSpPr>
          <a:xfrm>
            <a:off x="7223974" y="4274189"/>
            <a:ext cx="1615225" cy="990600"/>
            <a:chOff x="7223974" y="4419600"/>
            <a:chExt cx="1615225" cy="990600"/>
          </a:xfrm>
        </p:grpSpPr>
        <p:sp>
          <p:nvSpPr>
            <p:cNvPr id="22" name="Rectangle 21"/>
            <p:cNvSpPr/>
            <p:nvPr/>
          </p:nvSpPr>
          <p:spPr bwMode="auto">
            <a:xfrm>
              <a:off x="7223974" y="4419600"/>
              <a:ext cx="1615225" cy="990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IF drivers</a:t>
              </a:r>
            </a:p>
          </p:txBody>
        </p:sp>
        <p:sp>
          <p:nvSpPr>
            <p:cNvPr id="32" name="Rectangle 31"/>
            <p:cNvSpPr/>
            <p:nvPr/>
          </p:nvSpPr>
          <p:spPr bwMode="auto">
            <a:xfrm>
              <a:off x="73914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33" name="Rectangle 32"/>
            <p:cNvSpPr/>
            <p:nvPr/>
          </p:nvSpPr>
          <p:spPr bwMode="auto">
            <a:xfrm>
              <a:off x="77470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34" name="Rectangle 33"/>
            <p:cNvSpPr/>
            <p:nvPr/>
          </p:nvSpPr>
          <p:spPr bwMode="auto">
            <a:xfrm>
              <a:off x="81026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sp>
          <p:nvSpPr>
            <p:cNvPr id="35" name="Rectangle 34"/>
            <p:cNvSpPr/>
            <p:nvPr/>
          </p:nvSpPr>
          <p:spPr bwMode="auto">
            <a:xfrm>
              <a:off x="8458200" y="5029200"/>
              <a:ext cx="228600" cy="228600"/>
            </a:xfrm>
            <a:prstGeom prst="rect">
              <a:avLst/>
            </a:prstGeom>
            <a:solidFill>
              <a:schemeClr val="accent2"/>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Gill Sans Light"/>
                <a:cs typeface="Gill Sans Light"/>
              </a:endParaRPr>
            </a:p>
          </p:txBody>
        </p:sp>
      </p:grpSp>
      <p:sp>
        <p:nvSpPr>
          <p:cNvPr id="37" name="TextBox 36"/>
          <p:cNvSpPr txBox="1"/>
          <p:nvPr/>
        </p:nvSpPr>
        <p:spPr>
          <a:xfrm>
            <a:off x="296275" y="2653352"/>
            <a:ext cx="1518364" cy="623248"/>
          </a:xfrm>
          <a:prstGeom prst="rect">
            <a:avLst/>
          </a:prstGeom>
          <a:noFill/>
        </p:spPr>
        <p:txBody>
          <a:bodyPr wrap="none" rtlCol="0">
            <a:spAutoFit/>
          </a:bodyPr>
          <a:lstStyle/>
          <a:p>
            <a:pPr algn="ctr">
              <a:lnSpc>
                <a:spcPct val="85000"/>
              </a:lnSpc>
            </a:pPr>
            <a:r>
              <a:rPr lang="en-US" sz="2000" dirty="0" smtClean="0">
                <a:latin typeface="Gill Sans Light"/>
                <a:cs typeface="Gill Sans Light"/>
              </a:rPr>
              <a:t>Concurrency,</a:t>
            </a:r>
            <a:br>
              <a:rPr lang="en-US" sz="2000" dirty="0" smtClean="0">
                <a:latin typeface="Gill Sans Light"/>
                <a:cs typeface="Gill Sans Light"/>
              </a:rPr>
            </a:br>
            <a:r>
              <a:rPr lang="en-US" sz="2000" dirty="0" smtClean="0">
                <a:latin typeface="Gill Sans Light"/>
                <a:cs typeface="Gill Sans Light"/>
              </a:rPr>
              <a:t>multitasking</a:t>
            </a:r>
            <a:endParaRPr lang="en-US" sz="2000" dirty="0">
              <a:latin typeface="Gill Sans Light"/>
              <a:cs typeface="Gill Sans Light"/>
            </a:endParaRPr>
          </a:p>
        </p:txBody>
      </p:sp>
      <p:sp>
        <p:nvSpPr>
          <p:cNvPr id="43" name="TextBox 42"/>
          <p:cNvSpPr txBox="1"/>
          <p:nvPr/>
        </p:nvSpPr>
        <p:spPr>
          <a:xfrm>
            <a:off x="2196603" y="2667000"/>
            <a:ext cx="1069524" cy="623248"/>
          </a:xfrm>
          <a:prstGeom prst="rect">
            <a:avLst/>
          </a:prstGeom>
          <a:noFill/>
        </p:spPr>
        <p:txBody>
          <a:bodyPr wrap="none" rtlCol="0">
            <a:spAutoFit/>
          </a:bodyPr>
          <a:lstStyle/>
          <a:p>
            <a:pPr algn="ctr">
              <a:lnSpc>
                <a:spcPct val="85000"/>
              </a:lnSpc>
            </a:pPr>
            <a:r>
              <a:rPr lang="en-US" sz="2000" dirty="0" smtClean="0">
                <a:latin typeface="Gill Sans Light"/>
                <a:cs typeface="Gill Sans Light"/>
              </a:rPr>
              <a:t>Virtual</a:t>
            </a:r>
            <a:br>
              <a:rPr lang="en-US" sz="2000" dirty="0" smtClean="0">
                <a:latin typeface="Gill Sans Light"/>
                <a:cs typeface="Gill Sans Light"/>
              </a:rPr>
            </a:br>
            <a:r>
              <a:rPr lang="en-US" sz="2000" dirty="0" smtClean="0">
                <a:latin typeface="Gill Sans Light"/>
                <a:cs typeface="Gill Sans Light"/>
              </a:rPr>
              <a:t>memory</a:t>
            </a:r>
            <a:endParaRPr lang="en-US" sz="2000" dirty="0">
              <a:latin typeface="Gill Sans Light"/>
              <a:cs typeface="Gill Sans Light"/>
            </a:endParaRPr>
          </a:p>
        </p:txBody>
      </p:sp>
      <p:sp>
        <p:nvSpPr>
          <p:cNvPr id="44" name="TextBox 43"/>
          <p:cNvSpPr txBox="1"/>
          <p:nvPr/>
        </p:nvSpPr>
        <p:spPr>
          <a:xfrm>
            <a:off x="3778262" y="2653352"/>
            <a:ext cx="1526304" cy="623248"/>
          </a:xfrm>
          <a:prstGeom prst="rect">
            <a:avLst/>
          </a:prstGeom>
          <a:noFill/>
        </p:spPr>
        <p:txBody>
          <a:bodyPr wrap="none" rtlCol="0">
            <a:spAutoFit/>
          </a:bodyPr>
          <a:lstStyle/>
          <a:p>
            <a:pPr algn="ctr">
              <a:lnSpc>
                <a:spcPct val="85000"/>
              </a:lnSpc>
            </a:pPr>
            <a:r>
              <a:rPr lang="en-US" sz="2000" dirty="0" smtClean="0">
                <a:latin typeface="Gill Sans Light"/>
                <a:cs typeface="Gill Sans Light"/>
              </a:rPr>
              <a:t>Files and </a:t>
            </a:r>
            <a:r>
              <a:rPr lang="en-US" sz="2000" dirty="0" err="1" smtClean="0">
                <a:latin typeface="Gill Sans Light"/>
                <a:cs typeface="Gill Sans Light"/>
              </a:rPr>
              <a:t>dirs</a:t>
            </a:r>
            <a:r>
              <a:rPr lang="en-US" sz="2000" dirty="0" smtClean="0">
                <a:latin typeface="Gill Sans Light"/>
                <a:cs typeface="Gill Sans Light"/>
              </a:rPr>
              <a:t>:</a:t>
            </a:r>
            <a:br>
              <a:rPr lang="en-US" sz="2000" dirty="0" smtClean="0">
                <a:latin typeface="Gill Sans Light"/>
                <a:cs typeface="Gill Sans Light"/>
              </a:rPr>
            </a:br>
            <a:r>
              <a:rPr lang="en-US" sz="2000" dirty="0" smtClean="0">
                <a:latin typeface="Gill Sans Light"/>
                <a:cs typeface="Gill Sans Light"/>
              </a:rPr>
              <a:t>the VFS</a:t>
            </a:r>
            <a:endParaRPr lang="en-US" sz="2000" dirty="0">
              <a:latin typeface="Gill Sans Light"/>
              <a:cs typeface="Gill Sans Light"/>
            </a:endParaRPr>
          </a:p>
        </p:txBody>
      </p:sp>
      <p:sp>
        <p:nvSpPr>
          <p:cNvPr id="45" name="TextBox 44"/>
          <p:cNvSpPr txBox="1"/>
          <p:nvPr/>
        </p:nvSpPr>
        <p:spPr>
          <a:xfrm>
            <a:off x="5520347" y="2667000"/>
            <a:ext cx="1524801" cy="623248"/>
          </a:xfrm>
          <a:prstGeom prst="rect">
            <a:avLst/>
          </a:prstGeom>
          <a:noFill/>
        </p:spPr>
        <p:txBody>
          <a:bodyPr wrap="none" rtlCol="0">
            <a:spAutoFit/>
          </a:bodyPr>
          <a:lstStyle/>
          <a:p>
            <a:pPr algn="ctr">
              <a:lnSpc>
                <a:spcPct val="85000"/>
              </a:lnSpc>
            </a:pPr>
            <a:r>
              <a:rPr lang="en-US" sz="2000" dirty="0" smtClean="0">
                <a:latin typeface="Gill Sans Light"/>
                <a:cs typeface="Gill Sans Light"/>
              </a:rPr>
              <a:t>TTYs and</a:t>
            </a:r>
            <a:br>
              <a:rPr lang="en-US" sz="2000" dirty="0" smtClean="0">
                <a:latin typeface="Gill Sans Light"/>
                <a:cs typeface="Gill Sans Light"/>
              </a:rPr>
            </a:br>
            <a:r>
              <a:rPr lang="en-US" sz="2000" dirty="0" smtClean="0">
                <a:latin typeface="Gill Sans Light"/>
                <a:cs typeface="Gill Sans Light"/>
              </a:rPr>
              <a:t>device access</a:t>
            </a:r>
            <a:endParaRPr lang="en-US" sz="2000" dirty="0">
              <a:latin typeface="Gill Sans Light"/>
              <a:cs typeface="Gill Sans Light"/>
            </a:endParaRPr>
          </a:p>
        </p:txBody>
      </p:sp>
      <p:sp>
        <p:nvSpPr>
          <p:cNvPr id="46" name="TextBox 45"/>
          <p:cNvSpPr txBox="1"/>
          <p:nvPr/>
        </p:nvSpPr>
        <p:spPr>
          <a:xfrm>
            <a:off x="7369068" y="2794135"/>
            <a:ext cx="1467068" cy="361637"/>
          </a:xfrm>
          <a:prstGeom prst="rect">
            <a:avLst/>
          </a:prstGeom>
          <a:noFill/>
        </p:spPr>
        <p:txBody>
          <a:bodyPr wrap="none" rtlCol="0">
            <a:spAutoFit/>
          </a:bodyPr>
          <a:lstStyle/>
          <a:p>
            <a:pPr algn="ctr">
              <a:lnSpc>
                <a:spcPct val="85000"/>
              </a:lnSpc>
            </a:pPr>
            <a:r>
              <a:rPr lang="en-US" sz="2000" dirty="0" smtClean="0">
                <a:latin typeface="Gill Sans Light"/>
                <a:cs typeface="Gill Sans Light"/>
              </a:rPr>
              <a:t>Connectivity</a:t>
            </a:r>
            <a:endParaRPr lang="en-US" sz="2000" dirty="0">
              <a:latin typeface="Gill Sans Light"/>
              <a:cs typeface="Gill Sans Light"/>
            </a:endParaRPr>
          </a:p>
        </p:txBody>
      </p:sp>
      <p:grpSp>
        <p:nvGrpSpPr>
          <p:cNvPr id="83" name="Group 82"/>
          <p:cNvGrpSpPr/>
          <p:nvPr/>
        </p:nvGrpSpPr>
        <p:grpSpPr>
          <a:xfrm>
            <a:off x="554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186632">
            <a:off x="451056" y="5456121"/>
            <a:ext cx="1143644" cy="89272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7450456" y="5579735"/>
            <a:ext cx="1211411" cy="83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1" name="Group 60"/>
          <p:cNvGrpSpPr/>
          <p:nvPr/>
        </p:nvGrpSpPr>
        <p:grpSpPr>
          <a:xfrm>
            <a:off x="2252754"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3810000"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952" y="5302011"/>
            <a:ext cx="1403589" cy="140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6733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The Goal of the I/O Subsystem</a:t>
            </a:r>
          </a:p>
        </p:txBody>
      </p:sp>
      <p:sp>
        <p:nvSpPr>
          <p:cNvPr id="861187" name="Rectangle 3"/>
          <p:cNvSpPr>
            <a:spLocks noGrp="1" noChangeArrowheads="1"/>
          </p:cNvSpPr>
          <p:nvPr>
            <p:ph type="body" idx="1"/>
          </p:nvPr>
        </p:nvSpPr>
        <p:spPr>
          <a:xfrm>
            <a:off x="457200" y="914400"/>
            <a:ext cx="8305800" cy="5105400"/>
          </a:xfrm>
        </p:spPr>
        <p:txBody>
          <a:bodyPr/>
          <a:lstStyle/>
          <a:p>
            <a:pPr>
              <a:tabLst>
                <a:tab pos="1252538" algn="l"/>
                <a:tab pos="1603375" algn="l"/>
              </a:tabLst>
            </a:pPr>
            <a:r>
              <a:rPr lang="en-US" altLang="ko-KR" dirty="0" smtClean="0">
                <a:ea typeface="굴림" panose="020B0600000101010101" pitchFamily="34" charset="-127"/>
              </a:rPr>
              <a:t>Provide Uniform Interfaces, Despite Wide Range of Different Devices</a:t>
            </a:r>
          </a:p>
          <a:p>
            <a:pPr lvl="1">
              <a:tabLst>
                <a:tab pos="1252538" algn="l"/>
                <a:tab pos="1603375" algn="l"/>
              </a:tabLst>
            </a:pPr>
            <a:r>
              <a:rPr lang="en-US" altLang="ko-KR" dirty="0" smtClean="0">
                <a:ea typeface="굴림" panose="020B0600000101010101" pitchFamily="34" charset="-127"/>
              </a:rPr>
              <a:t>This code works on many different devices:</a:t>
            </a:r>
          </a:p>
          <a:p>
            <a:pPr lvl="1">
              <a:buFontTx/>
              <a:buNone/>
              <a:tabLst>
                <a:tab pos="1252538" algn="l"/>
                <a:tab pos="1603375" algn="l"/>
              </a:tabLst>
            </a:pPr>
            <a:r>
              <a:rPr lang="en-US" altLang="ko-KR" dirty="0" smtClean="0">
                <a:ea typeface="굴림" panose="020B0600000101010101" pitchFamily="34" charset="-127"/>
              </a:rPr>
              <a:t>		</a:t>
            </a:r>
            <a:r>
              <a:rPr lang="en-US" altLang="ko-KR" dirty="0" smtClean="0">
                <a:latin typeface="Courier New" panose="02070309020205020404" pitchFamily="49" charset="0"/>
                <a:ea typeface="굴림" panose="020B0600000101010101" pitchFamily="34" charset="-127"/>
              </a:rPr>
              <a:t>FILE </a:t>
            </a:r>
            <a:r>
              <a:rPr lang="en-US" altLang="ko-KR" dirty="0" err="1" smtClean="0">
                <a:latin typeface="Courier New" panose="02070309020205020404" pitchFamily="49" charset="0"/>
                <a:ea typeface="굴림" panose="020B0600000101010101" pitchFamily="34" charset="-127"/>
              </a:rPr>
              <a:t>fd</a:t>
            </a:r>
            <a:r>
              <a:rPr lang="en-US" altLang="ko-KR" dirty="0" smtClean="0">
                <a:latin typeface="Courier New" panose="02070309020205020404" pitchFamily="49" charset="0"/>
                <a:ea typeface="굴림" panose="020B0600000101010101" pitchFamily="34" charset="-127"/>
              </a:rPr>
              <a:t> = </a:t>
            </a:r>
            <a:r>
              <a:rPr lang="en-US" altLang="ko-KR" dirty="0" err="1" smtClean="0">
                <a:latin typeface="Courier New" panose="02070309020205020404" pitchFamily="49" charset="0"/>
                <a:ea typeface="굴림" panose="020B0600000101010101" pitchFamily="34" charset="-127"/>
              </a:rPr>
              <a:t>fopen</a:t>
            </a:r>
            <a:r>
              <a:rPr lang="en-US" altLang="ko-KR" dirty="0" smtClean="0">
                <a:latin typeface="Courier New" panose="02070309020205020404" pitchFamily="49" charset="0"/>
                <a:ea typeface="굴림" panose="020B0600000101010101" pitchFamily="34" charset="-127"/>
              </a:rPr>
              <a:t>(“/</a:t>
            </a:r>
            <a:r>
              <a:rPr lang="en-US" altLang="ko-KR" dirty="0" err="1" smtClean="0">
                <a:latin typeface="Courier New" panose="02070309020205020404" pitchFamily="49" charset="0"/>
                <a:ea typeface="굴림" panose="020B0600000101010101" pitchFamily="34" charset="-127"/>
              </a:rPr>
              <a:t>dev</a:t>
            </a:r>
            <a:r>
              <a:rPr lang="en-US" altLang="ko-KR" dirty="0" smtClean="0">
                <a:latin typeface="Courier New" panose="02070309020205020404" pitchFamily="49" charset="0"/>
                <a:ea typeface="굴림" panose="020B0600000101010101" pitchFamily="34" charset="-127"/>
              </a:rPr>
              <a:t>/something”,”</a:t>
            </a:r>
            <a:r>
              <a:rPr lang="en-US" altLang="ko-KR" dirty="0" err="1" smtClean="0">
                <a:latin typeface="Courier New" panose="02070309020205020404" pitchFamily="49" charset="0"/>
                <a:ea typeface="굴림" panose="020B0600000101010101" pitchFamily="34" charset="-127"/>
              </a:rPr>
              <a:t>rw</a:t>
            </a:r>
            <a:r>
              <a:rPr lang="en-US" altLang="ko-KR" dirty="0" smtClean="0">
                <a:latin typeface="Courier New" panose="02070309020205020404" pitchFamily="49" charset="0"/>
                <a:ea typeface="굴림" panose="020B0600000101010101" pitchFamily="34" charset="-127"/>
              </a:rPr>
              <a:t>”);</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for (</a:t>
            </a:r>
            <a:r>
              <a:rPr lang="en-US" altLang="ko-KR" dirty="0" err="1" smtClean="0">
                <a:latin typeface="Courier New" panose="02070309020205020404" pitchFamily="49" charset="0"/>
                <a:ea typeface="굴림" panose="020B0600000101010101" pitchFamily="34" charset="-127"/>
              </a:rPr>
              <a:t>int</a:t>
            </a: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i</a:t>
            </a:r>
            <a:r>
              <a:rPr lang="en-US" altLang="ko-KR" dirty="0" smtClean="0">
                <a:latin typeface="Courier New" panose="02070309020205020404" pitchFamily="49" charset="0"/>
                <a:ea typeface="굴림" panose="020B0600000101010101" pitchFamily="34" charset="-127"/>
              </a:rPr>
              <a:t> = 0; </a:t>
            </a:r>
            <a:r>
              <a:rPr lang="en-US" altLang="ko-KR" dirty="0" err="1" smtClean="0">
                <a:latin typeface="Courier New" panose="02070309020205020404" pitchFamily="49" charset="0"/>
                <a:ea typeface="굴림" panose="020B0600000101010101" pitchFamily="34" charset="-127"/>
              </a:rPr>
              <a:t>i</a:t>
            </a:r>
            <a:r>
              <a:rPr lang="en-US" altLang="ko-KR" dirty="0" smtClean="0">
                <a:latin typeface="Courier New" panose="02070309020205020404" pitchFamily="49" charset="0"/>
                <a:ea typeface="굴림" panose="020B0600000101010101" pitchFamily="34" charset="-127"/>
              </a:rPr>
              <a:t> &lt; 10; </a:t>
            </a:r>
            <a:r>
              <a:rPr lang="en-US" altLang="ko-KR" dirty="0" err="1" smtClean="0">
                <a:latin typeface="Courier New" panose="02070309020205020404" pitchFamily="49" charset="0"/>
                <a:ea typeface="굴림" panose="020B0600000101010101" pitchFamily="34" charset="-127"/>
              </a:rPr>
              <a:t>i</a:t>
            </a:r>
            <a:r>
              <a:rPr lang="en-US" altLang="ko-KR" dirty="0" smtClean="0">
                <a:latin typeface="Courier New" panose="02070309020205020404" pitchFamily="49" charset="0"/>
                <a:ea typeface="굴림" panose="020B0600000101010101" pitchFamily="34" charset="-127"/>
              </a:rPr>
              <a:t>++) {</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fprintf</a:t>
            </a:r>
            <a:r>
              <a:rPr lang="en-US" altLang="ko-KR" dirty="0" smtClean="0">
                <a:latin typeface="Courier New" panose="02070309020205020404" pitchFamily="49" charset="0"/>
                <a:ea typeface="굴림" panose="020B0600000101010101" pitchFamily="34" charset="-127"/>
              </a:rPr>
              <a:t>(</a:t>
            </a:r>
            <a:r>
              <a:rPr lang="en-US" altLang="ko-KR" dirty="0" err="1" smtClean="0">
                <a:latin typeface="Courier New" panose="02070309020205020404" pitchFamily="49" charset="0"/>
                <a:ea typeface="굴림" panose="020B0600000101010101" pitchFamily="34" charset="-127"/>
              </a:rPr>
              <a:t>fd</a:t>
            </a:r>
            <a:r>
              <a:rPr lang="en-US" altLang="ko-KR" dirty="0" smtClean="0">
                <a:latin typeface="Courier New" panose="02070309020205020404" pitchFamily="49" charset="0"/>
                <a:ea typeface="굴림" panose="020B0600000101010101" pitchFamily="34" charset="-127"/>
              </a:rPr>
              <a:t>,”Count %d\n”,</a:t>
            </a:r>
            <a:r>
              <a:rPr lang="en-US" altLang="ko-KR" dirty="0" err="1" smtClean="0">
                <a:latin typeface="Courier New" panose="02070309020205020404" pitchFamily="49" charset="0"/>
                <a:ea typeface="굴림" panose="020B0600000101010101" pitchFamily="34" charset="-127"/>
              </a:rPr>
              <a:t>i</a:t>
            </a:r>
            <a:r>
              <a:rPr lang="en-US" altLang="ko-KR" dirty="0" smtClean="0">
                <a:latin typeface="Courier New" panose="02070309020205020404" pitchFamily="49" charset="0"/>
                <a:ea typeface="굴림" panose="020B0600000101010101" pitchFamily="34" charset="-127"/>
              </a:rPr>
              <a:t>);</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a:t>
            </a:r>
            <a:br>
              <a:rPr lang="en-US" altLang="ko-KR" dirty="0" smtClean="0">
                <a:latin typeface="Courier New" panose="02070309020205020404" pitchFamily="49" charset="0"/>
                <a:ea typeface="굴림" panose="020B0600000101010101" pitchFamily="34" charset="-127"/>
              </a:rPr>
            </a:br>
            <a:r>
              <a:rPr lang="en-US" altLang="ko-KR" dirty="0" smtClean="0">
                <a:latin typeface="Courier New" panose="02070309020205020404" pitchFamily="49" charset="0"/>
                <a:ea typeface="굴림" panose="020B0600000101010101" pitchFamily="34" charset="-127"/>
              </a:rPr>
              <a:t>	close(</a:t>
            </a:r>
            <a:r>
              <a:rPr lang="en-US" altLang="ko-KR" dirty="0" err="1" smtClean="0">
                <a:latin typeface="Courier New" panose="02070309020205020404" pitchFamily="49" charset="0"/>
                <a:ea typeface="굴림" panose="020B0600000101010101" pitchFamily="34" charset="-127"/>
              </a:rPr>
              <a:t>fd</a:t>
            </a:r>
            <a:r>
              <a:rPr lang="en-US" altLang="ko-KR" dirty="0" smtClean="0">
                <a:latin typeface="Courier New" panose="02070309020205020404" pitchFamily="49" charset="0"/>
                <a:ea typeface="굴림" panose="020B0600000101010101" pitchFamily="34" charset="-127"/>
              </a:rPr>
              <a:t>);</a:t>
            </a:r>
          </a:p>
          <a:p>
            <a:pPr lvl="1">
              <a:tabLst>
                <a:tab pos="1252538" algn="l"/>
                <a:tab pos="1603375" algn="l"/>
              </a:tabLst>
            </a:pPr>
            <a:r>
              <a:rPr lang="en-US" altLang="ko-KR" dirty="0" smtClean="0">
                <a:ea typeface="굴림" panose="020B0600000101010101" pitchFamily="34" charset="-127"/>
              </a:rPr>
              <a:t>Why?  Because code that controls devices (“device driver”) implements standard </a:t>
            </a:r>
            <a:r>
              <a:rPr lang="en-US" altLang="ko-KR" dirty="0" smtClean="0">
                <a:ea typeface="굴림" panose="020B0600000101010101" pitchFamily="34" charset="-127"/>
              </a:rPr>
              <a:t>interface</a:t>
            </a:r>
            <a:endParaRPr lang="en-US" altLang="ko-KR" dirty="0" smtClean="0">
              <a:ea typeface="굴림" panose="020B0600000101010101" pitchFamily="34" charset="-127"/>
            </a:endParaRPr>
          </a:p>
          <a:p>
            <a:pPr>
              <a:tabLst>
                <a:tab pos="1252538" algn="l"/>
                <a:tab pos="1603375" algn="l"/>
              </a:tabLst>
            </a:pPr>
            <a:r>
              <a:rPr lang="en-US" altLang="ko-KR" dirty="0" smtClean="0">
                <a:ea typeface="굴림" panose="020B0600000101010101" pitchFamily="34" charset="-127"/>
              </a:rPr>
              <a:t>We will try to get a flavor for what is involved in actually controlling devices in rest of lecture</a:t>
            </a:r>
          </a:p>
          <a:p>
            <a:pPr lvl="1">
              <a:tabLst>
                <a:tab pos="1252538" algn="l"/>
                <a:tab pos="1603375" algn="l"/>
              </a:tabLst>
            </a:pPr>
            <a:r>
              <a:rPr lang="en-US" altLang="ko-KR" dirty="0" smtClean="0">
                <a:ea typeface="굴림" panose="020B0600000101010101" pitchFamily="34" charset="-127"/>
              </a:rPr>
              <a:t>Can only scratch surface!	</a:t>
            </a:r>
          </a:p>
          <a:p>
            <a:pPr lvl="1">
              <a:buFontTx/>
              <a:buNone/>
              <a:tabLst>
                <a:tab pos="1252538" algn="l"/>
                <a:tab pos="1603375" algn="l"/>
              </a:tabLst>
            </a:pPr>
            <a:r>
              <a:rPr lang="en-US" altLang="ko-KR" dirty="0" smtClean="0">
                <a:ea typeface="굴림" panose="020B0600000101010101" pitchFamily="34" charset="-127"/>
              </a:rPr>
              <a:t>		</a:t>
            </a:r>
          </a:p>
        </p:txBody>
      </p:sp>
    </p:spTree>
    <p:extLst>
      <p:ext uri="{BB962C8B-B14F-4D97-AF65-F5344CB8AC3E}">
        <p14:creationId xmlns:p14="http://schemas.microsoft.com/office/powerpoint/2010/main" val="26169089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11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118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11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11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11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1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Want Standard Interfaces to Devices</a:t>
            </a:r>
          </a:p>
        </p:txBody>
      </p:sp>
      <p:sp>
        <p:nvSpPr>
          <p:cNvPr id="27651" name="Rectangle 3"/>
          <p:cNvSpPr>
            <a:spLocks noGrp="1" noChangeArrowheads="1"/>
          </p:cNvSpPr>
          <p:nvPr>
            <p:ph type="body" idx="1"/>
          </p:nvPr>
        </p:nvSpPr>
        <p:spPr>
          <a:xfrm>
            <a:off x="228600" y="762000"/>
            <a:ext cx="8763000" cy="60198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Block Devices:</a:t>
            </a:r>
            <a:r>
              <a:rPr lang="en-US" altLang="ko-KR" dirty="0" smtClean="0">
                <a:ea typeface="굴림" panose="020B0600000101010101" pitchFamily="34" charset="-127"/>
              </a:rPr>
              <a:t> </a:t>
            </a:r>
            <a:r>
              <a:rPr lang="en-US" altLang="ko-KR" i="1" dirty="0" smtClean="0">
                <a:ea typeface="굴림" panose="020B0600000101010101" pitchFamily="34" charset="-127"/>
              </a:rPr>
              <a:t>e.g.</a:t>
            </a:r>
            <a:r>
              <a:rPr lang="en-US" altLang="ko-KR" dirty="0" smtClean="0">
                <a:solidFill>
                  <a:schemeClr val="hlink"/>
                </a:solidFill>
                <a:ea typeface="굴림" panose="020B0600000101010101" pitchFamily="34" charset="-127"/>
              </a:rPr>
              <a:t> </a:t>
            </a:r>
            <a:r>
              <a:rPr lang="en-US" altLang="ko-KR" dirty="0" smtClean="0">
                <a:ea typeface="굴림" panose="020B0600000101010101" pitchFamily="34" charset="-127"/>
              </a:rPr>
              <a:t>disk drives, tape drives, DVD-ROM</a:t>
            </a:r>
          </a:p>
          <a:p>
            <a:pPr lvl="1">
              <a:lnSpc>
                <a:spcPct val="80000"/>
              </a:lnSpc>
              <a:spcBef>
                <a:spcPct val="20000"/>
              </a:spcBef>
            </a:pPr>
            <a:r>
              <a:rPr lang="en-US" altLang="ko-KR" dirty="0" smtClean="0">
                <a:ea typeface="굴림" panose="020B0600000101010101" pitchFamily="34" charset="-127"/>
              </a:rPr>
              <a:t>Access blocks of data</a:t>
            </a:r>
          </a:p>
          <a:p>
            <a:pPr lvl="1">
              <a:lnSpc>
                <a:spcPct val="80000"/>
              </a:lnSpc>
              <a:spcBef>
                <a:spcPct val="20000"/>
              </a:spcBef>
            </a:pPr>
            <a:r>
              <a:rPr lang="en-US" altLang="ko-KR" dirty="0" smtClean="0">
                <a:ea typeface="굴림" panose="020B0600000101010101" pitchFamily="34" charset="-127"/>
              </a:rPr>
              <a:t>Commands include </a:t>
            </a:r>
            <a:r>
              <a:rPr lang="en-US" altLang="ko-KR" dirty="0" smtClean="0">
                <a:latin typeface="Courier New" panose="02070309020205020404" pitchFamily="49" charset="0"/>
                <a:ea typeface="굴림" panose="020B0600000101010101" pitchFamily="34" charset="-127"/>
              </a:rPr>
              <a:t>open()</a:t>
            </a:r>
            <a:r>
              <a:rPr lang="en-US" altLang="ko-KR" dirty="0" smtClean="0">
                <a:ea typeface="굴림" panose="020B0600000101010101" pitchFamily="34" charset="-127"/>
              </a:rPr>
              <a:t>,</a:t>
            </a:r>
            <a:r>
              <a:rPr lang="en-US" altLang="ko-KR" dirty="0" smtClean="0">
                <a:latin typeface="Courier New" panose="02070309020205020404" pitchFamily="49" charset="0"/>
                <a:ea typeface="굴림" panose="020B0600000101010101" pitchFamily="34" charset="-127"/>
              </a:rPr>
              <a:t> read()</a:t>
            </a:r>
            <a:r>
              <a:rPr lang="en-US" altLang="ko-KR" dirty="0" smtClean="0">
                <a:ea typeface="굴림" panose="020B0600000101010101" pitchFamily="34" charset="-127"/>
              </a:rPr>
              <a:t>,</a:t>
            </a:r>
            <a:r>
              <a:rPr lang="en-US" altLang="ko-KR" dirty="0" smtClean="0">
                <a:latin typeface="Courier New" panose="02070309020205020404" pitchFamily="49" charset="0"/>
                <a:ea typeface="굴림" panose="020B0600000101010101" pitchFamily="34" charset="-127"/>
              </a:rPr>
              <a:t> write()</a:t>
            </a:r>
            <a:r>
              <a:rPr lang="en-US" altLang="ko-KR" dirty="0" smtClean="0">
                <a:ea typeface="굴림" panose="020B0600000101010101" pitchFamily="34" charset="-127"/>
              </a:rPr>
              <a:t>,</a:t>
            </a:r>
            <a:r>
              <a:rPr lang="en-US" altLang="ko-KR" dirty="0" smtClean="0">
                <a:latin typeface="Courier New" panose="02070309020205020404" pitchFamily="49" charset="0"/>
                <a:ea typeface="굴림" panose="020B0600000101010101" pitchFamily="34" charset="-127"/>
              </a:rPr>
              <a:t> seek()</a:t>
            </a:r>
          </a:p>
          <a:p>
            <a:pPr lvl="1">
              <a:lnSpc>
                <a:spcPct val="80000"/>
              </a:lnSpc>
              <a:spcBef>
                <a:spcPct val="20000"/>
              </a:spcBef>
            </a:pPr>
            <a:r>
              <a:rPr lang="en-US" altLang="ko-KR" dirty="0" smtClean="0">
                <a:ea typeface="굴림" panose="020B0600000101010101" pitchFamily="34" charset="-127"/>
              </a:rPr>
              <a:t>Raw I/O or file-system access</a:t>
            </a:r>
          </a:p>
          <a:p>
            <a:pPr lvl="1">
              <a:lnSpc>
                <a:spcPct val="80000"/>
              </a:lnSpc>
              <a:spcBef>
                <a:spcPct val="20000"/>
              </a:spcBef>
            </a:pPr>
            <a:r>
              <a:rPr lang="en-US" altLang="ko-KR" dirty="0" smtClean="0">
                <a:ea typeface="굴림" panose="020B0600000101010101" pitchFamily="34" charset="-127"/>
              </a:rPr>
              <a:t>Memory-mapped file access possible</a:t>
            </a:r>
          </a:p>
          <a:p>
            <a:pPr>
              <a:lnSpc>
                <a:spcPct val="80000"/>
              </a:lnSpc>
              <a:spcBef>
                <a:spcPct val="20000"/>
              </a:spcBef>
            </a:pPr>
            <a:r>
              <a:rPr lang="en-US" altLang="ko-KR" dirty="0" smtClean="0">
                <a:solidFill>
                  <a:schemeClr val="hlink"/>
                </a:solidFill>
                <a:ea typeface="굴림" panose="020B0600000101010101" pitchFamily="34" charset="-127"/>
              </a:rPr>
              <a:t>Character Devices:</a:t>
            </a:r>
            <a:r>
              <a:rPr lang="en-US" altLang="ko-KR" dirty="0" smtClean="0">
                <a:ea typeface="굴림" panose="020B0600000101010101" pitchFamily="34" charset="-127"/>
              </a:rPr>
              <a:t> </a:t>
            </a:r>
            <a:r>
              <a:rPr lang="en-US" altLang="ko-KR" i="1" dirty="0" smtClean="0">
                <a:ea typeface="굴림" panose="020B0600000101010101" pitchFamily="34" charset="-127"/>
              </a:rPr>
              <a:t>e.g.</a:t>
            </a:r>
            <a:r>
              <a:rPr lang="en-US" altLang="ko-KR" dirty="0" smtClean="0">
                <a:solidFill>
                  <a:schemeClr val="hlink"/>
                </a:solidFill>
                <a:ea typeface="굴림" panose="020B0600000101010101" pitchFamily="34" charset="-127"/>
              </a:rPr>
              <a:t> </a:t>
            </a:r>
            <a:r>
              <a:rPr lang="en-US" altLang="ko-KR" dirty="0" smtClean="0">
                <a:ea typeface="굴림" panose="020B0600000101010101" pitchFamily="34" charset="-127"/>
              </a:rPr>
              <a:t>keyboards, mice, serial ports, some USB devices</a:t>
            </a:r>
          </a:p>
          <a:p>
            <a:pPr lvl="1">
              <a:lnSpc>
                <a:spcPct val="80000"/>
              </a:lnSpc>
              <a:spcBef>
                <a:spcPct val="20000"/>
              </a:spcBef>
            </a:pPr>
            <a:r>
              <a:rPr lang="en-US" altLang="ko-KR" dirty="0" smtClean="0">
                <a:ea typeface="굴림" panose="020B0600000101010101" pitchFamily="34" charset="-127"/>
              </a:rPr>
              <a:t>Single characters at a time</a:t>
            </a:r>
          </a:p>
          <a:p>
            <a:pPr lvl="1">
              <a:lnSpc>
                <a:spcPct val="80000"/>
              </a:lnSpc>
              <a:spcBef>
                <a:spcPct val="20000"/>
              </a:spcBef>
            </a:pPr>
            <a:r>
              <a:rPr lang="en-US" altLang="ko-KR" dirty="0" smtClean="0">
                <a:ea typeface="굴림" panose="020B0600000101010101" pitchFamily="34" charset="-127"/>
              </a:rPr>
              <a:t>Commands include </a:t>
            </a:r>
            <a:r>
              <a:rPr lang="en-US" altLang="ko-KR" dirty="0" smtClean="0">
                <a:latin typeface="Courier New" panose="02070309020205020404" pitchFamily="49" charset="0"/>
                <a:ea typeface="굴림" panose="020B0600000101010101" pitchFamily="34" charset="-127"/>
              </a:rPr>
              <a:t>get()</a:t>
            </a:r>
            <a:r>
              <a:rPr lang="en-US" altLang="ko-KR" dirty="0" smtClean="0">
                <a:ea typeface="굴림" panose="020B0600000101010101" pitchFamily="34" charset="-127"/>
              </a:rPr>
              <a:t>,</a:t>
            </a:r>
            <a:r>
              <a:rPr lang="en-US" altLang="ko-KR" dirty="0" smtClean="0">
                <a:latin typeface="Courier New" panose="02070309020205020404" pitchFamily="49" charset="0"/>
                <a:ea typeface="굴림" panose="020B0600000101010101" pitchFamily="34" charset="-127"/>
              </a:rPr>
              <a:t> put()</a:t>
            </a: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Libraries layered on top allow line editing</a:t>
            </a:r>
          </a:p>
          <a:p>
            <a:pPr>
              <a:lnSpc>
                <a:spcPct val="80000"/>
              </a:lnSpc>
              <a:spcBef>
                <a:spcPct val="20000"/>
              </a:spcBef>
            </a:pPr>
            <a:r>
              <a:rPr lang="en-US" altLang="ko-KR" dirty="0" smtClean="0">
                <a:solidFill>
                  <a:schemeClr val="hlink"/>
                </a:solidFill>
                <a:ea typeface="굴림" panose="020B0600000101010101" pitchFamily="34" charset="-127"/>
              </a:rPr>
              <a:t>Network Devices: </a:t>
            </a:r>
            <a:r>
              <a:rPr lang="en-US" altLang="ko-KR" i="1" dirty="0" smtClean="0">
                <a:ea typeface="굴림" panose="020B0600000101010101" pitchFamily="34" charset="-127"/>
              </a:rPr>
              <a:t>e.g.</a:t>
            </a:r>
            <a:r>
              <a:rPr lang="en-US" altLang="ko-KR" dirty="0" smtClean="0">
                <a:solidFill>
                  <a:schemeClr val="hlink"/>
                </a:solidFill>
                <a:ea typeface="굴림" panose="020B0600000101010101" pitchFamily="34" charset="-127"/>
              </a:rPr>
              <a:t> </a:t>
            </a:r>
            <a:r>
              <a:rPr lang="en-US" altLang="ko-KR" dirty="0" smtClean="0">
                <a:ea typeface="굴림" panose="020B0600000101010101" pitchFamily="34" charset="-127"/>
              </a:rPr>
              <a:t>Ethernet, Wireless, Bluetooth</a:t>
            </a:r>
          </a:p>
          <a:p>
            <a:pPr lvl="1">
              <a:lnSpc>
                <a:spcPct val="80000"/>
              </a:lnSpc>
              <a:spcBef>
                <a:spcPct val="20000"/>
              </a:spcBef>
            </a:pPr>
            <a:r>
              <a:rPr lang="en-US" altLang="ko-KR" dirty="0" smtClean="0">
                <a:ea typeface="굴림" panose="020B0600000101010101" pitchFamily="34" charset="-127"/>
              </a:rPr>
              <a:t>Different enough from block/character to have own interface</a:t>
            </a:r>
          </a:p>
          <a:p>
            <a:pPr lvl="1">
              <a:lnSpc>
                <a:spcPct val="80000"/>
              </a:lnSpc>
              <a:spcBef>
                <a:spcPct val="20000"/>
              </a:spcBef>
            </a:pPr>
            <a:r>
              <a:rPr lang="en-US" altLang="ko-KR" dirty="0" smtClean="0">
                <a:ea typeface="굴림" panose="020B0600000101010101" pitchFamily="34" charset="-127"/>
              </a:rPr>
              <a:t>Unix and Windows include </a:t>
            </a:r>
            <a:r>
              <a:rPr lang="en-US" altLang="ko-KR" dirty="0" smtClean="0">
                <a:solidFill>
                  <a:schemeClr val="hlink"/>
                </a:solidFill>
                <a:ea typeface="굴림" panose="020B0600000101010101" pitchFamily="34" charset="-127"/>
              </a:rPr>
              <a:t>socket</a:t>
            </a:r>
            <a:r>
              <a:rPr lang="en-US" altLang="ko-KR" dirty="0" smtClean="0">
                <a:ea typeface="굴림" panose="020B0600000101010101" pitchFamily="34" charset="-127"/>
              </a:rPr>
              <a:t> interface</a:t>
            </a:r>
          </a:p>
          <a:p>
            <a:pPr lvl="2">
              <a:lnSpc>
                <a:spcPct val="80000"/>
              </a:lnSpc>
              <a:spcBef>
                <a:spcPct val="20000"/>
              </a:spcBef>
            </a:pPr>
            <a:r>
              <a:rPr lang="en-US" altLang="ko-KR" dirty="0" smtClean="0">
                <a:ea typeface="굴림" panose="020B0600000101010101" pitchFamily="34" charset="-127"/>
              </a:rPr>
              <a:t>Separates network protocol from network operation</a:t>
            </a:r>
          </a:p>
          <a:p>
            <a:pPr lvl="2">
              <a:lnSpc>
                <a:spcPct val="80000"/>
              </a:lnSpc>
              <a:spcBef>
                <a:spcPct val="20000"/>
              </a:spcBef>
            </a:pPr>
            <a:r>
              <a:rPr lang="en-US" altLang="ko-KR" dirty="0" smtClean="0">
                <a:ea typeface="굴림" panose="020B0600000101010101" pitchFamily="34" charset="-127"/>
              </a:rPr>
              <a:t>Includes </a:t>
            </a:r>
            <a:r>
              <a:rPr lang="en-US" altLang="ko-KR" dirty="0" smtClean="0">
                <a:latin typeface="Courier New" panose="02070309020205020404" pitchFamily="49" charset="0"/>
                <a:ea typeface="굴림" panose="020B0600000101010101" pitchFamily="34" charset="-127"/>
              </a:rPr>
              <a:t>select()</a:t>
            </a:r>
            <a:r>
              <a:rPr lang="en-US" altLang="ko-KR" dirty="0" smtClean="0">
                <a:ea typeface="굴림" panose="020B0600000101010101" pitchFamily="34" charset="-127"/>
              </a:rPr>
              <a:t> functionality</a:t>
            </a:r>
          </a:p>
          <a:p>
            <a:pPr lvl="1">
              <a:lnSpc>
                <a:spcPct val="80000"/>
              </a:lnSpc>
              <a:spcBef>
                <a:spcPct val="20000"/>
              </a:spcBef>
            </a:pPr>
            <a:r>
              <a:rPr lang="en-US" altLang="ko-KR" dirty="0" smtClean="0">
                <a:ea typeface="굴림" panose="020B0600000101010101" pitchFamily="34" charset="-127"/>
              </a:rPr>
              <a:t>Usage: pipes, FIFOs, streams, queues, mailboxes</a:t>
            </a:r>
          </a:p>
        </p:txBody>
      </p:sp>
    </p:spTree>
    <p:extLst>
      <p:ext uri="{BB962C8B-B14F-4D97-AF65-F5344CB8AC3E}">
        <p14:creationId xmlns:p14="http://schemas.microsoft.com/office/powerpoint/2010/main" val="17172568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5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51">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152400"/>
            <a:ext cx="7924800" cy="533400"/>
          </a:xfrm>
        </p:spPr>
        <p:txBody>
          <a:bodyPr/>
          <a:lstStyle/>
          <a:p>
            <a:r>
              <a:rPr lang="en-US" altLang="ko-KR" smtClean="0">
                <a:ea typeface="굴림" panose="020B0600000101010101" pitchFamily="34" charset="-127"/>
              </a:rPr>
              <a:t>How Does User Deal with Timing?</a:t>
            </a:r>
          </a:p>
        </p:txBody>
      </p:sp>
      <p:sp>
        <p:nvSpPr>
          <p:cNvPr id="28675" name="Rectangle 3"/>
          <p:cNvSpPr>
            <a:spLocks noGrp="1" noChangeArrowheads="1"/>
          </p:cNvSpPr>
          <p:nvPr>
            <p:ph type="body" idx="1"/>
          </p:nvPr>
        </p:nvSpPr>
        <p:spPr>
          <a:xfrm>
            <a:off x="152400" y="762000"/>
            <a:ext cx="8839200" cy="5562600"/>
          </a:xfrm>
        </p:spPr>
        <p:txBody>
          <a:bodyPr/>
          <a:lstStyle/>
          <a:p>
            <a:r>
              <a:rPr lang="en-US" altLang="ko-KR" dirty="0" smtClean="0">
                <a:solidFill>
                  <a:schemeClr val="hlink"/>
                </a:solidFill>
                <a:ea typeface="굴림" panose="020B0600000101010101" pitchFamily="34" charset="-127"/>
              </a:rPr>
              <a:t>Blocking Interface: </a:t>
            </a:r>
            <a:r>
              <a:rPr lang="en-US" altLang="ko-KR" dirty="0" smtClean="0">
                <a:ea typeface="굴림" panose="020B0600000101010101" pitchFamily="34" charset="-127"/>
              </a:rPr>
              <a:t>“Wait”</a:t>
            </a:r>
          </a:p>
          <a:p>
            <a:pPr lvl="1"/>
            <a:r>
              <a:rPr lang="en-US" altLang="ko-KR" dirty="0" smtClean="0">
                <a:ea typeface="굴림" panose="020B0600000101010101" pitchFamily="34" charset="-127"/>
              </a:rPr>
              <a:t>When request data (e.g. </a:t>
            </a:r>
            <a:r>
              <a:rPr lang="en-US" altLang="ko-KR" dirty="0" smtClean="0">
                <a:latin typeface="Courier New" panose="02070309020205020404" pitchFamily="49" charset="0"/>
                <a:ea typeface="굴림" panose="020B0600000101010101" pitchFamily="34" charset="-127"/>
              </a:rPr>
              <a:t>read()</a:t>
            </a:r>
            <a:r>
              <a:rPr lang="en-US" altLang="ko-KR" dirty="0" smtClean="0">
                <a:ea typeface="굴림" panose="020B0600000101010101" pitchFamily="34" charset="-127"/>
              </a:rPr>
              <a:t> system call), put process to sleep until data is ready</a:t>
            </a:r>
          </a:p>
          <a:p>
            <a:pPr lvl="1"/>
            <a:r>
              <a:rPr lang="en-US" altLang="ko-KR" dirty="0" smtClean="0">
                <a:ea typeface="굴림" panose="020B0600000101010101" pitchFamily="34" charset="-127"/>
              </a:rPr>
              <a:t>When write data (e.g. </a:t>
            </a:r>
            <a:r>
              <a:rPr lang="en-US" altLang="ko-KR" dirty="0" smtClean="0">
                <a:latin typeface="Courier New" panose="02070309020205020404" pitchFamily="49" charset="0"/>
                <a:ea typeface="굴림" panose="020B0600000101010101" pitchFamily="34" charset="-127"/>
              </a:rPr>
              <a:t>write()</a:t>
            </a:r>
            <a:r>
              <a:rPr lang="en-US" altLang="ko-KR" dirty="0" smtClean="0">
                <a:ea typeface="굴림" panose="020B0600000101010101" pitchFamily="34" charset="-127"/>
              </a:rPr>
              <a:t> system call), put process to sleep until device is ready for data</a:t>
            </a:r>
          </a:p>
          <a:p>
            <a:r>
              <a:rPr lang="en-US" altLang="ko-KR" dirty="0" smtClean="0">
                <a:solidFill>
                  <a:schemeClr val="hlink"/>
                </a:solidFill>
                <a:ea typeface="굴림" panose="020B0600000101010101" pitchFamily="34" charset="-127"/>
              </a:rPr>
              <a:t>Non-blocking Interface: </a:t>
            </a:r>
            <a:r>
              <a:rPr lang="en-US" altLang="ko-KR" dirty="0" smtClean="0">
                <a:ea typeface="굴림" panose="020B0600000101010101" pitchFamily="34" charset="-127"/>
              </a:rPr>
              <a:t>“Don’t Wait”</a:t>
            </a:r>
          </a:p>
          <a:p>
            <a:pPr lvl="1"/>
            <a:r>
              <a:rPr lang="en-US" altLang="ko-KR" dirty="0" smtClean="0">
                <a:ea typeface="굴림" panose="020B0600000101010101" pitchFamily="34" charset="-127"/>
              </a:rPr>
              <a:t>Returns quickly from read or write request with count of bytes successfully transferred</a:t>
            </a:r>
          </a:p>
          <a:p>
            <a:pPr lvl="1"/>
            <a:r>
              <a:rPr lang="en-US" altLang="ko-KR" dirty="0" smtClean="0">
                <a:ea typeface="굴림" panose="020B0600000101010101" pitchFamily="34" charset="-127"/>
              </a:rPr>
              <a:t>Read may return nothing, write may write nothing</a:t>
            </a:r>
          </a:p>
          <a:p>
            <a:r>
              <a:rPr lang="en-US" altLang="ko-KR" dirty="0" smtClean="0">
                <a:solidFill>
                  <a:schemeClr val="hlink"/>
                </a:solidFill>
                <a:ea typeface="굴림" panose="020B0600000101010101" pitchFamily="34" charset="-127"/>
              </a:rPr>
              <a:t>Asynchronous Interface: </a:t>
            </a:r>
            <a:r>
              <a:rPr lang="en-US" altLang="ko-KR" dirty="0" smtClean="0">
                <a:ea typeface="굴림" panose="020B0600000101010101" pitchFamily="34" charset="-127"/>
              </a:rPr>
              <a:t>“Tell Me Later”</a:t>
            </a:r>
          </a:p>
          <a:p>
            <a:pPr lvl="1"/>
            <a:r>
              <a:rPr lang="en-US" altLang="ko-KR" dirty="0" smtClean="0">
                <a:ea typeface="굴림" panose="020B0600000101010101" pitchFamily="34" charset="-127"/>
              </a:rPr>
              <a:t>When request data, take pointer to user’s buffer, return immediately; later kernel fills buffer and notifies user</a:t>
            </a:r>
          </a:p>
          <a:p>
            <a:pPr lvl="1"/>
            <a:r>
              <a:rPr lang="en-US" altLang="ko-KR" dirty="0" smtClean="0">
                <a:ea typeface="굴림" panose="020B0600000101010101" pitchFamily="34" charset="-127"/>
              </a:rPr>
              <a:t>When send data, take pointer to user’s buffer, return immediately; later kernel takes data and notifies user </a:t>
            </a:r>
          </a:p>
        </p:txBody>
      </p:sp>
    </p:spTree>
    <p:extLst>
      <p:ext uri="{BB962C8B-B14F-4D97-AF65-F5344CB8AC3E}">
        <p14:creationId xmlns:p14="http://schemas.microsoft.com/office/powerpoint/2010/main" val="3698251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72045</TotalTime>
  <Pages>60</Pages>
  <Words>3673</Words>
  <Application>Microsoft Macintosh PowerPoint</Application>
  <PresentationFormat>On-screen Show (4:3)</PresentationFormat>
  <Paragraphs>696</Paragraphs>
  <Slides>47</Slides>
  <Notes>19</Notes>
  <HiddenSlides>10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vt:lpstr>
      <vt:lpstr>CS162 Operating Systems and Systems Programming Lecture 16   General I/O</vt:lpstr>
      <vt:lpstr>The Requirements of I/O</vt:lpstr>
      <vt:lpstr>OS Basics: I/O</vt:lpstr>
      <vt:lpstr>In a Picture</vt:lpstr>
      <vt:lpstr>Operational Parameters for I/O</vt:lpstr>
      <vt:lpstr>Kernel Device Structure</vt:lpstr>
      <vt:lpstr>The Goal of the I/O Subsystem</vt:lpstr>
      <vt:lpstr>Want Standard Interfaces to Devices</vt:lpstr>
      <vt:lpstr>How Does User Deal with Timing?</vt:lpstr>
      <vt:lpstr>Administrivia</vt:lpstr>
      <vt:lpstr>break</vt:lpstr>
      <vt:lpstr>Chip-scale Features of Recent x86 (SandyBridge)</vt:lpstr>
      <vt:lpstr>SandyBridge I/O: PCH</vt:lpstr>
      <vt:lpstr>Modern I/O Systems</vt:lpstr>
      <vt:lpstr>Example: PCI Architecture</vt:lpstr>
      <vt:lpstr>Example Device-Transfer Rates in Mb/s  (Sun Enterprise 6000)</vt:lpstr>
      <vt:lpstr>How does the processor actually talk to the device?</vt:lpstr>
      <vt:lpstr>Example: Memory-Mapped Display Controller</vt:lpstr>
      <vt:lpstr>Transferring Data To/From Controller</vt:lpstr>
      <vt:lpstr>I/O Device Notifying the OS</vt:lpstr>
      <vt:lpstr>Device Drivers</vt:lpstr>
      <vt:lpstr>Life Cycle of An I/O Request</vt:lpstr>
      <vt:lpstr>Basic Performance Concepts</vt:lpstr>
      <vt:lpstr>Example (fast network)</vt:lpstr>
      <vt:lpstr>Example: at 10 ms startup (like Disk)</vt:lpstr>
      <vt:lpstr>What Determines Peak BW for I/O ?</vt:lpstr>
      <vt:lpstr>break</vt:lpstr>
      <vt:lpstr>Storage Devices</vt:lpstr>
      <vt:lpstr>Are We in an Inflection Point?</vt:lpstr>
      <vt:lpstr>Hard Disk Drives (HDDs)</vt:lpstr>
      <vt:lpstr>The Amazing Magnetic Disk</vt:lpstr>
      <vt:lpstr>The Amazing Magnetic Disk</vt:lpstr>
      <vt:lpstr>Magnetic Disk Characteristic</vt:lpstr>
      <vt:lpstr>Typical Numbers for Magnetic Disk</vt:lpstr>
      <vt:lpstr>Disk Performance Example</vt:lpstr>
      <vt:lpstr>(Lots of) Intelligence in the Controller</vt:lpstr>
      <vt:lpstr>Summary</vt:lpstr>
      <vt:lpstr>Second-Chance List Algorithm (VAX/VMS)</vt:lpstr>
      <vt:lpstr>Linux Memory Details?</vt:lpstr>
      <vt:lpstr>Recall: Linux Virtual memory map</vt:lpstr>
      <vt:lpstr>Virtual Map (Details)</vt:lpstr>
      <vt:lpstr>Internal Interfaces: Allocating Memory</vt:lpstr>
      <vt:lpstr>Page Frame Reclaiming Algorithm (PFRA)</vt:lpstr>
      <vt:lpstr>SLAB Allocator</vt:lpstr>
      <vt:lpstr>SLAB Allocator Details</vt:lpstr>
      <vt:lpstr>SLAB Allocator: Cache Use</vt:lpstr>
      <vt:lpstr>SLAB Allocator Details (Con’t)</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764</cp:revision>
  <cp:lastPrinted>2015-04-01T05:42:28Z</cp:lastPrinted>
  <dcterms:created xsi:type="dcterms:W3CDTF">1995-08-12T11:37:26Z</dcterms:created>
  <dcterms:modified xsi:type="dcterms:W3CDTF">2016-03-27T02:18:12Z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