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embeddings/oleObject1.bin" ContentType="application/vnd.openxmlformats-officedocument.oleObject"/>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3"/>
  </p:notesMasterIdLst>
  <p:handoutMasterIdLst>
    <p:handoutMasterId r:id="rId44"/>
  </p:handoutMasterIdLst>
  <p:sldIdLst>
    <p:sldId id="256" r:id="rId2"/>
    <p:sldId id="1217" r:id="rId3"/>
    <p:sldId id="1218" r:id="rId4"/>
    <p:sldId id="1149" r:id="rId5"/>
    <p:sldId id="1150" r:id="rId6"/>
    <p:sldId id="1088" r:id="rId7"/>
    <p:sldId id="1089" r:id="rId8"/>
    <p:sldId id="1090" r:id="rId9"/>
    <p:sldId id="1091" r:id="rId10"/>
    <p:sldId id="1092" r:id="rId11"/>
    <p:sldId id="1105" r:id="rId12"/>
    <p:sldId id="1106" r:id="rId13"/>
    <p:sldId id="1204" r:id="rId14"/>
    <p:sldId id="1216" r:id="rId15"/>
    <p:sldId id="1107" r:id="rId16"/>
    <p:sldId id="1108" r:id="rId17"/>
    <p:sldId id="1109" r:id="rId18"/>
    <p:sldId id="1110" r:id="rId19"/>
    <p:sldId id="1111" r:id="rId20"/>
    <p:sldId id="1112" r:id="rId21"/>
    <p:sldId id="1113" r:id="rId22"/>
    <p:sldId id="1114" r:id="rId23"/>
    <p:sldId id="1115" r:id="rId24"/>
    <p:sldId id="1152" r:id="rId25"/>
    <p:sldId id="1153" r:id="rId26"/>
    <p:sldId id="1154" r:id="rId27"/>
    <p:sldId id="1155" r:id="rId28"/>
    <p:sldId id="1156" r:id="rId29"/>
    <p:sldId id="1157" r:id="rId30"/>
    <p:sldId id="1158" r:id="rId31"/>
    <p:sldId id="1206" r:id="rId32"/>
    <p:sldId id="1207" r:id="rId33"/>
    <p:sldId id="1208" r:id="rId34"/>
    <p:sldId id="1209" r:id="rId35"/>
    <p:sldId id="1210" r:id="rId36"/>
    <p:sldId id="1211" r:id="rId37"/>
    <p:sldId id="1212" r:id="rId38"/>
    <p:sldId id="1213" r:id="rId39"/>
    <p:sldId id="1214" r:id="rId40"/>
    <p:sldId id="1215" r:id="rId41"/>
    <p:sldId id="1116" r:id="rId42"/>
  </p:sldIdLst>
  <p:sldSz cx="9144000" cy="6858000" type="screen4x3"/>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1pPr>
    <a:lvl2pPr marL="457200"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2pPr>
    <a:lvl3pPr marL="914400"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3pPr>
    <a:lvl4pPr marL="1371600"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4pPr>
    <a:lvl5pPr marL="1828800"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5pPr>
    <a:lvl6pPr marL="2286000" algn="l" defTabSz="914400" rtl="0" eaLnBrk="1" latinLnBrk="0" hangingPunct="1">
      <a:defRPr b="1" kern="1200">
        <a:solidFill>
          <a:schemeClr val="tx1"/>
        </a:solidFill>
        <a:latin typeface="Comic Sans MS" panose="030F0702030302020204" pitchFamily="66" charset="0"/>
        <a:ea typeface="+mn-ea"/>
        <a:cs typeface="+mn-cs"/>
      </a:defRPr>
    </a:lvl6pPr>
    <a:lvl7pPr marL="2743200" algn="l" defTabSz="914400" rtl="0" eaLnBrk="1" latinLnBrk="0" hangingPunct="1">
      <a:defRPr b="1" kern="1200">
        <a:solidFill>
          <a:schemeClr val="tx1"/>
        </a:solidFill>
        <a:latin typeface="Comic Sans MS" panose="030F0702030302020204" pitchFamily="66" charset="0"/>
        <a:ea typeface="+mn-ea"/>
        <a:cs typeface="+mn-cs"/>
      </a:defRPr>
    </a:lvl7pPr>
    <a:lvl8pPr marL="3200400" algn="l" defTabSz="914400" rtl="0" eaLnBrk="1" latinLnBrk="0" hangingPunct="1">
      <a:defRPr b="1" kern="1200">
        <a:solidFill>
          <a:schemeClr val="tx1"/>
        </a:solidFill>
        <a:latin typeface="Comic Sans MS" panose="030F0702030302020204" pitchFamily="66" charset="0"/>
        <a:ea typeface="+mn-ea"/>
        <a:cs typeface="+mn-cs"/>
      </a:defRPr>
    </a:lvl8pPr>
    <a:lvl9pPr marL="3657600" algn="l" defTabSz="914400" rtl="0" eaLnBrk="1" latinLnBrk="0" hangingPunct="1">
      <a:defRPr b="1" kern="1200">
        <a:solidFill>
          <a:schemeClr val="tx1"/>
        </a:solidFill>
        <a:latin typeface="Comic Sans MS" panose="030F0702030302020204" pitchFamily="66"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DFDFD"/>
    <a:srgbClr val="FFFFFF"/>
    <a:srgbClr val="2A40E2"/>
    <a:srgbClr val="02E3EE"/>
    <a:srgbClr val="233AE1"/>
    <a:srgbClr val="1C31CA"/>
    <a:srgbClr val="7281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32" autoAdjust="0"/>
    <p:restoredTop sz="85185" autoAdjust="0"/>
  </p:normalViewPr>
  <p:slideViewPr>
    <p:cSldViewPr>
      <p:cViewPr varScale="1">
        <p:scale>
          <a:sx n="84" d="100"/>
          <a:sy n="84" d="100"/>
        </p:scale>
        <p:origin x="-1320"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0" d="100"/>
        <a:sy n="90" d="100"/>
      </p:scale>
      <p:origin x="0" y="0"/>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presProps" Target="presProps.xml"/><Relationship Id="rId47" Type="http://schemas.openxmlformats.org/officeDocument/2006/relationships/viewProps" Target="viewProps.xml"/><Relationship Id="rId48" Type="http://schemas.openxmlformats.org/officeDocument/2006/relationships/theme" Target="theme/theme1.xml"/><Relationship Id="rId49"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notesMaster" Target="notesMasters/notesMaster1.xml"/><Relationship Id="rId44" Type="http://schemas.openxmlformats.org/officeDocument/2006/relationships/handoutMaster" Target="handoutMasters/handoutMaster1.xml"/><Relationship Id="rId45" Type="http://schemas.openxmlformats.org/officeDocument/2006/relationships/printerSettings" Target="printerSettings/printerSettings1.bin"/></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138" name="Rectangle 2"/>
          <p:cNvSpPr>
            <a:spLocks noChangeArrowheads="1"/>
          </p:cNvSpPr>
          <p:nvPr/>
        </p:nvSpPr>
        <p:spPr bwMode="auto">
          <a:xfrm>
            <a:off x="4405313" y="6956425"/>
            <a:ext cx="792162" cy="2714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315" tIns="46997" rIns="92315" bIns="46997">
            <a:spAutoFit/>
          </a:bodyPr>
          <a:lstStyle>
            <a:lvl1pPr defTabSz="917575">
              <a:defRPr b="1">
                <a:solidFill>
                  <a:schemeClr val="tx1"/>
                </a:solidFill>
                <a:latin typeface="Comic Sans MS" panose="030F0702030302020204" pitchFamily="66" charset="0"/>
              </a:defRPr>
            </a:lvl1pPr>
            <a:lvl2pPr marL="742950" indent="-285750" defTabSz="917575">
              <a:defRPr b="1">
                <a:solidFill>
                  <a:schemeClr val="tx1"/>
                </a:solidFill>
                <a:latin typeface="Comic Sans MS" panose="030F0702030302020204" pitchFamily="66" charset="0"/>
              </a:defRPr>
            </a:lvl2pPr>
            <a:lvl3pPr marL="1143000" indent="-228600" defTabSz="917575">
              <a:defRPr b="1">
                <a:solidFill>
                  <a:schemeClr val="tx1"/>
                </a:solidFill>
                <a:latin typeface="Comic Sans MS" panose="030F0702030302020204" pitchFamily="66" charset="0"/>
              </a:defRPr>
            </a:lvl3pPr>
            <a:lvl4pPr marL="1600200" indent="-228600" defTabSz="917575">
              <a:defRPr b="1">
                <a:solidFill>
                  <a:schemeClr val="tx1"/>
                </a:solidFill>
                <a:latin typeface="Comic Sans MS" panose="030F0702030302020204" pitchFamily="66" charset="0"/>
              </a:defRPr>
            </a:lvl4pPr>
            <a:lvl5pPr marL="2057400" indent="-228600" defTabSz="917575">
              <a:defRPr b="1">
                <a:solidFill>
                  <a:schemeClr val="tx1"/>
                </a:solidFill>
                <a:latin typeface="Comic Sans MS" panose="030F0702030302020204" pitchFamily="66" charset="0"/>
              </a:defRPr>
            </a:lvl5pPr>
            <a:lvl6pPr marL="2514600" indent="-228600" defTabSz="917575" eaLnBrk="0" fontAlgn="base" hangingPunct="0">
              <a:spcBef>
                <a:spcPct val="0"/>
              </a:spcBef>
              <a:spcAft>
                <a:spcPct val="0"/>
              </a:spcAft>
              <a:defRPr b="1">
                <a:solidFill>
                  <a:schemeClr val="tx1"/>
                </a:solidFill>
                <a:latin typeface="Comic Sans MS" panose="030F0702030302020204" pitchFamily="66" charset="0"/>
              </a:defRPr>
            </a:lvl6pPr>
            <a:lvl7pPr marL="2971800" indent="-228600" defTabSz="917575" eaLnBrk="0" fontAlgn="base" hangingPunct="0">
              <a:spcBef>
                <a:spcPct val="0"/>
              </a:spcBef>
              <a:spcAft>
                <a:spcPct val="0"/>
              </a:spcAft>
              <a:defRPr b="1">
                <a:solidFill>
                  <a:schemeClr val="tx1"/>
                </a:solidFill>
                <a:latin typeface="Comic Sans MS" panose="030F0702030302020204" pitchFamily="66" charset="0"/>
              </a:defRPr>
            </a:lvl7pPr>
            <a:lvl8pPr marL="3429000" indent="-228600" defTabSz="917575" eaLnBrk="0" fontAlgn="base" hangingPunct="0">
              <a:spcBef>
                <a:spcPct val="0"/>
              </a:spcBef>
              <a:spcAft>
                <a:spcPct val="0"/>
              </a:spcAft>
              <a:defRPr b="1">
                <a:solidFill>
                  <a:schemeClr val="tx1"/>
                </a:solidFill>
                <a:latin typeface="Comic Sans MS" panose="030F0702030302020204" pitchFamily="66" charset="0"/>
              </a:defRPr>
            </a:lvl8pPr>
            <a:lvl9pPr marL="3886200" indent="-228600" defTabSz="917575"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pPr>
            <a:r>
              <a:rPr lang="en-US" altLang="en-US" sz="1300" b="0"/>
              <a:t>Page </a:t>
            </a:r>
            <a:fld id="{FD2DE7E3-8D7A-4526-A176-8CFA392503A6}" type="slidenum">
              <a:rPr lang="en-US" altLang="en-US" sz="1300" b="0"/>
              <a:pPr algn="ctr">
                <a:lnSpc>
                  <a:spcPct val="90000"/>
                </a:lnSpc>
              </a:pPr>
              <a:t>‹#›</a:t>
            </a:fld>
            <a:endParaRPr lang="en-US" altLang="en-US" sz="1300" b="0"/>
          </a:p>
        </p:txBody>
      </p:sp>
    </p:spTree>
    <p:extLst>
      <p:ext uri="{BB962C8B-B14F-4D97-AF65-F5344CB8AC3E}">
        <p14:creationId xmlns:p14="http://schemas.microsoft.com/office/powerpoint/2010/main" val="14770525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4405313" y="6956425"/>
            <a:ext cx="792162" cy="2714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315" tIns="46997" rIns="92315" bIns="46997">
            <a:spAutoFit/>
          </a:bodyPr>
          <a:lstStyle>
            <a:lvl1pPr defTabSz="917575">
              <a:defRPr b="1">
                <a:solidFill>
                  <a:schemeClr val="tx1"/>
                </a:solidFill>
                <a:latin typeface="Comic Sans MS" panose="030F0702030302020204" pitchFamily="66" charset="0"/>
              </a:defRPr>
            </a:lvl1pPr>
            <a:lvl2pPr marL="742950" indent="-285750" defTabSz="917575">
              <a:defRPr b="1">
                <a:solidFill>
                  <a:schemeClr val="tx1"/>
                </a:solidFill>
                <a:latin typeface="Comic Sans MS" panose="030F0702030302020204" pitchFamily="66" charset="0"/>
              </a:defRPr>
            </a:lvl2pPr>
            <a:lvl3pPr marL="1143000" indent="-228600" defTabSz="917575">
              <a:defRPr b="1">
                <a:solidFill>
                  <a:schemeClr val="tx1"/>
                </a:solidFill>
                <a:latin typeface="Comic Sans MS" panose="030F0702030302020204" pitchFamily="66" charset="0"/>
              </a:defRPr>
            </a:lvl3pPr>
            <a:lvl4pPr marL="1600200" indent="-228600" defTabSz="917575">
              <a:defRPr b="1">
                <a:solidFill>
                  <a:schemeClr val="tx1"/>
                </a:solidFill>
                <a:latin typeface="Comic Sans MS" panose="030F0702030302020204" pitchFamily="66" charset="0"/>
              </a:defRPr>
            </a:lvl4pPr>
            <a:lvl5pPr marL="2057400" indent="-228600" defTabSz="917575">
              <a:defRPr b="1">
                <a:solidFill>
                  <a:schemeClr val="tx1"/>
                </a:solidFill>
                <a:latin typeface="Comic Sans MS" panose="030F0702030302020204" pitchFamily="66" charset="0"/>
              </a:defRPr>
            </a:lvl5pPr>
            <a:lvl6pPr marL="2514600" indent="-228600" defTabSz="917575" eaLnBrk="0" fontAlgn="base" hangingPunct="0">
              <a:spcBef>
                <a:spcPct val="0"/>
              </a:spcBef>
              <a:spcAft>
                <a:spcPct val="0"/>
              </a:spcAft>
              <a:defRPr b="1">
                <a:solidFill>
                  <a:schemeClr val="tx1"/>
                </a:solidFill>
                <a:latin typeface="Comic Sans MS" panose="030F0702030302020204" pitchFamily="66" charset="0"/>
              </a:defRPr>
            </a:lvl6pPr>
            <a:lvl7pPr marL="2971800" indent="-228600" defTabSz="917575" eaLnBrk="0" fontAlgn="base" hangingPunct="0">
              <a:spcBef>
                <a:spcPct val="0"/>
              </a:spcBef>
              <a:spcAft>
                <a:spcPct val="0"/>
              </a:spcAft>
              <a:defRPr b="1">
                <a:solidFill>
                  <a:schemeClr val="tx1"/>
                </a:solidFill>
                <a:latin typeface="Comic Sans MS" panose="030F0702030302020204" pitchFamily="66" charset="0"/>
              </a:defRPr>
            </a:lvl7pPr>
            <a:lvl8pPr marL="3429000" indent="-228600" defTabSz="917575" eaLnBrk="0" fontAlgn="base" hangingPunct="0">
              <a:spcBef>
                <a:spcPct val="0"/>
              </a:spcBef>
              <a:spcAft>
                <a:spcPct val="0"/>
              </a:spcAft>
              <a:defRPr b="1">
                <a:solidFill>
                  <a:schemeClr val="tx1"/>
                </a:solidFill>
                <a:latin typeface="Comic Sans MS" panose="030F0702030302020204" pitchFamily="66" charset="0"/>
              </a:defRPr>
            </a:lvl8pPr>
            <a:lvl9pPr marL="3886200" indent="-228600" defTabSz="917575"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pPr>
            <a:r>
              <a:rPr lang="en-US" altLang="en-US" sz="1300" b="0"/>
              <a:t>Page </a:t>
            </a:r>
            <a:fld id="{0E64EEA1-AFA6-4CAA-BE2D-4997FDEED64A}" type="slidenum">
              <a:rPr lang="en-US" altLang="en-US" sz="1300" b="0"/>
              <a:pPr algn="ctr">
                <a:lnSpc>
                  <a:spcPct val="90000"/>
                </a:lnSpc>
              </a:pPr>
              <a:t>‹#›</a:t>
            </a:fld>
            <a:endParaRPr lang="en-US" altLang="en-US" sz="1300" b="0"/>
          </a:p>
        </p:txBody>
      </p:sp>
      <p:sp>
        <p:nvSpPr>
          <p:cNvPr id="51203" name="Rectangle 3"/>
          <p:cNvSpPr>
            <a:spLocks noGrp="1" noRot="1" noChangeAspect="1" noChangeArrowheads="1" noTextEdit="1"/>
          </p:cNvSpPr>
          <p:nvPr>
            <p:ph type="sldImg" idx="2"/>
          </p:nvPr>
        </p:nvSpPr>
        <p:spPr bwMode="auto">
          <a:xfrm>
            <a:off x="2971800" y="547688"/>
            <a:ext cx="3659188" cy="274478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2" name="Rectangle 4"/>
          <p:cNvSpPr>
            <a:spLocks noGrp="1" noChangeArrowheads="1"/>
          </p:cNvSpPr>
          <p:nvPr>
            <p:ph type="body" sz="quarter" idx="3"/>
          </p:nvPr>
        </p:nvSpPr>
        <p:spPr bwMode="auto">
          <a:xfrm>
            <a:off x="1281113" y="3475038"/>
            <a:ext cx="7038975" cy="3292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672" tIns="46997" rIns="95672" bIns="46997"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3154531450"/>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897595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35850081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34997911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42593081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41986525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21228629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13703747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9401281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11135266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35702781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318106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body" idx="1"/>
          </p:nvPr>
        </p:nvSpPr>
        <p:spPr>
          <a:xfrm>
            <a:off x="515938" y="4343798"/>
            <a:ext cx="5910036" cy="4115594"/>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2" tIns="46986" rIns="95652" bIns="46986"/>
          <a:lstStyle/>
          <a:p>
            <a:r>
              <a:rPr lang="en-US" altLang="ko-KR">
                <a:ea typeface="Gulim" charset="0"/>
                <a:cs typeface="Gulim" charset="0"/>
              </a:rPr>
              <a:t>The design goal is to present the user with as much memory as is available in the cheapest technology (points to the disk).</a:t>
            </a:r>
          </a:p>
          <a:p>
            <a:r>
              <a:rPr lang="en-US" altLang="ko-KR">
                <a:ea typeface="Gulim" charset="0"/>
                <a:cs typeface="Gulim" charset="0"/>
              </a:rPr>
              <a:t>While by taking advantage of the principle of locality, we like to provide the user an average access speed that is very close to the speed that is offered by the fastest technology.</a:t>
            </a:r>
          </a:p>
          <a:p>
            <a:r>
              <a:rPr lang="en-US" altLang="ko-KR">
                <a:ea typeface="Gulim" charset="0"/>
                <a:cs typeface="Gulim" charset="0"/>
              </a:rPr>
              <a:t>(We will go over this slide in details in the next lecture on caches).</a:t>
            </a:r>
          </a:p>
          <a:p>
            <a:endParaRPr lang="en-US" altLang="ko-KR">
              <a:ea typeface="Gulim" charset="0"/>
              <a:cs typeface="Gulim" charset="0"/>
            </a:endParaRPr>
          </a:p>
          <a:p>
            <a:r>
              <a:rPr lang="en-US" altLang="ko-KR">
                <a:ea typeface="Gulim" charset="0"/>
                <a:cs typeface="Gulim" charset="0"/>
              </a:rPr>
              <a:t>+1 = 16 min. (X:56)</a:t>
            </a:r>
          </a:p>
        </p:txBody>
      </p:sp>
      <p:sp>
        <p:nvSpPr>
          <p:cNvPr id="26626" name="Rectangle 3"/>
          <p:cNvSpPr>
            <a:spLocks noGrp="1" noRot="1" noChangeAspect="1" noChangeArrowheads="1" noTextEdit="1"/>
          </p:cNvSpPr>
          <p:nvPr>
            <p:ph type="sldImg"/>
          </p:nvPr>
        </p:nvSpPr>
        <p:spPr>
          <a:xfrm>
            <a:off x="1162050" y="588963"/>
            <a:ext cx="4549775" cy="3413125"/>
          </a:xfrm>
          <a:ln>
            <a:noFill/>
          </a:ln>
          <a:extLst>
            <a:ext uri="{91240B29-F687-4f45-9708-019B960494DF}">
              <a14:hiddenLine xmlns:a14="http://schemas.microsoft.com/office/drawing/2010/main" w="12700">
                <a:solidFill>
                  <a:schemeClr val="tx1"/>
                </a:solidFill>
                <a:miter lim="800000"/>
                <a:headEnd/>
                <a:tailEnd/>
              </a14:hiddenLine>
            </a:ext>
          </a:extLst>
        </p:spPr>
      </p:sp>
    </p:spTree>
    <p:extLst>
      <p:ext uri="{BB962C8B-B14F-4D97-AF65-F5344CB8AC3E}">
        <p14:creationId xmlns:p14="http://schemas.microsoft.com/office/powerpoint/2010/main" val="41452827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36887594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8405639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34566016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26161841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p:spPr>
        <p:txBody>
          <a:bodyPr/>
          <a:lstStyle/>
          <a:p>
            <a:r>
              <a:rPr lang="en-US" altLang="en-US" smtClean="0"/>
              <a:t>Example: one program, touches 50 pages (each equally likely). Have only 40 physical page frames.</a:t>
            </a:r>
          </a:p>
          <a:p>
            <a:r>
              <a:rPr lang="en-US" altLang="en-US" smtClean="0"/>
              <a:t>How bad is this?</a:t>
            </a:r>
          </a:p>
          <a:p>
            <a:r>
              <a:rPr lang="en-US" altLang="en-US" smtClean="0"/>
              <a:t>  - Does your program run at 80% speed?</a:t>
            </a:r>
          </a:p>
          <a:p>
            <a:r>
              <a:rPr lang="en-US" altLang="en-US" smtClean="0"/>
              <a:t>  - Does your program run at 20% speed?</a:t>
            </a:r>
          </a:p>
          <a:p>
            <a:r>
              <a:rPr lang="en-US" altLang="en-US" smtClean="0"/>
              <a:t>Performance is really bad</a:t>
            </a:r>
          </a:p>
          <a:p>
            <a:r>
              <a:rPr lang="en-US" altLang="en-US" smtClean="0"/>
              <a:t>If we have enough pages, 200 ns/ref, but if too few pages, assume every 5</a:t>
            </a:r>
            <a:r>
              <a:rPr lang="en-US" altLang="en-US" baseline="30000" smtClean="0"/>
              <a:t>th</a:t>
            </a:r>
            <a:r>
              <a:rPr lang="en-US" altLang="en-US" smtClean="0"/>
              <a:t> page reference causes a page fault</a:t>
            </a:r>
          </a:p>
          <a:p>
            <a:r>
              <a:rPr lang="en-US" altLang="en-US" smtClean="0"/>
              <a:t>= 4 refs x 200 ns</a:t>
            </a:r>
          </a:p>
          <a:p>
            <a:r>
              <a:rPr lang="en-US" altLang="en-US" smtClean="0"/>
              <a:t>  1 page fault x 10 ms for disk I/O</a:t>
            </a:r>
          </a:p>
          <a:p>
            <a:r>
              <a:rPr lang="en-US" altLang="en-US" smtClean="0"/>
              <a:t>= 5 refs, 10 ms + 800 ns =&gt; 2 ms/ref (not 100 MIPS, but 500 IPS! Factor of 10,000)</a:t>
            </a:r>
          </a:p>
          <a:p>
            <a:r>
              <a:rPr lang="en-US" altLang="en-US" smtClean="0"/>
              <a:t>Machine appears to have stopped!</a:t>
            </a:r>
          </a:p>
          <a:p>
            <a:endParaRPr lang="en-US" altLang="en-US" smtClean="0"/>
          </a:p>
        </p:txBody>
      </p:sp>
    </p:spTree>
    <p:extLst>
      <p:ext uri="{BB962C8B-B14F-4D97-AF65-F5344CB8AC3E}">
        <p14:creationId xmlns:p14="http://schemas.microsoft.com/office/powerpoint/2010/main" val="42013109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19764074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8703252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5061011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25577882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3991528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22946874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32584727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3723974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1799263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8828007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1610625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685800" y="2130425"/>
            <a:ext cx="7772400" cy="1470025"/>
          </a:xfrm>
        </p:spPr>
        <p:txBody>
          <a:bodyPr/>
          <a:lstStyle>
            <a:lvl1pPr>
              <a:defRPr sz="3600"/>
            </a:lvl1pPr>
          </a:lstStyle>
          <a:p>
            <a:pPr lvl="0"/>
            <a:r>
              <a:rPr lang="en-US" noProof="0" smtClean="0"/>
              <a:t>Click to edit Master title style</a:t>
            </a:r>
          </a:p>
        </p:txBody>
      </p:sp>
      <p:sp>
        <p:nvSpPr>
          <p:cNvPr id="128003"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noProof="0" smtClean="0"/>
              <a:t>Click to edit Master subtitle style</a:t>
            </a:r>
          </a:p>
        </p:txBody>
      </p:sp>
    </p:spTree>
    <p:extLst>
      <p:ext uri="{BB962C8B-B14F-4D97-AF65-F5344CB8AC3E}">
        <p14:creationId xmlns:p14="http://schemas.microsoft.com/office/powerpoint/2010/main" val="15815595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34697319"/>
      </p:ext>
    </p:extLst>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152400"/>
            <a:ext cx="19812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52400"/>
            <a:ext cx="57912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25116457"/>
      </p:ext>
    </p:extLst>
  </p:cSld>
  <p:clrMapOvr>
    <a:masterClrMapping/>
  </p:clrMapOvr>
  <p:transition xmlns:p14="http://schemas.microsoft.com/office/powerpoint/2010/mai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162800" cy="533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914400"/>
            <a:ext cx="38862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14400"/>
            <a:ext cx="38862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60363764"/>
      </p:ext>
    </p:extLst>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6697801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06335661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914400"/>
            <a:ext cx="38862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14400"/>
            <a:ext cx="38862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5209960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7238819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60769495"/>
      </p:ext>
    </p:extLst>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26398778"/>
      </p:ext>
    </p:extLst>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07534633"/>
      </p:ext>
    </p:extLst>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84454970"/>
      </p:ext>
    </p:extLst>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90600" y="152400"/>
            <a:ext cx="7162800" cy="533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dirty="0" smtClean="0"/>
              <a:t>Slide Title</a:t>
            </a:r>
          </a:p>
        </p:txBody>
      </p:sp>
      <p:sp>
        <p:nvSpPr>
          <p:cNvPr id="1027" name="Rectangle 3"/>
          <p:cNvSpPr>
            <a:spLocks noGrp="1" noChangeArrowheads="1"/>
          </p:cNvSpPr>
          <p:nvPr>
            <p:ph type="body" idx="1"/>
          </p:nvPr>
        </p:nvSpPr>
        <p:spPr bwMode="auto">
          <a:xfrm>
            <a:off x="609600" y="914400"/>
            <a:ext cx="7924800" cy="5105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78" tIns="44445" rIns="90478" bIns="44445" numCol="1" anchor="t" anchorCtr="0" compatLnSpc="1">
            <a:prstTxWarp prst="textNoShape">
              <a:avLst/>
            </a:prstTxWarp>
            <a:normAutofit/>
          </a:bodyPr>
          <a:lstStyle/>
          <a:p>
            <a:pPr lvl="0"/>
            <a:r>
              <a:rPr lang="en-US" altLang="en-US" dirty="0" smtClean="0"/>
              <a:t>Body Text</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
        <p:nvSpPr>
          <p:cNvPr id="1028" name="Rectangle 4"/>
          <p:cNvSpPr>
            <a:spLocks noChangeArrowheads="1"/>
          </p:cNvSpPr>
          <p:nvPr userDrawn="1"/>
        </p:nvSpPr>
        <p:spPr bwMode="auto">
          <a:xfrm>
            <a:off x="7971861" y="6551613"/>
            <a:ext cx="939341" cy="30520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r>
              <a:rPr lang="en-US" altLang="en-US" sz="1400" dirty="0" err="1">
                <a:solidFill>
                  <a:srgbClr val="2A40E2"/>
                </a:solidFill>
                <a:latin typeface="Gill Sans Light"/>
                <a:cs typeface="Gill Sans Light"/>
              </a:rPr>
              <a:t>Lec</a:t>
            </a:r>
            <a:r>
              <a:rPr lang="en-US" altLang="en-US" sz="1400" dirty="0">
                <a:solidFill>
                  <a:srgbClr val="2A40E2"/>
                </a:solidFill>
                <a:latin typeface="Gill Sans Light"/>
                <a:cs typeface="Gill Sans Light"/>
              </a:rPr>
              <a:t> </a:t>
            </a:r>
            <a:r>
              <a:rPr lang="en-US" altLang="en-US" sz="1400" dirty="0" smtClean="0">
                <a:solidFill>
                  <a:srgbClr val="2A40E2"/>
                </a:solidFill>
                <a:latin typeface="Gill Sans Light"/>
                <a:cs typeface="Gill Sans Light"/>
              </a:rPr>
              <a:t>15.</a:t>
            </a:r>
            <a:fld id="{6456B83E-17D0-4CDF-84AD-C8A97BEB5271}" type="slidenum">
              <a:rPr lang="en-US" altLang="en-US" sz="1400" smtClean="0">
                <a:solidFill>
                  <a:srgbClr val="2A40E2"/>
                </a:solidFill>
                <a:latin typeface="Gill Sans Light"/>
                <a:cs typeface="Gill Sans Light"/>
              </a:rPr>
              <a:pPr algn="ctr"/>
              <a:t>‹#›</a:t>
            </a:fld>
            <a:endParaRPr lang="en-US" altLang="en-US" sz="1400" b="0" i="1" dirty="0">
              <a:solidFill>
                <a:srgbClr val="2A40E2"/>
              </a:solidFill>
              <a:latin typeface="Gill Sans Light"/>
              <a:cs typeface="Gill Sans Light"/>
            </a:endParaRPr>
          </a:p>
        </p:txBody>
      </p:sp>
      <p:sp>
        <p:nvSpPr>
          <p:cNvPr id="1029" name="Text Box 5"/>
          <p:cNvSpPr txBox="1">
            <a:spLocks noChangeArrowheads="1"/>
          </p:cNvSpPr>
          <p:nvPr/>
        </p:nvSpPr>
        <p:spPr bwMode="auto">
          <a:xfrm>
            <a:off x="0" y="6550025"/>
            <a:ext cx="748901" cy="3077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pPr>
              <a:defRPr/>
            </a:pPr>
            <a:r>
              <a:rPr lang="en-US" sz="1400" dirty="0" smtClean="0">
                <a:solidFill>
                  <a:srgbClr val="2A40E2"/>
                </a:solidFill>
                <a:latin typeface="Gill Sans Light"/>
                <a:cs typeface="Gill Sans Light"/>
              </a:rPr>
              <a:t>3/16/16</a:t>
            </a:r>
          </a:p>
        </p:txBody>
      </p:sp>
      <p:sp>
        <p:nvSpPr>
          <p:cNvPr id="1030" name="Line 6"/>
          <p:cNvSpPr>
            <a:spLocks noChangeShapeType="1"/>
          </p:cNvSpPr>
          <p:nvPr userDrawn="1"/>
        </p:nvSpPr>
        <p:spPr bwMode="auto">
          <a:xfrm>
            <a:off x="990600" y="685800"/>
            <a:ext cx="7162800"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Gill Sans Light"/>
              <a:cs typeface="Gill Sans Light"/>
            </a:endParaRPr>
          </a:p>
        </p:txBody>
      </p:sp>
      <p:sp>
        <p:nvSpPr>
          <p:cNvPr id="1031" name="Text Box 7"/>
          <p:cNvSpPr txBox="1">
            <a:spLocks noChangeArrowheads="1"/>
          </p:cNvSpPr>
          <p:nvPr userDrawn="1"/>
        </p:nvSpPr>
        <p:spPr bwMode="auto">
          <a:xfrm>
            <a:off x="2935288" y="6550025"/>
            <a:ext cx="2621208" cy="3077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pPr>
              <a:defRPr/>
            </a:pPr>
            <a:r>
              <a:rPr lang="en-US" sz="1400" dirty="0" smtClean="0">
                <a:solidFill>
                  <a:srgbClr val="2A40E2"/>
                </a:solidFill>
                <a:latin typeface="Gill Sans Light"/>
                <a:cs typeface="Gill Sans Light"/>
              </a:rPr>
              <a:t>Joseph CS162 ©UCB Spring 2016</a:t>
            </a:r>
          </a:p>
        </p:txBody>
      </p:sp>
    </p:spTree>
  </p:cSld>
  <p:clrMap bg1="lt1" tx1="dk1" bg2="lt2" tx2="dk2" accent1="accent1" accent2="accent2" accent3="accent3" accent4="accent4" accent5="accent5" accent6="accent6" hlink="hlink" folHlink="folHlink"/>
  <p:sldLayoutIdLst>
    <p:sldLayoutId id="2147483686"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ransition xmlns:p14="http://schemas.microsoft.com/office/powerpoint/2010/main"/>
  <p:timing>
    <p:tnLst>
      <p:par>
        <p:cTn xmlns:p14="http://schemas.microsoft.com/office/powerpoint/2010/main" id="1" dur="indefinite" restart="never" nodeType="tmRoot"/>
      </p:par>
    </p:tnLst>
  </p:timing>
  <p:txStyles>
    <p:titleStyle>
      <a:lvl1pPr algn="ctr" rtl="0" eaLnBrk="0" fontAlgn="base" hangingPunct="0">
        <a:lnSpc>
          <a:spcPct val="90000"/>
        </a:lnSpc>
        <a:spcBef>
          <a:spcPct val="0"/>
        </a:spcBef>
        <a:spcAft>
          <a:spcPct val="0"/>
        </a:spcAft>
        <a:defRPr sz="3200" b="1">
          <a:solidFill>
            <a:srgbClr val="2A40E2"/>
          </a:solidFill>
          <a:latin typeface="Gill Sans Light"/>
          <a:ea typeface="+mj-ea"/>
          <a:cs typeface="Gill Sans Light"/>
        </a:defRPr>
      </a:lvl1pPr>
      <a:lvl2pPr algn="ctr" rtl="0" eaLnBrk="0" fontAlgn="base" hangingPunct="0">
        <a:lnSpc>
          <a:spcPct val="90000"/>
        </a:lnSpc>
        <a:spcBef>
          <a:spcPct val="0"/>
        </a:spcBef>
        <a:spcAft>
          <a:spcPct val="0"/>
        </a:spcAft>
        <a:defRPr sz="2400" b="1">
          <a:solidFill>
            <a:srgbClr val="2A40E2"/>
          </a:solidFill>
          <a:latin typeface="Comic Sans MS" pitchFamily="66" charset="0"/>
        </a:defRPr>
      </a:lvl2pPr>
      <a:lvl3pPr algn="ctr" rtl="0" eaLnBrk="0" fontAlgn="base" hangingPunct="0">
        <a:lnSpc>
          <a:spcPct val="90000"/>
        </a:lnSpc>
        <a:spcBef>
          <a:spcPct val="0"/>
        </a:spcBef>
        <a:spcAft>
          <a:spcPct val="0"/>
        </a:spcAft>
        <a:defRPr sz="2400" b="1">
          <a:solidFill>
            <a:srgbClr val="2A40E2"/>
          </a:solidFill>
          <a:latin typeface="Comic Sans MS" pitchFamily="66" charset="0"/>
        </a:defRPr>
      </a:lvl3pPr>
      <a:lvl4pPr algn="ctr" rtl="0" eaLnBrk="0" fontAlgn="base" hangingPunct="0">
        <a:lnSpc>
          <a:spcPct val="90000"/>
        </a:lnSpc>
        <a:spcBef>
          <a:spcPct val="0"/>
        </a:spcBef>
        <a:spcAft>
          <a:spcPct val="0"/>
        </a:spcAft>
        <a:defRPr sz="2400" b="1">
          <a:solidFill>
            <a:srgbClr val="2A40E2"/>
          </a:solidFill>
          <a:latin typeface="Comic Sans MS" pitchFamily="66" charset="0"/>
        </a:defRPr>
      </a:lvl4pPr>
      <a:lvl5pPr algn="ctr" rtl="0" eaLnBrk="0" fontAlgn="base" hangingPunct="0">
        <a:lnSpc>
          <a:spcPct val="90000"/>
        </a:lnSpc>
        <a:spcBef>
          <a:spcPct val="0"/>
        </a:spcBef>
        <a:spcAft>
          <a:spcPct val="0"/>
        </a:spcAft>
        <a:defRPr sz="2400" b="1">
          <a:solidFill>
            <a:srgbClr val="2A40E2"/>
          </a:solidFill>
          <a:latin typeface="Comic Sans MS" pitchFamily="66"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b="1">
          <a:solidFill>
            <a:schemeClr val="tx1"/>
          </a:solidFill>
          <a:latin typeface="Gill Sans Light"/>
          <a:ea typeface="+mn-ea"/>
          <a:cs typeface="Gill Sans Light"/>
        </a:defRPr>
      </a:lvl1pPr>
      <a:lvl2pPr marL="685800" indent="-228600" algn="l" rtl="0" eaLnBrk="0" fontAlgn="base" hangingPunct="0">
        <a:lnSpc>
          <a:spcPct val="90000"/>
        </a:lnSpc>
        <a:spcBef>
          <a:spcPct val="30000"/>
        </a:spcBef>
        <a:spcAft>
          <a:spcPct val="0"/>
        </a:spcAft>
        <a:buSzPct val="100000"/>
        <a:buChar char="–"/>
        <a:defRPr sz="2200" b="1">
          <a:solidFill>
            <a:schemeClr val="tx1"/>
          </a:solidFill>
          <a:latin typeface="Gill Sans Light"/>
          <a:cs typeface="Gill Sans Light"/>
        </a:defRPr>
      </a:lvl2pPr>
      <a:lvl3pPr marL="1143000" indent="-228600" algn="l" rtl="0" eaLnBrk="0" fontAlgn="base" hangingPunct="0">
        <a:lnSpc>
          <a:spcPct val="90000"/>
        </a:lnSpc>
        <a:spcBef>
          <a:spcPct val="30000"/>
        </a:spcBef>
        <a:spcAft>
          <a:spcPct val="0"/>
        </a:spcAft>
        <a:buSzPct val="100000"/>
        <a:buChar char="»"/>
        <a:defRPr sz="2000" b="1">
          <a:solidFill>
            <a:schemeClr val="tx1"/>
          </a:solidFill>
          <a:latin typeface="Gill Sans Light"/>
          <a:cs typeface="Gill Sans Light"/>
        </a:defRPr>
      </a:lvl3pPr>
      <a:lvl4pPr marL="1543050" indent="-171450" algn="l" rtl="0" eaLnBrk="0" fontAlgn="base" hangingPunct="0">
        <a:lnSpc>
          <a:spcPct val="90000"/>
        </a:lnSpc>
        <a:spcBef>
          <a:spcPct val="30000"/>
        </a:spcBef>
        <a:spcAft>
          <a:spcPct val="0"/>
        </a:spcAft>
        <a:buSzPct val="100000"/>
        <a:buChar char="•"/>
        <a:defRPr sz="2000" b="1">
          <a:solidFill>
            <a:schemeClr val="tx1"/>
          </a:solidFill>
          <a:latin typeface="Gill Sans Light"/>
          <a:cs typeface="Gill Sans Light"/>
        </a:defRPr>
      </a:lvl4pPr>
      <a:lvl5pPr marL="2000250" indent="-171450" algn="l" rtl="0" eaLnBrk="0" fontAlgn="base" hangingPunct="0">
        <a:lnSpc>
          <a:spcPct val="90000"/>
        </a:lnSpc>
        <a:spcBef>
          <a:spcPct val="30000"/>
        </a:spcBef>
        <a:spcAft>
          <a:spcPct val="0"/>
        </a:spcAft>
        <a:buSzPct val="100000"/>
        <a:buChar char="–"/>
        <a:defRPr sz="2000" b="1">
          <a:solidFill>
            <a:schemeClr val="tx1"/>
          </a:solidFill>
          <a:latin typeface="Gill Sans Light"/>
          <a:cs typeface="Gill Sans Light"/>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2.xml"/><Relationship Id="rId4" Type="http://schemas.openxmlformats.org/officeDocument/2006/relationships/oleObject" Target="../embeddings/oleObject1.bin"/><Relationship Id="rId5" Type="http://schemas.openxmlformats.org/officeDocument/2006/relationships/image" Target="../media/image4.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09600" y="1066800"/>
            <a:ext cx="7848600" cy="2286000"/>
          </a:xfrm>
          <a:noFill/>
        </p:spPr>
        <p:txBody>
          <a:bodyPr/>
          <a:lstStyle/>
          <a:p>
            <a:r>
              <a:rPr lang="en-US" altLang="en-US" sz="3000" dirty="0" smtClean="0"/>
              <a:t>CS162</a:t>
            </a:r>
            <a:br>
              <a:rPr lang="en-US" altLang="en-US" sz="3000" dirty="0" smtClean="0"/>
            </a:br>
            <a:r>
              <a:rPr lang="en-US" altLang="en-US" sz="3000" dirty="0" smtClean="0"/>
              <a:t>Operating Systems and</a:t>
            </a:r>
            <a:br>
              <a:rPr lang="en-US" altLang="en-US" sz="3000" dirty="0" smtClean="0"/>
            </a:br>
            <a:r>
              <a:rPr lang="en-US" altLang="en-US" sz="3000" dirty="0" smtClean="0"/>
              <a:t>Systems Programming</a:t>
            </a:r>
            <a:br>
              <a:rPr lang="en-US" altLang="en-US" sz="3000" dirty="0" smtClean="0"/>
            </a:br>
            <a:r>
              <a:rPr lang="en-US" altLang="en-US" sz="3000" dirty="0" smtClean="0"/>
              <a:t>Lecture 15</a:t>
            </a:r>
            <a:br>
              <a:rPr lang="en-US" altLang="en-US" sz="3000" dirty="0" smtClean="0"/>
            </a:br>
            <a:r>
              <a:rPr lang="en-US" altLang="en-US" sz="3000" dirty="0" smtClean="0"/>
              <a:t> </a:t>
            </a:r>
            <a:br>
              <a:rPr lang="en-US" altLang="en-US" sz="3000" dirty="0" smtClean="0"/>
            </a:br>
            <a:r>
              <a:rPr lang="en-US" altLang="en-US" sz="3000" dirty="0" smtClean="0"/>
              <a:t>Demand Paging (Finished)</a:t>
            </a:r>
          </a:p>
        </p:txBody>
      </p:sp>
      <p:sp>
        <p:nvSpPr>
          <p:cNvPr id="3075" name="Rectangle 3"/>
          <p:cNvSpPr>
            <a:spLocks noGrp="1" noChangeArrowheads="1"/>
          </p:cNvSpPr>
          <p:nvPr>
            <p:ph type="subTitle" idx="1"/>
          </p:nvPr>
        </p:nvSpPr>
        <p:spPr>
          <a:xfrm>
            <a:off x="609600" y="4191000"/>
            <a:ext cx="8001000" cy="1447800"/>
          </a:xfrm>
          <a:noFill/>
        </p:spPr>
        <p:txBody>
          <a:bodyPr/>
          <a:lstStyle/>
          <a:p>
            <a:pPr marL="285750" indent="-285750"/>
            <a:r>
              <a:rPr lang="en-US" altLang="en-US" dirty="0" smtClean="0"/>
              <a:t>March 16</a:t>
            </a:r>
            <a:r>
              <a:rPr lang="en-US" altLang="en-US" baseline="30000" dirty="0" smtClean="0"/>
              <a:t>th</a:t>
            </a:r>
            <a:r>
              <a:rPr lang="en-US" altLang="en-US" dirty="0" smtClean="0"/>
              <a:t>, 2016</a:t>
            </a:r>
          </a:p>
          <a:p>
            <a:pPr marL="285750" indent="-285750"/>
            <a:r>
              <a:rPr lang="en-US" altLang="en-US" dirty="0" smtClean="0"/>
              <a:t>Prof. Anthony D. Joseph</a:t>
            </a:r>
          </a:p>
          <a:p>
            <a:pPr marL="285750" indent="-285750"/>
            <a:r>
              <a:rPr lang="en-US" altLang="en-US" dirty="0" smtClean="0"/>
              <a:t>http://cs162.eecs.Berkeley.edu</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9267" name="Rectangle 3"/>
          <p:cNvSpPr>
            <a:spLocks noGrp="1" noChangeArrowheads="1"/>
          </p:cNvSpPr>
          <p:nvPr>
            <p:ph type="body" idx="1"/>
          </p:nvPr>
        </p:nvSpPr>
        <p:spPr>
          <a:xfrm>
            <a:off x="76200" y="685800"/>
            <a:ext cx="8763000" cy="5105400"/>
          </a:xfrm>
        </p:spPr>
        <p:txBody>
          <a:bodyPr/>
          <a:lstStyle/>
          <a:p>
            <a:pPr>
              <a:lnSpc>
                <a:spcPct val="80000"/>
              </a:lnSpc>
              <a:spcBef>
                <a:spcPct val="25000"/>
              </a:spcBef>
            </a:pPr>
            <a:r>
              <a:rPr lang="en-US" altLang="ko-KR" smtClean="0">
                <a:ea typeface="굴림" panose="020B0600000101010101" pitchFamily="34" charset="-127"/>
              </a:rPr>
              <a:t>Consider the following: A B C D A B C D A B C D</a:t>
            </a:r>
          </a:p>
          <a:p>
            <a:pPr>
              <a:lnSpc>
                <a:spcPct val="80000"/>
              </a:lnSpc>
              <a:spcBef>
                <a:spcPct val="25000"/>
              </a:spcBef>
            </a:pPr>
            <a:r>
              <a:rPr lang="en-US" altLang="ko-KR" smtClean="0">
                <a:ea typeface="굴림" panose="020B0600000101010101" pitchFamily="34" charset="-127"/>
              </a:rPr>
              <a:t>LRU Performs as follows (same as FIFO here):</a:t>
            </a:r>
          </a:p>
          <a:p>
            <a:pPr>
              <a:lnSpc>
                <a:spcPct val="80000"/>
              </a:lnSpc>
              <a:spcBef>
                <a:spcPct val="25000"/>
              </a:spcBef>
            </a:pPr>
            <a:endParaRPr lang="en-US" altLang="ko-KR" smtClean="0">
              <a:ea typeface="굴림" panose="020B0600000101010101" pitchFamily="34" charset="-127"/>
            </a:endParaRPr>
          </a:p>
          <a:p>
            <a:pPr>
              <a:lnSpc>
                <a:spcPct val="80000"/>
              </a:lnSpc>
              <a:spcBef>
                <a:spcPct val="25000"/>
              </a:spcBef>
            </a:pPr>
            <a:endParaRPr lang="en-US" altLang="ko-KR" smtClean="0">
              <a:ea typeface="굴림" panose="020B0600000101010101" pitchFamily="34" charset="-127"/>
            </a:endParaRPr>
          </a:p>
          <a:p>
            <a:pPr>
              <a:lnSpc>
                <a:spcPct val="80000"/>
              </a:lnSpc>
              <a:spcBef>
                <a:spcPct val="25000"/>
              </a:spcBef>
            </a:pPr>
            <a:endParaRPr lang="en-US" altLang="ko-KR" smtClean="0">
              <a:ea typeface="굴림" panose="020B0600000101010101" pitchFamily="34" charset="-127"/>
            </a:endParaRPr>
          </a:p>
          <a:p>
            <a:pPr>
              <a:lnSpc>
                <a:spcPct val="80000"/>
              </a:lnSpc>
              <a:spcBef>
                <a:spcPct val="25000"/>
              </a:spcBef>
            </a:pPr>
            <a:endParaRPr lang="en-US" altLang="ko-KR" smtClean="0">
              <a:ea typeface="굴림" panose="020B0600000101010101" pitchFamily="34" charset="-127"/>
            </a:endParaRPr>
          </a:p>
          <a:p>
            <a:pPr>
              <a:lnSpc>
                <a:spcPct val="80000"/>
              </a:lnSpc>
              <a:spcBef>
                <a:spcPct val="25000"/>
              </a:spcBef>
            </a:pPr>
            <a:endParaRPr lang="en-US" altLang="ko-KR" smtClean="0">
              <a:ea typeface="굴림" panose="020B0600000101010101" pitchFamily="34" charset="-127"/>
            </a:endParaRPr>
          </a:p>
          <a:p>
            <a:pPr>
              <a:lnSpc>
                <a:spcPct val="80000"/>
              </a:lnSpc>
              <a:spcBef>
                <a:spcPct val="25000"/>
              </a:spcBef>
            </a:pPr>
            <a:endParaRPr lang="en-US" altLang="ko-KR" smtClean="0">
              <a:ea typeface="굴림" panose="020B0600000101010101" pitchFamily="34" charset="-127"/>
            </a:endParaRPr>
          </a:p>
          <a:p>
            <a:pPr lvl="1">
              <a:lnSpc>
                <a:spcPct val="80000"/>
              </a:lnSpc>
              <a:spcBef>
                <a:spcPct val="25000"/>
              </a:spcBef>
            </a:pPr>
            <a:r>
              <a:rPr lang="en-US" altLang="ko-KR" smtClean="0">
                <a:ea typeface="굴림" panose="020B0600000101010101" pitchFamily="34" charset="-127"/>
              </a:rPr>
              <a:t>Every reference is a page fault!</a:t>
            </a:r>
          </a:p>
          <a:p>
            <a:pPr>
              <a:lnSpc>
                <a:spcPct val="80000"/>
              </a:lnSpc>
              <a:spcBef>
                <a:spcPct val="25000"/>
              </a:spcBef>
            </a:pPr>
            <a:r>
              <a:rPr lang="en-US" altLang="ko-KR" smtClean="0">
                <a:ea typeface="굴림" panose="020B0600000101010101" pitchFamily="34" charset="-127"/>
              </a:rPr>
              <a:t>MIN Does much better:</a:t>
            </a:r>
          </a:p>
          <a:p>
            <a:pPr lvl="1">
              <a:lnSpc>
                <a:spcPct val="80000"/>
              </a:lnSpc>
              <a:spcBef>
                <a:spcPct val="25000"/>
              </a:spcBef>
            </a:pPr>
            <a:endParaRPr lang="ko-KR" altLang="en-US" smtClean="0">
              <a:ea typeface="굴림" panose="020B0600000101010101" pitchFamily="34" charset="-127"/>
            </a:endParaRPr>
          </a:p>
        </p:txBody>
      </p:sp>
      <p:grpSp>
        <p:nvGrpSpPr>
          <p:cNvPr id="779347" name="Group 83"/>
          <p:cNvGrpSpPr>
            <a:grpSpLocks/>
          </p:cNvGrpSpPr>
          <p:nvPr/>
        </p:nvGrpSpPr>
        <p:grpSpPr bwMode="auto">
          <a:xfrm>
            <a:off x="8061325" y="2178050"/>
            <a:ext cx="600075" cy="1476375"/>
            <a:chOff x="4950" y="2190"/>
            <a:chExt cx="378" cy="930"/>
          </a:xfrm>
        </p:grpSpPr>
        <p:sp>
          <p:nvSpPr>
            <p:cNvPr id="39086" name="Rectangle 84"/>
            <p:cNvSpPr>
              <a:spLocks noChangeArrowheads="1"/>
            </p:cNvSpPr>
            <p:nvPr/>
          </p:nvSpPr>
          <p:spPr bwMode="auto">
            <a:xfrm>
              <a:off x="4950" y="2810"/>
              <a:ext cx="378" cy="310"/>
            </a:xfrm>
            <a:prstGeom prst="rect">
              <a:avLst/>
            </a:prstGeom>
            <a:solidFill>
              <a:srgbClr val="FFFF00"/>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a:latin typeface="Gill Sans Light"/>
                  <a:ea typeface="굴림" panose="020B0600000101010101" pitchFamily="34" charset="-127"/>
                  <a:cs typeface="Gill Sans Light"/>
                </a:rPr>
                <a:t>D</a:t>
              </a:r>
            </a:p>
          </p:txBody>
        </p:sp>
        <p:sp>
          <p:nvSpPr>
            <p:cNvPr id="39087" name="Rectangle 85"/>
            <p:cNvSpPr>
              <a:spLocks noChangeArrowheads="1"/>
            </p:cNvSpPr>
            <p:nvPr/>
          </p:nvSpPr>
          <p:spPr bwMode="auto">
            <a:xfrm>
              <a:off x="4950" y="2500"/>
              <a:ext cx="378" cy="310"/>
            </a:xfrm>
            <a:prstGeom prst="rect">
              <a:avLst/>
            </a:prstGeom>
            <a:solidFill>
              <a:schemeClr val="accent1"/>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a:latin typeface="Gill Sans Light"/>
                <a:ea typeface="굴림" panose="020B0600000101010101" pitchFamily="34" charset="-127"/>
                <a:cs typeface="Gill Sans Light"/>
              </a:endParaRPr>
            </a:p>
          </p:txBody>
        </p:sp>
        <p:sp>
          <p:nvSpPr>
            <p:cNvPr id="39088" name="Rectangle 86"/>
            <p:cNvSpPr>
              <a:spLocks noChangeArrowheads="1"/>
            </p:cNvSpPr>
            <p:nvPr/>
          </p:nvSpPr>
          <p:spPr bwMode="auto">
            <a:xfrm>
              <a:off x="4950" y="2190"/>
              <a:ext cx="378" cy="310"/>
            </a:xfrm>
            <a:prstGeom prst="rect">
              <a:avLst/>
            </a:prstGeom>
            <a:solidFill>
              <a:srgbClr val="FF66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a:latin typeface="Gill Sans Light"/>
                <a:ea typeface="굴림" panose="020B0600000101010101" pitchFamily="34" charset="-127"/>
                <a:cs typeface="Gill Sans Light"/>
              </a:endParaRPr>
            </a:p>
          </p:txBody>
        </p:sp>
      </p:grpSp>
      <p:sp>
        <p:nvSpPr>
          <p:cNvPr id="38916" name="Rectangle 2"/>
          <p:cNvSpPr>
            <a:spLocks noGrp="1" noChangeArrowheads="1"/>
          </p:cNvSpPr>
          <p:nvPr>
            <p:ph type="title"/>
          </p:nvPr>
        </p:nvSpPr>
        <p:spPr/>
        <p:txBody>
          <a:bodyPr/>
          <a:lstStyle/>
          <a:p>
            <a:r>
              <a:rPr lang="en-US" altLang="ko-KR" smtClean="0">
                <a:ea typeface="굴림" panose="020B0600000101010101" pitchFamily="34" charset="-127"/>
              </a:rPr>
              <a:t>When will LRU perform badly?</a:t>
            </a:r>
          </a:p>
        </p:txBody>
      </p:sp>
      <p:grpSp>
        <p:nvGrpSpPr>
          <p:cNvPr id="779268" name="Group 4"/>
          <p:cNvGrpSpPr>
            <a:grpSpLocks/>
          </p:cNvGrpSpPr>
          <p:nvPr/>
        </p:nvGrpSpPr>
        <p:grpSpPr bwMode="auto">
          <a:xfrm>
            <a:off x="7470775" y="2178050"/>
            <a:ext cx="600075" cy="1476375"/>
            <a:chOff x="4950" y="2190"/>
            <a:chExt cx="378" cy="930"/>
          </a:xfrm>
        </p:grpSpPr>
        <p:sp>
          <p:nvSpPr>
            <p:cNvPr id="39083" name="Rectangle 5"/>
            <p:cNvSpPr>
              <a:spLocks noChangeArrowheads="1"/>
            </p:cNvSpPr>
            <p:nvPr/>
          </p:nvSpPr>
          <p:spPr bwMode="auto">
            <a:xfrm>
              <a:off x="4950" y="2810"/>
              <a:ext cx="378"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a:latin typeface="Gill Sans Light"/>
                <a:ea typeface="굴림" panose="020B0600000101010101" pitchFamily="34" charset="-127"/>
                <a:cs typeface="Gill Sans Light"/>
              </a:endParaRPr>
            </a:p>
          </p:txBody>
        </p:sp>
        <p:sp>
          <p:nvSpPr>
            <p:cNvPr id="39084" name="Rectangle 6"/>
            <p:cNvSpPr>
              <a:spLocks noChangeArrowheads="1"/>
            </p:cNvSpPr>
            <p:nvPr/>
          </p:nvSpPr>
          <p:spPr bwMode="auto">
            <a:xfrm>
              <a:off x="4950" y="2500"/>
              <a:ext cx="378" cy="310"/>
            </a:xfrm>
            <a:prstGeom prst="rect">
              <a:avLst/>
            </a:prstGeom>
            <a:solidFill>
              <a:schemeClr val="accent1"/>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a:latin typeface="Gill Sans Light"/>
                  <a:ea typeface="굴림" panose="020B0600000101010101" pitchFamily="34" charset="-127"/>
                  <a:cs typeface="Gill Sans Light"/>
                </a:rPr>
                <a:t>C</a:t>
              </a:r>
            </a:p>
          </p:txBody>
        </p:sp>
        <p:sp>
          <p:nvSpPr>
            <p:cNvPr id="39085" name="Rectangle 7"/>
            <p:cNvSpPr>
              <a:spLocks noChangeArrowheads="1"/>
            </p:cNvSpPr>
            <p:nvPr/>
          </p:nvSpPr>
          <p:spPr bwMode="auto">
            <a:xfrm>
              <a:off x="4950" y="2190"/>
              <a:ext cx="378" cy="310"/>
            </a:xfrm>
            <a:prstGeom prst="rect">
              <a:avLst/>
            </a:prstGeom>
            <a:solidFill>
              <a:srgbClr val="FF66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a:latin typeface="Gill Sans Light"/>
                <a:ea typeface="굴림" panose="020B0600000101010101" pitchFamily="34" charset="-127"/>
                <a:cs typeface="Gill Sans Light"/>
              </a:endParaRPr>
            </a:p>
          </p:txBody>
        </p:sp>
      </p:grpSp>
      <p:grpSp>
        <p:nvGrpSpPr>
          <p:cNvPr id="779272" name="Group 8"/>
          <p:cNvGrpSpPr>
            <a:grpSpLocks/>
          </p:cNvGrpSpPr>
          <p:nvPr/>
        </p:nvGrpSpPr>
        <p:grpSpPr bwMode="auto">
          <a:xfrm>
            <a:off x="6872288" y="2178050"/>
            <a:ext cx="598487" cy="1476375"/>
            <a:chOff x="4573" y="2190"/>
            <a:chExt cx="377" cy="930"/>
          </a:xfrm>
        </p:grpSpPr>
        <p:sp>
          <p:nvSpPr>
            <p:cNvPr id="39080" name="Rectangle 9"/>
            <p:cNvSpPr>
              <a:spLocks noChangeArrowheads="1"/>
            </p:cNvSpPr>
            <p:nvPr/>
          </p:nvSpPr>
          <p:spPr bwMode="auto">
            <a:xfrm>
              <a:off x="4573" y="2810"/>
              <a:ext cx="377"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a:latin typeface="Gill Sans Light"/>
                <a:ea typeface="굴림" panose="020B0600000101010101" pitchFamily="34" charset="-127"/>
                <a:cs typeface="Gill Sans Light"/>
              </a:endParaRPr>
            </a:p>
          </p:txBody>
        </p:sp>
        <p:sp>
          <p:nvSpPr>
            <p:cNvPr id="39081" name="Rectangle 10"/>
            <p:cNvSpPr>
              <a:spLocks noChangeArrowheads="1"/>
            </p:cNvSpPr>
            <p:nvPr/>
          </p:nvSpPr>
          <p:spPr bwMode="auto">
            <a:xfrm>
              <a:off x="4573" y="2500"/>
              <a:ext cx="377" cy="310"/>
            </a:xfrm>
            <a:prstGeom prst="rect">
              <a:avLst/>
            </a:prstGeom>
            <a:solidFill>
              <a:srgbClr val="FFFF00"/>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a:latin typeface="Gill Sans Light"/>
                <a:ea typeface="굴림" panose="020B0600000101010101" pitchFamily="34" charset="-127"/>
                <a:cs typeface="Gill Sans Light"/>
              </a:endParaRPr>
            </a:p>
          </p:txBody>
        </p:sp>
        <p:sp>
          <p:nvSpPr>
            <p:cNvPr id="39082" name="Rectangle 11"/>
            <p:cNvSpPr>
              <a:spLocks noChangeArrowheads="1"/>
            </p:cNvSpPr>
            <p:nvPr/>
          </p:nvSpPr>
          <p:spPr bwMode="auto">
            <a:xfrm>
              <a:off x="4573" y="2190"/>
              <a:ext cx="377" cy="310"/>
            </a:xfrm>
            <a:prstGeom prst="rect">
              <a:avLst/>
            </a:prstGeom>
            <a:solidFill>
              <a:srgbClr val="FF66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a:latin typeface="Gill Sans Light"/>
                  <a:ea typeface="굴림" panose="020B0600000101010101" pitchFamily="34" charset="-127"/>
                  <a:cs typeface="Gill Sans Light"/>
                </a:rPr>
                <a:t>B</a:t>
              </a:r>
            </a:p>
          </p:txBody>
        </p:sp>
      </p:grpSp>
      <p:grpSp>
        <p:nvGrpSpPr>
          <p:cNvPr id="779276" name="Group 12"/>
          <p:cNvGrpSpPr>
            <a:grpSpLocks/>
          </p:cNvGrpSpPr>
          <p:nvPr/>
        </p:nvGrpSpPr>
        <p:grpSpPr bwMode="auto">
          <a:xfrm>
            <a:off x="6272213" y="2178050"/>
            <a:ext cx="600075" cy="1476375"/>
            <a:chOff x="4195" y="2190"/>
            <a:chExt cx="378" cy="930"/>
          </a:xfrm>
        </p:grpSpPr>
        <p:sp>
          <p:nvSpPr>
            <p:cNvPr id="39077" name="Rectangle 13"/>
            <p:cNvSpPr>
              <a:spLocks noChangeArrowheads="1"/>
            </p:cNvSpPr>
            <p:nvPr/>
          </p:nvSpPr>
          <p:spPr bwMode="auto">
            <a:xfrm>
              <a:off x="4195" y="2810"/>
              <a:ext cx="378"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a:latin typeface="Gill Sans Light"/>
                  <a:ea typeface="굴림" panose="020B0600000101010101" pitchFamily="34" charset="-127"/>
                  <a:cs typeface="Gill Sans Light"/>
                </a:rPr>
                <a:t>A</a:t>
              </a:r>
            </a:p>
          </p:txBody>
        </p:sp>
        <p:sp>
          <p:nvSpPr>
            <p:cNvPr id="39078" name="Rectangle 14"/>
            <p:cNvSpPr>
              <a:spLocks noChangeArrowheads="1"/>
            </p:cNvSpPr>
            <p:nvPr/>
          </p:nvSpPr>
          <p:spPr bwMode="auto">
            <a:xfrm>
              <a:off x="4195" y="2500"/>
              <a:ext cx="378" cy="310"/>
            </a:xfrm>
            <a:prstGeom prst="rect">
              <a:avLst/>
            </a:prstGeom>
            <a:solidFill>
              <a:srgbClr val="FFFF00"/>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a:latin typeface="Gill Sans Light"/>
                <a:ea typeface="굴림" panose="020B0600000101010101" pitchFamily="34" charset="-127"/>
                <a:cs typeface="Gill Sans Light"/>
              </a:endParaRPr>
            </a:p>
          </p:txBody>
        </p:sp>
        <p:sp>
          <p:nvSpPr>
            <p:cNvPr id="39079" name="Rectangle 15"/>
            <p:cNvSpPr>
              <a:spLocks noChangeArrowheads="1"/>
            </p:cNvSpPr>
            <p:nvPr/>
          </p:nvSpPr>
          <p:spPr bwMode="auto">
            <a:xfrm>
              <a:off x="4195" y="2190"/>
              <a:ext cx="378" cy="310"/>
            </a:xfrm>
            <a:prstGeom prst="rect">
              <a:avLst/>
            </a:prstGeom>
            <a:solidFill>
              <a:schemeClr val="accent1"/>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a:latin typeface="Gill Sans Light"/>
                <a:ea typeface="굴림" panose="020B0600000101010101" pitchFamily="34" charset="-127"/>
                <a:cs typeface="Gill Sans Light"/>
              </a:endParaRPr>
            </a:p>
          </p:txBody>
        </p:sp>
      </p:grpSp>
      <p:grpSp>
        <p:nvGrpSpPr>
          <p:cNvPr id="779280" name="Group 16"/>
          <p:cNvGrpSpPr>
            <a:grpSpLocks/>
          </p:cNvGrpSpPr>
          <p:nvPr/>
        </p:nvGrpSpPr>
        <p:grpSpPr bwMode="auto">
          <a:xfrm>
            <a:off x="5673725" y="2178050"/>
            <a:ext cx="598488" cy="1476375"/>
            <a:chOff x="3818" y="2190"/>
            <a:chExt cx="377" cy="930"/>
          </a:xfrm>
        </p:grpSpPr>
        <p:sp>
          <p:nvSpPr>
            <p:cNvPr id="39074" name="Rectangle 17"/>
            <p:cNvSpPr>
              <a:spLocks noChangeArrowheads="1"/>
            </p:cNvSpPr>
            <p:nvPr/>
          </p:nvSpPr>
          <p:spPr bwMode="auto">
            <a:xfrm>
              <a:off x="3818" y="2810"/>
              <a:ext cx="377" cy="310"/>
            </a:xfrm>
            <a:prstGeom prst="rect">
              <a:avLst/>
            </a:prstGeom>
            <a:solidFill>
              <a:srgbClr val="FF66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a:latin typeface="Gill Sans Light"/>
                <a:ea typeface="굴림" panose="020B0600000101010101" pitchFamily="34" charset="-127"/>
                <a:cs typeface="Gill Sans Light"/>
              </a:endParaRPr>
            </a:p>
          </p:txBody>
        </p:sp>
        <p:sp>
          <p:nvSpPr>
            <p:cNvPr id="39075" name="Rectangle 18"/>
            <p:cNvSpPr>
              <a:spLocks noChangeArrowheads="1"/>
            </p:cNvSpPr>
            <p:nvPr/>
          </p:nvSpPr>
          <p:spPr bwMode="auto">
            <a:xfrm>
              <a:off x="3818" y="2500"/>
              <a:ext cx="377" cy="310"/>
            </a:xfrm>
            <a:prstGeom prst="rect">
              <a:avLst/>
            </a:prstGeom>
            <a:solidFill>
              <a:srgbClr val="FFFF00"/>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a:latin typeface="Gill Sans Light"/>
                  <a:ea typeface="굴림" panose="020B0600000101010101" pitchFamily="34" charset="-127"/>
                  <a:cs typeface="Gill Sans Light"/>
                </a:rPr>
                <a:t>D</a:t>
              </a:r>
            </a:p>
          </p:txBody>
        </p:sp>
        <p:sp>
          <p:nvSpPr>
            <p:cNvPr id="39076" name="Rectangle 19"/>
            <p:cNvSpPr>
              <a:spLocks noChangeArrowheads="1"/>
            </p:cNvSpPr>
            <p:nvPr/>
          </p:nvSpPr>
          <p:spPr bwMode="auto">
            <a:xfrm>
              <a:off x="3818" y="2190"/>
              <a:ext cx="377" cy="310"/>
            </a:xfrm>
            <a:prstGeom prst="rect">
              <a:avLst/>
            </a:prstGeom>
            <a:solidFill>
              <a:schemeClr val="accent1"/>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a:latin typeface="Gill Sans Light"/>
                <a:ea typeface="굴림" panose="020B0600000101010101" pitchFamily="34" charset="-127"/>
                <a:cs typeface="Gill Sans Light"/>
              </a:endParaRPr>
            </a:p>
          </p:txBody>
        </p:sp>
      </p:grpSp>
      <p:grpSp>
        <p:nvGrpSpPr>
          <p:cNvPr id="779284" name="Group 20"/>
          <p:cNvGrpSpPr>
            <a:grpSpLocks/>
          </p:cNvGrpSpPr>
          <p:nvPr/>
        </p:nvGrpSpPr>
        <p:grpSpPr bwMode="auto">
          <a:xfrm>
            <a:off x="5073650" y="2178050"/>
            <a:ext cx="600075" cy="1476375"/>
            <a:chOff x="3440" y="2190"/>
            <a:chExt cx="378" cy="930"/>
          </a:xfrm>
        </p:grpSpPr>
        <p:sp>
          <p:nvSpPr>
            <p:cNvPr id="39071" name="Rectangle 21"/>
            <p:cNvSpPr>
              <a:spLocks noChangeArrowheads="1"/>
            </p:cNvSpPr>
            <p:nvPr/>
          </p:nvSpPr>
          <p:spPr bwMode="auto">
            <a:xfrm>
              <a:off x="3440" y="2810"/>
              <a:ext cx="378" cy="310"/>
            </a:xfrm>
            <a:prstGeom prst="rect">
              <a:avLst/>
            </a:prstGeom>
            <a:solidFill>
              <a:srgbClr val="FF66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a:latin typeface="Gill Sans Light"/>
                <a:ea typeface="굴림" panose="020B0600000101010101" pitchFamily="34" charset="-127"/>
                <a:cs typeface="Gill Sans Light"/>
              </a:endParaRPr>
            </a:p>
          </p:txBody>
        </p:sp>
        <p:sp>
          <p:nvSpPr>
            <p:cNvPr id="39072" name="Rectangle 22"/>
            <p:cNvSpPr>
              <a:spLocks noChangeArrowheads="1"/>
            </p:cNvSpPr>
            <p:nvPr/>
          </p:nvSpPr>
          <p:spPr bwMode="auto">
            <a:xfrm>
              <a:off x="3440" y="2500"/>
              <a:ext cx="378"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a:latin typeface="Gill Sans Light"/>
                <a:ea typeface="굴림" panose="020B0600000101010101" pitchFamily="34" charset="-127"/>
                <a:cs typeface="Gill Sans Light"/>
              </a:endParaRPr>
            </a:p>
          </p:txBody>
        </p:sp>
        <p:sp>
          <p:nvSpPr>
            <p:cNvPr id="39073" name="Rectangle 23"/>
            <p:cNvSpPr>
              <a:spLocks noChangeArrowheads="1"/>
            </p:cNvSpPr>
            <p:nvPr/>
          </p:nvSpPr>
          <p:spPr bwMode="auto">
            <a:xfrm>
              <a:off x="3440" y="2190"/>
              <a:ext cx="378" cy="310"/>
            </a:xfrm>
            <a:prstGeom prst="rect">
              <a:avLst/>
            </a:prstGeom>
            <a:solidFill>
              <a:schemeClr val="accent1"/>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a:latin typeface="Gill Sans Light"/>
                  <a:ea typeface="굴림" panose="020B0600000101010101" pitchFamily="34" charset="-127"/>
                  <a:cs typeface="Gill Sans Light"/>
                </a:rPr>
                <a:t>C</a:t>
              </a:r>
            </a:p>
          </p:txBody>
        </p:sp>
      </p:grpSp>
      <p:grpSp>
        <p:nvGrpSpPr>
          <p:cNvPr id="779288" name="Group 24"/>
          <p:cNvGrpSpPr>
            <a:grpSpLocks/>
          </p:cNvGrpSpPr>
          <p:nvPr/>
        </p:nvGrpSpPr>
        <p:grpSpPr bwMode="auto">
          <a:xfrm>
            <a:off x="4475163" y="2178050"/>
            <a:ext cx="598487" cy="1476375"/>
            <a:chOff x="3063" y="2190"/>
            <a:chExt cx="377" cy="930"/>
          </a:xfrm>
        </p:grpSpPr>
        <p:sp>
          <p:nvSpPr>
            <p:cNvPr id="39068" name="Rectangle 25"/>
            <p:cNvSpPr>
              <a:spLocks noChangeArrowheads="1"/>
            </p:cNvSpPr>
            <p:nvPr/>
          </p:nvSpPr>
          <p:spPr bwMode="auto">
            <a:xfrm>
              <a:off x="3063" y="2810"/>
              <a:ext cx="377" cy="310"/>
            </a:xfrm>
            <a:prstGeom prst="rect">
              <a:avLst/>
            </a:prstGeom>
            <a:solidFill>
              <a:srgbClr val="FF66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a:latin typeface="Gill Sans Light"/>
                  <a:ea typeface="굴림" panose="020B0600000101010101" pitchFamily="34" charset="-127"/>
                  <a:cs typeface="Gill Sans Light"/>
                </a:rPr>
                <a:t>B</a:t>
              </a:r>
            </a:p>
          </p:txBody>
        </p:sp>
        <p:sp>
          <p:nvSpPr>
            <p:cNvPr id="39069" name="Rectangle 26"/>
            <p:cNvSpPr>
              <a:spLocks noChangeArrowheads="1"/>
            </p:cNvSpPr>
            <p:nvPr/>
          </p:nvSpPr>
          <p:spPr bwMode="auto">
            <a:xfrm>
              <a:off x="3063" y="2500"/>
              <a:ext cx="377"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a:latin typeface="Gill Sans Light"/>
                <a:ea typeface="굴림" panose="020B0600000101010101" pitchFamily="34" charset="-127"/>
                <a:cs typeface="Gill Sans Light"/>
              </a:endParaRPr>
            </a:p>
          </p:txBody>
        </p:sp>
        <p:sp>
          <p:nvSpPr>
            <p:cNvPr id="39070" name="Rectangle 27"/>
            <p:cNvSpPr>
              <a:spLocks noChangeArrowheads="1"/>
            </p:cNvSpPr>
            <p:nvPr/>
          </p:nvSpPr>
          <p:spPr bwMode="auto">
            <a:xfrm>
              <a:off x="3063" y="2190"/>
              <a:ext cx="377" cy="310"/>
            </a:xfrm>
            <a:prstGeom prst="rect">
              <a:avLst/>
            </a:prstGeom>
            <a:solidFill>
              <a:srgbClr val="FFFF00"/>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a:latin typeface="Gill Sans Light"/>
                <a:ea typeface="굴림" panose="020B0600000101010101" pitchFamily="34" charset="-127"/>
                <a:cs typeface="Gill Sans Light"/>
              </a:endParaRPr>
            </a:p>
          </p:txBody>
        </p:sp>
      </p:grpSp>
      <p:grpSp>
        <p:nvGrpSpPr>
          <p:cNvPr id="779292" name="Group 28"/>
          <p:cNvGrpSpPr>
            <a:grpSpLocks/>
          </p:cNvGrpSpPr>
          <p:nvPr/>
        </p:nvGrpSpPr>
        <p:grpSpPr bwMode="auto">
          <a:xfrm>
            <a:off x="3875088" y="2178050"/>
            <a:ext cx="600075" cy="1476375"/>
            <a:chOff x="2685" y="2190"/>
            <a:chExt cx="378" cy="930"/>
          </a:xfrm>
        </p:grpSpPr>
        <p:sp>
          <p:nvSpPr>
            <p:cNvPr id="39065" name="Rectangle 29"/>
            <p:cNvSpPr>
              <a:spLocks noChangeArrowheads="1"/>
            </p:cNvSpPr>
            <p:nvPr/>
          </p:nvSpPr>
          <p:spPr bwMode="auto">
            <a:xfrm>
              <a:off x="2685" y="2810"/>
              <a:ext cx="378" cy="310"/>
            </a:xfrm>
            <a:prstGeom prst="rect">
              <a:avLst/>
            </a:prstGeom>
            <a:solidFill>
              <a:schemeClr val="accent1"/>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a:latin typeface="Gill Sans Light"/>
                <a:ea typeface="굴림" panose="020B0600000101010101" pitchFamily="34" charset="-127"/>
                <a:cs typeface="Gill Sans Light"/>
              </a:endParaRPr>
            </a:p>
          </p:txBody>
        </p:sp>
        <p:sp>
          <p:nvSpPr>
            <p:cNvPr id="39066" name="Rectangle 30"/>
            <p:cNvSpPr>
              <a:spLocks noChangeArrowheads="1"/>
            </p:cNvSpPr>
            <p:nvPr/>
          </p:nvSpPr>
          <p:spPr bwMode="auto">
            <a:xfrm>
              <a:off x="2685" y="2500"/>
              <a:ext cx="378"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a:latin typeface="Gill Sans Light"/>
                  <a:ea typeface="굴림" panose="020B0600000101010101" pitchFamily="34" charset="-127"/>
                  <a:cs typeface="Gill Sans Light"/>
                </a:rPr>
                <a:t>A</a:t>
              </a:r>
            </a:p>
          </p:txBody>
        </p:sp>
        <p:sp>
          <p:nvSpPr>
            <p:cNvPr id="39067" name="Rectangle 31"/>
            <p:cNvSpPr>
              <a:spLocks noChangeArrowheads="1"/>
            </p:cNvSpPr>
            <p:nvPr/>
          </p:nvSpPr>
          <p:spPr bwMode="auto">
            <a:xfrm>
              <a:off x="2685" y="2190"/>
              <a:ext cx="378" cy="310"/>
            </a:xfrm>
            <a:prstGeom prst="rect">
              <a:avLst/>
            </a:prstGeom>
            <a:solidFill>
              <a:srgbClr val="FFFF00"/>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a:latin typeface="Gill Sans Light"/>
                <a:ea typeface="굴림" panose="020B0600000101010101" pitchFamily="34" charset="-127"/>
                <a:cs typeface="Gill Sans Light"/>
              </a:endParaRPr>
            </a:p>
          </p:txBody>
        </p:sp>
      </p:grpSp>
      <p:grpSp>
        <p:nvGrpSpPr>
          <p:cNvPr id="779296" name="Group 32"/>
          <p:cNvGrpSpPr>
            <a:grpSpLocks/>
          </p:cNvGrpSpPr>
          <p:nvPr/>
        </p:nvGrpSpPr>
        <p:grpSpPr bwMode="auto">
          <a:xfrm>
            <a:off x="3275013" y="2178050"/>
            <a:ext cx="600075" cy="1476375"/>
            <a:chOff x="2307" y="2190"/>
            <a:chExt cx="378" cy="930"/>
          </a:xfrm>
        </p:grpSpPr>
        <p:sp>
          <p:nvSpPr>
            <p:cNvPr id="39062" name="Rectangle 33"/>
            <p:cNvSpPr>
              <a:spLocks noChangeArrowheads="1"/>
            </p:cNvSpPr>
            <p:nvPr/>
          </p:nvSpPr>
          <p:spPr bwMode="auto">
            <a:xfrm>
              <a:off x="2307" y="2810"/>
              <a:ext cx="378" cy="310"/>
            </a:xfrm>
            <a:prstGeom prst="rect">
              <a:avLst/>
            </a:prstGeom>
            <a:solidFill>
              <a:schemeClr val="accent1"/>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a:latin typeface="Gill Sans Light"/>
                <a:ea typeface="굴림" panose="020B0600000101010101" pitchFamily="34" charset="-127"/>
                <a:cs typeface="Gill Sans Light"/>
              </a:endParaRPr>
            </a:p>
          </p:txBody>
        </p:sp>
        <p:sp>
          <p:nvSpPr>
            <p:cNvPr id="39063" name="Rectangle 34"/>
            <p:cNvSpPr>
              <a:spLocks noChangeArrowheads="1"/>
            </p:cNvSpPr>
            <p:nvPr/>
          </p:nvSpPr>
          <p:spPr bwMode="auto">
            <a:xfrm>
              <a:off x="2307" y="2500"/>
              <a:ext cx="378" cy="310"/>
            </a:xfrm>
            <a:prstGeom prst="rect">
              <a:avLst/>
            </a:prstGeom>
            <a:solidFill>
              <a:srgbClr val="FF66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a:latin typeface="Gill Sans Light"/>
                <a:ea typeface="굴림" panose="020B0600000101010101" pitchFamily="34" charset="-127"/>
                <a:cs typeface="Gill Sans Light"/>
              </a:endParaRPr>
            </a:p>
          </p:txBody>
        </p:sp>
        <p:sp>
          <p:nvSpPr>
            <p:cNvPr id="39064" name="Rectangle 35"/>
            <p:cNvSpPr>
              <a:spLocks noChangeArrowheads="1"/>
            </p:cNvSpPr>
            <p:nvPr/>
          </p:nvSpPr>
          <p:spPr bwMode="auto">
            <a:xfrm>
              <a:off x="2307" y="2190"/>
              <a:ext cx="378" cy="310"/>
            </a:xfrm>
            <a:prstGeom prst="rect">
              <a:avLst/>
            </a:prstGeom>
            <a:solidFill>
              <a:srgbClr val="FFFF00"/>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a:latin typeface="Gill Sans Light"/>
                  <a:ea typeface="굴림" panose="020B0600000101010101" pitchFamily="34" charset="-127"/>
                  <a:cs typeface="Gill Sans Light"/>
                </a:rPr>
                <a:t>D</a:t>
              </a:r>
            </a:p>
          </p:txBody>
        </p:sp>
      </p:grpSp>
      <p:grpSp>
        <p:nvGrpSpPr>
          <p:cNvPr id="779300" name="Group 36"/>
          <p:cNvGrpSpPr>
            <a:grpSpLocks/>
          </p:cNvGrpSpPr>
          <p:nvPr/>
        </p:nvGrpSpPr>
        <p:grpSpPr bwMode="auto">
          <a:xfrm>
            <a:off x="2676525" y="2178050"/>
            <a:ext cx="598488" cy="1476375"/>
            <a:chOff x="1930" y="2190"/>
            <a:chExt cx="377" cy="930"/>
          </a:xfrm>
        </p:grpSpPr>
        <p:sp>
          <p:nvSpPr>
            <p:cNvPr id="39059" name="Rectangle 37"/>
            <p:cNvSpPr>
              <a:spLocks noChangeArrowheads="1"/>
            </p:cNvSpPr>
            <p:nvPr/>
          </p:nvSpPr>
          <p:spPr bwMode="auto">
            <a:xfrm>
              <a:off x="1930" y="2810"/>
              <a:ext cx="377" cy="310"/>
            </a:xfrm>
            <a:prstGeom prst="rect">
              <a:avLst/>
            </a:prstGeom>
            <a:solidFill>
              <a:schemeClr val="accent1"/>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a:latin typeface="Gill Sans Light"/>
                  <a:ea typeface="굴림" panose="020B0600000101010101" pitchFamily="34" charset="-127"/>
                  <a:cs typeface="Gill Sans Light"/>
                </a:rPr>
                <a:t>C</a:t>
              </a:r>
            </a:p>
          </p:txBody>
        </p:sp>
        <p:sp>
          <p:nvSpPr>
            <p:cNvPr id="39060" name="Rectangle 38"/>
            <p:cNvSpPr>
              <a:spLocks noChangeArrowheads="1"/>
            </p:cNvSpPr>
            <p:nvPr/>
          </p:nvSpPr>
          <p:spPr bwMode="auto">
            <a:xfrm>
              <a:off x="1930" y="2500"/>
              <a:ext cx="377" cy="310"/>
            </a:xfrm>
            <a:prstGeom prst="rect">
              <a:avLst/>
            </a:prstGeom>
            <a:solidFill>
              <a:srgbClr val="FF66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a:latin typeface="Gill Sans Light"/>
                <a:ea typeface="굴림" panose="020B0600000101010101" pitchFamily="34" charset="-127"/>
                <a:cs typeface="Gill Sans Light"/>
              </a:endParaRPr>
            </a:p>
          </p:txBody>
        </p:sp>
        <p:sp>
          <p:nvSpPr>
            <p:cNvPr id="39061" name="Rectangle 39"/>
            <p:cNvSpPr>
              <a:spLocks noChangeArrowheads="1"/>
            </p:cNvSpPr>
            <p:nvPr/>
          </p:nvSpPr>
          <p:spPr bwMode="auto">
            <a:xfrm>
              <a:off x="1930" y="2190"/>
              <a:ext cx="377"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a:latin typeface="Gill Sans Light"/>
                <a:ea typeface="굴림" panose="020B0600000101010101" pitchFamily="34" charset="-127"/>
                <a:cs typeface="Gill Sans Light"/>
              </a:endParaRPr>
            </a:p>
          </p:txBody>
        </p:sp>
      </p:grpSp>
      <p:grpSp>
        <p:nvGrpSpPr>
          <p:cNvPr id="779304" name="Group 40"/>
          <p:cNvGrpSpPr>
            <a:grpSpLocks/>
          </p:cNvGrpSpPr>
          <p:nvPr/>
        </p:nvGrpSpPr>
        <p:grpSpPr bwMode="auto">
          <a:xfrm>
            <a:off x="2076450" y="2178050"/>
            <a:ext cx="600075" cy="1476375"/>
            <a:chOff x="1552" y="2190"/>
            <a:chExt cx="378" cy="930"/>
          </a:xfrm>
        </p:grpSpPr>
        <p:sp>
          <p:nvSpPr>
            <p:cNvPr id="39056" name="Rectangle 41"/>
            <p:cNvSpPr>
              <a:spLocks noChangeArrowheads="1"/>
            </p:cNvSpPr>
            <p:nvPr/>
          </p:nvSpPr>
          <p:spPr bwMode="auto">
            <a:xfrm>
              <a:off x="1552" y="2810"/>
              <a:ext cx="378" cy="31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a:latin typeface="Gill Sans Light"/>
                <a:ea typeface="굴림" panose="020B0600000101010101" pitchFamily="34" charset="-127"/>
                <a:cs typeface="Gill Sans Light"/>
              </a:endParaRPr>
            </a:p>
          </p:txBody>
        </p:sp>
        <p:sp>
          <p:nvSpPr>
            <p:cNvPr id="39057" name="Rectangle 42"/>
            <p:cNvSpPr>
              <a:spLocks noChangeArrowheads="1"/>
            </p:cNvSpPr>
            <p:nvPr/>
          </p:nvSpPr>
          <p:spPr bwMode="auto">
            <a:xfrm>
              <a:off x="1552" y="2500"/>
              <a:ext cx="378" cy="310"/>
            </a:xfrm>
            <a:prstGeom prst="rect">
              <a:avLst/>
            </a:prstGeom>
            <a:solidFill>
              <a:srgbClr val="FF66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a:latin typeface="Gill Sans Light"/>
                  <a:ea typeface="굴림" panose="020B0600000101010101" pitchFamily="34" charset="-127"/>
                  <a:cs typeface="Gill Sans Light"/>
                </a:rPr>
                <a:t>B</a:t>
              </a:r>
            </a:p>
          </p:txBody>
        </p:sp>
        <p:sp>
          <p:nvSpPr>
            <p:cNvPr id="39058" name="Rectangle 43"/>
            <p:cNvSpPr>
              <a:spLocks noChangeArrowheads="1"/>
            </p:cNvSpPr>
            <p:nvPr/>
          </p:nvSpPr>
          <p:spPr bwMode="auto">
            <a:xfrm>
              <a:off x="1552" y="2190"/>
              <a:ext cx="378"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a:latin typeface="Gill Sans Light"/>
                <a:ea typeface="굴림" panose="020B0600000101010101" pitchFamily="34" charset="-127"/>
                <a:cs typeface="Gill Sans Light"/>
              </a:endParaRPr>
            </a:p>
          </p:txBody>
        </p:sp>
      </p:grpSp>
      <p:grpSp>
        <p:nvGrpSpPr>
          <p:cNvPr id="779308" name="Group 44"/>
          <p:cNvGrpSpPr>
            <a:grpSpLocks/>
          </p:cNvGrpSpPr>
          <p:nvPr/>
        </p:nvGrpSpPr>
        <p:grpSpPr bwMode="auto">
          <a:xfrm>
            <a:off x="1477963" y="2178050"/>
            <a:ext cx="598487" cy="1476375"/>
            <a:chOff x="1117" y="1948"/>
            <a:chExt cx="377" cy="930"/>
          </a:xfrm>
        </p:grpSpPr>
        <p:sp>
          <p:nvSpPr>
            <p:cNvPr id="39053" name="Rectangle 45"/>
            <p:cNvSpPr>
              <a:spLocks noChangeArrowheads="1"/>
            </p:cNvSpPr>
            <p:nvPr/>
          </p:nvSpPr>
          <p:spPr bwMode="auto">
            <a:xfrm>
              <a:off x="1117" y="2568"/>
              <a:ext cx="377" cy="31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a:latin typeface="Gill Sans Light"/>
                <a:ea typeface="굴림" panose="020B0600000101010101" pitchFamily="34" charset="-127"/>
                <a:cs typeface="Gill Sans Light"/>
              </a:endParaRPr>
            </a:p>
          </p:txBody>
        </p:sp>
        <p:sp>
          <p:nvSpPr>
            <p:cNvPr id="39054" name="Rectangle 46"/>
            <p:cNvSpPr>
              <a:spLocks noChangeArrowheads="1"/>
            </p:cNvSpPr>
            <p:nvPr/>
          </p:nvSpPr>
          <p:spPr bwMode="auto">
            <a:xfrm>
              <a:off x="1117" y="2258"/>
              <a:ext cx="377" cy="31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a:latin typeface="Gill Sans Light"/>
                <a:ea typeface="굴림" panose="020B0600000101010101" pitchFamily="34" charset="-127"/>
                <a:cs typeface="Gill Sans Light"/>
              </a:endParaRPr>
            </a:p>
          </p:txBody>
        </p:sp>
        <p:sp>
          <p:nvSpPr>
            <p:cNvPr id="39055" name="Rectangle 47"/>
            <p:cNvSpPr>
              <a:spLocks noChangeArrowheads="1"/>
            </p:cNvSpPr>
            <p:nvPr/>
          </p:nvSpPr>
          <p:spPr bwMode="auto">
            <a:xfrm>
              <a:off x="1117" y="1948"/>
              <a:ext cx="377"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a:latin typeface="Gill Sans Light"/>
                  <a:ea typeface="굴림" panose="020B0600000101010101" pitchFamily="34" charset="-127"/>
                  <a:cs typeface="Gill Sans Light"/>
                </a:rPr>
                <a:t>A</a:t>
              </a:r>
            </a:p>
          </p:txBody>
        </p:sp>
      </p:grpSp>
      <p:sp>
        <p:nvSpPr>
          <p:cNvPr id="779312" name="Rectangle 48"/>
          <p:cNvSpPr>
            <a:spLocks noChangeArrowheads="1"/>
          </p:cNvSpPr>
          <p:nvPr/>
        </p:nvSpPr>
        <p:spPr bwMode="auto">
          <a:xfrm>
            <a:off x="7470775" y="1447800"/>
            <a:ext cx="600075" cy="730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a:latin typeface="Gill Sans Light"/>
                <a:ea typeface="굴림" panose="020B0600000101010101" pitchFamily="34" charset="-127"/>
                <a:cs typeface="Gill Sans Light"/>
              </a:rPr>
              <a:t>C</a:t>
            </a:r>
          </a:p>
        </p:txBody>
      </p:sp>
      <p:sp>
        <p:nvSpPr>
          <p:cNvPr id="779313" name="Rectangle 49"/>
          <p:cNvSpPr>
            <a:spLocks noChangeArrowheads="1"/>
          </p:cNvSpPr>
          <p:nvPr/>
        </p:nvSpPr>
        <p:spPr bwMode="auto">
          <a:xfrm>
            <a:off x="6872288" y="1447800"/>
            <a:ext cx="598487"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a:latin typeface="Gill Sans Light"/>
                <a:ea typeface="굴림" panose="020B0600000101010101" pitchFamily="34" charset="-127"/>
                <a:cs typeface="Gill Sans Light"/>
              </a:rPr>
              <a:t>B</a:t>
            </a:r>
          </a:p>
        </p:txBody>
      </p:sp>
      <p:sp>
        <p:nvSpPr>
          <p:cNvPr id="779314" name="Rectangle 50"/>
          <p:cNvSpPr>
            <a:spLocks noChangeArrowheads="1"/>
          </p:cNvSpPr>
          <p:nvPr/>
        </p:nvSpPr>
        <p:spPr bwMode="auto">
          <a:xfrm>
            <a:off x="6272213" y="1447800"/>
            <a:ext cx="600075" cy="730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a:latin typeface="Gill Sans Light"/>
                <a:ea typeface="굴림" panose="020B0600000101010101" pitchFamily="34" charset="-127"/>
                <a:cs typeface="Gill Sans Light"/>
              </a:rPr>
              <a:t>A</a:t>
            </a:r>
          </a:p>
        </p:txBody>
      </p:sp>
      <p:sp>
        <p:nvSpPr>
          <p:cNvPr id="779315" name="Rectangle 51"/>
          <p:cNvSpPr>
            <a:spLocks noChangeArrowheads="1"/>
          </p:cNvSpPr>
          <p:nvPr/>
        </p:nvSpPr>
        <p:spPr bwMode="auto">
          <a:xfrm>
            <a:off x="5673725" y="1447800"/>
            <a:ext cx="598488" cy="73025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a:latin typeface="Gill Sans Light"/>
                <a:ea typeface="굴림" panose="020B0600000101010101" pitchFamily="34" charset="-127"/>
                <a:cs typeface="Gill Sans Light"/>
              </a:rPr>
              <a:t>D</a:t>
            </a:r>
          </a:p>
        </p:txBody>
      </p:sp>
      <p:sp>
        <p:nvSpPr>
          <p:cNvPr id="779316" name="Rectangle 52"/>
          <p:cNvSpPr>
            <a:spLocks noChangeArrowheads="1"/>
          </p:cNvSpPr>
          <p:nvPr/>
        </p:nvSpPr>
        <p:spPr bwMode="auto">
          <a:xfrm>
            <a:off x="5073650" y="1447800"/>
            <a:ext cx="600075" cy="730250"/>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a:latin typeface="Gill Sans Light"/>
                <a:ea typeface="굴림" panose="020B0600000101010101" pitchFamily="34" charset="-127"/>
                <a:cs typeface="Gill Sans Light"/>
              </a:rPr>
              <a:t>C</a:t>
            </a:r>
          </a:p>
        </p:txBody>
      </p:sp>
      <p:sp>
        <p:nvSpPr>
          <p:cNvPr id="779317" name="Rectangle 53"/>
          <p:cNvSpPr>
            <a:spLocks noChangeArrowheads="1"/>
          </p:cNvSpPr>
          <p:nvPr/>
        </p:nvSpPr>
        <p:spPr bwMode="auto">
          <a:xfrm>
            <a:off x="4475163" y="1447800"/>
            <a:ext cx="598487" cy="73025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a:latin typeface="Gill Sans Light"/>
                <a:ea typeface="굴림" panose="020B0600000101010101" pitchFamily="34" charset="-127"/>
                <a:cs typeface="Gill Sans Light"/>
              </a:rPr>
              <a:t>B</a:t>
            </a:r>
          </a:p>
        </p:txBody>
      </p:sp>
      <p:sp>
        <p:nvSpPr>
          <p:cNvPr id="779318" name="Rectangle 54"/>
          <p:cNvSpPr>
            <a:spLocks noChangeArrowheads="1"/>
          </p:cNvSpPr>
          <p:nvPr/>
        </p:nvSpPr>
        <p:spPr bwMode="auto">
          <a:xfrm>
            <a:off x="3875088" y="1447800"/>
            <a:ext cx="600075" cy="730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a:latin typeface="Gill Sans Light"/>
                <a:ea typeface="굴림" panose="020B0600000101010101" pitchFamily="34" charset="-127"/>
                <a:cs typeface="Gill Sans Light"/>
              </a:rPr>
              <a:t>A</a:t>
            </a:r>
          </a:p>
        </p:txBody>
      </p:sp>
      <p:sp>
        <p:nvSpPr>
          <p:cNvPr id="779319" name="Rectangle 55"/>
          <p:cNvSpPr>
            <a:spLocks noChangeArrowheads="1"/>
          </p:cNvSpPr>
          <p:nvPr/>
        </p:nvSpPr>
        <p:spPr bwMode="auto">
          <a:xfrm>
            <a:off x="3275013" y="1447800"/>
            <a:ext cx="600075" cy="730250"/>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a:latin typeface="Gill Sans Light"/>
                <a:ea typeface="굴림" panose="020B0600000101010101" pitchFamily="34" charset="-127"/>
                <a:cs typeface="Gill Sans Light"/>
              </a:rPr>
              <a:t>D</a:t>
            </a:r>
          </a:p>
        </p:txBody>
      </p:sp>
      <p:sp>
        <p:nvSpPr>
          <p:cNvPr id="779320" name="Rectangle 56"/>
          <p:cNvSpPr>
            <a:spLocks noChangeArrowheads="1"/>
          </p:cNvSpPr>
          <p:nvPr/>
        </p:nvSpPr>
        <p:spPr bwMode="auto">
          <a:xfrm>
            <a:off x="2676525" y="1447800"/>
            <a:ext cx="598488"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a:latin typeface="Gill Sans Light"/>
                <a:ea typeface="굴림" panose="020B0600000101010101" pitchFamily="34" charset="-127"/>
                <a:cs typeface="Gill Sans Light"/>
              </a:rPr>
              <a:t>C</a:t>
            </a:r>
          </a:p>
        </p:txBody>
      </p:sp>
      <p:sp>
        <p:nvSpPr>
          <p:cNvPr id="779321" name="Rectangle 57"/>
          <p:cNvSpPr>
            <a:spLocks noChangeArrowheads="1"/>
          </p:cNvSpPr>
          <p:nvPr/>
        </p:nvSpPr>
        <p:spPr bwMode="auto">
          <a:xfrm>
            <a:off x="2076450" y="1447800"/>
            <a:ext cx="600075" cy="730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a:latin typeface="Gill Sans Light"/>
                <a:ea typeface="굴림" panose="020B0600000101010101" pitchFamily="34" charset="-127"/>
                <a:cs typeface="Gill Sans Light"/>
              </a:rPr>
              <a:t>B</a:t>
            </a:r>
          </a:p>
        </p:txBody>
      </p:sp>
      <p:sp>
        <p:nvSpPr>
          <p:cNvPr id="779322" name="Rectangle 58"/>
          <p:cNvSpPr>
            <a:spLocks noChangeArrowheads="1"/>
          </p:cNvSpPr>
          <p:nvPr/>
        </p:nvSpPr>
        <p:spPr bwMode="auto">
          <a:xfrm>
            <a:off x="1477963" y="1447800"/>
            <a:ext cx="598487" cy="730250"/>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a:latin typeface="Gill Sans Light"/>
                <a:ea typeface="굴림" panose="020B0600000101010101" pitchFamily="34" charset="-127"/>
                <a:cs typeface="Gill Sans Light"/>
              </a:rPr>
              <a:t>A</a:t>
            </a:r>
          </a:p>
        </p:txBody>
      </p:sp>
      <p:sp>
        <p:nvSpPr>
          <p:cNvPr id="779351" name="Rectangle 87"/>
          <p:cNvSpPr>
            <a:spLocks noChangeArrowheads="1"/>
          </p:cNvSpPr>
          <p:nvPr/>
        </p:nvSpPr>
        <p:spPr bwMode="auto">
          <a:xfrm>
            <a:off x="8086725" y="1447800"/>
            <a:ext cx="600075" cy="730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a:latin typeface="Gill Sans Light"/>
                <a:ea typeface="굴림" panose="020B0600000101010101" pitchFamily="34" charset="-127"/>
                <a:cs typeface="Gill Sans Light"/>
              </a:rPr>
              <a:t>D</a:t>
            </a:r>
          </a:p>
        </p:txBody>
      </p:sp>
      <p:grpSp>
        <p:nvGrpSpPr>
          <p:cNvPr id="779354" name="Group 90"/>
          <p:cNvGrpSpPr>
            <a:grpSpLocks/>
          </p:cNvGrpSpPr>
          <p:nvPr/>
        </p:nvGrpSpPr>
        <p:grpSpPr bwMode="auto">
          <a:xfrm>
            <a:off x="466725" y="1447800"/>
            <a:ext cx="8204200" cy="2206625"/>
            <a:chOff x="240" y="1440"/>
            <a:chExt cx="5168" cy="1390"/>
          </a:xfrm>
        </p:grpSpPr>
        <p:sp>
          <p:nvSpPr>
            <p:cNvPr id="39028" name="Rectangle 60"/>
            <p:cNvSpPr>
              <a:spLocks noChangeArrowheads="1"/>
            </p:cNvSpPr>
            <p:nvPr/>
          </p:nvSpPr>
          <p:spPr bwMode="auto">
            <a:xfrm>
              <a:off x="240" y="2520"/>
              <a:ext cx="637" cy="31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a:latin typeface="Gill Sans Light"/>
                  <a:ea typeface="굴림" panose="020B0600000101010101" pitchFamily="34" charset="-127"/>
                  <a:cs typeface="Gill Sans Light"/>
                </a:rPr>
                <a:t>3</a:t>
              </a:r>
            </a:p>
          </p:txBody>
        </p:sp>
        <p:sp>
          <p:nvSpPr>
            <p:cNvPr id="39029" name="Rectangle 61"/>
            <p:cNvSpPr>
              <a:spLocks noChangeArrowheads="1"/>
            </p:cNvSpPr>
            <p:nvPr/>
          </p:nvSpPr>
          <p:spPr bwMode="auto">
            <a:xfrm>
              <a:off x="240" y="2210"/>
              <a:ext cx="637" cy="31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a:latin typeface="Gill Sans Light"/>
                  <a:ea typeface="굴림" panose="020B0600000101010101" pitchFamily="34" charset="-127"/>
                  <a:cs typeface="Gill Sans Light"/>
                </a:rPr>
                <a:t>2</a:t>
              </a:r>
            </a:p>
          </p:txBody>
        </p:sp>
        <p:sp>
          <p:nvSpPr>
            <p:cNvPr id="39030" name="Rectangle 62"/>
            <p:cNvSpPr>
              <a:spLocks noChangeArrowheads="1"/>
            </p:cNvSpPr>
            <p:nvPr/>
          </p:nvSpPr>
          <p:spPr bwMode="auto">
            <a:xfrm>
              <a:off x="240" y="1900"/>
              <a:ext cx="637" cy="31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a:latin typeface="Gill Sans Light"/>
                  <a:ea typeface="굴림" panose="020B0600000101010101" pitchFamily="34" charset="-127"/>
                  <a:cs typeface="Gill Sans Light"/>
                </a:rPr>
                <a:t>1</a:t>
              </a:r>
            </a:p>
          </p:txBody>
        </p:sp>
        <p:sp>
          <p:nvSpPr>
            <p:cNvPr id="39031" name="Rectangle 63"/>
            <p:cNvSpPr>
              <a:spLocks noChangeArrowheads="1"/>
            </p:cNvSpPr>
            <p:nvPr/>
          </p:nvSpPr>
          <p:spPr bwMode="auto">
            <a:xfrm>
              <a:off x="240" y="1440"/>
              <a:ext cx="637" cy="46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90000"/>
                </a:lnSpc>
                <a:spcBef>
                  <a:spcPct val="30000"/>
                </a:spcBef>
              </a:pPr>
              <a:r>
                <a:rPr lang="en-US" altLang="ko-KR" sz="2400" dirty="0">
                  <a:latin typeface="Gill Sans Light"/>
                  <a:ea typeface="굴림" panose="020B0600000101010101" pitchFamily="34" charset="-127"/>
                  <a:cs typeface="Gill Sans Light"/>
                </a:rPr>
                <a:t>Ref:</a:t>
              </a:r>
            </a:p>
            <a:p>
              <a:pPr algn="l">
                <a:lnSpc>
                  <a:spcPct val="50000"/>
                </a:lnSpc>
                <a:spcBef>
                  <a:spcPct val="30000"/>
                </a:spcBef>
              </a:pPr>
              <a:r>
                <a:rPr lang="en-US" altLang="ko-KR" sz="2400" dirty="0">
                  <a:latin typeface="Gill Sans Light"/>
                  <a:ea typeface="굴림" panose="020B0600000101010101" pitchFamily="34" charset="-127"/>
                  <a:cs typeface="Gill Sans Light"/>
                </a:rPr>
                <a:t>Page:</a:t>
              </a:r>
            </a:p>
          </p:txBody>
        </p:sp>
        <p:sp>
          <p:nvSpPr>
            <p:cNvPr id="39032" name="Line 65"/>
            <p:cNvSpPr>
              <a:spLocks noChangeShapeType="1"/>
            </p:cNvSpPr>
            <p:nvPr/>
          </p:nvSpPr>
          <p:spPr bwMode="auto">
            <a:xfrm>
              <a:off x="240" y="1900"/>
              <a:ext cx="5168"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grpSp>
          <p:nvGrpSpPr>
            <p:cNvPr id="39033" name="Group 89"/>
            <p:cNvGrpSpPr>
              <a:grpSpLocks/>
            </p:cNvGrpSpPr>
            <p:nvPr/>
          </p:nvGrpSpPr>
          <p:grpSpPr bwMode="auto">
            <a:xfrm>
              <a:off x="240" y="2210"/>
              <a:ext cx="5161" cy="310"/>
              <a:chOff x="240" y="2210"/>
              <a:chExt cx="4790" cy="310"/>
            </a:xfrm>
          </p:grpSpPr>
          <p:sp>
            <p:nvSpPr>
              <p:cNvPr id="39051" name="Line 66"/>
              <p:cNvSpPr>
                <a:spLocks noChangeShapeType="1"/>
              </p:cNvSpPr>
              <p:nvPr/>
            </p:nvSpPr>
            <p:spPr bwMode="auto">
              <a:xfrm>
                <a:off x="240" y="2210"/>
                <a:ext cx="47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sp>
            <p:nvSpPr>
              <p:cNvPr id="39052" name="Line 67"/>
              <p:cNvSpPr>
                <a:spLocks noChangeShapeType="1"/>
              </p:cNvSpPr>
              <p:nvPr/>
            </p:nvSpPr>
            <p:spPr bwMode="auto">
              <a:xfrm>
                <a:off x="240" y="2520"/>
                <a:ext cx="47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grpSp>
        <p:sp>
          <p:nvSpPr>
            <p:cNvPr id="39034" name="Line 69"/>
            <p:cNvSpPr>
              <a:spLocks noChangeShapeType="1"/>
            </p:cNvSpPr>
            <p:nvPr/>
          </p:nvSpPr>
          <p:spPr bwMode="auto">
            <a:xfrm>
              <a:off x="240" y="1440"/>
              <a:ext cx="0" cy="139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sp>
          <p:nvSpPr>
            <p:cNvPr id="39035" name="Line 70"/>
            <p:cNvSpPr>
              <a:spLocks noChangeShapeType="1"/>
            </p:cNvSpPr>
            <p:nvPr/>
          </p:nvSpPr>
          <p:spPr bwMode="auto">
            <a:xfrm>
              <a:off x="877" y="1440"/>
              <a:ext cx="0" cy="139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sp>
          <p:nvSpPr>
            <p:cNvPr id="39036" name="Line 71"/>
            <p:cNvSpPr>
              <a:spLocks noChangeShapeType="1"/>
            </p:cNvSpPr>
            <p:nvPr/>
          </p:nvSpPr>
          <p:spPr bwMode="auto">
            <a:xfrm>
              <a:off x="1254"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sp>
          <p:nvSpPr>
            <p:cNvPr id="39037" name="Line 72"/>
            <p:cNvSpPr>
              <a:spLocks noChangeShapeType="1"/>
            </p:cNvSpPr>
            <p:nvPr/>
          </p:nvSpPr>
          <p:spPr bwMode="auto">
            <a:xfrm>
              <a:off x="1632"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sp>
          <p:nvSpPr>
            <p:cNvPr id="39038" name="Line 73"/>
            <p:cNvSpPr>
              <a:spLocks noChangeShapeType="1"/>
            </p:cNvSpPr>
            <p:nvPr/>
          </p:nvSpPr>
          <p:spPr bwMode="auto">
            <a:xfrm>
              <a:off x="2009"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sp>
          <p:nvSpPr>
            <p:cNvPr id="39039" name="Line 74"/>
            <p:cNvSpPr>
              <a:spLocks noChangeShapeType="1"/>
            </p:cNvSpPr>
            <p:nvPr/>
          </p:nvSpPr>
          <p:spPr bwMode="auto">
            <a:xfrm>
              <a:off x="2387"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sp>
          <p:nvSpPr>
            <p:cNvPr id="39040" name="Line 75"/>
            <p:cNvSpPr>
              <a:spLocks noChangeShapeType="1"/>
            </p:cNvSpPr>
            <p:nvPr/>
          </p:nvSpPr>
          <p:spPr bwMode="auto">
            <a:xfrm>
              <a:off x="2765"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sp>
          <p:nvSpPr>
            <p:cNvPr id="39041" name="Line 76"/>
            <p:cNvSpPr>
              <a:spLocks noChangeShapeType="1"/>
            </p:cNvSpPr>
            <p:nvPr/>
          </p:nvSpPr>
          <p:spPr bwMode="auto">
            <a:xfrm>
              <a:off x="3142"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sp>
          <p:nvSpPr>
            <p:cNvPr id="39042" name="Line 77"/>
            <p:cNvSpPr>
              <a:spLocks noChangeShapeType="1"/>
            </p:cNvSpPr>
            <p:nvPr/>
          </p:nvSpPr>
          <p:spPr bwMode="auto">
            <a:xfrm>
              <a:off x="3520"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sp>
          <p:nvSpPr>
            <p:cNvPr id="39043" name="Line 78"/>
            <p:cNvSpPr>
              <a:spLocks noChangeShapeType="1"/>
            </p:cNvSpPr>
            <p:nvPr/>
          </p:nvSpPr>
          <p:spPr bwMode="auto">
            <a:xfrm>
              <a:off x="3897"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sp>
          <p:nvSpPr>
            <p:cNvPr id="39044" name="Line 79"/>
            <p:cNvSpPr>
              <a:spLocks noChangeShapeType="1"/>
            </p:cNvSpPr>
            <p:nvPr/>
          </p:nvSpPr>
          <p:spPr bwMode="auto">
            <a:xfrm>
              <a:off x="4275"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sp>
          <p:nvSpPr>
            <p:cNvPr id="39045" name="Line 80"/>
            <p:cNvSpPr>
              <a:spLocks noChangeShapeType="1"/>
            </p:cNvSpPr>
            <p:nvPr/>
          </p:nvSpPr>
          <p:spPr bwMode="auto">
            <a:xfrm>
              <a:off x="4652"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grpSp>
          <p:nvGrpSpPr>
            <p:cNvPr id="39046" name="Group 82"/>
            <p:cNvGrpSpPr>
              <a:grpSpLocks/>
            </p:cNvGrpSpPr>
            <p:nvPr/>
          </p:nvGrpSpPr>
          <p:grpSpPr bwMode="auto">
            <a:xfrm>
              <a:off x="240" y="1440"/>
              <a:ext cx="5160" cy="1390"/>
              <a:chOff x="240" y="1440"/>
              <a:chExt cx="4790" cy="1390"/>
            </a:xfrm>
          </p:grpSpPr>
          <p:sp>
            <p:nvSpPr>
              <p:cNvPr id="39048" name="Line 64"/>
              <p:cNvSpPr>
                <a:spLocks noChangeShapeType="1"/>
              </p:cNvSpPr>
              <p:nvPr/>
            </p:nvSpPr>
            <p:spPr bwMode="auto">
              <a:xfrm>
                <a:off x="240" y="1440"/>
                <a:ext cx="479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sp>
            <p:nvSpPr>
              <p:cNvPr id="39049" name="Line 68"/>
              <p:cNvSpPr>
                <a:spLocks noChangeShapeType="1"/>
              </p:cNvSpPr>
              <p:nvPr/>
            </p:nvSpPr>
            <p:spPr bwMode="auto">
              <a:xfrm>
                <a:off x="240" y="2830"/>
                <a:ext cx="479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sp>
            <p:nvSpPr>
              <p:cNvPr id="39050" name="Line 81"/>
              <p:cNvSpPr>
                <a:spLocks noChangeShapeType="1"/>
              </p:cNvSpPr>
              <p:nvPr/>
            </p:nvSpPr>
            <p:spPr bwMode="auto">
              <a:xfrm>
                <a:off x="5030" y="1440"/>
                <a:ext cx="0" cy="139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grpSp>
        <p:sp>
          <p:nvSpPr>
            <p:cNvPr id="39047" name="Line 88"/>
            <p:cNvSpPr>
              <a:spLocks noChangeShapeType="1"/>
            </p:cNvSpPr>
            <p:nvPr/>
          </p:nvSpPr>
          <p:spPr bwMode="auto">
            <a:xfrm>
              <a:off x="5024"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grpSp>
      <p:grpSp>
        <p:nvGrpSpPr>
          <p:cNvPr id="779441" name="Group 177"/>
          <p:cNvGrpSpPr>
            <a:grpSpLocks/>
          </p:cNvGrpSpPr>
          <p:nvPr/>
        </p:nvGrpSpPr>
        <p:grpSpPr bwMode="auto">
          <a:xfrm>
            <a:off x="457200" y="4495800"/>
            <a:ext cx="8220075" cy="2206625"/>
            <a:chOff x="294" y="2786"/>
            <a:chExt cx="5178" cy="1390"/>
          </a:xfrm>
        </p:grpSpPr>
        <p:grpSp>
          <p:nvGrpSpPr>
            <p:cNvPr id="38942" name="Group 91"/>
            <p:cNvGrpSpPr>
              <a:grpSpLocks/>
            </p:cNvGrpSpPr>
            <p:nvPr/>
          </p:nvGrpSpPr>
          <p:grpSpPr bwMode="auto">
            <a:xfrm>
              <a:off x="5078" y="3246"/>
              <a:ext cx="378" cy="930"/>
              <a:chOff x="4950" y="2190"/>
              <a:chExt cx="378" cy="930"/>
            </a:xfrm>
          </p:grpSpPr>
          <p:sp>
            <p:nvSpPr>
              <p:cNvPr id="39025" name="Rectangle 92"/>
              <p:cNvSpPr>
                <a:spLocks noChangeArrowheads="1"/>
              </p:cNvSpPr>
              <p:nvPr/>
            </p:nvSpPr>
            <p:spPr bwMode="auto">
              <a:xfrm>
                <a:off x="4950" y="2810"/>
                <a:ext cx="378" cy="310"/>
              </a:xfrm>
              <a:prstGeom prst="rect">
                <a:avLst/>
              </a:prstGeom>
              <a:solidFill>
                <a:srgbClr val="FFFF00"/>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a:latin typeface="Gill Sans Light"/>
                  <a:ea typeface="굴림" panose="020B0600000101010101" pitchFamily="34" charset="-127"/>
                  <a:cs typeface="Gill Sans Light"/>
                </a:endParaRPr>
              </a:p>
            </p:txBody>
          </p:sp>
          <p:sp>
            <p:nvSpPr>
              <p:cNvPr id="39026" name="Rectangle 93"/>
              <p:cNvSpPr>
                <a:spLocks noChangeArrowheads="1"/>
              </p:cNvSpPr>
              <p:nvPr/>
            </p:nvSpPr>
            <p:spPr bwMode="auto">
              <a:xfrm>
                <a:off x="4950" y="2500"/>
                <a:ext cx="378" cy="310"/>
              </a:xfrm>
              <a:prstGeom prst="rect">
                <a:avLst/>
              </a:prstGeom>
              <a:solidFill>
                <a:schemeClr val="accent1"/>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a:latin typeface="Gill Sans Light"/>
                  <a:ea typeface="굴림" panose="020B0600000101010101" pitchFamily="34" charset="-127"/>
                  <a:cs typeface="Gill Sans Light"/>
                </a:endParaRPr>
              </a:p>
            </p:txBody>
          </p:sp>
          <p:sp>
            <p:nvSpPr>
              <p:cNvPr id="39027" name="Rectangle 94"/>
              <p:cNvSpPr>
                <a:spLocks noChangeArrowheads="1"/>
              </p:cNvSpPr>
              <p:nvPr/>
            </p:nvSpPr>
            <p:spPr bwMode="auto">
              <a:xfrm>
                <a:off x="4950" y="2190"/>
                <a:ext cx="378" cy="310"/>
              </a:xfrm>
              <a:prstGeom prst="rect">
                <a:avLst/>
              </a:prstGeom>
              <a:solidFill>
                <a:srgbClr val="FF66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a:latin typeface="Gill Sans Light"/>
                  <a:ea typeface="굴림" panose="020B0600000101010101" pitchFamily="34" charset="-127"/>
                  <a:cs typeface="Gill Sans Light"/>
                </a:endParaRPr>
              </a:p>
            </p:txBody>
          </p:sp>
        </p:grpSp>
        <p:grpSp>
          <p:nvGrpSpPr>
            <p:cNvPr id="38943" name="Group 95"/>
            <p:cNvGrpSpPr>
              <a:grpSpLocks/>
            </p:cNvGrpSpPr>
            <p:nvPr/>
          </p:nvGrpSpPr>
          <p:grpSpPr bwMode="auto">
            <a:xfrm>
              <a:off x="4706" y="3246"/>
              <a:ext cx="378" cy="930"/>
              <a:chOff x="4950" y="2190"/>
              <a:chExt cx="378" cy="930"/>
            </a:xfrm>
          </p:grpSpPr>
          <p:sp>
            <p:nvSpPr>
              <p:cNvPr id="39022" name="Rectangle 96"/>
              <p:cNvSpPr>
                <a:spLocks noChangeArrowheads="1"/>
              </p:cNvSpPr>
              <p:nvPr/>
            </p:nvSpPr>
            <p:spPr bwMode="auto">
              <a:xfrm>
                <a:off x="4950" y="2810"/>
                <a:ext cx="378" cy="310"/>
              </a:xfrm>
              <a:prstGeom prst="rect">
                <a:avLst/>
              </a:prstGeom>
              <a:solidFill>
                <a:srgbClr val="FFFF00"/>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a:latin typeface="Gill Sans Light"/>
                  <a:ea typeface="굴림" panose="020B0600000101010101" pitchFamily="34" charset="-127"/>
                  <a:cs typeface="Gill Sans Light"/>
                </a:endParaRPr>
              </a:p>
            </p:txBody>
          </p:sp>
          <p:sp>
            <p:nvSpPr>
              <p:cNvPr id="39023" name="Rectangle 97"/>
              <p:cNvSpPr>
                <a:spLocks noChangeArrowheads="1"/>
              </p:cNvSpPr>
              <p:nvPr/>
            </p:nvSpPr>
            <p:spPr bwMode="auto">
              <a:xfrm>
                <a:off x="4950" y="2500"/>
                <a:ext cx="378" cy="310"/>
              </a:xfrm>
              <a:prstGeom prst="rect">
                <a:avLst/>
              </a:prstGeom>
              <a:solidFill>
                <a:schemeClr val="accent1"/>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a:latin typeface="Gill Sans Light"/>
                  <a:ea typeface="굴림" panose="020B0600000101010101" pitchFamily="34" charset="-127"/>
                  <a:cs typeface="Gill Sans Light"/>
                </a:endParaRPr>
              </a:p>
            </p:txBody>
          </p:sp>
          <p:sp>
            <p:nvSpPr>
              <p:cNvPr id="39024" name="Rectangle 98"/>
              <p:cNvSpPr>
                <a:spLocks noChangeArrowheads="1"/>
              </p:cNvSpPr>
              <p:nvPr/>
            </p:nvSpPr>
            <p:spPr bwMode="auto">
              <a:xfrm>
                <a:off x="4950" y="2190"/>
                <a:ext cx="378" cy="310"/>
              </a:xfrm>
              <a:prstGeom prst="rect">
                <a:avLst/>
              </a:prstGeom>
              <a:solidFill>
                <a:srgbClr val="FF66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a:latin typeface="Gill Sans Light"/>
                  <a:ea typeface="굴림" panose="020B0600000101010101" pitchFamily="34" charset="-127"/>
                  <a:cs typeface="Gill Sans Light"/>
                </a:endParaRPr>
              </a:p>
            </p:txBody>
          </p:sp>
        </p:grpSp>
        <p:grpSp>
          <p:nvGrpSpPr>
            <p:cNvPr id="38944" name="Group 99"/>
            <p:cNvGrpSpPr>
              <a:grpSpLocks/>
            </p:cNvGrpSpPr>
            <p:nvPr/>
          </p:nvGrpSpPr>
          <p:grpSpPr bwMode="auto">
            <a:xfrm>
              <a:off x="4329" y="3246"/>
              <a:ext cx="377" cy="930"/>
              <a:chOff x="4573" y="2190"/>
              <a:chExt cx="377" cy="930"/>
            </a:xfrm>
          </p:grpSpPr>
          <p:sp>
            <p:nvSpPr>
              <p:cNvPr id="39019" name="Rectangle 100"/>
              <p:cNvSpPr>
                <a:spLocks noChangeArrowheads="1"/>
              </p:cNvSpPr>
              <p:nvPr/>
            </p:nvSpPr>
            <p:spPr bwMode="auto">
              <a:xfrm>
                <a:off x="4573" y="2810"/>
                <a:ext cx="377" cy="310"/>
              </a:xfrm>
              <a:prstGeom prst="rect">
                <a:avLst/>
              </a:prstGeom>
              <a:solidFill>
                <a:srgbClr val="FFFF00"/>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a:latin typeface="Gill Sans Light"/>
                  <a:ea typeface="굴림" panose="020B0600000101010101" pitchFamily="34" charset="-127"/>
                  <a:cs typeface="Gill Sans Light"/>
                </a:endParaRPr>
              </a:p>
            </p:txBody>
          </p:sp>
          <p:sp>
            <p:nvSpPr>
              <p:cNvPr id="39020" name="Rectangle 101"/>
              <p:cNvSpPr>
                <a:spLocks noChangeArrowheads="1"/>
              </p:cNvSpPr>
              <p:nvPr/>
            </p:nvSpPr>
            <p:spPr bwMode="auto">
              <a:xfrm>
                <a:off x="4573" y="2500"/>
                <a:ext cx="377" cy="310"/>
              </a:xfrm>
              <a:prstGeom prst="rect">
                <a:avLst/>
              </a:prstGeom>
              <a:solidFill>
                <a:schemeClr val="accent1"/>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a:latin typeface="Gill Sans Light"/>
                  <a:ea typeface="굴림" panose="020B0600000101010101" pitchFamily="34" charset="-127"/>
                  <a:cs typeface="Gill Sans Light"/>
                </a:endParaRPr>
              </a:p>
            </p:txBody>
          </p:sp>
          <p:sp>
            <p:nvSpPr>
              <p:cNvPr id="39021" name="Rectangle 102"/>
              <p:cNvSpPr>
                <a:spLocks noChangeArrowheads="1"/>
              </p:cNvSpPr>
              <p:nvPr/>
            </p:nvSpPr>
            <p:spPr bwMode="auto">
              <a:xfrm>
                <a:off x="4573" y="2190"/>
                <a:ext cx="377" cy="310"/>
              </a:xfrm>
              <a:prstGeom prst="rect">
                <a:avLst/>
              </a:prstGeom>
              <a:solidFill>
                <a:srgbClr val="FF66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a:latin typeface="Gill Sans Light"/>
                    <a:ea typeface="굴림" panose="020B0600000101010101" pitchFamily="34" charset="-127"/>
                    <a:cs typeface="Gill Sans Light"/>
                  </a:rPr>
                  <a:t>B</a:t>
                </a:r>
              </a:p>
            </p:txBody>
          </p:sp>
        </p:grpSp>
        <p:grpSp>
          <p:nvGrpSpPr>
            <p:cNvPr id="38945" name="Group 103"/>
            <p:cNvGrpSpPr>
              <a:grpSpLocks/>
            </p:cNvGrpSpPr>
            <p:nvPr/>
          </p:nvGrpSpPr>
          <p:grpSpPr bwMode="auto">
            <a:xfrm>
              <a:off x="3951" y="3246"/>
              <a:ext cx="378" cy="930"/>
              <a:chOff x="4195" y="2190"/>
              <a:chExt cx="378" cy="930"/>
            </a:xfrm>
          </p:grpSpPr>
          <p:sp>
            <p:nvSpPr>
              <p:cNvPr id="39016" name="Rectangle 104"/>
              <p:cNvSpPr>
                <a:spLocks noChangeArrowheads="1"/>
              </p:cNvSpPr>
              <p:nvPr/>
            </p:nvSpPr>
            <p:spPr bwMode="auto">
              <a:xfrm>
                <a:off x="4195" y="2810"/>
                <a:ext cx="378" cy="310"/>
              </a:xfrm>
              <a:prstGeom prst="rect">
                <a:avLst/>
              </a:prstGeom>
              <a:solidFill>
                <a:srgbClr val="FFFF00"/>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a:latin typeface="Gill Sans Light"/>
                  <a:ea typeface="굴림" panose="020B0600000101010101" pitchFamily="34" charset="-127"/>
                  <a:cs typeface="Gill Sans Light"/>
                </a:endParaRPr>
              </a:p>
            </p:txBody>
          </p:sp>
          <p:sp>
            <p:nvSpPr>
              <p:cNvPr id="39017" name="Rectangle 105"/>
              <p:cNvSpPr>
                <a:spLocks noChangeArrowheads="1"/>
              </p:cNvSpPr>
              <p:nvPr/>
            </p:nvSpPr>
            <p:spPr bwMode="auto">
              <a:xfrm>
                <a:off x="4195" y="2500"/>
                <a:ext cx="378" cy="310"/>
              </a:xfrm>
              <a:prstGeom prst="rect">
                <a:avLst/>
              </a:prstGeom>
              <a:solidFill>
                <a:schemeClr val="accent1"/>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a:latin typeface="Gill Sans Light"/>
                  <a:ea typeface="굴림" panose="020B0600000101010101" pitchFamily="34" charset="-127"/>
                  <a:cs typeface="Gill Sans Light"/>
                </a:endParaRPr>
              </a:p>
            </p:txBody>
          </p:sp>
          <p:sp>
            <p:nvSpPr>
              <p:cNvPr id="39018" name="Rectangle 106"/>
              <p:cNvSpPr>
                <a:spLocks noChangeArrowheads="1"/>
              </p:cNvSpPr>
              <p:nvPr/>
            </p:nvSpPr>
            <p:spPr bwMode="auto">
              <a:xfrm>
                <a:off x="4195" y="2190"/>
                <a:ext cx="378"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a:latin typeface="Gill Sans Light"/>
                  <a:ea typeface="굴림" panose="020B0600000101010101" pitchFamily="34" charset="-127"/>
                  <a:cs typeface="Gill Sans Light"/>
                </a:endParaRPr>
              </a:p>
            </p:txBody>
          </p:sp>
        </p:grpSp>
        <p:grpSp>
          <p:nvGrpSpPr>
            <p:cNvPr id="38946" name="Group 107"/>
            <p:cNvGrpSpPr>
              <a:grpSpLocks/>
            </p:cNvGrpSpPr>
            <p:nvPr/>
          </p:nvGrpSpPr>
          <p:grpSpPr bwMode="auto">
            <a:xfrm>
              <a:off x="3574" y="3246"/>
              <a:ext cx="377" cy="930"/>
              <a:chOff x="3818" y="2190"/>
              <a:chExt cx="377" cy="930"/>
            </a:xfrm>
          </p:grpSpPr>
          <p:sp>
            <p:nvSpPr>
              <p:cNvPr id="39013" name="Rectangle 108"/>
              <p:cNvSpPr>
                <a:spLocks noChangeArrowheads="1"/>
              </p:cNvSpPr>
              <p:nvPr/>
            </p:nvSpPr>
            <p:spPr bwMode="auto">
              <a:xfrm>
                <a:off x="3818" y="2810"/>
                <a:ext cx="377" cy="310"/>
              </a:xfrm>
              <a:prstGeom prst="rect">
                <a:avLst/>
              </a:prstGeom>
              <a:solidFill>
                <a:srgbClr val="FFFF00"/>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a:latin typeface="Gill Sans Light"/>
                  <a:ea typeface="굴림" panose="020B0600000101010101" pitchFamily="34" charset="-127"/>
                  <a:cs typeface="Gill Sans Light"/>
                </a:endParaRPr>
              </a:p>
            </p:txBody>
          </p:sp>
          <p:sp>
            <p:nvSpPr>
              <p:cNvPr id="39014" name="Rectangle 109"/>
              <p:cNvSpPr>
                <a:spLocks noChangeArrowheads="1"/>
              </p:cNvSpPr>
              <p:nvPr/>
            </p:nvSpPr>
            <p:spPr bwMode="auto">
              <a:xfrm>
                <a:off x="3818" y="2500"/>
                <a:ext cx="377" cy="310"/>
              </a:xfrm>
              <a:prstGeom prst="rect">
                <a:avLst/>
              </a:prstGeom>
              <a:solidFill>
                <a:schemeClr val="accent1"/>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a:latin typeface="Gill Sans Light"/>
                  <a:ea typeface="굴림" panose="020B0600000101010101" pitchFamily="34" charset="-127"/>
                  <a:cs typeface="Gill Sans Light"/>
                </a:endParaRPr>
              </a:p>
            </p:txBody>
          </p:sp>
          <p:sp>
            <p:nvSpPr>
              <p:cNvPr id="39015" name="Rectangle 110"/>
              <p:cNvSpPr>
                <a:spLocks noChangeArrowheads="1"/>
              </p:cNvSpPr>
              <p:nvPr/>
            </p:nvSpPr>
            <p:spPr bwMode="auto">
              <a:xfrm>
                <a:off x="3818" y="2190"/>
                <a:ext cx="377"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a:latin typeface="Gill Sans Light"/>
                  <a:ea typeface="굴림" panose="020B0600000101010101" pitchFamily="34" charset="-127"/>
                  <a:cs typeface="Gill Sans Light"/>
                </a:endParaRPr>
              </a:p>
            </p:txBody>
          </p:sp>
        </p:grpSp>
        <p:grpSp>
          <p:nvGrpSpPr>
            <p:cNvPr id="38947" name="Group 111"/>
            <p:cNvGrpSpPr>
              <a:grpSpLocks/>
            </p:cNvGrpSpPr>
            <p:nvPr/>
          </p:nvGrpSpPr>
          <p:grpSpPr bwMode="auto">
            <a:xfrm>
              <a:off x="3196" y="3246"/>
              <a:ext cx="378" cy="930"/>
              <a:chOff x="3440" y="2190"/>
              <a:chExt cx="378" cy="930"/>
            </a:xfrm>
          </p:grpSpPr>
          <p:sp>
            <p:nvSpPr>
              <p:cNvPr id="39010" name="Rectangle 112"/>
              <p:cNvSpPr>
                <a:spLocks noChangeArrowheads="1"/>
              </p:cNvSpPr>
              <p:nvPr/>
            </p:nvSpPr>
            <p:spPr bwMode="auto">
              <a:xfrm>
                <a:off x="3440" y="2810"/>
                <a:ext cx="378" cy="310"/>
              </a:xfrm>
              <a:prstGeom prst="rect">
                <a:avLst/>
              </a:prstGeom>
              <a:solidFill>
                <a:srgbClr val="FFFF00"/>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a:latin typeface="Gill Sans Light"/>
                  <a:ea typeface="굴림" panose="020B0600000101010101" pitchFamily="34" charset="-127"/>
                  <a:cs typeface="Gill Sans Light"/>
                </a:endParaRPr>
              </a:p>
            </p:txBody>
          </p:sp>
          <p:sp>
            <p:nvSpPr>
              <p:cNvPr id="39011" name="Rectangle 113"/>
              <p:cNvSpPr>
                <a:spLocks noChangeArrowheads="1"/>
              </p:cNvSpPr>
              <p:nvPr/>
            </p:nvSpPr>
            <p:spPr bwMode="auto">
              <a:xfrm>
                <a:off x="3440" y="2500"/>
                <a:ext cx="378" cy="310"/>
              </a:xfrm>
              <a:prstGeom prst="rect">
                <a:avLst/>
              </a:prstGeom>
              <a:solidFill>
                <a:schemeClr val="accent1"/>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a:latin typeface="Gill Sans Light"/>
                    <a:ea typeface="굴림" panose="020B0600000101010101" pitchFamily="34" charset="-127"/>
                    <a:cs typeface="Gill Sans Light"/>
                  </a:rPr>
                  <a:t>C</a:t>
                </a:r>
              </a:p>
            </p:txBody>
          </p:sp>
          <p:sp>
            <p:nvSpPr>
              <p:cNvPr id="39012" name="Rectangle 114"/>
              <p:cNvSpPr>
                <a:spLocks noChangeArrowheads="1"/>
              </p:cNvSpPr>
              <p:nvPr/>
            </p:nvSpPr>
            <p:spPr bwMode="auto">
              <a:xfrm>
                <a:off x="3440" y="2190"/>
                <a:ext cx="378"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a:latin typeface="Gill Sans Light"/>
                  <a:ea typeface="굴림" panose="020B0600000101010101" pitchFamily="34" charset="-127"/>
                  <a:cs typeface="Gill Sans Light"/>
                </a:endParaRPr>
              </a:p>
            </p:txBody>
          </p:sp>
        </p:grpSp>
        <p:grpSp>
          <p:nvGrpSpPr>
            <p:cNvPr id="38948" name="Group 115"/>
            <p:cNvGrpSpPr>
              <a:grpSpLocks/>
            </p:cNvGrpSpPr>
            <p:nvPr/>
          </p:nvGrpSpPr>
          <p:grpSpPr bwMode="auto">
            <a:xfrm>
              <a:off x="2819" y="3246"/>
              <a:ext cx="377" cy="930"/>
              <a:chOff x="3063" y="2190"/>
              <a:chExt cx="377" cy="930"/>
            </a:xfrm>
          </p:grpSpPr>
          <p:sp>
            <p:nvSpPr>
              <p:cNvPr id="39007" name="Rectangle 116"/>
              <p:cNvSpPr>
                <a:spLocks noChangeArrowheads="1"/>
              </p:cNvSpPr>
              <p:nvPr/>
            </p:nvSpPr>
            <p:spPr bwMode="auto">
              <a:xfrm>
                <a:off x="3063" y="2810"/>
                <a:ext cx="377" cy="310"/>
              </a:xfrm>
              <a:prstGeom prst="rect">
                <a:avLst/>
              </a:prstGeom>
              <a:solidFill>
                <a:srgbClr val="FFFF00"/>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a:latin typeface="Gill Sans Light"/>
                  <a:ea typeface="굴림" panose="020B0600000101010101" pitchFamily="34" charset="-127"/>
                  <a:cs typeface="Gill Sans Light"/>
                </a:endParaRPr>
              </a:p>
            </p:txBody>
          </p:sp>
          <p:sp>
            <p:nvSpPr>
              <p:cNvPr id="39008" name="Rectangle 117"/>
              <p:cNvSpPr>
                <a:spLocks noChangeArrowheads="1"/>
              </p:cNvSpPr>
              <p:nvPr/>
            </p:nvSpPr>
            <p:spPr bwMode="auto">
              <a:xfrm>
                <a:off x="3063" y="2500"/>
                <a:ext cx="377" cy="310"/>
              </a:xfrm>
              <a:prstGeom prst="rect">
                <a:avLst/>
              </a:prstGeom>
              <a:solidFill>
                <a:srgbClr val="FF66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a:latin typeface="Gill Sans Light"/>
                  <a:ea typeface="굴림" panose="020B0600000101010101" pitchFamily="34" charset="-127"/>
                  <a:cs typeface="Gill Sans Light"/>
                </a:endParaRPr>
              </a:p>
            </p:txBody>
          </p:sp>
          <p:sp>
            <p:nvSpPr>
              <p:cNvPr id="39009" name="Rectangle 118"/>
              <p:cNvSpPr>
                <a:spLocks noChangeArrowheads="1"/>
              </p:cNvSpPr>
              <p:nvPr/>
            </p:nvSpPr>
            <p:spPr bwMode="auto">
              <a:xfrm>
                <a:off x="3063" y="2190"/>
                <a:ext cx="377"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a:latin typeface="Gill Sans Light"/>
                  <a:ea typeface="굴림" panose="020B0600000101010101" pitchFamily="34" charset="-127"/>
                  <a:cs typeface="Gill Sans Light"/>
                </a:endParaRPr>
              </a:p>
            </p:txBody>
          </p:sp>
        </p:grpSp>
        <p:grpSp>
          <p:nvGrpSpPr>
            <p:cNvPr id="38949" name="Group 119"/>
            <p:cNvGrpSpPr>
              <a:grpSpLocks/>
            </p:cNvGrpSpPr>
            <p:nvPr/>
          </p:nvGrpSpPr>
          <p:grpSpPr bwMode="auto">
            <a:xfrm>
              <a:off x="2441" y="3246"/>
              <a:ext cx="378" cy="930"/>
              <a:chOff x="2685" y="2190"/>
              <a:chExt cx="378" cy="930"/>
            </a:xfrm>
          </p:grpSpPr>
          <p:sp>
            <p:nvSpPr>
              <p:cNvPr id="39004" name="Rectangle 120"/>
              <p:cNvSpPr>
                <a:spLocks noChangeArrowheads="1"/>
              </p:cNvSpPr>
              <p:nvPr/>
            </p:nvSpPr>
            <p:spPr bwMode="auto">
              <a:xfrm>
                <a:off x="2685" y="2810"/>
                <a:ext cx="378" cy="310"/>
              </a:xfrm>
              <a:prstGeom prst="rect">
                <a:avLst/>
              </a:prstGeom>
              <a:solidFill>
                <a:srgbClr val="FFFF00"/>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a:latin typeface="Gill Sans Light"/>
                  <a:ea typeface="굴림" panose="020B0600000101010101" pitchFamily="34" charset="-127"/>
                  <a:cs typeface="Gill Sans Light"/>
                </a:endParaRPr>
              </a:p>
            </p:txBody>
          </p:sp>
          <p:sp>
            <p:nvSpPr>
              <p:cNvPr id="39005" name="Rectangle 121"/>
              <p:cNvSpPr>
                <a:spLocks noChangeArrowheads="1"/>
              </p:cNvSpPr>
              <p:nvPr/>
            </p:nvSpPr>
            <p:spPr bwMode="auto">
              <a:xfrm>
                <a:off x="2685" y="2500"/>
                <a:ext cx="378" cy="310"/>
              </a:xfrm>
              <a:prstGeom prst="rect">
                <a:avLst/>
              </a:prstGeom>
              <a:solidFill>
                <a:srgbClr val="FF66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a:latin typeface="Gill Sans Light"/>
                  <a:ea typeface="굴림" panose="020B0600000101010101" pitchFamily="34" charset="-127"/>
                  <a:cs typeface="Gill Sans Light"/>
                </a:endParaRPr>
              </a:p>
            </p:txBody>
          </p:sp>
          <p:sp>
            <p:nvSpPr>
              <p:cNvPr id="39006" name="Rectangle 122"/>
              <p:cNvSpPr>
                <a:spLocks noChangeArrowheads="1"/>
              </p:cNvSpPr>
              <p:nvPr/>
            </p:nvSpPr>
            <p:spPr bwMode="auto">
              <a:xfrm>
                <a:off x="2685" y="2190"/>
                <a:ext cx="378"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a:latin typeface="Gill Sans Light"/>
                  <a:ea typeface="굴림" panose="020B0600000101010101" pitchFamily="34" charset="-127"/>
                  <a:cs typeface="Gill Sans Light"/>
                </a:endParaRPr>
              </a:p>
            </p:txBody>
          </p:sp>
        </p:grpSp>
        <p:grpSp>
          <p:nvGrpSpPr>
            <p:cNvPr id="38950" name="Group 123"/>
            <p:cNvGrpSpPr>
              <a:grpSpLocks/>
            </p:cNvGrpSpPr>
            <p:nvPr/>
          </p:nvGrpSpPr>
          <p:grpSpPr bwMode="auto">
            <a:xfrm>
              <a:off x="2063" y="3246"/>
              <a:ext cx="378" cy="930"/>
              <a:chOff x="2307" y="2190"/>
              <a:chExt cx="378" cy="930"/>
            </a:xfrm>
          </p:grpSpPr>
          <p:sp>
            <p:nvSpPr>
              <p:cNvPr id="39001" name="Rectangle 124"/>
              <p:cNvSpPr>
                <a:spLocks noChangeArrowheads="1"/>
              </p:cNvSpPr>
              <p:nvPr/>
            </p:nvSpPr>
            <p:spPr bwMode="auto">
              <a:xfrm>
                <a:off x="2307" y="2810"/>
                <a:ext cx="378" cy="310"/>
              </a:xfrm>
              <a:prstGeom prst="rect">
                <a:avLst/>
              </a:prstGeom>
              <a:solidFill>
                <a:srgbClr val="FFFF00"/>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a:latin typeface="Gill Sans Light"/>
                    <a:ea typeface="굴림" panose="020B0600000101010101" pitchFamily="34" charset="-127"/>
                    <a:cs typeface="Gill Sans Light"/>
                  </a:rPr>
                  <a:t>D</a:t>
                </a:r>
              </a:p>
            </p:txBody>
          </p:sp>
          <p:sp>
            <p:nvSpPr>
              <p:cNvPr id="39002" name="Rectangle 125"/>
              <p:cNvSpPr>
                <a:spLocks noChangeArrowheads="1"/>
              </p:cNvSpPr>
              <p:nvPr/>
            </p:nvSpPr>
            <p:spPr bwMode="auto">
              <a:xfrm>
                <a:off x="2307" y="2500"/>
                <a:ext cx="378" cy="310"/>
              </a:xfrm>
              <a:prstGeom prst="rect">
                <a:avLst/>
              </a:prstGeom>
              <a:solidFill>
                <a:srgbClr val="FF66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a:latin typeface="Gill Sans Light"/>
                  <a:ea typeface="굴림" panose="020B0600000101010101" pitchFamily="34" charset="-127"/>
                  <a:cs typeface="Gill Sans Light"/>
                </a:endParaRPr>
              </a:p>
            </p:txBody>
          </p:sp>
          <p:sp>
            <p:nvSpPr>
              <p:cNvPr id="39003" name="Rectangle 126"/>
              <p:cNvSpPr>
                <a:spLocks noChangeArrowheads="1"/>
              </p:cNvSpPr>
              <p:nvPr/>
            </p:nvSpPr>
            <p:spPr bwMode="auto">
              <a:xfrm>
                <a:off x="2307" y="2190"/>
                <a:ext cx="378"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a:latin typeface="Gill Sans Light"/>
                  <a:ea typeface="굴림" panose="020B0600000101010101" pitchFamily="34" charset="-127"/>
                  <a:cs typeface="Gill Sans Light"/>
                </a:endParaRPr>
              </a:p>
            </p:txBody>
          </p:sp>
        </p:grpSp>
        <p:grpSp>
          <p:nvGrpSpPr>
            <p:cNvPr id="38951" name="Group 127"/>
            <p:cNvGrpSpPr>
              <a:grpSpLocks/>
            </p:cNvGrpSpPr>
            <p:nvPr/>
          </p:nvGrpSpPr>
          <p:grpSpPr bwMode="auto">
            <a:xfrm>
              <a:off x="1686" y="3246"/>
              <a:ext cx="377" cy="930"/>
              <a:chOff x="1930" y="2190"/>
              <a:chExt cx="377" cy="930"/>
            </a:xfrm>
          </p:grpSpPr>
          <p:sp>
            <p:nvSpPr>
              <p:cNvPr id="38998" name="Rectangle 128"/>
              <p:cNvSpPr>
                <a:spLocks noChangeArrowheads="1"/>
              </p:cNvSpPr>
              <p:nvPr/>
            </p:nvSpPr>
            <p:spPr bwMode="auto">
              <a:xfrm>
                <a:off x="1930" y="2810"/>
                <a:ext cx="377" cy="310"/>
              </a:xfrm>
              <a:prstGeom prst="rect">
                <a:avLst/>
              </a:prstGeom>
              <a:solidFill>
                <a:schemeClr val="accent1"/>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a:latin typeface="Gill Sans Light"/>
                    <a:ea typeface="굴림" panose="020B0600000101010101" pitchFamily="34" charset="-127"/>
                    <a:cs typeface="Gill Sans Light"/>
                  </a:rPr>
                  <a:t>C</a:t>
                </a:r>
              </a:p>
            </p:txBody>
          </p:sp>
          <p:sp>
            <p:nvSpPr>
              <p:cNvPr id="38999" name="Rectangle 129"/>
              <p:cNvSpPr>
                <a:spLocks noChangeArrowheads="1"/>
              </p:cNvSpPr>
              <p:nvPr/>
            </p:nvSpPr>
            <p:spPr bwMode="auto">
              <a:xfrm>
                <a:off x="1930" y="2500"/>
                <a:ext cx="377" cy="310"/>
              </a:xfrm>
              <a:prstGeom prst="rect">
                <a:avLst/>
              </a:prstGeom>
              <a:solidFill>
                <a:srgbClr val="FF66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a:latin typeface="Gill Sans Light"/>
                  <a:ea typeface="굴림" panose="020B0600000101010101" pitchFamily="34" charset="-127"/>
                  <a:cs typeface="Gill Sans Light"/>
                </a:endParaRPr>
              </a:p>
            </p:txBody>
          </p:sp>
          <p:sp>
            <p:nvSpPr>
              <p:cNvPr id="39000" name="Rectangle 130"/>
              <p:cNvSpPr>
                <a:spLocks noChangeArrowheads="1"/>
              </p:cNvSpPr>
              <p:nvPr/>
            </p:nvSpPr>
            <p:spPr bwMode="auto">
              <a:xfrm>
                <a:off x="1930" y="2190"/>
                <a:ext cx="377"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a:latin typeface="Gill Sans Light"/>
                  <a:ea typeface="굴림" panose="020B0600000101010101" pitchFamily="34" charset="-127"/>
                  <a:cs typeface="Gill Sans Light"/>
                </a:endParaRPr>
              </a:p>
            </p:txBody>
          </p:sp>
        </p:grpSp>
        <p:grpSp>
          <p:nvGrpSpPr>
            <p:cNvPr id="38952" name="Group 131"/>
            <p:cNvGrpSpPr>
              <a:grpSpLocks/>
            </p:cNvGrpSpPr>
            <p:nvPr/>
          </p:nvGrpSpPr>
          <p:grpSpPr bwMode="auto">
            <a:xfrm>
              <a:off x="1308" y="3246"/>
              <a:ext cx="378" cy="930"/>
              <a:chOff x="1552" y="2190"/>
              <a:chExt cx="378" cy="930"/>
            </a:xfrm>
          </p:grpSpPr>
          <p:sp>
            <p:nvSpPr>
              <p:cNvPr id="38995" name="Rectangle 132"/>
              <p:cNvSpPr>
                <a:spLocks noChangeArrowheads="1"/>
              </p:cNvSpPr>
              <p:nvPr/>
            </p:nvSpPr>
            <p:spPr bwMode="auto">
              <a:xfrm>
                <a:off x="1552" y="2810"/>
                <a:ext cx="378" cy="31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a:latin typeface="Gill Sans Light"/>
                  <a:ea typeface="굴림" panose="020B0600000101010101" pitchFamily="34" charset="-127"/>
                  <a:cs typeface="Gill Sans Light"/>
                </a:endParaRPr>
              </a:p>
            </p:txBody>
          </p:sp>
          <p:sp>
            <p:nvSpPr>
              <p:cNvPr id="38996" name="Rectangle 133"/>
              <p:cNvSpPr>
                <a:spLocks noChangeArrowheads="1"/>
              </p:cNvSpPr>
              <p:nvPr/>
            </p:nvSpPr>
            <p:spPr bwMode="auto">
              <a:xfrm>
                <a:off x="1552" y="2500"/>
                <a:ext cx="378" cy="310"/>
              </a:xfrm>
              <a:prstGeom prst="rect">
                <a:avLst/>
              </a:prstGeom>
              <a:solidFill>
                <a:srgbClr val="FF66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a:latin typeface="Gill Sans Light"/>
                    <a:ea typeface="굴림" panose="020B0600000101010101" pitchFamily="34" charset="-127"/>
                    <a:cs typeface="Gill Sans Light"/>
                  </a:rPr>
                  <a:t>B</a:t>
                </a:r>
              </a:p>
            </p:txBody>
          </p:sp>
          <p:sp>
            <p:nvSpPr>
              <p:cNvPr id="38997" name="Rectangle 134"/>
              <p:cNvSpPr>
                <a:spLocks noChangeArrowheads="1"/>
              </p:cNvSpPr>
              <p:nvPr/>
            </p:nvSpPr>
            <p:spPr bwMode="auto">
              <a:xfrm>
                <a:off x="1552" y="2190"/>
                <a:ext cx="378"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a:latin typeface="Gill Sans Light"/>
                  <a:ea typeface="굴림" panose="020B0600000101010101" pitchFamily="34" charset="-127"/>
                  <a:cs typeface="Gill Sans Light"/>
                </a:endParaRPr>
              </a:p>
            </p:txBody>
          </p:sp>
        </p:grpSp>
        <p:grpSp>
          <p:nvGrpSpPr>
            <p:cNvPr id="38953" name="Group 135"/>
            <p:cNvGrpSpPr>
              <a:grpSpLocks/>
            </p:cNvGrpSpPr>
            <p:nvPr/>
          </p:nvGrpSpPr>
          <p:grpSpPr bwMode="auto">
            <a:xfrm>
              <a:off x="931" y="3246"/>
              <a:ext cx="377" cy="930"/>
              <a:chOff x="1117" y="1948"/>
              <a:chExt cx="377" cy="930"/>
            </a:xfrm>
          </p:grpSpPr>
          <p:sp>
            <p:nvSpPr>
              <p:cNvPr id="38992" name="Rectangle 136"/>
              <p:cNvSpPr>
                <a:spLocks noChangeArrowheads="1"/>
              </p:cNvSpPr>
              <p:nvPr/>
            </p:nvSpPr>
            <p:spPr bwMode="auto">
              <a:xfrm>
                <a:off x="1117" y="2568"/>
                <a:ext cx="377" cy="31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a:latin typeface="Gill Sans Light"/>
                  <a:ea typeface="굴림" panose="020B0600000101010101" pitchFamily="34" charset="-127"/>
                  <a:cs typeface="Gill Sans Light"/>
                </a:endParaRPr>
              </a:p>
            </p:txBody>
          </p:sp>
          <p:sp>
            <p:nvSpPr>
              <p:cNvPr id="38993" name="Rectangle 137"/>
              <p:cNvSpPr>
                <a:spLocks noChangeArrowheads="1"/>
              </p:cNvSpPr>
              <p:nvPr/>
            </p:nvSpPr>
            <p:spPr bwMode="auto">
              <a:xfrm>
                <a:off x="1117" y="2258"/>
                <a:ext cx="377" cy="31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a:latin typeface="Gill Sans Light"/>
                  <a:ea typeface="굴림" panose="020B0600000101010101" pitchFamily="34" charset="-127"/>
                  <a:cs typeface="Gill Sans Light"/>
                </a:endParaRPr>
              </a:p>
            </p:txBody>
          </p:sp>
          <p:sp>
            <p:nvSpPr>
              <p:cNvPr id="38994" name="Rectangle 138"/>
              <p:cNvSpPr>
                <a:spLocks noChangeArrowheads="1"/>
              </p:cNvSpPr>
              <p:nvPr/>
            </p:nvSpPr>
            <p:spPr bwMode="auto">
              <a:xfrm>
                <a:off x="1117" y="1948"/>
                <a:ext cx="377"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a:latin typeface="Gill Sans Light"/>
                    <a:ea typeface="굴림" panose="020B0600000101010101" pitchFamily="34" charset="-127"/>
                    <a:cs typeface="Gill Sans Light"/>
                  </a:rPr>
                  <a:t>A</a:t>
                </a:r>
              </a:p>
            </p:txBody>
          </p:sp>
        </p:grpSp>
        <p:sp>
          <p:nvSpPr>
            <p:cNvPr id="38954" name="Rectangle 139"/>
            <p:cNvSpPr>
              <a:spLocks noChangeArrowheads="1"/>
            </p:cNvSpPr>
            <p:nvPr/>
          </p:nvSpPr>
          <p:spPr bwMode="auto">
            <a:xfrm>
              <a:off x="4706" y="2786"/>
              <a:ext cx="378" cy="46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a:latin typeface="Gill Sans Light"/>
                  <a:ea typeface="굴림" panose="020B0600000101010101" pitchFamily="34" charset="-127"/>
                  <a:cs typeface="Gill Sans Light"/>
                </a:rPr>
                <a:t>C</a:t>
              </a:r>
            </a:p>
          </p:txBody>
        </p:sp>
        <p:sp>
          <p:nvSpPr>
            <p:cNvPr id="38955" name="Rectangle 140"/>
            <p:cNvSpPr>
              <a:spLocks noChangeArrowheads="1"/>
            </p:cNvSpPr>
            <p:nvPr/>
          </p:nvSpPr>
          <p:spPr bwMode="auto">
            <a:xfrm>
              <a:off x="4329" y="2786"/>
              <a:ext cx="377"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a:latin typeface="Gill Sans Light"/>
                  <a:ea typeface="굴림" panose="020B0600000101010101" pitchFamily="34" charset="-127"/>
                  <a:cs typeface="Gill Sans Light"/>
                </a:rPr>
                <a:t>B</a:t>
              </a:r>
            </a:p>
          </p:txBody>
        </p:sp>
        <p:sp>
          <p:nvSpPr>
            <p:cNvPr id="38956" name="Rectangle 141"/>
            <p:cNvSpPr>
              <a:spLocks noChangeArrowheads="1"/>
            </p:cNvSpPr>
            <p:nvPr/>
          </p:nvSpPr>
          <p:spPr bwMode="auto">
            <a:xfrm>
              <a:off x="3951" y="2786"/>
              <a:ext cx="378" cy="46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a:latin typeface="Gill Sans Light"/>
                  <a:ea typeface="굴림" panose="020B0600000101010101" pitchFamily="34" charset="-127"/>
                  <a:cs typeface="Gill Sans Light"/>
                </a:rPr>
                <a:t>A</a:t>
              </a:r>
            </a:p>
          </p:txBody>
        </p:sp>
        <p:sp>
          <p:nvSpPr>
            <p:cNvPr id="38957" name="Rectangle 142"/>
            <p:cNvSpPr>
              <a:spLocks noChangeArrowheads="1"/>
            </p:cNvSpPr>
            <p:nvPr/>
          </p:nvSpPr>
          <p:spPr bwMode="auto">
            <a:xfrm>
              <a:off x="3574" y="2786"/>
              <a:ext cx="377" cy="46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a:latin typeface="Gill Sans Light"/>
                  <a:ea typeface="굴림" panose="020B0600000101010101" pitchFamily="34" charset="-127"/>
                  <a:cs typeface="Gill Sans Light"/>
                </a:rPr>
                <a:t>D</a:t>
              </a:r>
            </a:p>
          </p:txBody>
        </p:sp>
        <p:sp>
          <p:nvSpPr>
            <p:cNvPr id="38958" name="Rectangle 143"/>
            <p:cNvSpPr>
              <a:spLocks noChangeArrowheads="1"/>
            </p:cNvSpPr>
            <p:nvPr/>
          </p:nvSpPr>
          <p:spPr bwMode="auto">
            <a:xfrm>
              <a:off x="3196" y="2786"/>
              <a:ext cx="378" cy="460"/>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a:latin typeface="Gill Sans Light"/>
                  <a:ea typeface="굴림" panose="020B0600000101010101" pitchFamily="34" charset="-127"/>
                  <a:cs typeface="Gill Sans Light"/>
                </a:rPr>
                <a:t>C</a:t>
              </a:r>
            </a:p>
          </p:txBody>
        </p:sp>
        <p:sp>
          <p:nvSpPr>
            <p:cNvPr id="38959" name="Rectangle 144"/>
            <p:cNvSpPr>
              <a:spLocks noChangeArrowheads="1"/>
            </p:cNvSpPr>
            <p:nvPr/>
          </p:nvSpPr>
          <p:spPr bwMode="auto">
            <a:xfrm>
              <a:off x="2819" y="2786"/>
              <a:ext cx="377" cy="46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a:latin typeface="Gill Sans Light"/>
                  <a:ea typeface="굴림" panose="020B0600000101010101" pitchFamily="34" charset="-127"/>
                  <a:cs typeface="Gill Sans Light"/>
                </a:rPr>
                <a:t>B</a:t>
              </a:r>
            </a:p>
          </p:txBody>
        </p:sp>
        <p:sp>
          <p:nvSpPr>
            <p:cNvPr id="38960" name="Rectangle 145"/>
            <p:cNvSpPr>
              <a:spLocks noChangeArrowheads="1"/>
            </p:cNvSpPr>
            <p:nvPr/>
          </p:nvSpPr>
          <p:spPr bwMode="auto">
            <a:xfrm>
              <a:off x="2441" y="2786"/>
              <a:ext cx="378" cy="46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a:latin typeface="Gill Sans Light"/>
                  <a:ea typeface="굴림" panose="020B0600000101010101" pitchFamily="34" charset="-127"/>
                  <a:cs typeface="Gill Sans Light"/>
                </a:rPr>
                <a:t>A</a:t>
              </a:r>
            </a:p>
          </p:txBody>
        </p:sp>
        <p:sp>
          <p:nvSpPr>
            <p:cNvPr id="38961" name="Rectangle 146"/>
            <p:cNvSpPr>
              <a:spLocks noChangeArrowheads="1"/>
            </p:cNvSpPr>
            <p:nvPr/>
          </p:nvSpPr>
          <p:spPr bwMode="auto">
            <a:xfrm>
              <a:off x="2063" y="2786"/>
              <a:ext cx="378" cy="460"/>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a:latin typeface="Gill Sans Light"/>
                  <a:ea typeface="굴림" panose="020B0600000101010101" pitchFamily="34" charset="-127"/>
                  <a:cs typeface="Gill Sans Light"/>
                </a:rPr>
                <a:t>D</a:t>
              </a:r>
            </a:p>
          </p:txBody>
        </p:sp>
        <p:sp>
          <p:nvSpPr>
            <p:cNvPr id="38962" name="Rectangle 147"/>
            <p:cNvSpPr>
              <a:spLocks noChangeArrowheads="1"/>
            </p:cNvSpPr>
            <p:nvPr/>
          </p:nvSpPr>
          <p:spPr bwMode="auto">
            <a:xfrm>
              <a:off x="1686" y="2786"/>
              <a:ext cx="377"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a:latin typeface="Gill Sans Light"/>
                  <a:ea typeface="굴림" panose="020B0600000101010101" pitchFamily="34" charset="-127"/>
                  <a:cs typeface="Gill Sans Light"/>
                </a:rPr>
                <a:t>C</a:t>
              </a:r>
            </a:p>
          </p:txBody>
        </p:sp>
        <p:sp>
          <p:nvSpPr>
            <p:cNvPr id="38963" name="Rectangle 148"/>
            <p:cNvSpPr>
              <a:spLocks noChangeArrowheads="1"/>
            </p:cNvSpPr>
            <p:nvPr/>
          </p:nvSpPr>
          <p:spPr bwMode="auto">
            <a:xfrm>
              <a:off x="1308" y="2786"/>
              <a:ext cx="378" cy="46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a:latin typeface="Gill Sans Light"/>
                  <a:ea typeface="굴림" panose="020B0600000101010101" pitchFamily="34" charset="-127"/>
                  <a:cs typeface="Gill Sans Light"/>
                </a:rPr>
                <a:t>B</a:t>
              </a:r>
            </a:p>
          </p:txBody>
        </p:sp>
        <p:sp>
          <p:nvSpPr>
            <p:cNvPr id="38964" name="Rectangle 149"/>
            <p:cNvSpPr>
              <a:spLocks noChangeArrowheads="1"/>
            </p:cNvSpPr>
            <p:nvPr/>
          </p:nvSpPr>
          <p:spPr bwMode="auto">
            <a:xfrm>
              <a:off x="931" y="2786"/>
              <a:ext cx="377" cy="460"/>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a:latin typeface="Gill Sans Light"/>
                  <a:ea typeface="굴림" panose="020B0600000101010101" pitchFamily="34" charset="-127"/>
                  <a:cs typeface="Gill Sans Light"/>
                </a:rPr>
                <a:t>A</a:t>
              </a:r>
            </a:p>
          </p:txBody>
        </p:sp>
        <p:sp>
          <p:nvSpPr>
            <p:cNvPr id="38965" name="Rectangle 150"/>
            <p:cNvSpPr>
              <a:spLocks noChangeArrowheads="1"/>
            </p:cNvSpPr>
            <p:nvPr/>
          </p:nvSpPr>
          <p:spPr bwMode="auto">
            <a:xfrm>
              <a:off x="5094" y="2786"/>
              <a:ext cx="378" cy="46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a:latin typeface="Gill Sans Light"/>
                  <a:ea typeface="굴림" panose="020B0600000101010101" pitchFamily="34" charset="-127"/>
                  <a:cs typeface="Gill Sans Light"/>
                </a:rPr>
                <a:t>D</a:t>
              </a:r>
            </a:p>
          </p:txBody>
        </p:sp>
        <p:grpSp>
          <p:nvGrpSpPr>
            <p:cNvPr id="38966" name="Group 151"/>
            <p:cNvGrpSpPr>
              <a:grpSpLocks/>
            </p:cNvGrpSpPr>
            <p:nvPr/>
          </p:nvGrpSpPr>
          <p:grpSpPr bwMode="auto">
            <a:xfrm>
              <a:off x="294" y="2786"/>
              <a:ext cx="5168" cy="1390"/>
              <a:chOff x="240" y="1440"/>
              <a:chExt cx="5168" cy="1390"/>
            </a:xfrm>
          </p:grpSpPr>
          <p:sp>
            <p:nvSpPr>
              <p:cNvPr id="38967" name="Rectangle 152"/>
              <p:cNvSpPr>
                <a:spLocks noChangeArrowheads="1"/>
              </p:cNvSpPr>
              <p:nvPr/>
            </p:nvSpPr>
            <p:spPr bwMode="auto">
              <a:xfrm>
                <a:off x="240" y="2520"/>
                <a:ext cx="637" cy="310"/>
              </a:xfrm>
              <a:prstGeom prst="rect">
                <a:avLst/>
              </a:prstGeom>
              <a:solidFill>
                <a:schemeClr val="bg1"/>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a:latin typeface="Gill Sans Light"/>
                    <a:ea typeface="굴림" panose="020B0600000101010101" pitchFamily="34" charset="-127"/>
                    <a:cs typeface="Gill Sans Light"/>
                  </a:rPr>
                  <a:t>3</a:t>
                </a:r>
              </a:p>
            </p:txBody>
          </p:sp>
          <p:sp>
            <p:nvSpPr>
              <p:cNvPr id="38968" name="Rectangle 153"/>
              <p:cNvSpPr>
                <a:spLocks noChangeArrowheads="1"/>
              </p:cNvSpPr>
              <p:nvPr/>
            </p:nvSpPr>
            <p:spPr bwMode="auto">
              <a:xfrm>
                <a:off x="240" y="2210"/>
                <a:ext cx="637" cy="31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a:latin typeface="Gill Sans Light"/>
                    <a:ea typeface="굴림" panose="020B0600000101010101" pitchFamily="34" charset="-127"/>
                    <a:cs typeface="Gill Sans Light"/>
                  </a:rPr>
                  <a:t>2</a:t>
                </a:r>
              </a:p>
            </p:txBody>
          </p:sp>
          <p:sp>
            <p:nvSpPr>
              <p:cNvPr id="38969" name="Rectangle 154"/>
              <p:cNvSpPr>
                <a:spLocks noChangeArrowheads="1"/>
              </p:cNvSpPr>
              <p:nvPr/>
            </p:nvSpPr>
            <p:spPr bwMode="auto">
              <a:xfrm>
                <a:off x="240" y="1900"/>
                <a:ext cx="637" cy="31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a:latin typeface="Gill Sans Light"/>
                    <a:ea typeface="굴림" panose="020B0600000101010101" pitchFamily="34" charset="-127"/>
                    <a:cs typeface="Gill Sans Light"/>
                  </a:rPr>
                  <a:t>1</a:t>
                </a:r>
              </a:p>
            </p:txBody>
          </p:sp>
          <p:sp>
            <p:nvSpPr>
              <p:cNvPr id="38970" name="Rectangle 155"/>
              <p:cNvSpPr>
                <a:spLocks noChangeArrowheads="1"/>
              </p:cNvSpPr>
              <p:nvPr/>
            </p:nvSpPr>
            <p:spPr bwMode="auto">
              <a:xfrm>
                <a:off x="240" y="1460"/>
                <a:ext cx="637" cy="46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50000"/>
                  </a:lnSpc>
                  <a:spcBef>
                    <a:spcPct val="30000"/>
                  </a:spcBef>
                </a:pPr>
                <a:r>
                  <a:rPr lang="en-US" altLang="ko-KR" sz="2400" dirty="0">
                    <a:latin typeface="Gill Sans Light"/>
                    <a:ea typeface="굴림" panose="020B0600000101010101" pitchFamily="34" charset="-127"/>
                    <a:cs typeface="Gill Sans Light"/>
                  </a:rPr>
                  <a:t>Ref:</a:t>
                </a:r>
              </a:p>
              <a:p>
                <a:pPr algn="l">
                  <a:lnSpc>
                    <a:spcPct val="90000"/>
                  </a:lnSpc>
                  <a:spcBef>
                    <a:spcPct val="30000"/>
                  </a:spcBef>
                </a:pPr>
                <a:r>
                  <a:rPr lang="en-US" altLang="ko-KR" sz="2400" dirty="0">
                    <a:latin typeface="Gill Sans Light"/>
                    <a:ea typeface="굴림" panose="020B0600000101010101" pitchFamily="34" charset="-127"/>
                    <a:cs typeface="Gill Sans Light"/>
                  </a:rPr>
                  <a:t>Page:</a:t>
                </a:r>
              </a:p>
            </p:txBody>
          </p:sp>
          <p:sp>
            <p:nvSpPr>
              <p:cNvPr id="38971" name="Line 156"/>
              <p:cNvSpPr>
                <a:spLocks noChangeShapeType="1"/>
              </p:cNvSpPr>
              <p:nvPr/>
            </p:nvSpPr>
            <p:spPr bwMode="auto">
              <a:xfrm>
                <a:off x="240" y="1900"/>
                <a:ext cx="5168"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grpSp>
            <p:nvGrpSpPr>
              <p:cNvPr id="38972" name="Group 157"/>
              <p:cNvGrpSpPr>
                <a:grpSpLocks/>
              </p:cNvGrpSpPr>
              <p:nvPr/>
            </p:nvGrpSpPr>
            <p:grpSpPr bwMode="auto">
              <a:xfrm>
                <a:off x="240" y="2210"/>
                <a:ext cx="5161" cy="310"/>
                <a:chOff x="240" y="2210"/>
                <a:chExt cx="4790" cy="310"/>
              </a:xfrm>
            </p:grpSpPr>
            <p:sp>
              <p:nvSpPr>
                <p:cNvPr id="38990" name="Line 158"/>
                <p:cNvSpPr>
                  <a:spLocks noChangeShapeType="1"/>
                </p:cNvSpPr>
                <p:nvPr/>
              </p:nvSpPr>
              <p:spPr bwMode="auto">
                <a:xfrm>
                  <a:off x="240" y="2210"/>
                  <a:ext cx="47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sp>
              <p:nvSpPr>
                <p:cNvPr id="38991" name="Line 159"/>
                <p:cNvSpPr>
                  <a:spLocks noChangeShapeType="1"/>
                </p:cNvSpPr>
                <p:nvPr/>
              </p:nvSpPr>
              <p:spPr bwMode="auto">
                <a:xfrm>
                  <a:off x="240" y="2520"/>
                  <a:ext cx="47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grpSp>
          <p:sp>
            <p:nvSpPr>
              <p:cNvPr id="38973" name="Line 160"/>
              <p:cNvSpPr>
                <a:spLocks noChangeShapeType="1"/>
              </p:cNvSpPr>
              <p:nvPr/>
            </p:nvSpPr>
            <p:spPr bwMode="auto">
              <a:xfrm>
                <a:off x="240" y="1440"/>
                <a:ext cx="0" cy="139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sp>
            <p:nvSpPr>
              <p:cNvPr id="38974" name="Line 161"/>
              <p:cNvSpPr>
                <a:spLocks noChangeShapeType="1"/>
              </p:cNvSpPr>
              <p:nvPr/>
            </p:nvSpPr>
            <p:spPr bwMode="auto">
              <a:xfrm>
                <a:off x="877" y="1440"/>
                <a:ext cx="0" cy="139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sp>
            <p:nvSpPr>
              <p:cNvPr id="38975" name="Line 162"/>
              <p:cNvSpPr>
                <a:spLocks noChangeShapeType="1"/>
              </p:cNvSpPr>
              <p:nvPr/>
            </p:nvSpPr>
            <p:spPr bwMode="auto">
              <a:xfrm>
                <a:off x="1254"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sp>
            <p:nvSpPr>
              <p:cNvPr id="38976" name="Line 163"/>
              <p:cNvSpPr>
                <a:spLocks noChangeShapeType="1"/>
              </p:cNvSpPr>
              <p:nvPr/>
            </p:nvSpPr>
            <p:spPr bwMode="auto">
              <a:xfrm>
                <a:off x="1632"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sp>
            <p:nvSpPr>
              <p:cNvPr id="38977" name="Line 164"/>
              <p:cNvSpPr>
                <a:spLocks noChangeShapeType="1"/>
              </p:cNvSpPr>
              <p:nvPr/>
            </p:nvSpPr>
            <p:spPr bwMode="auto">
              <a:xfrm>
                <a:off x="2009"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sp>
            <p:nvSpPr>
              <p:cNvPr id="38978" name="Line 165"/>
              <p:cNvSpPr>
                <a:spLocks noChangeShapeType="1"/>
              </p:cNvSpPr>
              <p:nvPr/>
            </p:nvSpPr>
            <p:spPr bwMode="auto">
              <a:xfrm>
                <a:off x="2387"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sp>
            <p:nvSpPr>
              <p:cNvPr id="38979" name="Line 166"/>
              <p:cNvSpPr>
                <a:spLocks noChangeShapeType="1"/>
              </p:cNvSpPr>
              <p:nvPr/>
            </p:nvSpPr>
            <p:spPr bwMode="auto">
              <a:xfrm>
                <a:off x="2765"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sp>
            <p:nvSpPr>
              <p:cNvPr id="38980" name="Line 167"/>
              <p:cNvSpPr>
                <a:spLocks noChangeShapeType="1"/>
              </p:cNvSpPr>
              <p:nvPr/>
            </p:nvSpPr>
            <p:spPr bwMode="auto">
              <a:xfrm>
                <a:off x="3142"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sp>
            <p:nvSpPr>
              <p:cNvPr id="38981" name="Line 168"/>
              <p:cNvSpPr>
                <a:spLocks noChangeShapeType="1"/>
              </p:cNvSpPr>
              <p:nvPr/>
            </p:nvSpPr>
            <p:spPr bwMode="auto">
              <a:xfrm>
                <a:off x="3520"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sp>
            <p:nvSpPr>
              <p:cNvPr id="38982" name="Line 169"/>
              <p:cNvSpPr>
                <a:spLocks noChangeShapeType="1"/>
              </p:cNvSpPr>
              <p:nvPr/>
            </p:nvSpPr>
            <p:spPr bwMode="auto">
              <a:xfrm>
                <a:off x="3897"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sp>
            <p:nvSpPr>
              <p:cNvPr id="38983" name="Line 170"/>
              <p:cNvSpPr>
                <a:spLocks noChangeShapeType="1"/>
              </p:cNvSpPr>
              <p:nvPr/>
            </p:nvSpPr>
            <p:spPr bwMode="auto">
              <a:xfrm>
                <a:off x="4275"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sp>
            <p:nvSpPr>
              <p:cNvPr id="38984" name="Line 171"/>
              <p:cNvSpPr>
                <a:spLocks noChangeShapeType="1"/>
              </p:cNvSpPr>
              <p:nvPr/>
            </p:nvSpPr>
            <p:spPr bwMode="auto">
              <a:xfrm>
                <a:off x="4652"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grpSp>
            <p:nvGrpSpPr>
              <p:cNvPr id="38985" name="Group 172"/>
              <p:cNvGrpSpPr>
                <a:grpSpLocks/>
              </p:cNvGrpSpPr>
              <p:nvPr/>
            </p:nvGrpSpPr>
            <p:grpSpPr bwMode="auto">
              <a:xfrm>
                <a:off x="240" y="1440"/>
                <a:ext cx="5160" cy="1390"/>
                <a:chOff x="240" y="1440"/>
                <a:chExt cx="4790" cy="1390"/>
              </a:xfrm>
            </p:grpSpPr>
            <p:sp>
              <p:nvSpPr>
                <p:cNvPr id="38987" name="Line 173"/>
                <p:cNvSpPr>
                  <a:spLocks noChangeShapeType="1"/>
                </p:cNvSpPr>
                <p:nvPr/>
              </p:nvSpPr>
              <p:spPr bwMode="auto">
                <a:xfrm>
                  <a:off x="240" y="1440"/>
                  <a:ext cx="479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sp>
              <p:nvSpPr>
                <p:cNvPr id="38988" name="Line 174"/>
                <p:cNvSpPr>
                  <a:spLocks noChangeShapeType="1"/>
                </p:cNvSpPr>
                <p:nvPr/>
              </p:nvSpPr>
              <p:spPr bwMode="auto">
                <a:xfrm>
                  <a:off x="240" y="2830"/>
                  <a:ext cx="479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sp>
              <p:nvSpPr>
                <p:cNvPr id="38989" name="Line 175"/>
                <p:cNvSpPr>
                  <a:spLocks noChangeShapeType="1"/>
                </p:cNvSpPr>
                <p:nvPr/>
              </p:nvSpPr>
              <p:spPr bwMode="auto">
                <a:xfrm>
                  <a:off x="5030" y="1440"/>
                  <a:ext cx="0" cy="139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grpSp>
          <p:sp>
            <p:nvSpPr>
              <p:cNvPr id="38986" name="Line 176"/>
              <p:cNvSpPr>
                <a:spLocks noChangeShapeType="1"/>
              </p:cNvSpPr>
              <p:nvPr/>
            </p:nvSpPr>
            <p:spPr bwMode="auto">
              <a:xfrm>
                <a:off x="5024"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grpSp>
      </p:grpSp>
    </p:spTree>
    <p:extLst>
      <p:ext uri="{BB962C8B-B14F-4D97-AF65-F5344CB8AC3E}">
        <p14:creationId xmlns:p14="http://schemas.microsoft.com/office/powerpoint/2010/main" val="364538400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92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79267">
                                            <p:txEl>
                                              <p:pRg st="1" end="1"/>
                                            </p:txEl>
                                          </p:spTgt>
                                        </p:tgtEl>
                                        <p:attrNameLst>
                                          <p:attrName>style.visibility</p:attrName>
                                        </p:attrNameLst>
                                      </p:cBhvr>
                                      <p:to>
                                        <p:strVal val="visible"/>
                                      </p:to>
                                    </p:set>
                                  </p:childTnLst>
                                </p:cTn>
                              </p:par>
                              <p:par>
                                <p:cTn id="11" presetID="2" presetClass="entr" presetSubtype="2" fill="hold" nodeType="withEffect">
                                  <p:stCondLst>
                                    <p:cond delay="0"/>
                                  </p:stCondLst>
                                  <p:childTnLst>
                                    <p:set>
                                      <p:cBhvr>
                                        <p:cTn id="12" dur="1" fill="hold">
                                          <p:stCondLst>
                                            <p:cond delay="0"/>
                                          </p:stCondLst>
                                        </p:cTn>
                                        <p:tgtEl>
                                          <p:spTgt spid="779354"/>
                                        </p:tgtEl>
                                        <p:attrNameLst>
                                          <p:attrName>style.visibility</p:attrName>
                                        </p:attrNameLst>
                                      </p:cBhvr>
                                      <p:to>
                                        <p:strVal val="visible"/>
                                      </p:to>
                                    </p:set>
                                    <p:anim calcmode="lin" valueType="num">
                                      <p:cBhvr additive="base">
                                        <p:cTn id="13" dur="500" fill="hold"/>
                                        <p:tgtEl>
                                          <p:spTgt spid="779354"/>
                                        </p:tgtEl>
                                        <p:attrNameLst>
                                          <p:attrName>ppt_x</p:attrName>
                                        </p:attrNameLst>
                                      </p:cBhvr>
                                      <p:tavLst>
                                        <p:tav tm="0">
                                          <p:val>
                                            <p:strVal val="1+#ppt_w/2"/>
                                          </p:val>
                                        </p:tav>
                                        <p:tav tm="100000">
                                          <p:val>
                                            <p:strVal val="#ppt_x"/>
                                          </p:val>
                                        </p:tav>
                                      </p:tavLst>
                                    </p:anim>
                                    <p:anim calcmode="lin" valueType="num">
                                      <p:cBhvr additive="base">
                                        <p:cTn id="14" dur="500" fill="hold"/>
                                        <p:tgtEl>
                                          <p:spTgt spid="77935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7932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7930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7932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779304"/>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7932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779300"/>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79319"/>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779296"/>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79318"/>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779292"/>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79317"/>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779288"/>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79316"/>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0"/>
                                          </p:stCondLst>
                                        </p:cTn>
                                        <p:tgtEl>
                                          <p:spTgt spid="779284"/>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779315"/>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nodeType="clickEffect">
                                  <p:stCondLst>
                                    <p:cond delay="0"/>
                                  </p:stCondLst>
                                  <p:childTnLst>
                                    <p:set>
                                      <p:cBhvr>
                                        <p:cTn id="78" dur="1" fill="hold">
                                          <p:stCondLst>
                                            <p:cond delay="0"/>
                                          </p:stCondLst>
                                        </p:cTn>
                                        <p:tgtEl>
                                          <p:spTgt spid="779280"/>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779314"/>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nodeType="clickEffect">
                                  <p:stCondLst>
                                    <p:cond delay="0"/>
                                  </p:stCondLst>
                                  <p:childTnLst>
                                    <p:set>
                                      <p:cBhvr>
                                        <p:cTn id="86" dur="1" fill="hold">
                                          <p:stCondLst>
                                            <p:cond delay="0"/>
                                          </p:stCondLst>
                                        </p:cTn>
                                        <p:tgtEl>
                                          <p:spTgt spid="779276"/>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779313"/>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nodeType="clickEffect">
                                  <p:stCondLst>
                                    <p:cond delay="0"/>
                                  </p:stCondLst>
                                  <p:childTnLst>
                                    <p:set>
                                      <p:cBhvr>
                                        <p:cTn id="94" dur="1" fill="hold">
                                          <p:stCondLst>
                                            <p:cond delay="0"/>
                                          </p:stCondLst>
                                        </p:cTn>
                                        <p:tgtEl>
                                          <p:spTgt spid="779272"/>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779312"/>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nodeType="clickEffect">
                                  <p:stCondLst>
                                    <p:cond delay="0"/>
                                  </p:stCondLst>
                                  <p:childTnLst>
                                    <p:set>
                                      <p:cBhvr>
                                        <p:cTn id="102" dur="1" fill="hold">
                                          <p:stCondLst>
                                            <p:cond delay="0"/>
                                          </p:stCondLst>
                                        </p:cTn>
                                        <p:tgtEl>
                                          <p:spTgt spid="779268"/>
                                        </p:tgtEl>
                                        <p:attrNameLst>
                                          <p:attrName>style.visibility</p:attrName>
                                        </p:attrNameLst>
                                      </p:cBhvr>
                                      <p:to>
                                        <p:strVal val="visible"/>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779351"/>
                                        </p:tgtEl>
                                        <p:attrNameLst>
                                          <p:attrName>style.visibility</p:attrName>
                                        </p:attrNameLst>
                                      </p:cBhvr>
                                      <p:to>
                                        <p:strVal val="visible"/>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 presetClass="entr" presetSubtype="0" fill="hold" nodeType="clickEffect">
                                  <p:stCondLst>
                                    <p:cond delay="0"/>
                                  </p:stCondLst>
                                  <p:childTnLst>
                                    <p:set>
                                      <p:cBhvr>
                                        <p:cTn id="110" dur="1" fill="hold">
                                          <p:stCondLst>
                                            <p:cond delay="0"/>
                                          </p:stCondLst>
                                        </p:cTn>
                                        <p:tgtEl>
                                          <p:spTgt spid="779347"/>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779267">
                                            <p:txEl>
                                              <p:pRg st="8" end="8"/>
                                            </p:txEl>
                                          </p:spTgt>
                                        </p:tgtEl>
                                        <p:attrNameLst>
                                          <p:attrName>style.visibility</p:attrName>
                                        </p:attrNameLst>
                                      </p:cBhvr>
                                      <p:to>
                                        <p:strVal val="visible"/>
                                      </p:to>
                                    </p:se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779267">
                                            <p:txEl>
                                              <p:pRg st="9" end="9"/>
                                            </p:txEl>
                                          </p:spTgt>
                                        </p:tgtEl>
                                        <p:attrNameLst>
                                          <p:attrName>style.visibility</p:attrName>
                                        </p:attrNameLst>
                                      </p:cBhvr>
                                      <p:to>
                                        <p:strVal val="visible"/>
                                      </p:to>
                                    </p:set>
                                  </p:childTnLst>
                                </p:cTn>
                              </p:par>
                              <p:par>
                                <p:cTn id="117" presetID="2" presetClass="entr" presetSubtype="2" fill="hold" nodeType="withEffect">
                                  <p:stCondLst>
                                    <p:cond delay="0"/>
                                  </p:stCondLst>
                                  <p:childTnLst>
                                    <p:set>
                                      <p:cBhvr>
                                        <p:cTn id="118" dur="1" fill="hold">
                                          <p:stCondLst>
                                            <p:cond delay="0"/>
                                          </p:stCondLst>
                                        </p:cTn>
                                        <p:tgtEl>
                                          <p:spTgt spid="779441"/>
                                        </p:tgtEl>
                                        <p:attrNameLst>
                                          <p:attrName>style.visibility</p:attrName>
                                        </p:attrNameLst>
                                      </p:cBhvr>
                                      <p:to>
                                        <p:strVal val="visible"/>
                                      </p:to>
                                    </p:set>
                                    <p:anim calcmode="lin" valueType="num">
                                      <p:cBhvr additive="base">
                                        <p:cTn id="119" dur="500" fill="hold"/>
                                        <p:tgtEl>
                                          <p:spTgt spid="779441"/>
                                        </p:tgtEl>
                                        <p:attrNameLst>
                                          <p:attrName>ppt_x</p:attrName>
                                        </p:attrNameLst>
                                      </p:cBhvr>
                                      <p:tavLst>
                                        <p:tav tm="0">
                                          <p:val>
                                            <p:strVal val="1+#ppt_w/2"/>
                                          </p:val>
                                        </p:tav>
                                        <p:tav tm="100000">
                                          <p:val>
                                            <p:strVal val="#ppt_x"/>
                                          </p:val>
                                        </p:tav>
                                      </p:tavLst>
                                    </p:anim>
                                    <p:anim calcmode="lin" valueType="num">
                                      <p:cBhvr additive="base">
                                        <p:cTn id="120" dur="500" fill="hold"/>
                                        <p:tgtEl>
                                          <p:spTgt spid="7794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9267" grpId="0" build="p"/>
      <p:bldP spid="779312" grpId="0"/>
      <p:bldP spid="779313" grpId="0"/>
      <p:bldP spid="779314" grpId="0"/>
      <p:bldP spid="779315" grpId="0"/>
      <p:bldP spid="779316" grpId="0"/>
      <p:bldP spid="779317" grpId="0"/>
      <p:bldP spid="779318" grpId="0"/>
      <p:bldP spid="779319" grpId="0"/>
      <p:bldP spid="779320" grpId="0"/>
      <p:bldP spid="779321" grpId="0"/>
      <p:bldP spid="779322" grpId="0"/>
      <p:bldP spid="77935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52400" y="152400"/>
            <a:ext cx="8839200" cy="533400"/>
          </a:xfrm>
        </p:spPr>
        <p:txBody>
          <a:bodyPr/>
          <a:lstStyle/>
          <a:p>
            <a:r>
              <a:rPr lang="en-US" altLang="ko-KR" smtClean="0">
                <a:ea typeface="굴림" panose="020B0600000101010101" pitchFamily="34" charset="-127"/>
              </a:rPr>
              <a:t>Graph of Page Faults Versus The Number of Frames</a:t>
            </a:r>
          </a:p>
        </p:txBody>
      </p:sp>
      <p:sp>
        <p:nvSpPr>
          <p:cNvPr id="19459" name="Rectangle 4"/>
          <p:cNvSpPr>
            <a:spLocks noGrp="1" noChangeArrowheads="1"/>
          </p:cNvSpPr>
          <p:nvPr>
            <p:ph type="body" idx="1"/>
          </p:nvPr>
        </p:nvSpPr>
        <p:spPr>
          <a:xfrm>
            <a:off x="158750" y="4167188"/>
            <a:ext cx="8785225" cy="2538412"/>
          </a:xfrm>
        </p:spPr>
        <p:txBody>
          <a:bodyPr>
            <a:noAutofit/>
          </a:bodyPr>
          <a:lstStyle/>
          <a:p>
            <a:pPr>
              <a:lnSpc>
                <a:spcPct val="80000"/>
              </a:lnSpc>
              <a:spcBef>
                <a:spcPct val="20000"/>
              </a:spcBef>
            </a:pPr>
            <a:r>
              <a:rPr lang="en-US" altLang="ko-KR" sz="2800" dirty="0" smtClean="0">
                <a:ea typeface="굴림" panose="020B0600000101010101" pitchFamily="34" charset="-127"/>
              </a:rPr>
              <a:t>One desirable property: When you add memory the miss rate drops</a:t>
            </a:r>
          </a:p>
          <a:p>
            <a:pPr lvl="1">
              <a:lnSpc>
                <a:spcPct val="80000"/>
              </a:lnSpc>
              <a:spcBef>
                <a:spcPct val="20000"/>
              </a:spcBef>
            </a:pPr>
            <a:r>
              <a:rPr lang="en-US" altLang="ko-KR" sz="2400" dirty="0" smtClean="0">
                <a:ea typeface="굴림" panose="020B0600000101010101" pitchFamily="34" charset="-127"/>
              </a:rPr>
              <a:t>Does this always happen?</a:t>
            </a:r>
          </a:p>
          <a:p>
            <a:pPr lvl="1">
              <a:lnSpc>
                <a:spcPct val="80000"/>
              </a:lnSpc>
              <a:spcBef>
                <a:spcPct val="20000"/>
              </a:spcBef>
            </a:pPr>
            <a:r>
              <a:rPr lang="en-US" altLang="ko-KR" sz="2400" dirty="0" smtClean="0">
                <a:ea typeface="굴림" panose="020B0600000101010101" pitchFamily="34" charset="-127"/>
              </a:rPr>
              <a:t>Seems like it should, right?</a:t>
            </a:r>
          </a:p>
          <a:p>
            <a:pPr>
              <a:lnSpc>
                <a:spcPct val="80000"/>
              </a:lnSpc>
              <a:spcBef>
                <a:spcPct val="20000"/>
              </a:spcBef>
            </a:pPr>
            <a:r>
              <a:rPr lang="en-US" altLang="ko-KR" sz="2800" dirty="0" smtClean="0">
                <a:ea typeface="굴림" panose="020B0600000101010101" pitchFamily="34" charset="-127"/>
              </a:rPr>
              <a:t>No: </a:t>
            </a:r>
            <a:r>
              <a:rPr lang="en-US" altLang="ko-KR" sz="2800" dirty="0" err="1">
                <a:ea typeface="굴림" panose="020B0600000101010101" pitchFamily="34" charset="-127"/>
              </a:rPr>
              <a:t>Bélády’s</a:t>
            </a:r>
            <a:r>
              <a:rPr lang="en-US" altLang="ko-KR" sz="2800" dirty="0">
                <a:ea typeface="굴림" panose="020B0600000101010101" pitchFamily="34" charset="-127"/>
              </a:rPr>
              <a:t> </a:t>
            </a:r>
            <a:r>
              <a:rPr lang="en-US" altLang="ko-KR" sz="2800" dirty="0" smtClean="0">
                <a:ea typeface="굴림" panose="020B0600000101010101" pitchFamily="34" charset="-127"/>
              </a:rPr>
              <a:t>anomaly </a:t>
            </a:r>
          </a:p>
          <a:p>
            <a:pPr lvl="1">
              <a:lnSpc>
                <a:spcPct val="80000"/>
              </a:lnSpc>
              <a:spcBef>
                <a:spcPct val="20000"/>
              </a:spcBef>
            </a:pPr>
            <a:r>
              <a:rPr lang="en-US" altLang="ko-KR" sz="2400" dirty="0" smtClean="0">
                <a:ea typeface="굴림" panose="020B0600000101010101" pitchFamily="34" charset="-127"/>
              </a:rPr>
              <a:t>Certain replacement algorithms (FIFO) don’t have this obvious property!</a:t>
            </a:r>
          </a:p>
        </p:txBody>
      </p:sp>
      <p:pic>
        <p:nvPicPr>
          <p:cNvPr id="19460" name="Picture 3"/>
          <p:cNvPicPr>
            <a:picLocks noChangeAspect="1" noChangeArrowheads="1"/>
          </p:cNvPicPr>
          <p:nvPr/>
        </p:nvPicPr>
        <p:blipFill>
          <a:blip r:embed="rId3">
            <a:extLst>
              <a:ext uri="{28A0092B-C50C-407E-A947-70E740481C1C}">
                <a14:useLocalDpi xmlns:a14="http://schemas.microsoft.com/office/drawing/2010/main" val="0"/>
              </a:ext>
            </a:extLst>
          </a:blip>
          <a:srcRect l="493" t="11264" r="1244" b="11610"/>
          <a:stretch>
            <a:fillRect/>
          </a:stretch>
        </p:blipFill>
        <p:spPr bwMode="auto">
          <a:xfrm>
            <a:off x="1624013" y="711200"/>
            <a:ext cx="5646737" cy="3322638"/>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59190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45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4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5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4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04800" y="152400"/>
            <a:ext cx="8610600" cy="533400"/>
          </a:xfrm>
        </p:spPr>
        <p:txBody>
          <a:bodyPr/>
          <a:lstStyle/>
          <a:p>
            <a:r>
              <a:rPr lang="en-US" altLang="ko-KR" dirty="0" smtClean="0">
                <a:ea typeface="굴림" panose="020B0600000101010101" pitchFamily="34" charset="-127"/>
              </a:rPr>
              <a:t>Adding Memory Doesn’t Always Help Fault Rate</a:t>
            </a:r>
          </a:p>
        </p:txBody>
      </p:sp>
      <p:sp>
        <p:nvSpPr>
          <p:cNvPr id="780291" name="Rectangle 3"/>
          <p:cNvSpPr>
            <a:spLocks noGrp="1" noChangeArrowheads="1"/>
          </p:cNvSpPr>
          <p:nvPr>
            <p:ph type="body" idx="1"/>
          </p:nvPr>
        </p:nvSpPr>
        <p:spPr>
          <a:xfrm>
            <a:off x="152400" y="685800"/>
            <a:ext cx="8839200" cy="6324600"/>
          </a:xfrm>
        </p:spPr>
        <p:txBody>
          <a:bodyPr>
            <a:normAutofit lnSpcReduction="10000"/>
          </a:bodyPr>
          <a:lstStyle/>
          <a:p>
            <a:pPr>
              <a:lnSpc>
                <a:spcPct val="80000"/>
              </a:lnSpc>
              <a:spcBef>
                <a:spcPct val="5000"/>
              </a:spcBef>
            </a:pPr>
            <a:r>
              <a:rPr lang="en-US" altLang="ko-KR" sz="2800" dirty="0" smtClean="0">
                <a:ea typeface="굴림" panose="020B0600000101010101" pitchFamily="34" charset="-127"/>
              </a:rPr>
              <a:t>Does adding memory reduce number of page faults?</a:t>
            </a:r>
          </a:p>
          <a:p>
            <a:pPr lvl="1">
              <a:lnSpc>
                <a:spcPct val="80000"/>
              </a:lnSpc>
              <a:spcBef>
                <a:spcPct val="5000"/>
              </a:spcBef>
            </a:pPr>
            <a:r>
              <a:rPr lang="en-US" altLang="ko-KR" sz="2400" dirty="0" smtClean="0">
                <a:ea typeface="굴림" panose="020B0600000101010101" pitchFamily="34" charset="-127"/>
              </a:rPr>
              <a:t>Yes for LRU and MIN</a:t>
            </a:r>
          </a:p>
          <a:p>
            <a:pPr lvl="1">
              <a:lnSpc>
                <a:spcPct val="80000"/>
              </a:lnSpc>
              <a:spcBef>
                <a:spcPct val="5000"/>
              </a:spcBef>
            </a:pPr>
            <a:r>
              <a:rPr lang="en-US" altLang="ko-KR" sz="2400" dirty="0" smtClean="0">
                <a:ea typeface="굴림" panose="020B0600000101010101" pitchFamily="34" charset="-127"/>
              </a:rPr>
              <a:t>Not necessarily for FIFO!  (Called </a:t>
            </a:r>
            <a:r>
              <a:rPr lang="en-US" altLang="ko-KR" sz="2400" dirty="0" err="1">
                <a:ea typeface="굴림" panose="020B0600000101010101" pitchFamily="34" charset="-127"/>
              </a:rPr>
              <a:t>Bélády’s</a:t>
            </a:r>
            <a:r>
              <a:rPr lang="en-US" altLang="ko-KR" sz="2400" dirty="0">
                <a:ea typeface="굴림" panose="020B0600000101010101" pitchFamily="34" charset="-127"/>
              </a:rPr>
              <a:t> </a:t>
            </a:r>
            <a:r>
              <a:rPr lang="en-US" altLang="ko-KR" sz="2400" dirty="0" smtClean="0">
                <a:ea typeface="굴림" panose="020B0600000101010101" pitchFamily="34" charset="-127"/>
              </a:rPr>
              <a:t>anomaly)</a:t>
            </a:r>
          </a:p>
          <a:p>
            <a:pPr lvl="1">
              <a:lnSpc>
                <a:spcPct val="80000"/>
              </a:lnSpc>
              <a:spcBef>
                <a:spcPct val="5000"/>
              </a:spcBef>
            </a:pPr>
            <a:endParaRPr lang="en-US" altLang="ko-KR" sz="2400" dirty="0" smtClean="0">
              <a:ea typeface="굴림" panose="020B0600000101010101" pitchFamily="34" charset="-127"/>
            </a:endParaRPr>
          </a:p>
          <a:p>
            <a:pPr lvl="1">
              <a:lnSpc>
                <a:spcPct val="80000"/>
              </a:lnSpc>
              <a:spcBef>
                <a:spcPct val="5000"/>
              </a:spcBef>
            </a:pPr>
            <a:endParaRPr lang="en-US" altLang="ko-KR" sz="2400" dirty="0" smtClean="0">
              <a:ea typeface="굴림" panose="020B0600000101010101" pitchFamily="34" charset="-127"/>
            </a:endParaRPr>
          </a:p>
          <a:p>
            <a:pPr lvl="1">
              <a:lnSpc>
                <a:spcPct val="80000"/>
              </a:lnSpc>
              <a:spcBef>
                <a:spcPct val="5000"/>
              </a:spcBef>
            </a:pPr>
            <a:endParaRPr lang="en-US" altLang="ko-KR" sz="2400" dirty="0" smtClean="0">
              <a:ea typeface="굴림" panose="020B0600000101010101" pitchFamily="34" charset="-127"/>
            </a:endParaRPr>
          </a:p>
          <a:p>
            <a:pPr lvl="1">
              <a:lnSpc>
                <a:spcPct val="80000"/>
              </a:lnSpc>
              <a:spcBef>
                <a:spcPct val="5000"/>
              </a:spcBef>
            </a:pPr>
            <a:endParaRPr lang="en-US" altLang="ko-KR" sz="2400" dirty="0" smtClean="0">
              <a:ea typeface="굴림" panose="020B0600000101010101" pitchFamily="34" charset="-127"/>
            </a:endParaRPr>
          </a:p>
          <a:p>
            <a:pPr lvl="1">
              <a:lnSpc>
                <a:spcPct val="80000"/>
              </a:lnSpc>
              <a:spcBef>
                <a:spcPct val="5000"/>
              </a:spcBef>
            </a:pPr>
            <a:endParaRPr lang="en-US" altLang="ko-KR" sz="2400" dirty="0" smtClean="0">
              <a:ea typeface="굴림" panose="020B0600000101010101" pitchFamily="34" charset="-127"/>
            </a:endParaRPr>
          </a:p>
          <a:p>
            <a:pPr lvl="1">
              <a:lnSpc>
                <a:spcPct val="80000"/>
              </a:lnSpc>
              <a:spcBef>
                <a:spcPct val="5000"/>
              </a:spcBef>
            </a:pPr>
            <a:endParaRPr lang="en-US" altLang="ko-KR" sz="2400" dirty="0" smtClean="0">
              <a:ea typeface="굴림" panose="020B0600000101010101" pitchFamily="34" charset="-127"/>
            </a:endParaRPr>
          </a:p>
          <a:p>
            <a:pPr lvl="1">
              <a:lnSpc>
                <a:spcPct val="80000"/>
              </a:lnSpc>
              <a:spcBef>
                <a:spcPct val="5000"/>
              </a:spcBef>
            </a:pPr>
            <a:endParaRPr lang="en-US" altLang="ko-KR" sz="2400" dirty="0" smtClean="0">
              <a:ea typeface="굴림" panose="020B0600000101010101" pitchFamily="34" charset="-127"/>
            </a:endParaRPr>
          </a:p>
          <a:p>
            <a:pPr lvl="1">
              <a:lnSpc>
                <a:spcPct val="80000"/>
              </a:lnSpc>
              <a:spcBef>
                <a:spcPct val="5000"/>
              </a:spcBef>
            </a:pPr>
            <a:endParaRPr lang="en-US" altLang="ko-KR" sz="2400" dirty="0" smtClean="0">
              <a:ea typeface="굴림" panose="020B0600000101010101" pitchFamily="34" charset="-127"/>
            </a:endParaRPr>
          </a:p>
          <a:p>
            <a:pPr lvl="1">
              <a:lnSpc>
                <a:spcPct val="80000"/>
              </a:lnSpc>
              <a:spcBef>
                <a:spcPct val="5000"/>
              </a:spcBef>
            </a:pPr>
            <a:endParaRPr lang="en-US" altLang="ko-KR" sz="2400" dirty="0" smtClean="0">
              <a:ea typeface="굴림" panose="020B0600000101010101" pitchFamily="34" charset="-127"/>
            </a:endParaRPr>
          </a:p>
          <a:p>
            <a:pPr lvl="1">
              <a:lnSpc>
                <a:spcPct val="80000"/>
              </a:lnSpc>
              <a:spcBef>
                <a:spcPct val="5000"/>
              </a:spcBef>
            </a:pPr>
            <a:endParaRPr lang="en-US" altLang="ko-KR" sz="2400" dirty="0" smtClean="0">
              <a:ea typeface="굴림" panose="020B0600000101010101" pitchFamily="34" charset="-127"/>
            </a:endParaRPr>
          </a:p>
          <a:p>
            <a:pPr lvl="1">
              <a:lnSpc>
                <a:spcPct val="80000"/>
              </a:lnSpc>
              <a:spcBef>
                <a:spcPct val="5000"/>
              </a:spcBef>
            </a:pPr>
            <a:endParaRPr lang="en-US" altLang="ko-KR" sz="2400" dirty="0" smtClean="0">
              <a:ea typeface="굴림" panose="020B0600000101010101" pitchFamily="34" charset="-127"/>
            </a:endParaRPr>
          </a:p>
          <a:p>
            <a:pPr lvl="1">
              <a:lnSpc>
                <a:spcPct val="80000"/>
              </a:lnSpc>
              <a:spcBef>
                <a:spcPct val="5000"/>
              </a:spcBef>
            </a:pPr>
            <a:endParaRPr lang="en-US" altLang="ko-KR" sz="2400" dirty="0" smtClean="0">
              <a:ea typeface="굴림" panose="020B0600000101010101" pitchFamily="34" charset="-127"/>
            </a:endParaRPr>
          </a:p>
          <a:p>
            <a:pPr lvl="1">
              <a:lnSpc>
                <a:spcPct val="80000"/>
              </a:lnSpc>
              <a:spcBef>
                <a:spcPct val="5000"/>
              </a:spcBef>
            </a:pPr>
            <a:endParaRPr lang="en-US" altLang="ko-KR" sz="2400" dirty="0" smtClean="0">
              <a:ea typeface="굴림" panose="020B0600000101010101" pitchFamily="34" charset="-127"/>
            </a:endParaRPr>
          </a:p>
          <a:p>
            <a:pPr>
              <a:lnSpc>
                <a:spcPct val="80000"/>
              </a:lnSpc>
              <a:spcBef>
                <a:spcPct val="5000"/>
              </a:spcBef>
            </a:pPr>
            <a:endParaRPr lang="en-US" altLang="ko-KR" sz="2800" dirty="0" smtClean="0">
              <a:ea typeface="굴림" panose="020B0600000101010101" pitchFamily="34" charset="-127"/>
            </a:endParaRPr>
          </a:p>
          <a:p>
            <a:pPr>
              <a:lnSpc>
                <a:spcPct val="80000"/>
              </a:lnSpc>
              <a:spcBef>
                <a:spcPct val="5000"/>
              </a:spcBef>
            </a:pPr>
            <a:r>
              <a:rPr lang="en-US" altLang="ko-KR" sz="2800" dirty="0" smtClean="0">
                <a:ea typeface="굴림" panose="020B0600000101010101" pitchFamily="34" charset="-127"/>
              </a:rPr>
              <a:t>After adding memory:</a:t>
            </a:r>
          </a:p>
          <a:p>
            <a:pPr lvl="1">
              <a:lnSpc>
                <a:spcPct val="80000"/>
              </a:lnSpc>
              <a:spcBef>
                <a:spcPct val="5000"/>
              </a:spcBef>
            </a:pPr>
            <a:r>
              <a:rPr lang="en-US" altLang="ko-KR" sz="2400" dirty="0" smtClean="0">
                <a:ea typeface="굴림" panose="020B0600000101010101" pitchFamily="34" charset="-127"/>
              </a:rPr>
              <a:t>With FIFO, contents can be completely different</a:t>
            </a:r>
          </a:p>
          <a:p>
            <a:pPr lvl="1">
              <a:lnSpc>
                <a:spcPct val="80000"/>
              </a:lnSpc>
              <a:spcBef>
                <a:spcPct val="5000"/>
              </a:spcBef>
            </a:pPr>
            <a:r>
              <a:rPr lang="en-US" altLang="ko-KR" sz="2400" dirty="0" smtClean="0">
                <a:ea typeface="굴림" panose="020B0600000101010101" pitchFamily="34" charset="-127"/>
              </a:rPr>
              <a:t>In contrast, with LRU or MIN, contents of memory with X pages are a subset of contents with X+1 Page</a:t>
            </a:r>
          </a:p>
        </p:txBody>
      </p:sp>
      <p:grpSp>
        <p:nvGrpSpPr>
          <p:cNvPr id="780292" name="Group 4"/>
          <p:cNvGrpSpPr>
            <a:grpSpLocks/>
          </p:cNvGrpSpPr>
          <p:nvPr/>
        </p:nvGrpSpPr>
        <p:grpSpPr bwMode="auto">
          <a:xfrm>
            <a:off x="1150938" y="1662113"/>
            <a:ext cx="6864350" cy="1624012"/>
            <a:chOff x="294" y="2786"/>
            <a:chExt cx="5178" cy="1390"/>
          </a:xfrm>
        </p:grpSpPr>
        <p:grpSp>
          <p:nvGrpSpPr>
            <p:cNvPr id="20573" name="Group 5"/>
            <p:cNvGrpSpPr>
              <a:grpSpLocks/>
            </p:cNvGrpSpPr>
            <p:nvPr/>
          </p:nvGrpSpPr>
          <p:grpSpPr bwMode="auto">
            <a:xfrm>
              <a:off x="5078" y="3246"/>
              <a:ext cx="378" cy="930"/>
              <a:chOff x="4950" y="2190"/>
              <a:chExt cx="378" cy="930"/>
            </a:xfrm>
          </p:grpSpPr>
          <p:sp>
            <p:nvSpPr>
              <p:cNvPr id="20656" name="Rectangle 6"/>
              <p:cNvSpPr>
                <a:spLocks noChangeArrowheads="1"/>
              </p:cNvSpPr>
              <p:nvPr/>
            </p:nvSpPr>
            <p:spPr bwMode="auto">
              <a:xfrm>
                <a:off x="4950" y="2810"/>
                <a:ext cx="378"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a:latin typeface="Gill Sans Light"/>
                  <a:ea typeface="굴림" panose="020B0600000101010101" pitchFamily="34" charset="-127"/>
                  <a:cs typeface="Gill Sans Light"/>
                </a:endParaRPr>
              </a:p>
            </p:txBody>
          </p:sp>
          <p:sp>
            <p:nvSpPr>
              <p:cNvPr id="20657" name="Rectangle 7"/>
              <p:cNvSpPr>
                <a:spLocks noChangeArrowheads="1"/>
              </p:cNvSpPr>
              <p:nvPr/>
            </p:nvSpPr>
            <p:spPr bwMode="auto">
              <a:xfrm>
                <a:off x="4950" y="2500"/>
                <a:ext cx="378"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a:latin typeface="Gill Sans Light"/>
                  <a:ea typeface="굴림" panose="020B0600000101010101" pitchFamily="34" charset="-127"/>
                  <a:cs typeface="Gill Sans Light"/>
                </a:endParaRPr>
              </a:p>
            </p:txBody>
          </p:sp>
          <p:sp>
            <p:nvSpPr>
              <p:cNvPr id="20658" name="Rectangle 8"/>
              <p:cNvSpPr>
                <a:spLocks noChangeArrowheads="1"/>
              </p:cNvSpPr>
              <p:nvPr/>
            </p:nvSpPr>
            <p:spPr bwMode="auto">
              <a:xfrm>
                <a:off x="4950" y="2190"/>
                <a:ext cx="378"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a:latin typeface="Gill Sans Light"/>
                  <a:ea typeface="굴림" panose="020B0600000101010101" pitchFamily="34" charset="-127"/>
                  <a:cs typeface="Gill Sans Light"/>
                </a:endParaRPr>
              </a:p>
            </p:txBody>
          </p:sp>
        </p:grpSp>
        <p:grpSp>
          <p:nvGrpSpPr>
            <p:cNvPr id="20574" name="Group 9"/>
            <p:cNvGrpSpPr>
              <a:grpSpLocks/>
            </p:cNvGrpSpPr>
            <p:nvPr/>
          </p:nvGrpSpPr>
          <p:grpSpPr bwMode="auto">
            <a:xfrm>
              <a:off x="4706" y="3246"/>
              <a:ext cx="378" cy="930"/>
              <a:chOff x="4950" y="2190"/>
              <a:chExt cx="378" cy="930"/>
            </a:xfrm>
          </p:grpSpPr>
          <p:sp>
            <p:nvSpPr>
              <p:cNvPr id="20653" name="Rectangle 10"/>
              <p:cNvSpPr>
                <a:spLocks noChangeArrowheads="1"/>
              </p:cNvSpPr>
              <p:nvPr/>
            </p:nvSpPr>
            <p:spPr bwMode="auto">
              <a:xfrm>
                <a:off x="4950" y="2810"/>
                <a:ext cx="378"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a:latin typeface="Gill Sans Light"/>
                    <a:ea typeface="굴림" panose="020B0600000101010101" pitchFamily="34" charset="-127"/>
                    <a:cs typeface="Gill Sans Light"/>
                  </a:rPr>
                  <a:t>D</a:t>
                </a:r>
              </a:p>
            </p:txBody>
          </p:sp>
          <p:sp>
            <p:nvSpPr>
              <p:cNvPr id="20654" name="Rectangle 11"/>
              <p:cNvSpPr>
                <a:spLocks noChangeArrowheads="1"/>
              </p:cNvSpPr>
              <p:nvPr/>
            </p:nvSpPr>
            <p:spPr bwMode="auto">
              <a:xfrm>
                <a:off x="4950" y="2500"/>
                <a:ext cx="378"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a:latin typeface="Gill Sans Light"/>
                  <a:ea typeface="굴림" panose="020B0600000101010101" pitchFamily="34" charset="-127"/>
                  <a:cs typeface="Gill Sans Light"/>
                </a:endParaRPr>
              </a:p>
            </p:txBody>
          </p:sp>
          <p:sp>
            <p:nvSpPr>
              <p:cNvPr id="20655" name="Rectangle 12"/>
              <p:cNvSpPr>
                <a:spLocks noChangeArrowheads="1"/>
              </p:cNvSpPr>
              <p:nvPr/>
            </p:nvSpPr>
            <p:spPr bwMode="auto">
              <a:xfrm>
                <a:off x="4950" y="2190"/>
                <a:ext cx="378"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a:latin typeface="Gill Sans Light"/>
                  <a:ea typeface="굴림" panose="020B0600000101010101" pitchFamily="34" charset="-127"/>
                  <a:cs typeface="Gill Sans Light"/>
                </a:endParaRPr>
              </a:p>
            </p:txBody>
          </p:sp>
        </p:grpSp>
        <p:grpSp>
          <p:nvGrpSpPr>
            <p:cNvPr id="20575" name="Group 13"/>
            <p:cNvGrpSpPr>
              <a:grpSpLocks/>
            </p:cNvGrpSpPr>
            <p:nvPr/>
          </p:nvGrpSpPr>
          <p:grpSpPr bwMode="auto">
            <a:xfrm>
              <a:off x="4329" y="3246"/>
              <a:ext cx="377" cy="930"/>
              <a:chOff x="4573" y="2190"/>
              <a:chExt cx="377" cy="930"/>
            </a:xfrm>
          </p:grpSpPr>
          <p:sp>
            <p:nvSpPr>
              <p:cNvPr id="20650" name="Rectangle 14"/>
              <p:cNvSpPr>
                <a:spLocks noChangeArrowheads="1"/>
              </p:cNvSpPr>
              <p:nvPr/>
            </p:nvSpPr>
            <p:spPr bwMode="auto">
              <a:xfrm>
                <a:off x="4573" y="2810"/>
                <a:ext cx="377"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a:latin typeface="Gill Sans Light"/>
                  <a:ea typeface="굴림" panose="020B0600000101010101" pitchFamily="34" charset="-127"/>
                  <a:cs typeface="Gill Sans Light"/>
                </a:endParaRPr>
              </a:p>
            </p:txBody>
          </p:sp>
          <p:sp>
            <p:nvSpPr>
              <p:cNvPr id="20651" name="Rectangle 15"/>
              <p:cNvSpPr>
                <a:spLocks noChangeArrowheads="1"/>
              </p:cNvSpPr>
              <p:nvPr/>
            </p:nvSpPr>
            <p:spPr bwMode="auto">
              <a:xfrm>
                <a:off x="4573" y="2500"/>
                <a:ext cx="377"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a:latin typeface="Gill Sans Light"/>
                    <a:ea typeface="굴림" panose="020B0600000101010101" pitchFamily="34" charset="-127"/>
                    <a:cs typeface="Gill Sans Light"/>
                  </a:rPr>
                  <a:t>C</a:t>
                </a:r>
              </a:p>
            </p:txBody>
          </p:sp>
          <p:sp>
            <p:nvSpPr>
              <p:cNvPr id="20652" name="Rectangle 16"/>
              <p:cNvSpPr>
                <a:spLocks noChangeArrowheads="1"/>
              </p:cNvSpPr>
              <p:nvPr/>
            </p:nvSpPr>
            <p:spPr bwMode="auto">
              <a:xfrm>
                <a:off x="4573" y="2190"/>
                <a:ext cx="377"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a:latin typeface="Gill Sans Light"/>
                  <a:ea typeface="굴림" panose="020B0600000101010101" pitchFamily="34" charset="-127"/>
                  <a:cs typeface="Gill Sans Light"/>
                </a:endParaRPr>
              </a:p>
            </p:txBody>
          </p:sp>
        </p:grpSp>
        <p:grpSp>
          <p:nvGrpSpPr>
            <p:cNvPr id="20576" name="Group 17"/>
            <p:cNvGrpSpPr>
              <a:grpSpLocks/>
            </p:cNvGrpSpPr>
            <p:nvPr/>
          </p:nvGrpSpPr>
          <p:grpSpPr bwMode="auto">
            <a:xfrm>
              <a:off x="3951" y="3246"/>
              <a:ext cx="378" cy="930"/>
              <a:chOff x="4195" y="2190"/>
              <a:chExt cx="378" cy="930"/>
            </a:xfrm>
          </p:grpSpPr>
          <p:sp>
            <p:nvSpPr>
              <p:cNvPr id="20647" name="Rectangle 18"/>
              <p:cNvSpPr>
                <a:spLocks noChangeArrowheads="1"/>
              </p:cNvSpPr>
              <p:nvPr/>
            </p:nvSpPr>
            <p:spPr bwMode="auto">
              <a:xfrm>
                <a:off x="4195" y="2810"/>
                <a:ext cx="378"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a:latin typeface="Gill Sans Light"/>
                  <a:ea typeface="굴림" panose="020B0600000101010101" pitchFamily="34" charset="-127"/>
                  <a:cs typeface="Gill Sans Light"/>
                </a:endParaRPr>
              </a:p>
            </p:txBody>
          </p:sp>
          <p:sp>
            <p:nvSpPr>
              <p:cNvPr id="20648" name="Rectangle 19"/>
              <p:cNvSpPr>
                <a:spLocks noChangeArrowheads="1"/>
              </p:cNvSpPr>
              <p:nvPr/>
            </p:nvSpPr>
            <p:spPr bwMode="auto">
              <a:xfrm>
                <a:off x="4195" y="2500"/>
                <a:ext cx="378"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a:latin typeface="Gill Sans Light"/>
                  <a:ea typeface="굴림" panose="020B0600000101010101" pitchFamily="34" charset="-127"/>
                  <a:cs typeface="Gill Sans Light"/>
                </a:endParaRPr>
              </a:p>
            </p:txBody>
          </p:sp>
          <p:sp>
            <p:nvSpPr>
              <p:cNvPr id="20649" name="Rectangle 20"/>
              <p:cNvSpPr>
                <a:spLocks noChangeArrowheads="1"/>
              </p:cNvSpPr>
              <p:nvPr/>
            </p:nvSpPr>
            <p:spPr bwMode="auto">
              <a:xfrm>
                <a:off x="4195" y="2190"/>
                <a:ext cx="378"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a:latin typeface="Gill Sans Light"/>
                  <a:ea typeface="굴림" panose="020B0600000101010101" pitchFamily="34" charset="-127"/>
                  <a:cs typeface="Gill Sans Light"/>
                </a:endParaRPr>
              </a:p>
            </p:txBody>
          </p:sp>
        </p:grpSp>
        <p:grpSp>
          <p:nvGrpSpPr>
            <p:cNvPr id="20577" name="Group 21"/>
            <p:cNvGrpSpPr>
              <a:grpSpLocks/>
            </p:cNvGrpSpPr>
            <p:nvPr/>
          </p:nvGrpSpPr>
          <p:grpSpPr bwMode="auto">
            <a:xfrm>
              <a:off x="3574" y="3246"/>
              <a:ext cx="377" cy="930"/>
              <a:chOff x="3818" y="2190"/>
              <a:chExt cx="377" cy="930"/>
            </a:xfrm>
          </p:grpSpPr>
          <p:sp>
            <p:nvSpPr>
              <p:cNvPr id="20644" name="Rectangle 22"/>
              <p:cNvSpPr>
                <a:spLocks noChangeArrowheads="1"/>
              </p:cNvSpPr>
              <p:nvPr/>
            </p:nvSpPr>
            <p:spPr bwMode="auto">
              <a:xfrm>
                <a:off x="3818" y="2810"/>
                <a:ext cx="377"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a:latin typeface="Gill Sans Light"/>
                  <a:ea typeface="굴림" panose="020B0600000101010101" pitchFamily="34" charset="-127"/>
                  <a:cs typeface="Gill Sans Light"/>
                </a:endParaRPr>
              </a:p>
            </p:txBody>
          </p:sp>
          <p:sp>
            <p:nvSpPr>
              <p:cNvPr id="20645" name="Rectangle 23"/>
              <p:cNvSpPr>
                <a:spLocks noChangeArrowheads="1"/>
              </p:cNvSpPr>
              <p:nvPr/>
            </p:nvSpPr>
            <p:spPr bwMode="auto">
              <a:xfrm>
                <a:off x="3818" y="2500"/>
                <a:ext cx="377"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a:latin typeface="Gill Sans Light"/>
                  <a:ea typeface="굴림" panose="020B0600000101010101" pitchFamily="34" charset="-127"/>
                  <a:cs typeface="Gill Sans Light"/>
                </a:endParaRPr>
              </a:p>
            </p:txBody>
          </p:sp>
          <p:sp>
            <p:nvSpPr>
              <p:cNvPr id="20646" name="Rectangle 24"/>
              <p:cNvSpPr>
                <a:spLocks noChangeArrowheads="1"/>
              </p:cNvSpPr>
              <p:nvPr/>
            </p:nvSpPr>
            <p:spPr bwMode="auto">
              <a:xfrm>
                <a:off x="3818" y="2190"/>
                <a:ext cx="377"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a:latin typeface="Gill Sans Light"/>
                  <a:ea typeface="굴림" panose="020B0600000101010101" pitchFamily="34" charset="-127"/>
                  <a:cs typeface="Gill Sans Light"/>
                </a:endParaRPr>
              </a:p>
            </p:txBody>
          </p:sp>
        </p:grpSp>
        <p:grpSp>
          <p:nvGrpSpPr>
            <p:cNvPr id="20578" name="Group 25"/>
            <p:cNvGrpSpPr>
              <a:grpSpLocks/>
            </p:cNvGrpSpPr>
            <p:nvPr/>
          </p:nvGrpSpPr>
          <p:grpSpPr bwMode="auto">
            <a:xfrm>
              <a:off x="3196" y="3246"/>
              <a:ext cx="378" cy="930"/>
              <a:chOff x="3440" y="2190"/>
              <a:chExt cx="378" cy="930"/>
            </a:xfrm>
          </p:grpSpPr>
          <p:sp>
            <p:nvSpPr>
              <p:cNvPr id="20641" name="Rectangle 26"/>
              <p:cNvSpPr>
                <a:spLocks noChangeArrowheads="1"/>
              </p:cNvSpPr>
              <p:nvPr/>
            </p:nvSpPr>
            <p:spPr bwMode="auto">
              <a:xfrm>
                <a:off x="3440" y="2810"/>
                <a:ext cx="378"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a:latin typeface="Gill Sans Light"/>
                  <a:ea typeface="굴림" panose="020B0600000101010101" pitchFamily="34" charset="-127"/>
                  <a:cs typeface="Gill Sans Light"/>
                </a:endParaRPr>
              </a:p>
            </p:txBody>
          </p:sp>
          <p:sp>
            <p:nvSpPr>
              <p:cNvPr id="20642" name="Rectangle 27"/>
              <p:cNvSpPr>
                <a:spLocks noChangeArrowheads="1"/>
              </p:cNvSpPr>
              <p:nvPr/>
            </p:nvSpPr>
            <p:spPr bwMode="auto">
              <a:xfrm>
                <a:off x="3440" y="2500"/>
                <a:ext cx="378"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a:latin typeface="Gill Sans Light"/>
                  <a:ea typeface="굴림" panose="020B0600000101010101" pitchFamily="34" charset="-127"/>
                  <a:cs typeface="Gill Sans Light"/>
                </a:endParaRPr>
              </a:p>
            </p:txBody>
          </p:sp>
          <p:sp>
            <p:nvSpPr>
              <p:cNvPr id="20643" name="Rectangle 28"/>
              <p:cNvSpPr>
                <a:spLocks noChangeArrowheads="1"/>
              </p:cNvSpPr>
              <p:nvPr/>
            </p:nvSpPr>
            <p:spPr bwMode="auto">
              <a:xfrm>
                <a:off x="3440" y="2190"/>
                <a:ext cx="378"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a:latin typeface="Gill Sans Light"/>
                    <a:ea typeface="굴림" panose="020B0600000101010101" pitchFamily="34" charset="-127"/>
                    <a:cs typeface="Gill Sans Light"/>
                  </a:rPr>
                  <a:t>E</a:t>
                </a:r>
              </a:p>
            </p:txBody>
          </p:sp>
        </p:grpSp>
        <p:grpSp>
          <p:nvGrpSpPr>
            <p:cNvPr id="20579" name="Group 29"/>
            <p:cNvGrpSpPr>
              <a:grpSpLocks/>
            </p:cNvGrpSpPr>
            <p:nvPr/>
          </p:nvGrpSpPr>
          <p:grpSpPr bwMode="auto">
            <a:xfrm>
              <a:off x="2819" y="3246"/>
              <a:ext cx="377" cy="930"/>
              <a:chOff x="3063" y="2190"/>
              <a:chExt cx="377" cy="930"/>
            </a:xfrm>
          </p:grpSpPr>
          <p:sp>
            <p:nvSpPr>
              <p:cNvPr id="20638" name="Rectangle 30"/>
              <p:cNvSpPr>
                <a:spLocks noChangeArrowheads="1"/>
              </p:cNvSpPr>
              <p:nvPr/>
            </p:nvSpPr>
            <p:spPr bwMode="auto">
              <a:xfrm>
                <a:off x="3063" y="2810"/>
                <a:ext cx="377"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a:latin typeface="Gill Sans Light"/>
                    <a:ea typeface="굴림" panose="020B0600000101010101" pitchFamily="34" charset="-127"/>
                    <a:cs typeface="Gill Sans Light"/>
                  </a:rPr>
                  <a:t>B</a:t>
                </a:r>
              </a:p>
            </p:txBody>
          </p:sp>
          <p:sp>
            <p:nvSpPr>
              <p:cNvPr id="20639" name="Rectangle 31"/>
              <p:cNvSpPr>
                <a:spLocks noChangeArrowheads="1"/>
              </p:cNvSpPr>
              <p:nvPr/>
            </p:nvSpPr>
            <p:spPr bwMode="auto">
              <a:xfrm>
                <a:off x="3063" y="2500"/>
                <a:ext cx="377"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a:latin typeface="Gill Sans Light"/>
                  <a:ea typeface="굴림" panose="020B0600000101010101" pitchFamily="34" charset="-127"/>
                  <a:cs typeface="Gill Sans Light"/>
                </a:endParaRPr>
              </a:p>
            </p:txBody>
          </p:sp>
          <p:sp>
            <p:nvSpPr>
              <p:cNvPr id="20640" name="Rectangle 32"/>
              <p:cNvSpPr>
                <a:spLocks noChangeArrowheads="1"/>
              </p:cNvSpPr>
              <p:nvPr/>
            </p:nvSpPr>
            <p:spPr bwMode="auto">
              <a:xfrm>
                <a:off x="3063" y="2190"/>
                <a:ext cx="377"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a:latin typeface="Gill Sans Light"/>
                  <a:ea typeface="굴림" panose="020B0600000101010101" pitchFamily="34" charset="-127"/>
                  <a:cs typeface="Gill Sans Light"/>
                </a:endParaRPr>
              </a:p>
            </p:txBody>
          </p:sp>
        </p:grpSp>
        <p:grpSp>
          <p:nvGrpSpPr>
            <p:cNvPr id="20580" name="Group 33"/>
            <p:cNvGrpSpPr>
              <a:grpSpLocks/>
            </p:cNvGrpSpPr>
            <p:nvPr/>
          </p:nvGrpSpPr>
          <p:grpSpPr bwMode="auto">
            <a:xfrm>
              <a:off x="2441" y="3246"/>
              <a:ext cx="378" cy="930"/>
              <a:chOff x="2685" y="2190"/>
              <a:chExt cx="378" cy="930"/>
            </a:xfrm>
          </p:grpSpPr>
          <p:sp>
            <p:nvSpPr>
              <p:cNvPr id="20635" name="Rectangle 34"/>
              <p:cNvSpPr>
                <a:spLocks noChangeArrowheads="1"/>
              </p:cNvSpPr>
              <p:nvPr/>
            </p:nvSpPr>
            <p:spPr bwMode="auto">
              <a:xfrm>
                <a:off x="2685" y="2810"/>
                <a:ext cx="378"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a:latin typeface="Gill Sans Light"/>
                  <a:ea typeface="굴림" panose="020B0600000101010101" pitchFamily="34" charset="-127"/>
                  <a:cs typeface="Gill Sans Light"/>
                </a:endParaRPr>
              </a:p>
            </p:txBody>
          </p:sp>
          <p:sp>
            <p:nvSpPr>
              <p:cNvPr id="20636" name="Rectangle 35"/>
              <p:cNvSpPr>
                <a:spLocks noChangeArrowheads="1"/>
              </p:cNvSpPr>
              <p:nvPr/>
            </p:nvSpPr>
            <p:spPr bwMode="auto">
              <a:xfrm>
                <a:off x="2685" y="2500"/>
                <a:ext cx="378"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a:latin typeface="Gill Sans Light"/>
                    <a:ea typeface="굴림" panose="020B0600000101010101" pitchFamily="34" charset="-127"/>
                    <a:cs typeface="Gill Sans Light"/>
                  </a:rPr>
                  <a:t>A</a:t>
                </a:r>
              </a:p>
            </p:txBody>
          </p:sp>
          <p:sp>
            <p:nvSpPr>
              <p:cNvPr id="20637" name="Rectangle 36"/>
              <p:cNvSpPr>
                <a:spLocks noChangeArrowheads="1"/>
              </p:cNvSpPr>
              <p:nvPr/>
            </p:nvSpPr>
            <p:spPr bwMode="auto">
              <a:xfrm>
                <a:off x="2685" y="2190"/>
                <a:ext cx="378"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a:latin typeface="Gill Sans Light"/>
                  <a:ea typeface="굴림" panose="020B0600000101010101" pitchFamily="34" charset="-127"/>
                  <a:cs typeface="Gill Sans Light"/>
                </a:endParaRPr>
              </a:p>
            </p:txBody>
          </p:sp>
        </p:grpSp>
        <p:grpSp>
          <p:nvGrpSpPr>
            <p:cNvPr id="20581" name="Group 37"/>
            <p:cNvGrpSpPr>
              <a:grpSpLocks/>
            </p:cNvGrpSpPr>
            <p:nvPr/>
          </p:nvGrpSpPr>
          <p:grpSpPr bwMode="auto">
            <a:xfrm>
              <a:off x="2063" y="3246"/>
              <a:ext cx="378" cy="930"/>
              <a:chOff x="2307" y="2190"/>
              <a:chExt cx="378" cy="930"/>
            </a:xfrm>
          </p:grpSpPr>
          <p:sp>
            <p:nvSpPr>
              <p:cNvPr id="20632" name="Rectangle 38"/>
              <p:cNvSpPr>
                <a:spLocks noChangeArrowheads="1"/>
              </p:cNvSpPr>
              <p:nvPr/>
            </p:nvSpPr>
            <p:spPr bwMode="auto">
              <a:xfrm>
                <a:off x="2307" y="2810"/>
                <a:ext cx="378"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a:latin typeface="Gill Sans Light"/>
                  <a:ea typeface="굴림" panose="020B0600000101010101" pitchFamily="34" charset="-127"/>
                  <a:cs typeface="Gill Sans Light"/>
                </a:endParaRPr>
              </a:p>
            </p:txBody>
          </p:sp>
          <p:sp>
            <p:nvSpPr>
              <p:cNvPr id="20633" name="Rectangle 39"/>
              <p:cNvSpPr>
                <a:spLocks noChangeArrowheads="1"/>
              </p:cNvSpPr>
              <p:nvPr/>
            </p:nvSpPr>
            <p:spPr bwMode="auto">
              <a:xfrm>
                <a:off x="2307" y="2500"/>
                <a:ext cx="378"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a:latin typeface="Gill Sans Light"/>
                  <a:ea typeface="굴림" panose="020B0600000101010101" pitchFamily="34" charset="-127"/>
                  <a:cs typeface="Gill Sans Light"/>
                </a:endParaRPr>
              </a:p>
            </p:txBody>
          </p:sp>
          <p:sp>
            <p:nvSpPr>
              <p:cNvPr id="20634" name="Rectangle 40"/>
              <p:cNvSpPr>
                <a:spLocks noChangeArrowheads="1"/>
              </p:cNvSpPr>
              <p:nvPr/>
            </p:nvSpPr>
            <p:spPr bwMode="auto">
              <a:xfrm>
                <a:off x="2307" y="2190"/>
                <a:ext cx="378"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a:latin typeface="Gill Sans Light"/>
                    <a:ea typeface="굴림" panose="020B0600000101010101" pitchFamily="34" charset="-127"/>
                    <a:cs typeface="Gill Sans Light"/>
                  </a:rPr>
                  <a:t>D</a:t>
                </a:r>
              </a:p>
            </p:txBody>
          </p:sp>
        </p:grpSp>
        <p:grpSp>
          <p:nvGrpSpPr>
            <p:cNvPr id="20582" name="Group 41"/>
            <p:cNvGrpSpPr>
              <a:grpSpLocks/>
            </p:cNvGrpSpPr>
            <p:nvPr/>
          </p:nvGrpSpPr>
          <p:grpSpPr bwMode="auto">
            <a:xfrm>
              <a:off x="1686" y="3246"/>
              <a:ext cx="377" cy="930"/>
              <a:chOff x="1930" y="2190"/>
              <a:chExt cx="377" cy="930"/>
            </a:xfrm>
          </p:grpSpPr>
          <p:sp>
            <p:nvSpPr>
              <p:cNvPr id="20629" name="Rectangle 42"/>
              <p:cNvSpPr>
                <a:spLocks noChangeArrowheads="1"/>
              </p:cNvSpPr>
              <p:nvPr/>
            </p:nvSpPr>
            <p:spPr bwMode="auto">
              <a:xfrm>
                <a:off x="1930" y="2810"/>
                <a:ext cx="377"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a:latin typeface="Gill Sans Light"/>
                    <a:ea typeface="굴림" panose="020B0600000101010101" pitchFamily="34" charset="-127"/>
                    <a:cs typeface="Gill Sans Light"/>
                  </a:rPr>
                  <a:t>C</a:t>
                </a:r>
              </a:p>
            </p:txBody>
          </p:sp>
          <p:sp>
            <p:nvSpPr>
              <p:cNvPr id="20630" name="Rectangle 43"/>
              <p:cNvSpPr>
                <a:spLocks noChangeArrowheads="1"/>
              </p:cNvSpPr>
              <p:nvPr/>
            </p:nvSpPr>
            <p:spPr bwMode="auto">
              <a:xfrm>
                <a:off x="1930" y="2500"/>
                <a:ext cx="377"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a:latin typeface="Gill Sans Light"/>
                  <a:ea typeface="굴림" panose="020B0600000101010101" pitchFamily="34" charset="-127"/>
                  <a:cs typeface="Gill Sans Light"/>
                </a:endParaRPr>
              </a:p>
            </p:txBody>
          </p:sp>
          <p:sp>
            <p:nvSpPr>
              <p:cNvPr id="20631" name="Rectangle 44"/>
              <p:cNvSpPr>
                <a:spLocks noChangeArrowheads="1"/>
              </p:cNvSpPr>
              <p:nvPr/>
            </p:nvSpPr>
            <p:spPr bwMode="auto">
              <a:xfrm>
                <a:off x="1930" y="2190"/>
                <a:ext cx="377"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a:latin typeface="Gill Sans Light"/>
                  <a:ea typeface="굴림" panose="020B0600000101010101" pitchFamily="34" charset="-127"/>
                  <a:cs typeface="Gill Sans Light"/>
                </a:endParaRPr>
              </a:p>
            </p:txBody>
          </p:sp>
        </p:grpSp>
        <p:grpSp>
          <p:nvGrpSpPr>
            <p:cNvPr id="20583" name="Group 45"/>
            <p:cNvGrpSpPr>
              <a:grpSpLocks/>
            </p:cNvGrpSpPr>
            <p:nvPr/>
          </p:nvGrpSpPr>
          <p:grpSpPr bwMode="auto">
            <a:xfrm>
              <a:off x="1308" y="3246"/>
              <a:ext cx="378" cy="930"/>
              <a:chOff x="1552" y="2190"/>
              <a:chExt cx="378" cy="930"/>
            </a:xfrm>
          </p:grpSpPr>
          <p:sp>
            <p:nvSpPr>
              <p:cNvPr id="20626" name="Rectangle 46"/>
              <p:cNvSpPr>
                <a:spLocks noChangeArrowheads="1"/>
              </p:cNvSpPr>
              <p:nvPr/>
            </p:nvSpPr>
            <p:spPr bwMode="auto">
              <a:xfrm>
                <a:off x="1552" y="2810"/>
                <a:ext cx="378"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a:latin typeface="Gill Sans Light"/>
                  <a:ea typeface="굴림" panose="020B0600000101010101" pitchFamily="34" charset="-127"/>
                  <a:cs typeface="Gill Sans Light"/>
                </a:endParaRPr>
              </a:p>
            </p:txBody>
          </p:sp>
          <p:sp>
            <p:nvSpPr>
              <p:cNvPr id="20627" name="Rectangle 47"/>
              <p:cNvSpPr>
                <a:spLocks noChangeArrowheads="1"/>
              </p:cNvSpPr>
              <p:nvPr/>
            </p:nvSpPr>
            <p:spPr bwMode="auto">
              <a:xfrm>
                <a:off x="1552" y="2500"/>
                <a:ext cx="378"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a:latin typeface="Gill Sans Light"/>
                    <a:ea typeface="굴림" panose="020B0600000101010101" pitchFamily="34" charset="-127"/>
                    <a:cs typeface="Gill Sans Light"/>
                  </a:rPr>
                  <a:t>B</a:t>
                </a:r>
              </a:p>
            </p:txBody>
          </p:sp>
          <p:sp>
            <p:nvSpPr>
              <p:cNvPr id="20628" name="Rectangle 48"/>
              <p:cNvSpPr>
                <a:spLocks noChangeArrowheads="1"/>
              </p:cNvSpPr>
              <p:nvPr/>
            </p:nvSpPr>
            <p:spPr bwMode="auto">
              <a:xfrm>
                <a:off x="1552" y="2190"/>
                <a:ext cx="378"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a:latin typeface="Gill Sans Light"/>
                  <a:ea typeface="굴림" panose="020B0600000101010101" pitchFamily="34" charset="-127"/>
                  <a:cs typeface="Gill Sans Light"/>
                </a:endParaRPr>
              </a:p>
            </p:txBody>
          </p:sp>
        </p:grpSp>
        <p:grpSp>
          <p:nvGrpSpPr>
            <p:cNvPr id="20584" name="Group 49"/>
            <p:cNvGrpSpPr>
              <a:grpSpLocks/>
            </p:cNvGrpSpPr>
            <p:nvPr/>
          </p:nvGrpSpPr>
          <p:grpSpPr bwMode="auto">
            <a:xfrm>
              <a:off x="931" y="3246"/>
              <a:ext cx="377" cy="930"/>
              <a:chOff x="1117" y="1948"/>
              <a:chExt cx="377" cy="930"/>
            </a:xfrm>
          </p:grpSpPr>
          <p:sp>
            <p:nvSpPr>
              <p:cNvPr id="20623" name="Rectangle 50"/>
              <p:cNvSpPr>
                <a:spLocks noChangeArrowheads="1"/>
              </p:cNvSpPr>
              <p:nvPr/>
            </p:nvSpPr>
            <p:spPr bwMode="auto">
              <a:xfrm>
                <a:off x="1117" y="2568"/>
                <a:ext cx="377"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a:latin typeface="Gill Sans Light"/>
                  <a:ea typeface="굴림" panose="020B0600000101010101" pitchFamily="34" charset="-127"/>
                  <a:cs typeface="Gill Sans Light"/>
                </a:endParaRPr>
              </a:p>
            </p:txBody>
          </p:sp>
          <p:sp>
            <p:nvSpPr>
              <p:cNvPr id="20624" name="Rectangle 51"/>
              <p:cNvSpPr>
                <a:spLocks noChangeArrowheads="1"/>
              </p:cNvSpPr>
              <p:nvPr/>
            </p:nvSpPr>
            <p:spPr bwMode="auto">
              <a:xfrm>
                <a:off x="1117" y="2258"/>
                <a:ext cx="377"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a:latin typeface="Gill Sans Light"/>
                  <a:ea typeface="굴림" panose="020B0600000101010101" pitchFamily="34" charset="-127"/>
                  <a:cs typeface="Gill Sans Light"/>
                </a:endParaRPr>
              </a:p>
            </p:txBody>
          </p:sp>
          <p:sp>
            <p:nvSpPr>
              <p:cNvPr id="20625" name="Rectangle 52"/>
              <p:cNvSpPr>
                <a:spLocks noChangeArrowheads="1"/>
              </p:cNvSpPr>
              <p:nvPr/>
            </p:nvSpPr>
            <p:spPr bwMode="auto">
              <a:xfrm>
                <a:off x="1117" y="1948"/>
                <a:ext cx="377"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a:latin typeface="Gill Sans Light"/>
                    <a:ea typeface="굴림" panose="020B0600000101010101" pitchFamily="34" charset="-127"/>
                    <a:cs typeface="Gill Sans Light"/>
                  </a:rPr>
                  <a:t>A</a:t>
                </a:r>
              </a:p>
            </p:txBody>
          </p:sp>
        </p:grpSp>
        <p:sp>
          <p:nvSpPr>
            <p:cNvPr id="20585" name="Rectangle 53"/>
            <p:cNvSpPr>
              <a:spLocks noChangeArrowheads="1"/>
            </p:cNvSpPr>
            <p:nvPr/>
          </p:nvSpPr>
          <p:spPr bwMode="auto">
            <a:xfrm>
              <a:off x="4706" y="2786"/>
              <a:ext cx="378" cy="46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a:latin typeface="Gill Sans Light"/>
                  <a:ea typeface="굴림" panose="020B0600000101010101" pitchFamily="34" charset="-127"/>
                  <a:cs typeface="Gill Sans Light"/>
                </a:rPr>
                <a:t>D</a:t>
              </a:r>
            </a:p>
          </p:txBody>
        </p:sp>
        <p:sp>
          <p:nvSpPr>
            <p:cNvPr id="20586" name="Rectangle 54"/>
            <p:cNvSpPr>
              <a:spLocks noChangeArrowheads="1"/>
            </p:cNvSpPr>
            <p:nvPr/>
          </p:nvSpPr>
          <p:spPr bwMode="auto">
            <a:xfrm>
              <a:off x="4329" y="2786"/>
              <a:ext cx="377" cy="46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a:latin typeface="Gill Sans Light"/>
                  <a:ea typeface="굴림" panose="020B0600000101010101" pitchFamily="34" charset="-127"/>
                  <a:cs typeface="Gill Sans Light"/>
                </a:rPr>
                <a:t>C</a:t>
              </a:r>
            </a:p>
          </p:txBody>
        </p:sp>
        <p:sp>
          <p:nvSpPr>
            <p:cNvPr id="20587" name="Rectangle 55"/>
            <p:cNvSpPr>
              <a:spLocks noChangeArrowheads="1"/>
            </p:cNvSpPr>
            <p:nvPr/>
          </p:nvSpPr>
          <p:spPr bwMode="auto">
            <a:xfrm>
              <a:off x="3951" y="2786"/>
              <a:ext cx="378" cy="46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a:latin typeface="Gill Sans Light"/>
                  <a:ea typeface="굴림" panose="020B0600000101010101" pitchFamily="34" charset="-127"/>
                  <a:cs typeface="Gill Sans Light"/>
                </a:rPr>
                <a:t>B</a:t>
              </a:r>
            </a:p>
          </p:txBody>
        </p:sp>
        <p:sp>
          <p:nvSpPr>
            <p:cNvPr id="20588" name="Rectangle 56"/>
            <p:cNvSpPr>
              <a:spLocks noChangeArrowheads="1"/>
            </p:cNvSpPr>
            <p:nvPr/>
          </p:nvSpPr>
          <p:spPr bwMode="auto">
            <a:xfrm>
              <a:off x="3574" y="2786"/>
              <a:ext cx="377" cy="46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a:latin typeface="Gill Sans Light"/>
                  <a:ea typeface="굴림" panose="020B0600000101010101" pitchFamily="34" charset="-127"/>
                  <a:cs typeface="Gill Sans Light"/>
                </a:rPr>
                <a:t>A	</a:t>
              </a:r>
            </a:p>
          </p:txBody>
        </p:sp>
        <p:sp>
          <p:nvSpPr>
            <p:cNvPr id="20589" name="Rectangle 57"/>
            <p:cNvSpPr>
              <a:spLocks noChangeArrowheads="1"/>
            </p:cNvSpPr>
            <p:nvPr/>
          </p:nvSpPr>
          <p:spPr bwMode="auto">
            <a:xfrm>
              <a:off x="3196" y="2786"/>
              <a:ext cx="378" cy="46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a:latin typeface="Gill Sans Light"/>
                  <a:ea typeface="굴림" panose="020B0600000101010101" pitchFamily="34" charset="-127"/>
                  <a:cs typeface="Gill Sans Light"/>
                </a:rPr>
                <a:t>E</a:t>
              </a:r>
            </a:p>
          </p:txBody>
        </p:sp>
        <p:sp>
          <p:nvSpPr>
            <p:cNvPr id="20590" name="Rectangle 58"/>
            <p:cNvSpPr>
              <a:spLocks noChangeArrowheads="1"/>
            </p:cNvSpPr>
            <p:nvPr/>
          </p:nvSpPr>
          <p:spPr bwMode="auto">
            <a:xfrm>
              <a:off x="2819" y="2786"/>
              <a:ext cx="377" cy="46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a:latin typeface="Gill Sans Light"/>
                  <a:ea typeface="굴림" panose="020B0600000101010101" pitchFamily="34" charset="-127"/>
                  <a:cs typeface="Gill Sans Light"/>
                </a:rPr>
                <a:t>B</a:t>
              </a:r>
            </a:p>
          </p:txBody>
        </p:sp>
        <p:sp>
          <p:nvSpPr>
            <p:cNvPr id="20591" name="Rectangle 59"/>
            <p:cNvSpPr>
              <a:spLocks noChangeArrowheads="1"/>
            </p:cNvSpPr>
            <p:nvPr/>
          </p:nvSpPr>
          <p:spPr bwMode="auto">
            <a:xfrm>
              <a:off x="2441" y="2786"/>
              <a:ext cx="378" cy="46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a:latin typeface="Gill Sans Light"/>
                  <a:ea typeface="굴림" panose="020B0600000101010101" pitchFamily="34" charset="-127"/>
                  <a:cs typeface="Gill Sans Light"/>
                </a:rPr>
                <a:t>A</a:t>
              </a:r>
            </a:p>
          </p:txBody>
        </p:sp>
        <p:sp>
          <p:nvSpPr>
            <p:cNvPr id="20592" name="Rectangle 60"/>
            <p:cNvSpPr>
              <a:spLocks noChangeArrowheads="1"/>
            </p:cNvSpPr>
            <p:nvPr/>
          </p:nvSpPr>
          <p:spPr bwMode="auto">
            <a:xfrm>
              <a:off x="2063" y="2786"/>
              <a:ext cx="378" cy="46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a:latin typeface="Gill Sans Light"/>
                  <a:ea typeface="굴림" panose="020B0600000101010101" pitchFamily="34" charset="-127"/>
                  <a:cs typeface="Gill Sans Light"/>
                </a:rPr>
                <a:t>D</a:t>
              </a:r>
            </a:p>
          </p:txBody>
        </p:sp>
        <p:sp>
          <p:nvSpPr>
            <p:cNvPr id="20593" name="Rectangle 61"/>
            <p:cNvSpPr>
              <a:spLocks noChangeArrowheads="1"/>
            </p:cNvSpPr>
            <p:nvPr/>
          </p:nvSpPr>
          <p:spPr bwMode="auto">
            <a:xfrm>
              <a:off x="1686" y="2786"/>
              <a:ext cx="377" cy="46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a:latin typeface="Gill Sans Light"/>
                  <a:ea typeface="굴림" panose="020B0600000101010101" pitchFamily="34" charset="-127"/>
                  <a:cs typeface="Gill Sans Light"/>
                </a:rPr>
                <a:t>C</a:t>
              </a:r>
            </a:p>
          </p:txBody>
        </p:sp>
        <p:sp>
          <p:nvSpPr>
            <p:cNvPr id="20594" name="Rectangle 62"/>
            <p:cNvSpPr>
              <a:spLocks noChangeArrowheads="1"/>
            </p:cNvSpPr>
            <p:nvPr/>
          </p:nvSpPr>
          <p:spPr bwMode="auto">
            <a:xfrm>
              <a:off x="1308" y="2786"/>
              <a:ext cx="378" cy="46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a:latin typeface="Gill Sans Light"/>
                  <a:ea typeface="굴림" panose="020B0600000101010101" pitchFamily="34" charset="-127"/>
                  <a:cs typeface="Gill Sans Light"/>
                </a:rPr>
                <a:t>B</a:t>
              </a:r>
            </a:p>
          </p:txBody>
        </p:sp>
        <p:sp>
          <p:nvSpPr>
            <p:cNvPr id="20595" name="Rectangle 63"/>
            <p:cNvSpPr>
              <a:spLocks noChangeArrowheads="1"/>
            </p:cNvSpPr>
            <p:nvPr/>
          </p:nvSpPr>
          <p:spPr bwMode="auto">
            <a:xfrm>
              <a:off x="931" y="2786"/>
              <a:ext cx="377" cy="46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a:latin typeface="Gill Sans Light"/>
                  <a:ea typeface="굴림" panose="020B0600000101010101" pitchFamily="34" charset="-127"/>
                  <a:cs typeface="Gill Sans Light"/>
                </a:rPr>
                <a:t>A</a:t>
              </a:r>
            </a:p>
          </p:txBody>
        </p:sp>
        <p:sp>
          <p:nvSpPr>
            <p:cNvPr id="20596" name="Rectangle 64"/>
            <p:cNvSpPr>
              <a:spLocks noChangeArrowheads="1"/>
            </p:cNvSpPr>
            <p:nvPr/>
          </p:nvSpPr>
          <p:spPr bwMode="auto">
            <a:xfrm>
              <a:off x="5094" y="2786"/>
              <a:ext cx="378" cy="46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a:latin typeface="Gill Sans Light"/>
                  <a:ea typeface="굴림" panose="020B0600000101010101" pitchFamily="34" charset="-127"/>
                  <a:cs typeface="Gill Sans Light"/>
                </a:rPr>
                <a:t>E</a:t>
              </a:r>
            </a:p>
          </p:txBody>
        </p:sp>
        <p:grpSp>
          <p:nvGrpSpPr>
            <p:cNvPr id="20597" name="Group 65"/>
            <p:cNvGrpSpPr>
              <a:grpSpLocks/>
            </p:cNvGrpSpPr>
            <p:nvPr/>
          </p:nvGrpSpPr>
          <p:grpSpPr bwMode="auto">
            <a:xfrm>
              <a:off x="294" y="2786"/>
              <a:ext cx="5168" cy="1390"/>
              <a:chOff x="240" y="1440"/>
              <a:chExt cx="5168" cy="1390"/>
            </a:xfrm>
          </p:grpSpPr>
          <p:sp>
            <p:nvSpPr>
              <p:cNvPr id="20598" name="Rectangle 66"/>
              <p:cNvSpPr>
                <a:spLocks noChangeArrowheads="1"/>
              </p:cNvSpPr>
              <p:nvPr/>
            </p:nvSpPr>
            <p:spPr bwMode="auto">
              <a:xfrm>
                <a:off x="240" y="2520"/>
                <a:ext cx="637"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a:latin typeface="Gill Sans Light"/>
                    <a:ea typeface="굴림" panose="020B0600000101010101" pitchFamily="34" charset="-127"/>
                    <a:cs typeface="Gill Sans Light"/>
                  </a:rPr>
                  <a:t>3</a:t>
                </a:r>
              </a:p>
            </p:txBody>
          </p:sp>
          <p:sp>
            <p:nvSpPr>
              <p:cNvPr id="20599" name="Rectangle 67"/>
              <p:cNvSpPr>
                <a:spLocks noChangeArrowheads="1"/>
              </p:cNvSpPr>
              <p:nvPr/>
            </p:nvSpPr>
            <p:spPr bwMode="auto">
              <a:xfrm>
                <a:off x="240" y="2210"/>
                <a:ext cx="637"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a:latin typeface="Gill Sans Light"/>
                    <a:ea typeface="굴림" panose="020B0600000101010101" pitchFamily="34" charset="-127"/>
                    <a:cs typeface="Gill Sans Light"/>
                  </a:rPr>
                  <a:t>2</a:t>
                </a:r>
              </a:p>
            </p:txBody>
          </p:sp>
          <p:sp>
            <p:nvSpPr>
              <p:cNvPr id="20600" name="Rectangle 68"/>
              <p:cNvSpPr>
                <a:spLocks noChangeArrowheads="1"/>
              </p:cNvSpPr>
              <p:nvPr/>
            </p:nvSpPr>
            <p:spPr bwMode="auto">
              <a:xfrm>
                <a:off x="240" y="1900"/>
                <a:ext cx="637"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a:latin typeface="Gill Sans Light"/>
                    <a:ea typeface="굴림" panose="020B0600000101010101" pitchFamily="34" charset="-127"/>
                    <a:cs typeface="Gill Sans Light"/>
                  </a:rPr>
                  <a:t>1</a:t>
                </a:r>
              </a:p>
            </p:txBody>
          </p:sp>
          <p:sp>
            <p:nvSpPr>
              <p:cNvPr id="20601" name="Rectangle 69"/>
              <p:cNvSpPr>
                <a:spLocks noChangeArrowheads="1"/>
              </p:cNvSpPr>
              <p:nvPr/>
            </p:nvSpPr>
            <p:spPr bwMode="auto">
              <a:xfrm>
                <a:off x="240" y="1440"/>
                <a:ext cx="637" cy="46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r">
                  <a:lnSpc>
                    <a:spcPct val="80000"/>
                  </a:lnSpc>
                  <a:spcBef>
                    <a:spcPts val="0"/>
                  </a:spcBef>
                </a:pPr>
                <a:r>
                  <a:rPr lang="en-US" altLang="ko-KR" sz="2000" dirty="0">
                    <a:latin typeface="Gill Sans Light"/>
                    <a:ea typeface="굴림" panose="020B0600000101010101" pitchFamily="34" charset="-127"/>
                    <a:cs typeface="Gill Sans Light"/>
                  </a:rPr>
                  <a:t>Ref:</a:t>
                </a:r>
              </a:p>
              <a:p>
                <a:pPr algn="ctr">
                  <a:lnSpc>
                    <a:spcPct val="80000"/>
                  </a:lnSpc>
                  <a:spcBef>
                    <a:spcPts val="0"/>
                  </a:spcBef>
                </a:pPr>
                <a:r>
                  <a:rPr lang="en-US" altLang="ko-KR" sz="2000" dirty="0">
                    <a:latin typeface="Gill Sans Light"/>
                    <a:ea typeface="굴림" panose="020B0600000101010101" pitchFamily="34" charset="-127"/>
                    <a:cs typeface="Gill Sans Light"/>
                  </a:rPr>
                  <a:t>Page:</a:t>
                </a:r>
              </a:p>
            </p:txBody>
          </p:sp>
          <p:sp>
            <p:nvSpPr>
              <p:cNvPr id="20602" name="Line 70"/>
              <p:cNvSpPr>
                <a:spLocks noChangeShapeType="1"/>
              </p:cNvSpPr>
              <p:nvPr/>
            </p:nvSpPr>
            <p:spPr bwMode="auto">
              <a:xfrm>
                <a:off x="240" y="1900"/>
                <a:ext cx="5168"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a:latin typeface="Gill Sans Light"/>
                  <a:cs typeface="Gill Sans Light"/>
                </a:endParaRPr>
              </a:p>
            </p:txBody>
          </p:sp>
          <p:grpSp>
            <p:nvGrpSpPr>
              <p:cNvPr id="20603" name="Group 71"/>
              <p:cNvGrpSpPr>
                <a:grpSpLocks/>
              </p:cNvGrpSpPr>
              <p:nvPr/>
            </p:nvGrpSpPr>
            <p:grpSpPr bwMode="auto">
              <a:xfrm>
                <a:off x="240" y="2210"/>
                <a:ext cx="5161" cy="310"/>
                <a:chOff x="240" y="2210"/>
                <a:chExt cx="4790" cy="310"/>
              </a:xfrm>
            </p:grpSpPr>
            <p:sp>
              <p:nvSpPr>
                <p:cNvPr id="20621" name="Line 72"/>
                <p:cNvSpPr>
                  <a:spLocks noChangeShapeType="1"/>
                </p:cNvSpPr>
                <p:nvPr/>
              </p:nvSpPr>
              <p:spPr bwMode="auto">
                <a:xfrm>
                  <a:off x="240" y="2210"/>
                  <a:ext cx="47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a:latin typeface="Gill Sans Light"/>
                    <a:cs typeface="Gill Sans Light"/>
                  </a:endParaRPr>
                </a:p>
              </p:txBody>
            </p:sp>
            <p:sp>
              <p:nvSpPr>
                <p:cNvPr id="20622" name="Line 73"/>
                <p:cNvSpPr>
                  <a:spLocks noChangeShapeType="1"/>
                </p:cNvSpPr>
                <p:nvPr/>
              </p:nvSpPr>
              <p:spPr bwMode="auto">
                <a:xfrm>
                  <a:off x="240" y="2520"/>
                  <a:ext cx="47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a:latin typeface="Gill Sans Light"/>
                    <a:cs typeface="Gill Sans Light"/>
                  </a:endParaRPr>
                </a:p>
              </p:txBody>
            </p:sp>
          </p:grpSp>
          <p:sp>
            <p:nvSpPr>
              <p:cNvPr id="20604" name="Line 74"/>
              <p:cNvSpPr>
                <a:spLocks noChangeShapeType="1"/>
              </p:cNvSpPr>
              <p:nvPr/>
            </p:nvSpPr>
            <p:spPr bwMode="auto">
              <a:xfrm>
                <a:off x="240" y="1440"/>
                <a:ext cx="0" cy="139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a:latin typeface="Gill Sans Light"/>
                  <a:cs typeface="Gill Sans Light"/>
                </a:endParaRPr>
              </a:p>
            </p:txBody>
          </p:sp>
          <p:sp>
            <p:nvSpPr>
              <p:cNvPr id="20605" name="Line 75"/>
              <p:cNvSpPr>
                <a:spLocks noChangeShapeType="1"/>
              </p:cNvSpPr>
              <p:nvPr/>
            </p:nvSpPr>
            <p:spPr bwMode="auto">
              <a:xfrm>
                <a:off x="877" y="1440"/>
                <a:ext cx="0" cy="139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a:latin typeface="Gill Sans Light"/>
                  <a:cs typeface="Gill Sans Light"/>
                </a:endParaRPr>
              </a:p>
            </p:txBody>
          </p:sp>
          <p:sp>
            <p:nvSpPr>
              <p:cNvPr id="20606" name="Line 76"/>
              <p:cNvSpPr>
                <a:spLocks noChangeShapeType="1"/>
              </p:cNvSpPr>
              <p:nvPr/>
            </p:nvSpPr>
            <p:spPr bwMode="auto">
              <a:xfrm>
                <a:off x="1254"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a:latin typeface="Gill Sans Light"/>
                  <a:cs typeface="Gill Sans Light"/>
                </a:endParaRPr>
              </a:p>
            </p:txBody>
          </p:sp>
          <p:sp>
            <p:nvSpPr>
              <p:cNvPr id="20607" name="Line 77"/>
              <p:cNvSpPr>
                <a:spLocks noChangeShapeType="1"/>
              </p:cNvSpPr>
              <p:nvPr/>
            </p:nvSpPr>
            <p:spPr bwMode="auto">
              <a:xfrm>
                <a:off x="1632"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a:latin typeface="Gill Sans Light"/>
                  <a:cs typeface="Gill Sans Light"/>
                </a:endParaRPr>
              </a:p>
            </p:txBody>
          </p:sp>
          <p:sp>
            <p:nvSpPr>
              <p:cNvPr id="20608" name="Line 78"/>
              <p:cNvSpPr>
                <a:spLocks noChangeShapeType="1"/>
              </p:cNvSpPr>
              <p:nvPr/>
            </p:nvSpPr>
            <p:spPr bwMode="auto">
              <a:xfrm>
                <a:off x="2009"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a:latin typeface="Gill Sans Light"/>
                  <a:cs typeface="Gill Sans Light"/>
                </a:endParaRPr>
              </a:p>
            </p:txBody>
          </p:sp>
          <p:sp>
            <p:nvSpPr>
              <p:cNvPr id="20609" name="Line 79"/>
              <p:cNvSpPr>
                <a:spLocks noChangeShapeType="1"/>
              </p:cNvSpPr>
              <p:nvPr/>
            </p:nvSpPr>
            <p:spPr bwMode="auto">
              <a:xfrm>
                <a:off x="2387"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a:latin typeface="Gill Sans Light"/>
                  <a:cs typeface="Gill Sans Light"/>
                </a:endParaRPr>
              </a:p>
            </p:txBody>
          </p:sp>
          <p:sp>
            <p:nvSpPr>
              <p:cNvPr id="20610" name="Line 80"/>
              <p:cNvSpPr>
                <a:spLocks noChangeShapeType="1"/>
              </p:cNvSpPr>
              <p:nvPr/>
            </p:nvSpPr>
            <p:spPr bwMode="auto">
              <a:xfrm>
                <a:off x="2765"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a:latin typeface="Gill Sans Light"/>
                  <a:cs typeface="Gill Sans Light"/>
                </a:endParaRPr>
              </a:p>
            </p:txBody>
          </p:sp>
          <p:sp>
            <p:nvSpPr>
              <p:cNvPr id="20611" name="Line 81"/>
              <p:cNvSpPr>
                <a:spLocks noChangeShapeType="1"/>
              </p:cNvSpPr>
              <p:nvPr/>
            </p:nvSpPr>
            <p:spPr bwMode="auto">
              <a:xfrm>
                <a:off x="3142"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a:latin typeface="Gill Sans Light"/>
                  <a:cs typeface="Gill Sans Light"/>
                </a:endParaRPr>
              </a:p>
            </p:txBody>
          </p:sp>
          <p:sp>
            <p:nvSpPr>
              <p:cNvPr id="20612" name="Line 82"/>
              <p:cNvSpPr>
                <a:spLocks noChangeShapeType="1"/>
              </p:cNvSpPr>
              <p:nvPr/>
            </p:nvSpPr>
            <p:spPr bwMode="auto">
              <a:xfrm>
                <a:off x="3520"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a:latin typeface="Gill Sans Light"/>
                  <a:cs typeface="Gill Sans Light"/>
                </a:endParaRPr>
              </a:p>
            </p:txBody>
          </p:sp>
          <p:sp>
            <p:nvSpPr>
              <p:cNvPr id="20613" name="Line 83"/>
              <p:cNvSpPr>
                <a:spLocks noChangeShapeType="1"/>
              </p:cNvSpPr>
              <p:nvPr/>
            </p:nvSpPr>
            <p:spPr bwMode="auto">
              <a:xfrm>
                <a:off x="3897"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a:latin typeface="Gill Sans Light"/>
                  <a:cs typeface="Gill Sans Light"/>
                </a:endParaRPr>
              </a:p>
            </p:txBody>
          </p:sp>
          <p:sp>
            <p:nvSpPr>
              <p:cNvPr id="20614" name="Line 84"/>
              <p:cNvSpPr>
                <a:spLocks noChangeShapeType="1"/>
              </p:cNvSpPr>
              <p:nvPr/>
            </p:nvSpPr>
            <p:spPr bwMode="auto">
              <a:xfrm>
                <a:off x="4275"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a:latin typeface="Gill Sans Light"/>
                  <a:cs typeface="Gill Sans Light"/>
                </a:endParaRPr>
              </a:p>
            </p:txBody>
          </p:sp>
          <p:sp>
            <p:nvSpPr>
              <p:cNvPr id="20615" name="Line 85"/>
              <p:cNvSpPr>
                <a:spLocks noChangeShapeType="1"/>
              </p:cNvSpPr>
              <p:nvPr/>
            </p:nvSpPr>
            <p:spPr bwMode="auto">
              <a:xfrm>
                <a:off x="4652"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a:latin typeface="Gill Sans Light"/>
                  <a:cs typeface="Gill Sans Light"/>
                </a:endParaRPr>
              </a:p>
            </p:txBody>
          </p:sp>
          <p:grpSp>
            <p:nvGrpSpPr>
              <p:cNvPr id="20616" name="Group 86"/>
              <p:cNvGrpSpPr>
                <a:grpSpLocks/>
              </p:cNvGrpSpPr>
              <p:nvPr/>
            </p:nvGrpSpPr>
            <p:grpSpPr bwMode="auto">
              <a:xfrm>
                <a:off x="240" y="1440"/>
                <a:ext cx="5160" cy="1390"/>
                <a:chOff x="240" y="1440"/>
                <a:chExt cx="4790" cy="1390"/>
              </a:xfrm>
            </p:grpSpPr>
            <p:sp>
              <p:nvSpPr>
                <p:cNvPr id="20618" name="Line 87"/>
                <p:cNvSpPr>
                  <a:spLocks noChangeShapeType="1"/>
                </p:cNvSpPr>
                <p:nvPr/>
              </p:nvSpPr>
              <p:spPr bwMode="auto">
                <a:xfrm>
                  <a:off x="240" y="1440"/>
                  <a:ext cx="479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a:latin typeface="Gill Sans Light"/>
                    <a:cs typeface="Gill Sans Light"/>
                  </a:endParaRPr>
                </a:p>
              </p:txBody>
            </p:sp>
            <p:sp>
              <p:nvSpPr>
                <p:cNvPr id="20619" name="Line 88"/>
                <p:cNvSpPr>
                  <a:spLocks noChangeShapeType="1"/>
                </p:cNvSpPr>
                <p:nvPr/>
              </p:nvSpPr>
              <p:spPr bwMode="auto">
                <a:xfrm>
                  <a:off x="240" y="2830"/>
                  <a:ext cx="479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a:latin typeface="Gill Sans Light"/>
                    <a:cs typeface="Gill Sans Light"/>
                  </a:endParaRPr>
                </a:p>
              </p:txBody>
            </p:sp>
            <p:sp>
              <p:nvSpPr>
                <p:cNvPr id="20620" name="Line 89"/>
                <p:cNvSpPr>
                  <a:spLocks noChangeShapeType="1"/>
                </p:cNvSpPr>
                <p:nvPr/>
              </p:nvSpPr>
              <p:spPr bwMode="auto">
                <a:xfrm>
                  <a:off x="5030" y="1440"/>
                  <a:ext cx="0" cy="139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a:latin typeface="Gill Sans Light"/>
                    <a:cs typeface="Gill Sans Light"/>
                  </a:endParaRPr>
                </a:p>
              </p:txBody>
            </p:sp>
          </p:grpSp>
          <p:sp>
            <p:nvSpPr>
              <p:cNvPr id="20617" name="Line 90"/>
              <p:cNvSpPr>
                <a:spLocks noChangeShapeType="1"/>
              </p:cNvSpPr>
              <p:nvPr/>
            </p:nvSpPr>
            <p:spPr bwMode="auto">
              <a:xfrm>
                <a:off x="5024"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a:latin typeface="Gill Sans Light"/>
                  <a:cs typeface="Gill Sans Light"/>
                </a:endParaRPr>
              </a:p>
            </p:txBody>
          </p:sp>
        </p:grpSp>
      </p:grpSp>
      <p:grpSp>
        <p:nvGrpSpPr>
          <p:cNvPr id="780491" name="Group 203"/>
          <p:cNvGrpSpPr>
            <a:grpSpLocks/>
          </p:cNvGrpSpPr>
          <p:nvPr/>
        </p:nvGrpSpPr>
        <p:grpSpPr bwMode="auto">
          <a:xfrm>
            <a:off x="1143000" y="3344863"/>
            <a:ext cx="6872288" cy="1989137"/>
            <a:chOff x="282" y="2496"/>
            <a:chExt cx="5184" cy="1702"/>
          </a:xfrm>
        </p:grpSpPr>
        <p:sp>
          <p:nvSpPr>
            <p:cNvPr id="20486" name="Rectangle 196"/>
            <p:cNvSpPr>
              <a:spLocks noChangeArrowheads="1"/>
            </p:cNvSpPr>
            <p:nvPr/>
          </p:nvSpPr>
          <p:spPr bwMode="auto">
            <a:xfrm>
              <a:off x="1296" y="3888"/>
              <a:ext cx="378" cy="31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a:latin typeface="Gill Sans Light"/>
                <a:ea typeface="굴림" panose="020B0600000101010101" pitchFamily="34" charset="-127"/>
                <a:cs typeface="Gill Sans Light"/>
              </a:endParaRPr>
            </a:p>
          </p:txBody>
        </p:sp>
        <p:sp>
          <p:nvSpPr>
            <p:cNvPr id="20487" name="Rectangle 197"/>
            <p:cNvSpPr>
              <a:spLocks noChangeArrowheads="1"/>
            </p:cNvSpPr>
            <p:nvPr/>
          </p:nvSpPr>
          <p:spPr bwMode="auto">
            <a:xfrm>
              <a:off x="919" y="3888"/>
              <a:ext cx="377" cy="31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a:latin typeface="Gill Sans Light"/>
                <a:ea typeface="굴림" panose="020B0600000101010101" pitchFamily="34" charset="-127"/>
                <a:cs typeface="Gill Sans Light"/>
              </a:endParaRPr>
            </a:p>
          </p:txBody>
        </p:sp>
        <p:sp>
          <p:nvSpPr>
            <p:cNvPr id="20488" name="Rectangle 195"/>
            <p:cNvSpPr>
              <a:spLocks noChangeArrowheads="1"/>
            </p:cNvSpPr>
            <p:nvPr/>
          </p:nvSpPr>
          <p:spPr bwMode="auto">
            <a:xfrm>
              <a:off x="1674" y="3888"/>
              <a:ext cx="377" cy="31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a:latin typeface="Gill Sans Light"/>
                <a:ea typeface="굴림" panose="020B0600000101010101" pitchFamily="34" charset="-127"/>
                <a:cs typeface="Gill Sans Light"/>
              </a:endParaRPr>
            </a:p>
          </p:txBody>
        </p:sp>
        <p:sp>
          <p:nvSpPr>
            <p:cNvPr id="20489" name="Rectangle 186"/>
            <p:cNvSpPr>
              <a:spLocks noChangeArrowheads="1"/>
            </p:cNvSpPr>
            <p:nvPr/>
          </p:nvSpPr>
          <p:spPr bwMode="auto">
            <a:xfrm>
              <a:off x="5066" y="3888"/>
              <a:ext cx="378" cy="31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a:latin typeface="Gill Sans Light"/>
                <a:ea typeface="굴림" panose="020B0600000101010101" pitchFamily="34" charset="-127"/>
                <a:cs typeface="Gill Sans Light"/>
              </a:endParaRPr>
            </a:p>
          </p:txBody>
        </p:sp>
        <p:sp>
          <p:nvSpPr>
            <p:cNvPr id="20490" name="Rectangle 187"/>
            <p:cNvSpPr>
              <a:spLocks noChangeArrowheads="1"/>
            </p:cNvSpPr>
            <p:nvPr/>
          </p:nvSpPr>
          <p:spPr bwMode="auto">
            <a:xfrm>
              <a:off x="4694" y="3888"/>
              <a:ext cx="378" cy="31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a:latin typeface="Gill Sans Light"/>
                <a:ea typeface="굴림" panose="020B0600000101010101" pitchFamily="34" charset="-127"/>
                <a:cs typeface="Gill Sans Light"/>
              </a:endParaRPr>
            </a:p>
          </p:txBody>
        </p:sp>
        <p:sp>
          <p:nvSpPr>
            <p:cNvPr id="20491" name="Rectangle 188"/>
            <p:cNvSpPr>
              <a:spLocks noChangeArrowheads="1"/>
            </p:cNvSpPr>
            <p:nvPr/>
          </p:nvSpPr>
          <p:spPr bwMode="auto">
            <a:xfrm>
              <a:off x="4317" y="3888"/>
              <a:ext cx="377" cy="31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a:latin typeface="Gill Sans Light"/>
                  <a:ea typeface="굴림" panose="020B0600000101010101" pitchFamily="34" charset="-127"/>
                  <a:cs typeface="Gill Sans Light"/>
                </a:rPr>
                <a:t>C</a:t>
              </a:r>
            </a:p>
          </p:txBody>
        </p:sp>
        <p:sp>
          <p:nvSpPr>
            <p:cNvPr id="20492" name="Rectangle 189"/>
            <p:cNvSpPr>
              <a:spLocks noChangeArrowheads="1"/>
            </p:cNvSpPr>
            <p:nvPr/>
          </p:nvSpPr>
          <p:spPr bwMode="auto">
            <a:xfrm>
              <a:off x="3939" y="3888"/>
              <a:ext cx="378" cy="31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a:latin typeface="Gill Sans Light"/>
                <a:ea typeface="굴림" panose="020B0600000101010101" pitchFamily="34" charset="-127"/>
                <a:cs typeface="Gill Sans Light"/>
              </a:endParaRPr>
            </a:p>
          </p:txBody>
        </p:sp>
        <p:sp>
          <p:nvSpPr>
            <p:cNvPr id="20493" name="Rectangle 190"/>
            <p:cNvSpPr>
              <a:spLocks noChangeArrowheads="1"/>
            </p:cNvSpPr>
            <p:nvPr/>
          </p:nvSpPr>
          <p:spPr bwMode="auto">
            <a:xfrm>
              <a:off x="3562" y="3888"/>
              <a:ext cx="377" cy="31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a:latin typeface="Gill Sans Light"/>
                <a:ea typeface="굴림" panose="020B0600000101010101" pitchFamily="34" charset="-127"/>
                <a:cs typeface="Gill Sans Light"/>
              </a:endParaRPr>
            </a:p>
          </p:txBody>
        </p:sp>
        <p:sp>
          <p:nvSpPr>
            <p:cNvPr id="20494" name="Rectangle 191"/>
            <p:cNvSpPr>
              <a:spLocks noChangeArrowheads="1"/>
            </p:cNvSpPr>
            <p:nvPr/>
          </p:nvSpPr>
          <p:spPr bwMode="auto">
            <a:xfrm>
              <a:off x="3184" y="3888"/>
              <a:ext cx="378" cy="31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a:latin typeface="Gill Sans Light"/>
                <a:ea typeface="굴림" panose="020B0600000101010101" pitchFamily="34" charset="-127"/>
                <a:cs typeface="Gill Sans Light"/>
              </a:endParaRPr>
            </a:p>
          </p:txBody>
        </p:sp>
        <p:sp>
          <p:nvSpPr>
            <p:cNvPr id="20495" name="Rectangle 192"/>
            <p:cNvSpPr>
              <a:spLocks noChangeArrowheads="1"/>
            </p:cNvSpPr>
            <p:nvPr/>
          </p:nvSpPr>
          <p:spPr bwMode="auto">
            <a:xfrm>
              <a:off x="2807" y="3888"/>
              <a:ext cx="377" cy="31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a:latin typeface="Gill Sans Light"/>
                <a:ea typeface="굴림" panose="020B0600000101010101" pitchFamily="34" charset="-127"/>
                <a:cs typeface="Gill Sans Light"/>
              </a:endParaRPr>
            </a:p>
          </p:txBody>
        </p:sp>
        <p:sp>
          <p:nvSpPr>
            <p:cNvPr id="20496" name="Rectangle 193"/>
            <p:cNvSpPr>
              <a:spLocks noChangeArrowheads="1"/>
            </p:cNvSpPr>
            <p:nvPr/>
          </p:nvSpPr>
          <p:spPr bwMode="auto">
            <a:xfrm>
              <a:off x="2429" y="3888"/>
              <a:ext cx="378" cy="31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a:latin typeface="Gill Sans Light"/>
                <a:ea typeface="굴림" panose="020B0600000101010101" pitchFamily="34" charset="-127"/>
                <a:cs typeface="Gill Sans Light"/>
              </a:endParaRPr>
            </a:p>
          </p:txBody>
        </p:sp>
        <p:sp>
          <p:nvSpPr>
            <p:cNvPr id="20497" name="Rectangle 194"/>
            <p:cNvSpPr>
              <a:spLocks noChangeArrowheads="1"/>
            </p:cNvSpPr>
            <p:nvPr/>
          </p:nvSpPr>
          <p:spPr bwMode="auto">
            <a:xfrm>
              <a:off x="2051" y="3888"/>
              <a:ext cx="378" cy="31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a:latin typeface="Gill Sans Light"/>
                  <a:ea typeface="굴림" panose="020B0600000101010101" pitchFamily="34" charset="-127"/>
                  <a:cs typeface="Gill Sans Light"/>
                </a:rPr>
                <a:t>D</a:t>
              </a:r>
            </a:p>
          </p:txBody>
        </p:sp>
        <p:sp>
          <p:nvSpPr>
            <p:cNvPr id="20498" name="Rectangle 198"/>
            <p:cNvSpPr>
              <a:spLocks noChangeArrowheads="1"/>
            </p:cNvSpPr>
            <p:nvPr/>
          </p:nvSpPr>
          <p:spPr bwMode="auto">
            <a:xfrm>
              <a:off x="282" y="3888"/>
              <a:ext cx="637" cy="31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a:latin typeface="Gill Sans Light"/>
                  <a:ea typeface="굴림" panose="020B0600000101010101" pitchFamily="34" charset="-127"/>
                  <a:cs typeface="Gill Sans Light"/>
                </a:rPr>
                <a:t>4</a:t>
              </a:r>
            </a:p>
          </p:txBody>
        </p:sp>
        <p:sp>
          <p:nvSpPr>
            <p:cNvPr id="20499" name="Rectangle 93"/>
            <p:cNvSpPr>
              <a:spLocks noChangeArrowheads="1"/>
            </p:cNvSpPr>
            <p:nvPr/>
          </p:nvSpPr>
          <p:spPr bwMode="auto">
            <a:xfrm>
              <a:off x="5072" y="3576"/>
              <a:ext cx="378" cy="31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a:latin typeface="Gill Sans Light"/>
                <a:ea typeface="굴림" panose="020B0600000101010101" pitchFamily="34" charset="-127"/>
                <a:cs typeface="Gill Sans Light"/>
              </a:endParaRPr>
            </a:p>
          </p:txBody>
        </p:sp>
        <p:sp>
          <p:nvSpPr>
            <p:cNvPr id="20500" name="Rectangle 94"/>
            <p:cNvSpPr>
              <a:spLocks noChangeArrowheads="1"/>
            </p:cNvSpPr>
            <p:nvPr/>
          </p:nvSpPr>
          <p:spPr bwMode="auto">
            <a:xfrm>
              <a:off x="5072" y="3266"/>
              <a:ext cx="378" cy="31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a:latin typeface="Gill Sans Light"/>
                  <a:ea typeface="굴림" panose="020B0600000101010101" pitchFamily="34" charset="-127"/>
                  <a:cs typeface="Gill Sans Light"/>
                </a:rPr>
                <a:t>E</a:t>
              </a:r>
            </a:p>
          </p:txBody>
        </p:sp>
        <p:sp>
          <p:nvSpPr>
            <p:cNvPr id="20501" name="Rectangle 95"/>
            <p:cNvSpPr>
              <a:spLocks noChangeArrowheads="1"/>
            </p:cNvSpPr>
            <p:nvPr/>
          </p:nvSpPr>
          <p:spPr bwMode="auto">
            <a:xfrm>
              <a:off x="5072" y="2956"/>
              <a:ext cx="378" cy="31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a:latin typeface="Gill Sans Light"/>
                <a:ea typeface="굴림" panose="020B0600000101010101" pitchFamily="34" charset="-127"/>
                <a:cs typeface="Gill Sans Light"/>
              </a:endParaRPr>
            </a:p>
          </p:txBody>
        </p:sp>
        <p:sp>
          <p:nvSpPr>
            <p:cNvPr id="20502" name="Rectangle 97"/>
            <p:cNvSpPr>
              <a:spLocks noChangeArrowheads="1"/>
            </p:cNvSpPr>
            <p:nvPr/>
          </p:nvSpPr>
          <p:spPr bwMode="auto">
            <a:xfrm>
              <a:off x="4700" y="3576"/>
              <a:ext cx="378" cy="31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a:latin typeface="Gill Sans Light"/>
                <a:ea typeface="굴림" panose="020B0600000101010101" pitchFamily="34" charset="-127"/>
                <a:cs typeface="Gill Sans Light"/>
              </a:endParaRPr>
            </a:p>
          </p:txBody>
        </p:sp>
        <p:sp>
          <p:nvSpPr>
            <p:cNvPr id="20503" name="Rectangle 98"/>
            <p:cNvSpPr>
              <a:spLocks noChangeArrowheads="1"/>
            </p:cNvSpPr>
            <p:nvPr/>
          </p:nvSpPr>
          <p:spPr bwMode="auto">
            <a:xfrm>
              <a:off x="4700" y="3266"/>
              <a:ext cx="378" cy="31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a:latin typeface="Gill Sans Light"/>
                <a:ea typeface="굴림" panose="020B0600000101010101" pitchFamily="34" charset="-127"/>
                <a:cs typeface="Gill Sans Light"/>
              </a:endParaRPr>
            </a:p>
          </p:txBody>
        </p:sp>
        <p:sp>
          <p:nvSpPr>
            <p:cNvPr id="20504" name="Rectangle 99"/>
            <p:cNvSpPr>
              <a:spLocks noChangeArrowheads="1"/>
            </p:cNvSpPr>
            <p:nvPr/>
          </p:nvSpPr>
          <p:spPr bwMode="auto">
            <a:xfrm>
              <a:off x="4700" y="2956"/>
              <a:ext cx="378" cy="31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a:latin typeface="Gill Sans Light"/>
                  <a:ea typeface="굴림" panose="020B0600000101010101" pitchFamily="34" charset="-127"/>
                  <a:cs typeface="Gill Sans Light"/>
                </a:rPr>
                <a:t>D</a:t>
              </a:r>
            </a:p>
          </p:txBody>
        </p:sp>
        <p:sp>
          <p:nvSpPr>
            <p:cNvPr id="20505" name="Rectangle 101"/>
            <p:cNvSpPr>
              <a:spLocks noChangeArrowheads="1"/>
            </p:cNvSpPr>
            <p:nvPr/>
          </p:nvSpPr>
          <p:spPr bwMode="auto">
            <a:xfrm>
              <a:off x="4323" y="3576"/>
              <a:ext cx="377" cy="31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a:latin typeface="Gill Sans Light"/>
                <a:ea typeface="굴림" panose="020B0600000101010101" pitchFamily="34" charset="-127"/>
                <a:cs typeface="Gill Sans Light"/>
              </a:endParaRPr>
            </a:p>
          </p:txBody>
        </p:sp>
        <p:sp>
          <p:nvSpPr>
            <p:cNvPr id="20506" name="Rectangle 102"/>
            <p:cNvSpPr>
              <a:spLocks noChangeArrowheads="1"/>
            </p:cNvSpPr>
            <p:nvPr/>
          </p:nvSpPr>
          <p:spPr bwMode="auto">
            <a:xfrm>
              <a:off x="4323" y="3266"/>
              <a:ext cx="377" cy="31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a:latin typeface="Gill Sans Light"/>
                <a:ea typeface="굴림" panose="020B0600000101010101" pitchFamily="34" charset="-127"/>
                <a:cs typeface="Gill Sans Light"/>
              </a:endParaRPr>
            </a:p>
          </p:txBody>
        </p:sp>
        <p:sp>
          <p:nvSpPr>
            <p:cNvPr id="20507" name="Rectangle 103"/>
            <p:cNvSpPr>
              <a:spLocks noChangeArrowheads="1"/>
            </p:cNvSpPr>
            <p:nvPr/>
          </p:nvSpPr>
          <p:spPr bwMode="auto">
            <a:xfrm>
              <a:off x="4323" y="2956"/>
              <a:ext cx="377" cy="31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a:latin typeface="Gill Sans Light"/>
                <a:ea typeface="굴림" panose="020B0600000101010101" pitchFamily="34" charset="-127"/>
                <a:cs typeface="Gill Sans Light"/>
              </a:endParaRPr>
            </a:p>
          </p:txBody>
        </p:sp>
        <p:sp>
          <p:nvSpPr>
            <p:cNvPr id="20508" name="Rectangle 105"/>
            <p:cNvSpPr>
              <a:spLocks noChangeArrowheads="1"/>
            </p:cNvSpPr>
            <p:nvPr/>
          </p:nvSpPr>
          <p:spPr bwMode="auto">
            <a:xfrm>
              <a:off x="3945" y="3576"/>
              <a:ext cx="378" cy="31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a:latin typeface="Gill Sans Light"/>
                  <a:ea typeface="굴림" panose="020B0600000101010101" pitchFamily="34" charset="-127"/>
                  <a:cs typeface="Gill Sans Light"/>
                </a:rPr>
                <a:t>B</a:t>
              </a:r>
            </a:p>
          </p:txBody>
        </p:sp>
        <p:sp>
          <p:nvSpPr>
            <p:cNvPr id="20509" name="Rectangle 106"/>
            <p:cNvSpPr>
              <a:spLocks noChangeArrowheads="1"/>
            </p:cNvSpPr>
            <p:nvPr/>
          </p:nvSpPr>
          <p:spPr bwMode="auto">
            <a:xfrm>
              <a:off x="3945" y="3266"/>
              <a:ext cx="378" cy="31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a:latin typeface="Gill Sans Light"/>
                <a:ea typeface="굴림" panose="020B0600000101010101" pitchFamily="34" charset="-127"/>
                <a:cs typeface="Gill Sans Light"/>
              </a:endParaRPr>
            </a:p>
          </p:txBody>
        </p:sp>
        <p:sp>
          <p:nvSpPr>
            <p:cNvPr id="20510" name="Rectangle 107"/>
            <p:cNvSpPr>
              <a:spLocks noChangeArrowheads="1"/>
            </p:cNvSpPr>
            <p:nvPr/>
          </p:nvSpPr>
          <p:spPr bwMode="auto">
            <a:xfrm>
              <a:off x="3945" y="2956"/>
              <a:ext cx="378" cy="31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a:latin typeface="Gill Sans Light"/>
                <a:ea typeface="굴림" panose="020B0600000101010101" pitchFamily="34" charset="-127"/>
                <a:cs typeface="Gill Sans Light"/>
              </a:endParaRPr>
            </a:p>
          </p:txBody>
        </p:sp>
        <p:sp>
          <p:nvSpPr>
            <p:cNvPr id="20511" name="Rectangle 109"/>
            <p:cNvSpPr>
              <a:spLocks noChangeArrowheads="1"/>
            </p:cNvSpPr>
            <p:nvPr/>
          </p:nvSpPr>
          <p:spPr bwMode="auto">
            <a:xfrm>
              <a:off x="3568" y="3576"/>
              <a:ext cx="377" cy="31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a:latin typeface="Gill Sans Light"/>
                <a:ea typeface="굴림" panose="020B0600000101010101" pitchFamily="34" charset="-127"/>
                <a:cs typeface="Gill Sans Light"/>
              </a:endParaRPr>
            </a:p>
          </p:txBody>
        </p:sp>
        <p:sp>
          <p:nvSpPr>
            <p:cNvPr id="20512" name="Rectangle 110"/>
            <p:cNvSpPr>
              <a:spLocks noChangeArrowheads="1"/>
            </p:cNvSpPr>
            <p:nvPr/>
          </p:nvSpPr>
          <p:spPr bwMode="auto">
            <a:xfrm>
              <a:off x="3568" y="3266"/>
              <a:ext cx="377" cy="31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a:latin typeface="Gill Sans Light"/>
                  <a:ea typeface="굴림" panose="020B0600000101010101" pitchFamily="34" charset="-127"/>
                  <a:cs typeface="Gill Sans Light"/>
                </a:rPr>
                <a:t>A</a:t>
              </a:r>
            </a:p>
          </p:txBody>
        </p:sp>
        <p:sp>
          <p:nvSpPr>
            <p:cNvPr id="20513" name="Rectangle 111"/>
            <p:cNvSpPr>
              <a:spLocks noChangeArrowheads="1"/>
            </p:cNvSpPr>
            <p:nvPr/>
          </p:nvSpPr>
          <p:spPr bwMode="auto">
            <a:xfrm>
              <a:off x="3568" y="2956"/>
              <a:ext cx="377" cy="31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a:latin typeface="Gill Sans Light"/>
                <a:ea typeface="굴림" panose="020B0600000101010101" pitchFamily="34" charset="-127"/>
                <a:cs typeface="Gill Sans Light"/>
              </a:endParaRPr>
            </a:p>
          </p:txBody>
        </p:sp>
        <p:sp>
          <p:nvSpPr>
            <p:cNvPr id="20514" name="Rectangle 113"/>
            <p:cNvSpPr>
              <a:spLocks noChangeArrowheads="1"/>
            </p:cNvSpPr>
            <p:nvPr/>
          </p:nvSpPr>
          <p:spPr bwMode="auto">
            <a:xfrm>
              <a:off x="3190" y="3576"/>
              <a:ext cx="378" cy="31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a:latin typeface="Gill Sans Light"/>
                <a:ea typeface="굴림" panose="020B0600000101010101" pitchFamily="34" charset="-127"/>
                <a:cs typeface="Gill Sans Light"/>
              </a:endParaRPr>
            </a:p>
          </p:txBody>
        </p:sp>
        <p:sp>
          <p:nvSpPr>
            <p:cNvPr id="20515" name="Rectangle 114"/>
            <p:cNvSpPr>
              <a:spLocks noChangeArrowheads="1"/>
            </p:cNvSpPr>
            <p:nvPr/>
          </p:nvSpPr>
          <p:spPr bwMode="auto">
            <a:xfrm>
              <a:off x="3190" y="3266"/>
              <a:ext cx="378" cy="31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a:latin typeface="Gill Sans Light"/>
                <a:ea typeface="굴림" panose="020B0600000101010101" pitchFamily="34" charset="-127"/>
                <a:cs typeface="Gill Sans Light"/>
              </a:endParaRPr>
            </a:p>
          </p:txBody>
        </p:sp>
        <p:sp>
          <p:nvSpPr>
            <p:cNvPr id="20516" name="Rectangle 115"/>
            <p:cNvSpPr>
              <a:spLocks noChangeArrowheads="1"/>
            </p:cNvSpPr>
            <p:nvPr/>
          </p:nvSpPr>
          <p:spPr bwMode="auto">
            <a:xfrm>
              <a:off x="3190" y="2956"/>
              <a:ext cx="378" cy="31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a:latin typeface="Gill Sans Light"/>
                  <a:ea typeface="굴림" panose="020B0600000101010101" pitchFamily="34" charset="-127"/>
                  <a:cs typeface="Gill Sans Light"/>
                </a:rPr>
                <a:t>E</a:t>
              </a:r>
            </a:p>
          </p:txBody>
        </p:sp>
        <p:sp>
          <p:nvSpPr>
            <p:cNvPr id="20517" name="Rectangle 117"/>
            <p:cNvSpPr>
              <a:spLocks noChangeArrowheads="1"/>
            </p:cNvSpPr>
            <p:nvPr/>
          </p:nvSpPr>
          <p:spPr bwMode="auto">
            <a:xfrm>
              <a:off x="2813" y="3576"/>
              <a:ext cx="377" cy="31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a:latin typeface="Gill Sans Light"/>
                <a:ea typeface="굴림" panose="020B0600000101010101" pitchFamily="34" charset="-127"/>
                <a:cs typeface="Gill Sans Light"/>
              </a:endParaRPr>
            </a:p>
          </p:txBody>
        </p:sp>
        <p:sp>
          <p:nvSpPr>
            <p:cNvPr id="20518" name="Rectangle 118"/>
            <p:cNvSpPr>
              <a:spLocks noChangeArrowheads="1"/>
            </p:cNvSpPr>
            <p:nvPr/>
          </p:nvSpPr>
          <p:spPr bwMode="auto">
            <a:xfrm>
              <a:off x="2813" y="3266"/>
              <a:ext cx="377" cy="31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a:latin typeface="Gill Sans Light"/>
                <a:ea typeface="굴림" panose="020B0600000101010101" pitchFamily="34" charset="-127"/>
                <a:cs typeface="Gill Sans Light"/>
              </a:endParaRPr>
            </a:p>
          </p:txBody>
        </p:sp>
        <p:sp>
          <p:nvSpPr>
            <p:cNvPr id="20519" name="Rectangle 119"/>
            <p:cNvSpPr>
              <a:spLocks noChangeArrowheads="1"/>
            </p:cNvSpPr>
            <p:nvPr/>
          </p:nvSpPr>
          <p:spPr bwMode="auto">
            <a:xfrm>
              <a:off x="2813" y="2956"/>
              <a:ext cx="377" cy="31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a:latin typeface="Gill Sans Light"/>
                <a:ea typeface="굴림" panose="020B0600000101010101" pitchFamily="34" charset="-127"/>
                <a:cs typeface="Gill Sans Light"/>
              </a:endParaRPr>
            </a:p>
          </p:txBody>
        </p:sp>
        <p:sp>
          <p:nvSpPr>
            <p:cNvPr id="20520" name="Rectangle 121"/>
            <p:cNvSpPr>
              <a:spLocks noChangeArrowheads="1"/>
            </p:cNvSpPr>
            <p:nvPr/>
          </p:nvSpPr>
          <p:spPr bwMode="auto">
            <a:xfrm>
              <a:off x="2435" y="3576"/>
              <a:ext cx="378" cy="31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a:latin typeface="Gill Sans Light"/>
                <a:ea typeface="굴림" panose="020B0600000101010101" pitchFamily="34" charset="-127"/>
                <a:cs typeface="Gill Sans Light"/>
              </a:endParaRPr>
            </a:p>
          </p:txBody>
        </p:sp>
        <p:sp>
          <p:nvSpPr>
            <p:cNvPr id="20521" name="Rectangle 122"/>
            <p:cNvSpPr>
              <a:spLocks noChangeArrowheads="1"/>
            </p:cNvSpPr>
            <p:nvPr/>
          </p:nvSpPr>
          <p:spPr bwMode="auto">
            <a:xfrm>
              <a:off x="2435" y="3266"/>
              <a:ext cx="378" cy="31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a:latin typeface="Gill Sans Light"/>
                <a:ea typeface="굴림" panose="020B0600000101010101" pitchFamily="34" charset="-127"/>
                <a:cs typeface="Gill Sans Light"/>
              </a:endParaRPr>
            </a:p>
          </p:txBody>
        </p:sp>
        <p:sp>
          <p:nvSpPr>
            <p:cNvPr id="20522" name="Rectangle 123"/>
            <p:cNvSpPr>
              <a:spLocks noChangeArrowheads="1"/>
            </p:cNvSpPr>
            <p:nvPr/>
          </p:nvSpPr>
          <p:spPr bwMode="auto">
            <a:xfrm>
              <a:off x="2435" y="2956"/>
              <a:ext cx="378" cy="31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a:latin typeface="Gill Sans Light"/>
                <a:ea typeface="굴림" panose="020B0600000101010101" pitchFamily="34" charset="-127"/>
                <a:cs typeface="Gill Sans Light"/>
              </a:endParaRPr>
            </a:p>
          </p:txBody>
        </p:sp>
        <p:sp>
          <p:nvSpPr>
            <p:cNvPr id="20523" name="Rectangle 125"/>
            <p:cNvSpPr>
              <a:spLocks noChangeArrowheads="1"/>
            </p:cNvSpPr>
            <p:nvPr/>
          </p:nvSpPr>
          <p:spPr bwMode="auto">
            <a:xfrm>
              <a:off x="2057" y="3576"/>
              <a:ext cx="378" cy="31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a:latin typeface="Gill Sans Light"/>
                <a:ea typeface="굴림" panose="020B0600000101010101" pitchFamily="34" charset="-127"/>
                <a:cs typeface="Gill Sans Light"/>
              </a:endParaRPr>
            </a:p>
          </p:txBody>
        </p:sp>
        <p:sp>
          <p:nvSpPr>
            <p:cNvPr id="20524" name="Rectangle 126"/>
            <p:cNvSpPr>
              <a:spLocks noChangeArrowheads="1"/>
            </p:cNvSpPr>
            <p:nvPr/>
          </p:nvSpPr>
          <p:spPr bwMode="auto">
            <a:xfrm>
              <a:off x="2057" y="3266"/>
              <a:ext cx="378" cy="31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a:latin typeface="Gill Sans Light"/>
                <a:ea typeface="굴림" panose="020B0600000101010101" pitchFamily="34" charset="-127"/>
                <a:cs typeface="Gill Sans Light"/>
              </a:endParaRPr>
            </a:p>
          </p:txBody>
        </p:sp>
        <p:sp>
          <p:nvSpPr>
            <p:cNvPr id="20525" name="Rectangle 127"/>
            <p:cNvSpPr>
              <a:spLocks noChangeArrowheads="1"/>
            </p:cNvSpPr>
            <p:nvPr/>
          </p:nvSpPr>
          <p:spPr bwMode="auto">
            <a:xfrm>
              <a:off x="2057" y="2956"/>
              <a:ext cx="378" cy="31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a:latin typeface="Gill Sans Light"/>
                <a:ea typeface="굴림" panose="020B0600000101010101" pitchFamily="34" charset="-127"/>
                <a:cs typeface="Gill Sans Light"/>
              </a:endParaRPr>
            </a:p>
          </p:txBody>
        </p:sp>
        <p:sp>
          <p:nvSpPr>
            <p:cNvPr id="20526" name="Rectangle 129"/>
            <p:cNvSpPr>
              <a:spLocks noChangeArrowheads="1"/>
            </p:cNvSpPr>
            <p:nvPr/>
          </p:nvSpPr>
          <p:spPr bwMode="auto">
            <a:xfrm>
              <a:off x="1680" y="3576"/>
              <a:ext cx="377" cy="31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a:latin typeface="Gill Sans Light"/>
                  <a:ea typeface="굴림" panose="020B0600000101010101" pitchFamily="34" charset="-127"/>
                  <a:cs typeface="Gill Sans Light"/>
                </a:rPr>
                <a:t>C</a:t>
              </a:r>
            </a:p>
          </p:txBody>
        </p:sp>
        <p:sp>
          <p:nvSpPr>
            <p:cNvPr id="20527" name="Rectangle 130"/>
            <p:cNvSpPr>
              <a:spLocks noChangeArrowheads="1"/>
            </p:cNvSpPr>
            <p:nvPr/>
          </p:nvSpPr>
          <p:spPr bwMode="auto">
            <a:xfrm>
              <a:off x="1680" y="3266"/>
              <a:ext cx="377" cy="31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a:latin typeface="Gill Sans Light"/>
                <a:ea typeface="굴림" panose="020B0600000101010101" pitchFamily="34" charset="-127"/>
                <a:cs typeface="Gill Sans Light"/>
              </a:endParaRPr>
            </a:p>
          </p:txBody>
        </p:sp>
        <p:sp>
          <p:nvSpPr>
            <p:cNvPr id="20528" name="Rectangle 131"/>
            <p:cNvSpPr>
              <a:spLocks noChangeArrowheads="1"/>
            </p:cNvSpPr>
            <p:nvPr/>
          </p:nvSpPr>
          <p:spPr bwMode="auto">
            <a:xfrm>
              <a:off x="1680" y="2956"/>
              <a:ext cx="377" cy="31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a:latin typeface="Gill Sans Light"/>
                <a:ea typeface="굴림" panose="020B0600000101010101" pitchFamily="34" charset="-127"/>
                <a:cs typeface="Gill Sans Light"/>
              </a:endParaRPr>
            </a:p>
          </p:txBody>
        </p:sp>
        <p:sp>
          <p:nvSpPr>
            <p:cNvPr id="20529" name="Rectangle 133"/>
            <p:cNvSpPr>
              <a:spLocks noChangeArrowheads="1"/>
            </p:cNvSpPr>
            <p:nvPr/>
          </p:nvSpPr>
          <p:spPr bwMode="auto">
            <a:xfrm>
              <a:off x="1302" y="3576"/>
              <a:ext cx="378" cy="31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a:latin typeface="Gill Sans Light"/>
                <a:ea typeface="굴림" panose="020B0600000101010101" pitchFamily="34" charset="-127"/>
                <a:cs typeface="Gill Sans Light"/>
              </a:endParaRPr>
            </a:p>
          </p:txBody>
        </p:sp>
        <p:sp>
          <p:nvSpPr>
            <p:cNvPr id="20530" name="Rectangle 134"/>
            <p:cNvSpPr>
              <a:spLocks noChangeArrowheads="1"/>
            </p:cNvSpPr>
            <p:nvPr/>
          </p:nvSpPr>
          <p:spPr bwMode="auto">
            <a:xfrm>
              <a:off x="1302" y="3266"/>
              <a:ext cx="378" cy="31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a:latin typeface="Gill Sans Light"/>
                  <a:ea typeface="굴림" panose="020B0600000101010101" pitchFamily="34" charset="-127"/>
                  <a:cs typeface="Gill Sans Light"/>
                </a:rPr>
                <a:t>B</a:t>
              </a:r>
            </a:p>
          </p:txBody>
        </p:sp>
        <p:sp>
          <p:nvSpPr>
            <p:cNvPr id="20531" name="Rectangle 135"/>
            <p:cNvSpPr>
              <a:spLocks noChangeArrowheads="1"/>
            </p:cNvSpPr>
            <p:nvPr/>
          </p:nvSpPr>
          <p:spPr bwMode="auto">
            <a:xfrm>
              <a:off x="1302" y="2956"/>
              <a:ext cx="378" cy="31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a:latin typeface="Gill Sans Light"/>
                <a:ea typeface="굴림" panose="020B0600000101010101" pitchFamily="34" charset="-127"/>
                <a:cs typeface="Gill Sans Light"/>
              </a:endParaRPr>
            </a:p>
          </p:txBody>
        </p:sp>
        <p:sp>
          <p:nvSpPr>
            <p:cNvPr id="20532" name="Rectangle 137"/>
            <p:cNvSpPr>
              <a:spLocks noChangeArrowheads="1"/>
            </p:cNvSpPr>
            <p:nvPr/>
          </p:nvSpPr>
          <p:spPr bwMode="auto">
            <a:xfrm>
              <a:off x="925" y="3576"/>
              <a:ext cx="377" cy="31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a:latin typeface="Gill Sans Light"/>
                <a:ea typeface="굴림" panose="020B0600000101010101" pitchFamily="34" charset="-127"/>
                <a:cs typeface="Gill Sans Light"/>
              </a:endParaRPr>
            </a:p>
          </p:txBody>
        </p:sp>
        <p:sp>
          <p:nvSpPr>
            <p:cNvPr id="20533" name="Rectangle 138"/>
            <p:cNvSpPr>
              <a:spLocks noChangeArrowheads="1"/>
            </p:cNvSpPr>
            <p:nvPr/>
          </p:nvSpPr>
          <p:spPr bwMode="auto">
            <a:xfrm>
              <a:off x="925" y="3266"/>
              <a:ext cx="377" cy="31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a:latin typeface="Gill Sans Light"/>
                <a:ea typeface="굴림" panose="020B0600000101010101" pitchFamily="34" charset="-127"/>
                <a:cs typeface="Gill Sans Light"/>
              </a:endParaRPr>
            </a:p>
          </p:txBody>
        </p:sp>
        <p:sp>
          <p:nvSpPr>
            <p:cNvPr id="20534" name="Rectangle 139"/>
            <p:cNvSpPr>
              <a:spLocks noChangeArrowheads="1"/>
            </p:cNvSpPr>
            <p:nvPr/>
          </p:nvSpPr>
          <p:spPr bwMode="auto">
            <a:xfrm>
              <a:off x="925" y="2956"/>
              <a:ext cx="377" cy="31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a:latin typeface="Gill Sans Light"/>
                  <a:ea typeface="굴림" panose="020B0600000101010101" pitchFamily="34" charset="-127"/>
                  <a:cs typeface="Gill Sans Light"/>
                </a:rPr>
                <a:t>A</a:t>
              </a:r>
            </a:p>
          </p:txBody>
        </p:sp>
        <p:sp>
          <p:nvSpPr>
            <p:cNvPr id="20535" name="Rectangle 140"/>
            <p:cNvSpPr>
              <a:spLocks noChangeArrowheads="1"/>
            </p:cNvSpPr>
            <p:nvPr/>
          </p:nvSpPr>
          <p:spPr bwMode="auto">
            <a:xfrm>
              <a:off x="4700" y="2496"/>
              <a:ext cx="378" cy="46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a:latin typeface="Gill Sans Light"/>
                  <a:ea typeface="굴림" panose="020B0600000101010101" pitchFamily="34" charset="-127"/>
                  <a:cs typeface="Gill Sans Light"/>
                </a:rPr>
                <a:t>D</a:t>
              </a:r>
            </a:p>
          </p:txBody>
        </p:sp>
        <p:sp>
          <p:nvSpPr>
            <p:cNvPr id="20536" name="Rectangle 141"/>
            <p:cNvSpPr>
              <a:spLocks noChangeArrowheads="1"/>
            </p:cNvSpPr>
            <p:nvPr/>
          </p:nvSpPr>
          <p:spPr bwMode="auto">
            <a:xfrm>
              <a:off x="4323" y="2496"/>
              <a:ext cx="377" cy="46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a:latin typeface="Gill Sans Light"/>
                  <a:ea typeface="굴림" panose="020B0600000101010101" pitchFamily="34" charset="-127"/>
                  <a:cs typeface="Gill Sans Light"/>
                </a:rPr>
                <a:t>C</a:t>
              </a:r>
            </a:p>
          </p:txBody>
        </p:sp>
        <p:sp>
          <p:nvSpPr>
            <p:cNvPr id="20537" name="Rectangle 142"/>
            <p:cNvSpPr>
              <a:spLocks noChangeArrowheads="1"/>
            </p:cNvSpPr>
            <p:nvPr/>
          </p:nvSpPr>
          <p:spPr bwMode="auto">
            <a:xfrm>
              <a:off x="3945" y="2496"/>
              <a:ext cx="378" cy="46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a:latin typeface="Gill Sans Light"/>
                  <a:ea typeface="굴림" panose="020B0600000101010101" pitchFamily="34" charset="-127"/>
                  <a:cs typeface="Gill Sans Light"/>
                </a:rPr>
                <a:t>B</a:t>
              </a:r>
            </a:p>
          </p:txBody>
        </p:sp>
        <p:sp>
          <p:nvSpPr>
            <p:cNvPr id="20538" name="Rectangle 143"/>
            <p:cNvSpPr>
              <a:spLocks noChangeArrowheads="1"/>
            </p:cNvSpPr>
            <p:nvPr/>
          </p:nvSpPr>
          <p:spPr bwMode="auto">
            <a:xfrm>
              <a:off x="3568" y="2496"/>
              <a:ext cx="377" cy="46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a:latin typeface="Gill Sans Light"/>
                  <a:ea typeface="굴림" panose="020B0600000101010101" pitchFamily="34" charset="-127"/>
                  <a:cs typeface="Gill Sans Light"/>
                </a:rPr>
                <a:t>A</a:t>
              </a:r>
            </a:p>
          </p:txBody>
        </p:sp>
        <p:sp>
          <p:nvSpPr>
            <p:cNvPr id="20539" name="Rectangle 144"/>
            <p:cNvSpPr>
              <a:spLocks noChangeArrowheads="1"/>
            </p:cNvSpPr>
            <p:nvPr/>
          </p:nvSpPr>
          <p:spPr bwMode="auto">
            <a:xfrm>
              <a:off x="3190" y="2496"/>
              <a:ext cx="378" cy="46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a:latin typeface="Gill Sans Light"/>
                  <a:ea typeface="굴림" panose="020B0600000101010101" pitchFamily="34" charset="-127"/>
                  <a:cs typeface="Gill Sans Light"/>
                </a:rPr>
                <a:t>E</a:t>
              </a:r>
            </a:p>
          </p:txBody>
        </p:sp>
        <p:sp>
          <p:nvSpPr>
            <p:cNvPr id="20540" name="Rectangle 145"/>
            <p:cNvSpPr>
              <a:spLocks noChangeArrowheads="1"/>
            </p:cNvSpPr>
            <p:nvPr/>
          </p:nvSpPr>
          <p:spPr bwMode="auto">
            <a:xfrm>
              <a:off x="2813" y="2496"/>
              <a:ext cx="377" cy="46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a:latin typeface="Gill Sans Light"/>
                  <a:ea typeface="굴림" panose="020B0600000101010101" pitchFamily="34" charset="-127"/>
                  <a:cs typeface="Gill Sans Light"/>
                </a:rPr>
                <a:t>B</a:t>
              </a:r>
            </a:p>
          </p:txBody>
        </p:sp>
        <p:sp>
          <p:nvSpPr>
            <p:cNvPr id="20541" name="Rectangle 146"/>
            <p:cNvSpPr>
              <a:spLocks noChangeArrowheads="1"/>
            </p:cNvSpPr>
            <p:nvPr/>
          </p:nvSpPr>
          <p:spPr bwMode="auto">
            <a:xfrm>
              <a:off x="2435" y="2496"/>
              <a:ext cx="378" cy="46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a:latin typeface="Gill Sans Light"/>
                  <a:ea typeface="굴림" panose="020B0600000101010101" pitchFamily="34" charset="-127"/>
                  <a:cs typeface="Gill Sans Light"/>
                </a:rPr>
                <a:t>A</a:t>
              </a:r>
            </a:p>
          </p:txBody>
        </p:sp>
        <p:sp>
          <p:nvSpPr>
            <p:cNvPr id="20542" name="Rectangle 147"/>
            <p:cNvSpPr>
              <a:spLocks noChangeArrowheads="1"/>
            </p:cNvSpPr>
            <p:nvPr/>
          </p:nvSpPr>
          <p:spPr bwMode="auto">
            <a:xfrm>
              <a:off x="2057" y="2496"/>
              <a:ext cx="378" cy="46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a:latin typeface="Gill Sans Light"/>
                  <a:ea typeface="굴림" panose="020B0600000101010101" pitchFamily="34" charset="-127"/>
                  <a:cs typeface="Gill Sans Light"/>
                </a:rPr>
                <a:t>D</a:t>
              </a:r>
            </a:p>
          </p:txBody>
        </p:sp>
        <p:sp>
          <p:nvSpPr>
            <p:cNvPr id="20543" name="Rectangle 148"/>
            <p:cNvSpPr>
              <a:spLocks noChangeArrowheads="1"/>
            </p:cNvSpPr>
            <p:nvPr/>
          </p:nvSpPr>
          <p:spPr bwMode="auto">
            <a:xfrm>
              <a:off x="1680" y="2496"/>
              <a:ext cx="377" cy="46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a:latin typeface="Gill Sans Light"/>
                  <a:ea typeface="굴림" panose="020B0600000101010101" pitchFamily="34" charset="-127"/>
                  <a:cs typeface="Gill Sans Light"/>
                </a:rPr>
                <a:t>C</a:t>
              </a:r>
            </a:p>
          </p:txBody>
        </p:sp>
        <p:sp>
          <p:nvSpPr>
            <p:cNvPr id="20544" name="Rectangle 149"/>
            <p:cNvSpPr>
              <a:spLocks noChangeArrowheads="1"/>
            </p:cNvSpPr>
            <p:nvPr/>
          </p:nvSpPr>
          <p:spPr bwMode="auto">
            <a:xfrm>
              <a:off x="1302" y="2496"/>
              <a:ext cx="378" cy="46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a:latin typeface="Gill Sans Light"/>
                  <a:ea typeface="굴림" panose="020B0600000101010101" pitchFamily="34" charset="-127"/>
                  <a:cs typeface="Gill Sans Light"/>
                </a:rPr>
                <a:t>B</a:t>
              </a:r>
            </a:p>
          </p:txBody>
        </p:sp>
        <p:sp>
          <p:nvSpPr>
            <p:cNvPr id="20545" name="Rectangle 150"/>
            <p:cNvSpPr>
              <a:spLocks noChangeArrowheads="1"/>
            </p:cNvSpPr>
            <p:nvPr/>
          </p:nvSpPr>
          <p:spPr bwMode="auto">
            <a:xfrm>
              <a:off x="925" y="2496"/>
              <a:ext cx="377" cy="46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a:latin typeface="Gill Sans Light"/>
                  <a:ea typeface="굴림" panose="020B0600000101010101" pitchFamily="34" charset="-127"/>
                  <a:cs typeface="Gill Sans Light"/>
                </a:rPr>
                <a:t>A</a:t>
              </a:r>
            </a:p>
          </p:txBody>
        </p:sp>
        <p:sp>
          <p:nvSpPr>
            <p:cNvPr id="20546" name="Rectangle 151"/>
            <p:cNvSpPr>
              <a:spLocks noChangeArrowheads="1"/>
            </p:cNvSpPr>
            <p:nvPr/>
          </p:nvSpPr>
          <p:spPr bwMode="auto">
            <a:xfrm>
              <a:off x="5088" y="2496"/>
              <a:ext cx="378" cy="46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a:latin typeface="Gill Sans Light"/>
                  <a:ea typeface="굴림" panose="020B0600000101010101" pitchFamily="34" charset="-127"/>
                  <a:cs typeface="Gill Sans Light"/>
                </a:rPr>
                <a:t>E</a:t>
              </a:r>
            </a:p>
          </p:txBody>
        </p:sp>
        <p:sp>
          <p:nvSpPr>
            <p:cNvPr id="20547" name="Rectangle 153"/>
            <p:cNvSpPr>
              <a:spLocks noChangeArrowheads="1"/>
            </p:cNvSpPr>
            <p:nvPr/>
          </p:nvSpPr>
          <p:spPr bwMode="auto">
            <a:xfrm>
              <a:off x="288" y="3576"/>
              <a:ext cx="637" cy="31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a:latin typeface="Gill Sans Light"/>
                  <a:ea typeface="굴림" panose="020B0600000101010101" pitchFamily="34" charset="-127"/>
                  <a:cs typeface="Gill Sans Light"/>
                </a:rPr>
                <a:t>3</a:t>
              </a:r>
            </a:p>
          </p:txBody>
        </p:sp>
        <p:sp>
          <p:nvSpPr>
            <p:cNvPr id="20548" name="Rectangle 154"/>
            <p:cNvSpPr>
              <a:spLocks noChangeArrowheads="1"/>
            </p:cNvSpPr>
            <p:nvPr/>
          </p:nvSpPr>
          <p:spPr bwMode="auto">
            <a:xfrm>
              <a:off x="288" y="3266"/>
              <a:ext cx="637" cy="31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a:latin typeface="Gill Sans Light"/>
                  <a:ea typeface="굴림" panose="020B0600000101010101" pitchFamily="34" charset="-127"/>
                  <a:cs typeface="Gill Sans Light"/>
                </a:rPr>
                <a:t>2</a:t>
              </a:r>
            </a:p>
          </p:txBody>
        </p:sp>
        <p:sp>
          <p:nvSpPr>
            <p:cNvPr id="20549" name="Rectangle 155"/>
            <p:cNvSpPr>
              <a:spLocks noChangeArrowheads="1"/>
            </p:cNvSpPr>
            <p:nvPr/>
          </p:nvSpPr>
          <p:spPr bwMode="auto">
            <a:xfrm>
              <a:off x="288" y="2956"/>
              <a:ext cx="637" cy="31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a:latin typeface="Gill Sans Light"/>
                  <a:ea typeface="굴림" panose="020B0600000101010101" pitchFamily="34" charset="-127"/>
                  <a:cs typeface="Gill Sans Light"/>
                </a:rPr>
                <a:t>1</a:t>
              </a:r>
            </a:p>
          </p:txBody>
        </p:sp>
        <p:sp>
          <p:nvSpPr>
            <p:cNvPr id="20550" name="Rectangle 156"/>
            <p:cNvSpPr>
              <a:spLocks noChangeArrowheads="1"/>
            </p:cNvSpPr>
            <p:nvPr/>
          </p:nvSpPr>
          <p:spPr bwMode="auto">
            <a:xfrm>
              <a:off x="288" y="2496"/>
              <a:ext cx="637" cy="460"/>
            </a:xfrm>
            <a:prstGeom prst="rect">
              <a:avLst/>
            </a:prstGeom>
            <a:solidFill>
              <a:srgbClr val="00FFFF"/>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r">
                <a:lnSpc>
                  <a:spcPct val="85000"/>
                </a:lnSpc>
                <a:spcBef>
                  <a:spcPts val="0"/>
                </a:spcBef>
              </a:pPr>
              <a:r>
                <a:rPr lang="en-US" altLang="ko-KR" sz="2000" dirty="0">
                  <a:latin typeface="Gill Sans Light"/>
                  <a:ea typeface="굴림" panose="020B0600000101010101" pitchFamily="34" charset="-127"/>
                  <a:cs typeface="Gill Sans Light"/>
                </a:rPr>
                <a:t>Ref:</a:t>
              </a:r>
            </a:p>
            <a:p>
              <a:pPr algn="ctr">
                <a:lnSpc>
                  <a:spcPct val="85000"/>
                </a:lnSpc>
                <a:spcBef>
                  <a:spcPts val="0"/>
                </a:spcBef>
              </a:pPr>
              <a:r>
                <a:rPr lang="en-US" altLang="ko-KR" sz="2000" dirty="0">
                  <a:latin typeface="Gill Sans Light"/>
                  <a:ea typeface="굴림" panose="020B0600000101010101" pitchFamily="34" charset="-127"/>
                  <a:cs typeface="Gill Sans Light"/>
                </a:rPr>
                <a:t>Page:</a:t>
              </a:r>
            </a:p>
          </p:txBody>
        </p:sp>
        <p:sp>
          <p:nvSpPr>
            <p:cNvPr id="20551" name="Line 157"/>
            <p:cNvSpPr>
              <a:spLocks noChangeShapeType="1"/>
            </p:cNvSpPr>
            <p:nvPr/>
          </p:nvSpPr>
          <p:spPr bwMode="auto">
            <a:xfrm>
              <a:off x="288" y="2956"/>
              <a:ext cx="5168"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a:latin typeface="Gill Sans Light"/>
                <a:cs typeface="Gill Sans Light"/>
              </a:endParaRPr>
            </a:p>
          </p:txBody>
        </p:sp>
        <p:sp>
          <p:nvSpPr>
            <p:cNvPr id="20552" name="Line 159"/>
            <p:cNvSpPr>
              <a:spLocks noChangeShapeType="1"/>
            </p:cNvSpPr>
            <p:nvPr/>
          </p:nvSpPr>
          <p:spPr bwMode="auto">
            <a:xfrm>
              <a:off x="288" y="3266"/>
              <a:ext cx="516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a:latin typeface="Gill Sans Light"/>
                <a:cs typeface="Gill Sans Light"/>
              </a:endParaRPr>
            </a:p>
          </p:txBody>
        </p:sp>
        <p:sp>
          <p:nvSpPr>
            <p:cNvPr id="20553" name="Line 160"/>
            <p:cNvSpPr>
              <a:spLocks noChangeShapeType="1"/>
            </p:cNvSpPr>
            <p:nvPr/>
          </p:nvSpPr>
          <p:spPr bwMode="auto">
            <a:xfrm>
              <a:off x="288" y="3576"/>
              <a:ext cx="516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a:latin typeface="Gill Sans Light"/>
                <a:cs typeface="Gill Sans Light"/>
              </a:endParaRPr>
            </a:p>
          </p:txBody>
        </p:sp>
        <p:sp>
          <p:nvSpPr>
            <p:cNvPr id="20554" name="Line 162"/>
            <p:cNvSpPr>
              <a:spLocks noChangeShapeType="1"/>
            </p:cNvSpPr>
            <p:nvPr/>
          </p:nvSpPr>
          <p:spPr bwMode="auto">
            <a:xfrm>
              <a:off x="925" y="2496"/>
              <a:ext cx="0" cy="168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a:latin typeface="Gill Sans Light"/>
                <a:cs typeface="Gill Sans Light"/>
              </a:endParaRPr>
            </a:p>
          </p:txBody>
        </p:sp>
        <p:sp>
          <p:nvSpPr>
            <p:cNvPr id="20555" name="Line 174"/>
            <p:cNvSpPr>
              <a:spLocks noChangeShapeType="1"/>
            </p:cNvSpPr>
            <p:nvPr/>
          </p:nvSpPr>
          <p:spPr bwMode="auto">
            <a:xfrm>
              <a:off x="288" y="2496"/>
              <a:ext cx="516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a:latin typeface="Gill Sans Light"/>
                <a:cs typeface="Gill Sans Light"/>
              </a:endParaRPr>
            </a:p>
          </p:txBody>
        </p:sp>
        <p:sp>
          <p:nvSpPr>
            <p:cNvPr id="20556" name="Line 175"/>
            <p:cNvSpPr>
              <a:spLocks noChangeShapeType="1"/>
            </p:cNvSpPr>
            <p:nvPr/>
          </p:nvSpPr>
          <p:spPr bwMode="auto">
            <a:xfrm>
              <a:off x="288" y="4176"/>
              <a:ext cx="516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a:latin typeface="Gill Sans Light"/>
                <a:cs typeface="Gill Sans Light"/>
              </a:endParaRPr>
            </a:p>
          </p:txBody>
        </p:sp>
        <p:sp>
          <p:nvSpPr>
            <p:cNvPr id="20557" name="Line 176"/>
            <p:cNvSpPr>
              <a:spLocks noChangeShapeType="1"/>
            </p:cNvSpPr>
            <p:nvPr/>
          </p:nvSpPr>
          <p:spPr bwMode="auto">
            <a:xfrm>
              <a:off x="5448" y="2496"/>
              <a:ext cx="0" cy="168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a:latin typeface="Gill Sans Light"/>
                <a:cs typeface="Gill Sans Light"/>
              </a:endParaRPr>
            </a:p>
          </p:txBody>
        </p:sp>
        <p:sp>
          <p:nvSpPr>
            <p:cNvPr id="20558" name="Line 163"/>
            <p:cNvSpPr>
              <a:spLocks noChangeShapeType="1"/>
            </p:cNvSpPr>
            <p:nvPr/>
          </p:nvSpPr>
          <p:spPr bwMode="auto">
            <a:xfrm>
              <a:off x="1302" y="2496"/>
              <a:ext cx="0" cy="16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a:latin typeface="Gill Sans Light"/>
                <a:cs typeface="Gill Sans Light"/>
              </a:endParaRPr>
            </a:p>
          </p:txBody>
        </p:sp>
        <p:sp>
          <p:nvSpPr>
            <p:cNvPr id="20559" name="Line 164"/>
            <p:cNvSpPr>
              <a:spLocks noChangeShapeType="1"/>
            </p:cNvSpPr>
            <p:nvPr/>
          </p:nvSpPr>
          <p:spPr bwMode="auto">
            <a:xfrm>
              <a:off x="1680" y="2496"/>
              <a:ext cx="0" cy="16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a:latin typeface="Gill Sans Light"/>
                <a:cs typeface="Gill Sans Light"/>
              </a:endParaRPr>
            </a:p>
          </p:txBody>
        </p:sp>
        <p:sp>
          <p:nvSpPr>
            <p:cNvPr id="20560" name="Line 165"/>
            <p:cNvSpPr>
              <a:spLocks noChangeShapeType="1"/>
            </p:cNvSpPr>
            <p:nvPr/>
          </p:nvSpPr>
          <p:spPr bwMode="auto">
            <a:xfrm>
              <a:off x="2057" y="2496"/>
              <a:ext cx="0" cy="16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a:latin typeface="Gill Sans Light"/>
                <a:cs typeface="Gill Sans Light"/>
              </a:endParaRPr>
            </a:p>
          </p:txBody>
        </p:sp>
        <p:sp>
          <p:nvSpPr>
            <p:cNvPr id="20561" name="Line 166"/>
            <p:cNvSpPr>
              <a:spLocks noChangeShapeType="1"/>
            </p:cNvSpPr>
            <p:nvPr/>
          </p:nvSpPr>
          <p:spPr bwMode="auto">
            <a:xfrm>
              <a:off x="2435" y="2496"/>
              <a:ext cx="0" cy="16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a:latin typeface="Gill Sans Light"/>
                <a:cs typeface="Gill Sans Light"/>
              </a:endParaRPr>
            </a:p>
          </p:txBody>
        </p:sp>
        <p:sp>
          <p:nvSpPr>
            <p:cNvPr id="20562" name="Line 167"/>
            <p:cNvSpPr>
              <a:spLocks noChangeShapeType="1"/>
            </p:cNvSpPr>
            <p:nvPr/>
          </p:nvSpPr>
          <p:spPr bwMode="auto">
            <a:xfrm>
              <a:off x="2813" y="2496"/>
              <a:ext cx="0" cy="16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a:latin typeface="Gill Sans Light"/>
                <a:cs typeface="Gill Sans Light"/>
              </a:endParaRPr>
            </a:p>
          </p:txBody>
        </p:sp>
        <p:sp>
          <p:nvSpPr>
            <p:cNvPr id="20563" name="Line 168"/>
            <p:cNvSpPr>
              <a:spLocks noChangeShapeType="1"/>
            </p:cNvSpPr>
            <p:nvPr/>
          </p:nvSpPr>
          <p:spPr bwMode="auto">
            <a:xfrm>
              <a:off x="3190" y="2496"/>
              <a:ext cx="0" cy="16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a:latin typeface="Gill Sans Light"/>
                <a:cs typeface="Gill Sans Light"/>
              </a:endParaRPr>
            </a:p>
          </p:txBody>
        </p:sp>
        <p:sp>
          <p:nvSpPr>
            <p:cNvPr id="20564" name="Line 169"/>
            <p:cNvSpPr>
              <a:spLocks noChangeShapeType="1"/>
            </p:cNvSpPr>
            <p:nvPr/>
          </p:nvSpPr>
          <p:spPr bwMode="auto">
            <a:xfrm>
              <a:off x="3568" y="2496"/>
              <a:ext cx="0" cy="16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a:latin typeface="Gill Sans Light"/>
                <a:cs typeface="Gill Sans Light"/>
              </a:endParaRPr>
            </a:p>
          </p:txBody>
        </p:sp>
        <p:sp>
          <p:nvSpPr>
            <p:cNvPr id="20565" name="Line 170"/>
            <p:cNvSpPr>
              <a:spLocks noChangeShapeType="1"/>
            </p:cNvSpPr>
            <p:nvPr/>
          </p:nvSpPr>
          <p:spPr bwMode="auto">
            <a:xfrm>
              <a:off x="3945" y="2496"/>
              <a:ext cx="0" cy="16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a:latin typeface="Gill Sans Light"/>
                <a:cs typeface="Gill Sans Light"/>
              </a:endParaRPr>
            </a:p>
          </p:txBody>
        </p:sp>
        <p:sp>
          <p:nvSpPr>
            <p:cNvPr id="20566" name="Line 171"/>
            <p:cNvSpPr>
              <a:spLocks noChangeShapeType="1"/>
            </p:cNvSpPr>
            <p:nvPr/>
          </p:nvSpPr>
          <p:spPr bwMode="auto">
            <a:xfrm>
              <a:off x="4323" y="2496"/>
              <a:ext cx="0" cy="16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a:latin typeface="Gill Sans Light"/>
                <a:cs typeface="Gill Sans Light"/>
              </a:endParaRPr>
            </a:p>
          </p:txBody>
        </p:sp>
        <p:sp>
          <p:nvSpPr>
            <p:cNvPr id="20567" name="Line 172"/>
            <p:cNvSpPr>
              <a:spLocks noChangeShapeType="1"/>
            </p:cNvSpPr>
            <p:nvPr/>
          </p:nvSpPr>
          <p:spPr bwMode="auto">
            <a:xfrm>
              <a:off x="4700" y="2496"/>
              <a:ext cx="0" cy="16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a:latin typeface="Gill Sans Light"/>
                <a:cs typeface="Gill Sans Light"/>
              </a:endParaRPr>
            </a:p>
          </p:txBody>
        </p:sp>
        <p:sp>
          <p:nvSpPr>
            <p:cNvPr id="20568" name="Line 177"/>
            <p:cNvSpPr>
              <a:spLocks noChangeShapeType="1"/>
            </p:cNvSpPr>
            <p:nvPr/>
          </p:nvSpPr>
          <p:spPr bwMode="auto">
            <a:xfrm>
              <a:off x="5072" y="2496"/>
              <a:ext cx="0" cy="16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a:latin typeface="Gill Sans Light"/>
                <a:cs typeface="Gill Sans Light"/>
              </a:endParaRPr>
            </a:p>
          </p:txBody>
        </p:sp>
        <p:sp>
          <p:nvSpPr>
            <p:cNvPr id="20569" name="Line 184"/>
            <p:cNvSpPr>
              <a:spLocks noChangeShapeType="1"/>
            </p:cNvSpPr>
            <p:nvPr/>
          </p:nvSpPr>
          <p:spPr bwMode="auto">
            <a:xfrm>
              <a:off x="303" y="3881"/>
              <a:ext cx="516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a:latin typeface="Gill Sans Light"/>
                <a:cs typeface="Gill Sans Light"/>
              </a:endParaRPr>
            </a:p>
          </p:txBody>
        </p:sp>
        <p:sp>
          <p:nvSpPr>
            <p:cNvPr id="20570" name="Line 199"/>
            <p:cNvSpPr>
              <a:spLocks noChangeShapeType="1"/>
            </p:cNvSpPr>
            <p:nvPr/>
          </p:nvSpPr>
          <p:spPr bwMode="auto">
            <a:xfrm>
              <a:off x="282" y="3888"/>
              <a:ext cx="516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a:latin typeface="Gill Sans Light"/>
                <a:cs typeface="Gill Sans Light"/>
              </a:endParaRPr>
            </a:p>
          </p:txBody>
        </p:sp>
        <p:sp>
          <p:nvSpPr>
            <p:cNvPr id="20571" name="Line 161"/>
            <p:cNvSpPr>
              <a:spLocks noChangeShapeType="1"/>
            </p:cNvSpPr>
            <p:nvPr/>
          </p:nvSpPr>
          <p:spPr bwMode="auto">
            <a:xfrm>
              <a:off x="288" y="2496"/>
              <a:ext cx="0" cy="168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a:latin typeface="Gill Sans Light"/>
                <a:cs typeface="Gill Sans Light"/>
              </a:endParaRPr>
            </a:p>
          </p:txBody>
        </p:sp>
        <p:sp>
          <p:nvSpPr>
            <p:cNvPr id="20572" name="Line 200"/>
            <p:cNvSpPr>
              <a:spLocks noChangeShapeType="1"/>
            </p:cNvSpPr>
            <p:nvPr/>
          </p:nvSpPr>
          <p:spPr bwMode="auto">
            <a:xfrm>
              <a:off x="297" y="4193"/>
              <a:ext cx="516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a:latin typeface="Gill Sans Light"/>
                <a:cs typeface="Gill Sans Light"/>
              </a:endParaRPr>
            </a:p>
          </p:txBody>
        </p:sp>
      </p:grpSp>
    </p:spTree>
    <p:extLst>
      <p:ext uri="{BB962C8B-B14F-4D97-AF65-F5344CB8AC3E}">
        <p14:creationId xmlns:p14="http://schemas.microsoft.com/office/powerpoint/2010/main" val="242048608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02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029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8029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780292"/>
                                        </p:tgtEl>
                                        <p:attrNameLst>
                                          <p:attrName>style.visibility</p:attrName>
                                        </p:attrNameLst>
                                      </p:cBhvr>
                                      <p:to>
                                        <p:strVal val="visible"/>
                                      </p:to>
                                    </p:set>
                                    <p:anim calcmode="lin" valueType="num">
                                      <p:cBhvr additive="base">
                                        <p:cTn id="19" dur="500" fill="hold"/>
                                        <p:tgtEl>
                                          <p:spTgt spid="780292"/>
                                        </p:tgtEl>
                                        <p:attrNameLst>
                                          <p:attrName>ppt_x</p:attrName>
                                        </p:attrNameLst>
                                      </p:cBhvr>
                                      <p:tavLst>
                                        <p:tav tm="0">
                                          <p:val>
                                            <p:strVal val="1+#ppt_w/2"/>
                                          </p:val>
                                        </p:tav>
                                        <p:tav tm="100000">
                                          <p:val>
                                            <p:strVal val="#ppt_x"/>
                                          </p:val>
                                        </p:tav>
                                      </p:tavLst>
                                    </p:anim>
                                    <p:anim calcmode="lin" valueType="num">
                                      <p:cBhvr additive="base">
                                        <p:cTn id="20" dur="500" fill="hold"/>
                                        <p:tgtEl>
                                          <p:spTgt spid="78029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780491"/>
                                        </p:tgtEl>
                                        <p:attrNameLst>
                                          <p:attrName>style.visibility</p:attrName>
                                        </p:attrNameLst>
                                      </p:cBhvr>
                                      <p:to>
                                        <p:strVal val="visible"/>
                                      </p:to>
                                    </p:set>
                                    <p:anim calcmode="lin" valueType="num">
                                      <p:cBhvr additive="base">
                                        <p:cTn id="25" dur="500" fill="hold"/>
                                        <p:tgtEl>
                                          <p:spTgt spid="780491"/>
                                        </p:tgtEl>
                                        <p:attrNameLst>
                                          <p:attrName>ppt_x</p:attrName>
                                        </p:attrNameLst>
                                      </p:cBhvr>
                                      <p:tavLst>
                                        <p:tav tm="0">
                                          <p:val>
                                            <p:strVal val="1+#ppt_w/2"/>
                                          </p:val>
                                        </p:tav>
                                        <p:tav tm="100000">
                                          <p:val>
                                            <p:strVal val="#ppt_x"/>
                                          </p:val>
                                        </p:tav>
                                      </p:tavLst>
                                    </p:anim>
                                    <p:anim calcmode="lin" valueType="num">
                                      <p:cBhvr additive="base">
                                        <p:cTn id="26" dur="500" fill="hold"/>
                                        <p:tgtEl>
                                          <p:spTgt spid="780491"/>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80291">
                                            <p:txEl>
                                              <p:pRg st="17" end="1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80291">
                                            <p:txEl>
                                              <p:pRg st="18" end="1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80291">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0291"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Administrivia</a:t>
            </a:r>
            <a:endParaRPr lang="en-US" dirty="0"/>
          </a:p>
        </p:txBody>
      </p:sp>
      <p:sp>
        <p:nvSpPr>
          <p:cNvPr id="3" name="Content Placeholder 2"/>
          <p:cNvSpPr>
            <a:spLocks noGrp="1"/>
          </p:cNvSpPr>
          <p:nvPr>
            <p:ph idx="1"/>
          </p:nvPr>
        </p:nvSpPr>
        <p:spPr>
          <a:xfrm>
            <a:off x="152400" y="838200"/>
            <a:ext cx="8686800" cy="5715000"/>
          </a:xfrm>
        </p:spPr>
        <p:txBody>
          <a:bodyPr>
            <a:noAutofit/>
          </a:bodyPr>
          <a:lstStyle/>
          <a:p>
            <a:r>
              <a:rPr lang="en-US" sz="2800" dirty="0" smtClean="0"/>
              <a:t>Peer review is *NOT* optional</a:t>
            </a:r>
          </a:p>
          <a:p>
            <a:pPr lvl="1"/>
            <a:r>
              <a:rPr lang="en-US" sz="2400" dirty="0" smtClean="0"/>
              <a:t>Every person must fill out the project 1 peer review</a:t>
            </a:r>
          </a:p>
          <a:p>
            <a:pPr lvl="1"/>
            <a:r>
              <a:rPr lang="en-US" sz="2400" smtClean="0"/>
              <a:t>Due </a:t>
            </a:r>
            <a:r>
              <a:rPr lang="en-US" sz="2400" smtClean="0"/>
              <a:t>today Wed 3/16</a:t>
            </a:r>
            <a:endParaRPr lang="en-US" sz="2400" dirty="0" smtClean="0"/>
          </a:p>
          <a:p>
            <a:pPr lvl="2"/>
            <a:r>
              <a:rPr lang="en-US" sz="2400" dirty="0" smtClean="0"/>
              <a:t>We will consider taking off points for missing reviews</a:t>
            </a:r>
          </a:p>
          <a:p>
            <a:pPr lvl="1"/>
            <a:r>
              <a:rPr lang="en-US" sz="2400" dirty="0" smtClean="0"/>
              <a:t>The peer review is an important part of our evaluation of partner dynamics</a:t>
            </a:r>
            <a:r>
              <a:rPr lang="en-US" sz="2400" dirty="0"/>
              <a:t> </a:t>
            </a:r>
            <a:r>
              <a:rPr lang="en-US" sz="2400" dirty="0" smtClean="0"/>
              <a:t>– </a:t>
            </a:r>
            <a:r>
              <a:rPr lang="en-US" sz="2400" i="1" dirty="0" smtClean="0"/>
              <a:t>please take is very seriously</a:t>
            </a:r>
          </a:p>
          <a:p>
            <a:pPr lvl="1"/>
            <a:endParaRPr lang="en-US" sz="1600" dirty="0" smtClean="0"/>
          </a:p>
          <a:p>
            <a:r>
              <a:rPr lang="en-US" sz="2800" dirty="0"/>
              <a:t>Survey on Piazza: Please tell us how the course is going!</a:t>
            </a:r>
          </a:p>
          <a:p>
            <a:pPr lvl="1"/>
            <a:r>
              <a:rPr lang="en-US" sz="2400" dirty="0"/>
              <a:t>What is going well, what is not going well</a:t>
            </a:r>
          </a:p>
          <a:p>
            <a:pPr lvl="1"/>
            <a:r>
              <a:rPr lang="en-US" sz="2400" dirty="0"/>
              <a:t>What could we change?</a:t>
            </a:r>
          </a:p>
          <a:p>
            <a:pPr lvl="1"/>
            <a:endParaRPr lang="en-US" sz="1600" dirty="0" smtClean="0"/>
          </a:p>
          <a:p>
            <a:r>
              <a:rPr lang="en-US" sz="2800" dirty="0"/>
              <a:t>Project 2 has been released</a:t>
            </a:r>
          </a:p>
          <a:p>
            <a:pPr lvl="1"/>
            <a:r>
              <a:rPr lang="en-US" sz="2400" dirty="0"/>
              <a:t>Get started early as design doc is due Monday 3/</a:t>
            </a:r>
            <a:r>
              <a:rPr lang="en-US" sz="2400" dirty="0" smtClean="0"/>
              <a:t>28</a:t>
            </a:r>
          </a:p>
          <a:p>
            <a:endParaRPr lang="en-US" sz="2800" dirty="0" smtClean="0"/>
          </a:p>
        </p:txBody>
      </p:sp>
    </p:spTree>
    <p:extLst>
      <p:ext uri="{BB962C8B-B14F-4D97-AF65-F5344CB8AC3E}">
        <p14:creationId xmlns:p14="http://schemas.microsoft.com/office/powerpoint/2010/main" val="90914357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9264798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ko-KR" smtClean="0">
                <a:ea typeface="굴림" panose="020B0600000101010101" pitchFamily="34" charset="-127"/>
              </a:rPr>
              <a:t>Implementing LRU</a:t>
            </a:r>
          </a:p>
        </p:txBody>
      </p:sp>
      <p:sp>
        <p:nvSpPr>
          <p:cNvPr id="781315" name="Rectangle 3"/>
          <p:cNvSpPr>
            <a:spLocks noGrp="1" noChangeArrowheads="1"/>
          </p:cNvSpPr>
          <p:nvPr>
            <p:ph type="body" idx="1"/>
          </p:nvPr>
        </p:nvSpPr>
        <p:spPr>
          <a:xfrm>
            <a:off x="228600" y="685800"/>
            <a:ext cx="8839200" cy="6096000"/>
          </a:xfrm>
        </p:spPr>
        <p:txBody>
          <a:bodyPr/>
          <a:lstStyle/>
          <a:p>
            <a:pPr>
              <a:lnSpc>
                <a:spcPct val="80000"/>
              </a:lnSpc>
              <a:spcBef>
                <a:spcPct val="10000"/>
              </a:spcBef>
              <a:tabLst>
                <a:tab pos="3030538" algn="l"/>
              </a:tabLst>
            </a:pPr>
            <a:r>
              <a:rPr lang="en-US" altLang="ko-KR" smtClean="0">
                <a:ea typeface="굴림" panose="020B0600000101010101" pitchFamily="34" charset="-127"/>
              </a:rPr>
              <a:t>Perfect:</a:t>
            </a:r>
          </a:p>
          <a:p>
            <a:pPr lvl="1">
              <a:lnSpc>
                <a:spcPct val="80000"/>
              </a:lnSpc>
              <a:spcBef>
                <a:spcPct val="10000"/>
              </a:spcBef>
              <a:tabLst>
                <a:tab pos="3030538" algn="l"/>
              </a:tabLst>
            </a:pPr>
            <a:r>
              <a:rPr lang="en-US" altLang="ko-KR" smtClean="0">
                <a:ea typeface="굴림" panose="020B0600000101010101" pitchFamily="34" charset="-127"/>
              </a:rPr>
              <a:t>Timestamp page on each reference</a:t>
            </a:r>
          </a:p>
          <a:p>
            <a:pPr lvl="1">
              <a:lnSpc>
                <a:spcPct val="80000"/>
              </a:lnSpc>
              <a:spcBef>
                <a:spcPct val="10000"/>
              </a:spcBef>
              <a:tabLst>
                <a:tab pos="3030538" algn="l"/>
              </a:tabLst>
            </a:pPr>
            <a:r>
              <a:rPr lang="en-US" altLang="ko-KR" smtClean="0">
                <a:ea typeface="굴림" panose="020B0600000101010101" pitchFamily="34" charset="-127"/>
              </a:rPr>
              <a:t>Keep list of pages ordered by time of reference</a:t>
            </a:r>
          </a:p>
          <a:p>
            <a:pPr lvl="1">
              <a:lnSpc>
                <a:spcPct val="80000"/>
              </a:lnSpc>
              <a:spcBef>
                <a:spcPct val="10000"/>
              </a:spcBef>
              <a:tabLst>
                <a:tab pos="3030538" algn="l"/>
              </a:tabLst>
            </a:pPr>
            <a:r>
              <a:rPr lang="en-US" altLang="ko-KR" smtClean="0">
                <a:ea typeface="굴림" panose="020B0600000101010101" pitchFamily="34" charset="-127"/>
              </a:rPr>
              <a:t>Too expensive to implement in reality for many reasons</a:t>
            </a:r>
          </a:p>
          <a:p>
            <a:pPr>
              <a:lnSpc>
                <a:spcPct val="80000"/>
              </a:lnSpc>
              <a:spcBef>
                <a:spcPct val="10000"/>
              </a:spcBef>
              <a:tabLst>
                <a:tab pos="3030538" algn="l"/>
              </a:tabLst>
            </a:pPr>
            <a:r>
              <a:rPr lang="en-US" altLang="ko-KR" smtClean="0">
                <a:solidFill>
                  <a:schemeClr val="hlink"/>
                </a:solidFill>
                <a:ea typeface="굴림" panose="020B0600000101010101" pitchFamily="34" charset="-127"/>
              </a:rPr>
              <a:t>Clock Algorithm:</a:t>
            </a:r>
            <a:r>
              <a:rPr lang="en-US" altLang="ko-KR" smtClean="0">
                <a:ea typeface="굴림" panose="020B0600000101010101" pitchFamily="34" charset="-127"/>
              </a:rPr>
              <a:t> Arrange physical pages in circle with single clock hand</a:t>
            </a:r>
          </a:p>
          <a:p>
            <a:pPr lvl="1">
              <a:lnSpc>
                <a:spcPct val="80000"/>
              </a:lnSpc>
              <a:spcBef>
                <a:spcPct val="10000"/>
              </a:spcBef>
              <a:tabLst>
                <a:tab pos="3030538" algn="l"/>
              </a:tabLst>
            </a:pPr>
            <a:r>
              <a:rPr lang="en-US" altLang="ko-KR" smtClean="0">
                <a:ea typeface="굴림" panose="020B0600000101010101" pitchFamily="34" charset="-127"/>
              </a:rPr>
              <a:t>Approximate LRU (approx to approx to MIN)</a:t>
            </a:r>
          </a:p>
          <a:p>
            <a:pPr lvl="1">
              <a:lnSpc>
                <a:spcPct val="80000"/>
              </a:lnSpc>
              <a:spcBef>
                <a:spcPct val="10000"/>
              </a:spcBef>
              <a:tabLst>
                <a:tab pos="3030538" algn="l"/>
              </a:tabLst>
            </a:pPr>
            <a:r>
              <a:rPr lang="en-US" altLang="ko-KR" smtClean="0">
                <a:ea typeface="굴림" panose="020B0600000101010101" pitchFamily="34" charset="-127"/>
              </a:rPr>
              <a:t>Replace </a:t>
            </a:r>
            <a:r>
              <a:rPr lang="en-US" altLang="ko-KR" smtClean="0">
                <a:solidFill>
                  <a:schemeClr val="hlink"/>
                </a:solidFill>
                <a:ea typeface="굴림" panose="020B0600000101010101" pitchFamily="34" charset="-127"/>
              </a:rPr>
              <a:t>an</a:t>
            </a:r>
            <a:r>
              <a:rPr lang="en-US" altLang="ko-KR" smtClean="0">
                <a:ea typeface="굴림" panose="020B0600000101010101" pitchFamily="34" charset="-127"/>
              </a:rPr>
              <a:t> old page, not </a:t>
            </a:r>
            <a:r>
              <a:rPr lang="en-US" altLang="ko-KR" smtClean="0">
                <a:solidFill>
                  <a:schemeClr val="hlink"/>
                </a:solidFill>
                <a:ea typeface="굴림" panose="020B0600000101010101" pitchFamily="34" charset="-127"/>
              </a:rPr>
              <a:t>the oldest</a:t>
            </a:r>
            <a:r>
              <a:rPr lang="en-US" altLang="ko-KR" smtClean="0">
                <a:ea typeface="굴림" panose="020B0600000101010101" pitchFamily="34" charset="-127"/>
              </a:rPr>
              <a:t> page</a:t>
            </a:r>
          </a:p>
          <a:p>
            <a:pPr>
              <a:lnSpc>
                <a:spcPct val="80000"/>
              </a:lnSpc>
              <a:spcBef>
                <a:spcPct val="10000"/>
              </a:spcBef>
              <a:tabLst>
                <a:tab pos="3030538" algn="l"/>
              </a:tabLst>
            </a:pPr>
            <a:r>
              <a:rPr lang="en-US" altLang="ko-KR" smtClean="0">
                <a:ea typeface="굴림" panose="020B0600000101010101" pitchFamily="34" charset="-127"/>
              </a:rPr>
              <a:t>Details:</a:t>
            </a:r>
          </a:p>
          <a:p>
            <a:pPr lvl="1">
              <a:lnSpc>
                <a:spcPct val="80000"/>
              </a:lnSpc>
              <a:spcBef>
                <a:spcPct val="10000"/>
              </a:spcBef>
              <a:tabLst>
                <a:tab pos="3030538" algn="l"/>
              </a:tabLst>
            </a:pPr>
            <a:r>
              <a:rPr lang="en-US" altLang="ko-KR" smtClean="0">
                <a:ea typeface="굴림" panose="020B0600000101010101" pitchFamily="34" charset="-127"/>
              </a:rPr>
              <a:t>Hardware “use” bit per physical page:</a:t>
            </a:r>
          </a:p>
          <a:p>
            <a:pPr lvl="2">
              <a:lnSpc>
                <a:spcPct val="80000"/>
              </a:lnSpc>
              <a:spcBef>
                <a:spcPct val="10000"/>
              </a:spcBef>
              <a:tabLst>
                <a:tab pos="3030538" algn="l"/>
              </a:tabLst>
            </a:pPr>
            <a:r>
              <a:rPr lang="en-US" altLang="ko-KR" smtClean="0">
                <a:ea typeface="굴림" panose="020B0600000101010101" pitchFamily="34" charset="-127"/>
              </a:rPr>
              <a:t>Hardware sets use bit on each reference</a:t>
            </a:r>
          </a:p>
          <a:p>
            <a:pPr lvl="2">
              <a:lnSpc>
                <a:spcPct val="80000"/>
              </a:lnSpc>
              <a:spcBef>
                <a:spcPct val="10000"/>
              </a:spcBef>
              <a:tabLst>
                <a:tab pos="3030538" algn="l"/>
              </a:tabLst>
            </a:pPr>
            <a:r>
              <a:rPr lang="en-US" altLang="ko-KR" smtClean="0">
                <a:ea typeface="굴림" panose="020B0600000101010101" pitchFamily="34" charset="-127"/>
              </a:rPr>
              <a:t>If use bit isn’t set, means not referenced in a long time</a:t>
            </a:r>
          </a:p>
          <a:p>
            <a:pPr lvl="2">
              <a:lnSpc>
                <a:spcPct val="80000"/>
              </a:lnSpc>
              <a:spcBef>
                <a:spcPct val="10000"/>
              </a:spcBef>
              <a:tabLst>
                <a:tab pos="3030538" algn="l"/>
              </a:tabLst>
            </a:pPr>
            <a:r>
              <a:rPr lang="en-US" altLang="ko-KR" smtClean="0">
                <a:ea typeface="굴림" panose="020B0600000101010101" pitchFamily="34" charset="-127"/>
              </a:rPr>
              <a:t>Nachos hardware sets use bit in the TLB; you have to copy this back to page table when TLB entry gets replaced</a:t>
            </a:r>
          </a:p>
          <a:p>
            <a:pPr lvl="1">
              <a:lnSpc>
                <a:spcPct val="80000"/>
              </a:lnSpc>
              <a:spcBef>
                <a:spcPct val="10000"/>
              </a:spcBef>
              <a:tabLst>
                <a:tab pos="3030538" algn="l"/>
              </a:tabLst>
            </a:pPr>
            <a:r>
              <a:rPr lang="en-US" altLang="ko-KR" smtClean="0">
                <a:ea typeface="굴림" panose="020B0600000101010101" pitchFamily="34" charset="-127"/>
              </a:rPr>
              <a:t>On page fault:</a:t>
            </a:r>
          </a:p>
          <a:p>
            <a:pPr lvl="2">
              <a:lnSpc>
                <a:spcPct val="80000"/>
              </a:lnSpc>
              <a:spcBef>
                <a:spcPct val="10000"/>
              </a:spcBef>
              <a:tabLst>
                <a:tab pos="3030538" algn="l"/>
              </a:tabLst>
            </a:pPr>
            <a:r>
              <a:rPr lang="en-US" altLang="ko-KR" smtClean="0">
                <a:ea typeface="굴림" panose="020B0600000101010101" pitchFamily="34" charset="-127"/>
              </a:rPr>
              <a:t>Advance clock hand (not real time)</a:t>
            </a:r>
          </a:p>
          <a:p>
            <a:pPr lvl="2">
              <a:lnSpc>
                <a:spcPct val="80000"/>
              </a:lnSpc>
              <a:spcBef>
                <a:spcPct val="10000"/>
              </a:spcBef>
              <a:tabLst>
                <a:tab pos="3030538" algn="l"/>
              </a:tabLst>
            </a:pPr>
            <a:r>
              <a:rPr lang="en-US" altLang="ko-KR" smtClean="0">
                <a:ea typeface="굴림" panose="020B0600000101010101" pitchFamily="34" charset="-127"/>
              </a:rPr>
              <a:t>Check use bit: 1</a:t>
            </a:r>
            <a:r>
              <a:rPr lang="en-US" altLang="ko-KR" smtClean="0">
                <a:ea typeface="굴림" panose="020B0600000101010101" pitchFamily="34" charset="-127"/>
                <a:sym typeface="Symbol" panose="05050102010706020507" pitchFamily="18" charset="2"/>
              </a:rPr>
              <a:t>used recently; clear and leave alone</a:t>
            </a:r>
            <a:br>
              <a:rPr lang="en-US" altLang="ko-KR" smtClean="0">
                <a:ea typeface="굴림" panose="020B0600000101010101" pitchFamily="34" charset="-127"/>
                <a:sym typeface="Symbol" panose="05050102010706020507" pitchFamily="18" charset="2"/>
              </a:rPr>
            </a:br>
            <a:r>
              <a:rPr lang="en-US" altLang="ko-KR" smtClean="0">
                <a:ea typeface="굴림" panose="020B0600000101010101" pitchFamily="34" charset="-127"/>
                <a:sym typeface="Symbol" panose="05050102010706020507" pitchFamily="18" charset="2"/>
              </a:rPr>
              <a:t>	0selected candidate for replacement</a:t>
            </a:r>
          </a:p>
          <a:p>
            <a:pPr lvl="1">
              <a:lnSpc>
                <a:spcPct val="80000"/>
              </a:lnSpc>
              <a:spcBef>
                <a:spcPct val="10000"/>
              </a:spcBef>
              <a:tabLst>
                <a:tab pos="3030538" algn="l"/>
              </a:tabLst>
            </a:pPr>
            <a:r>
              <a:rPr lang="en-US" altLang="ko-KR" smtClean="0">
                <a:ea typeface="굴림" panose="020B0600000101010101" pitchFamily="34" charset="-127"/>
                <a:sym typeface="Symbol" panose="05050102010706020507" pitchFamily="18" charset="2"/>
              </a:rPr>
              <a:t>Will always find a page or loop forever?</a:t>
            </a:r>
          </a:p>
          <a:p>
            <a:pPr lvl="2">
              <a:lnSpc>
                <a:spcPct val="80000"/>
              </a:lnSpc>
              <a:spcBef>
                <a:spcPct val="10000"/>
              </a:spcBef>
              <a:tabLst>
                <a:tab pos="3030538" algn="l"/>
              </a:tabLst>
            </a:pPr>
            <a:r>
              <a:rPr lang="en-US" altLang="ko-KR" smtClean="0">
                <a:ea typeface="굴림" panose="020B0600000101010101" pitchFamily="34" charset="-127"/>
              </a:rPr>
              <a:t>Even if all use bits set, will eventually loop around</a:t>
            </a:r>
            <a:r>
              <a:rPr lang="en-US" altLang="ko-KR" smtClean="0">
                <a:ea typeface="굴림" panose="020B0600000101010101" pitchFamily="34" charset="-127"/>
                <a:sym typeface="Symbol" panose="05050102010706020507" pitchFamily="18" charset="2"/>
              </a:rPr>
              <a:t>FIFO</a:t>
            </a:r>
          </a:p>
          <a:p>
            <a:pPr>
              <a:lnSpc>
                <a:spcPct val="80000"/>
              </a:lnSpc>
              <a:spcBef>
                <a:spcPct val="10000"/>
              </a:spcBef>
              <a:tabLst>
                <a:tab pos="3030538" algn="l"/>
              </a:tabLst>
            </a:pPr>
            <a:endParaRPr lang="ko-KR" altLang="en-US" smtClean="0">
              <a:ea typeface="굴림" panose="020B0600000101010101" pitchFamily="34" charset="-127"/>
            </a:endParaRPr>
          </a:p>
        </p:txBody>
      </p:sp>
    </p:spTree>
    <p:extLst>
      <p:ext uri="{BB962C8B-B14F-4D97-AF65-F5344CB8AC3E}">
        <p14:creationId xmlns:p14="http://schemas.microsoft.com/office/powerpoint/2010/main" val="404027304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13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8131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8131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81315">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8131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8131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81315">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81315">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81315">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81315">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81315">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81315">
                                            <p:txEl>
                                              <p:pRg st="11" end="11"/>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81315">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81315">
                                            <p:txEl>
                                              <p:pRg st="13" end="13"/>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81315">
                                            <p:txEl>
                                              <p:pRg st="14" end="14"/>
                                            </p:txEl>
                                          </p:spTgt>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81315">
                                            <p:txEl>
                                              <p:pRg st="15" end="15"/>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8131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1315" grpId="0" build="p"/>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912938" y="228600"/>
            <a:ext cx="5476875" cy="379413"/>
          </a:xfrm>
          <a:noFill/>
        </p:spPr>
        <p:txBody>
          <a:bodyPr wrap="none" lIns="63500" tIns="25400" rIns="63500" bIns="25400" anchor="t">
            <a:spAutoFit/>
          </a:bodyPr>
          <a:lstStyle/>
          <a:p>
            <a:r>
              <a:rPr lang="en-US" altLang="ko-KR" smtClean="0">
                <a:ea typeface="굴림" panose="020B0600000101010101" pitchFamily="34" charset="-127"/>
              </a:rPr>
              <a:t>Clock Algorithm: Not Recently Used</a:t>
            </a:r>
          </a:p>
        </p:txBody>
      </p:sp>
      <p:sp>
        <p:nvSpPr>
          <p:cNvPr id="22531" name="Oval 4"/>
          <p:cNvSpPr>
            <a:spLocks noChangeArrowheads="1"/>
          </p:cNvSpPr>
          <p:nvPr/>
        </p:nvSpPr>
        <p:spPr bwMode="auto">
          <a:xfrm>
            <a:off x="1371600" y="762000"/>
            <a:ext cx="2971800" cy="2895600"/>
          </a:xfrm>
          <a:prstGeom prst="ellipse">
            <a:avLst/>
          </a:prstGeom>
          <a:noFill/>
          <a:ln w="76200">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nSpc>
                <a:spcPct val="100000"/>
              </a:lnSpc>
              <a:spcBef>
                <a:spcPct val="0"/>
              </a:spcBef>
              <a:buSzTx/>
            </a:pPr>
            <a:r>
              <a:rPr lang="en-US" altLang="ko-KR" sz="2400" b="0">
                <a:latin typeface="Arial" panose="020B0604020202020204" pitchFamily="34" charset="0"/>
                <a:ea typeface="굴림" panose="020B0600000101010101" pitchFamily="34" charset="-127"/>
              </a:rPr>
              <a:t>Set of all pages</a:t>
            </a:r>
          </a:p>
          <a:p>
            <a:pPr>
              <a:lnSpc>
                <a:spcPct val="100000"/>
              </a:lnSpc>
              <a:spcBef>
                <a:spcPct val="0"/>
              </a:spcBef>
              <a:buSzTx/>
            </a:pPr>
            <a:r>
              <a:rPr lang="en-US" altLang="ko-KR" sz="2400" b="0">
                <a:latin typeface="Arial" panose="020B0604020202020204" pitchFamily="34" charset="0"/>
                <a:ea typeface="굴림" panose="020B0600000101010101" pitchFamily="34" charset="-127"/>
              </a:rPr>
              <a:t>in Memory</a:t>
            </a:r>
          </a:p>
        </p:txBody>
      </p:sp>
      <p:sp>
        <p:nvSpPr>
          <p:cNvPr id="22532" name="Line 5"/>
          <p:cNvSpPr>
            <a:spLocks noChangeShapeType="1"/>
          </p:cNvSpPr>
          <p:nvPr/>
        </p:nvSpPr>
        <p:spPr bwMode="auto">
          <a:xfrm flipH="1">
            <a:off x="4038600" y="990600"/>
            <a:ext cx="609600" cy="457200"/>
          </a:xfrm>
          <a:prstGeom prst="line">
            <a:avLst/>
          </a:prstGeom>
          <a:noFill/>
          <a:ln w="762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latin typeface="Gill Sans Light"/>
              <a:cs typeface="Gill Sans Light"/>
            </a:endParaRPr>
          </a:p>
        </p:txBody>
      </p:sp>
      <p:sp>
        <p:nvSpPr>
          <p:cNvPr id="22533" name="Text Box 7"/>
          <p:cNvSpPr txBox="1">
            <a:spLocks noChangeArrowheads="1"/>
          </p:cNvSpPr>
          <p:nvPr/>
        </p:nvSpPr>
        <p:spPr bwMode="auto">
          <a:xfrm>
            <a:off x="4572000" y="762000"/>
            <a:ext cx="4495800"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200" b="1">
                <a:solidFill>
                  <a:schemeClr val="tx1"/>
                </a:solidFill>
                <a:latin typeface="Comic Sans MS" panose="030F0702030302020204" pitchFamily="66" charset="0"/>
              </a:defRPr>
            </a:lvl1pPr>
            <a:lvl2pPr>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l">
              <a:lnSpc>
                <a:spcPct val="100000"/>
              </a:lnSpc>
              <a:spcBef>
                <a:spcPct val="0"/>
              </a:spcBef>
              <a:buSzTx/>
            </a:pPr>
            <a:r>
              <a:rPr lang="en-US" altLang="ko-KR" dirty="0">
                <a:solidFill>
                  <a:schemeClr val="accent1"/>
                </a:solidFill>
                <a:latin typeface="Gill Sans Light"/>
                <a:ea typeface="굴림" panose="020B0600000101010101" pitchFamily="34" charset="-127"/>
                <a:cs typeface="Gill Sans Light"/>
              </a:rPr>
              <a:t>Single Clock Hand:</a:t>
            </a:r>
          </a:p>
          <a:p>
            <a:pPr lvl="1" algn="l">
              <a:lnSpc>
                <a:spcPct val="100000"/>
              </a:lnSpc>
              <a:spcBef>
                <a:spcPct val="0"/>
              </a:spcBef>
              <a:buSzTx/>
            </a:pPr>
            <a:r>
              <a:rPr lang="en-US" altLang="ko-KR" dirty="0">
                <a:latin typeface="Gill Sans Light"/>
                <a:ea typeface="굴림" panose="020B0600000101010101" pitchFamily="34" charset="-127"/>
                <a:cs typeface="Gill Sans Light"/>
              </a:rPr>
              <a:t>Advances only on page fault!</a:t>
            </a:r>
          </a:p>
          <a:p>
            <a:pPr lvl="1" algn="l">
              <a:lnSpc>
                <a:spcPct val="100000"/>
              </a:lnSpc>
              <a:spcBef>
                <a:spcPct val="0"/>
              </a:spcBef>
              <a:buSzTx/>
            </a:pPr>
            <a:r>
              <a:rPr lang="en-US" altLang="ko-KR" dirty="0">
                <a:latin typeface="Gill Sans Light"/>
                <a:ea typeface="굴림" panose="020B0600000101010101" pitchFamily="34" charset="-127"/>
                <a:cs typeface="Gill Sans Light"/>
              </a:rPr>
              <a:t>Check for pages not used recently</a:t>
            </a:r>
          </a:p>
          <a:p>
            <a:pPr lvl="1" algn="l">
              <a:lnSpc>
                <a:spcPct val="100000"/>
              </a:lnSpc>
              <a:spcBef>
                <a:spcPct val="0"/>
              </a:spcBef>
              <a:buSzTx/>
            </a:pPr>
            <a:r>
              <a:rPr lang="en-US" altLang="ko-KR" dirty="0">
                <a:latin typeface="Gill Sans Light"/>
                <a:ea typeface="굴림" panose="020B0600000101010101" pitchFamily="34" charset="-127"/>
                <a:cs typeface="Gill Sans Light"/>
              </a:rPr>
              <a:t>Mark pages as not used recently</a:t>
            </a:r>
          </a:p>
        </p:txBody>
      </p:sp>
      <p:sp>
        <p:nvSpPr>
          <p:cNvPr id="22534" name="Arc 9"/>
          <p:cNvSpPr>
            <a:spLocks/>
          </p:cNvSpPr>
          <p:nvPr/>
        </p:nvSpPr>
        <p:spPr bwMode="auto">
          <a:xfrm rot="-230429">
            <a:off x="4114800" y="1371600"/>
            <a:ext cx="533400" cy="1371600"/>
          </a:xfrm>
          <a:custGeom>
            <a:avLst/>
            <a:gdLst>
              <a:gd name="T0" fmla="*/ 335647 w 21600"/>
              <a:gd name="T1" fmla="*/ 0 h 29328"/>
              <a:gd name="T2" fmla="*/ 434301 w 21600"/>
              <a:gd name="T3" fmla="*/ 1371600 h 29328"/>
              <a:gd name="T4" fmla="*/ 0 w 21600"/>
              <a:gd name="T5" fmla="*/ 785088 h 29328"/>
              <a:gd name="T6" fmla="*/ 0 60000 65536"/>
              <a:gd name="T7" fmla="*/ 0 60000 65536"/>
              <a:gd name="T8" fmla="*/ 0 60000 65536"/>
            </a:gdLst>
            <a:ahLst/>
            <a:cxnLst>
              <a:cxn ang="T6">
                <a:pos x="T0" y="T1"/>
              </a:cxn>
              <a:cxn ang="T7">
                <a:pos x="T2" y="T3"/>
              </a:cxn>
              <a:cxn ang="T8">
                <a:pos x="T4" y="T5"/>
              </a:cxn>
            </a:cxnLst>
            <a:rect l="0" t="0" r="r" b="b"/>
            <a:pathLst>
              <a:path w="21600" h="29328" fill="none" extrusionOk="0">
                <a:moveTo>
                  <a:pt x="13592" y="-1"/>
                </a:moveTo>
                <a:cubicBezTo>
                  <a:pt x="18657" y="4100"/>
                  <a:pt x="21600" y="10269"/>
                  <a:pt x="21600" y="16787"/>
                </a:cubicBezTo>
                <a:cubicBezTo>
                  <a:pt x="21600" y="21283"/>
                  <a:pt x="20197" y="25667"/>
                  <a:pt x="17586" y="29327"/>
                </a:cubicBezTo>
              </a:path>
              <a:path w="21600" h="29328" stroke="0" extrusionOk="0">
                <a:moveTo>
                  <a:pt x="13592" y="-1"/>
                </a:moveTo>
                <a:cubicBezTo>
                  <a:pt x="18657" y="4100"/>
                  <a:pt x="21600" y="10269"/>
                  <a:pt x="21600" y="16787"/>
                </a:cubicBezTo>
                <a:cubicBezTo>
                  <a:pt x="21600" y="21283"/>
                  <a:pt x="20197" y="25667"/>
                  <a:pt x="17586" y="29327"/>
                </a:cubicBezTo>
                <a:lnTo>
                  <a:pt x="0" y="16787"/>
                </a:lnTo>
                <a:lnTo>
                  <a:pt x="13592" y="-1"/>
                </a:lnTo>
                <a:close/>
              </a:path>
            </a:pathLst>
          </a:custGeom>
          <a:noFill/>
          <a:ln w="57150">
            <a:solidFill>
              <a:schemeClr val="accent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latin typeface="Gill Sans Light"/>
              <a:cs typeface="Gill Sans Light"/>
            </a:endParaRPr>
          </a:p>
        </p:txBody>
      </p:sp>
      <p:sp>
        <p:nvSpPr>
          <p:cNvPr id="782351" name="Rectangle 15"/>
          <p:cNvSpPr>
            <a:spLocks noGrp="1" noChangeArrowheads="1"/>
          </p:cNvSpPr>
          <p:nvPr>
            <p:ph type="body" idx="1"/>
          </p:nvPr>
        </p:nvSpPr>
        <p:spPr>
          <a:xfrm>
            <a:off x="76200" y="3733800"/>
            <a:ext cx="8915400" cy="2971800"/>
          </a:xfrm>
        </p:spPr>
        <p:txBody>
          <a:bodyPr/>
          <a:lstStyle/>
          <a:p>
            <a:pPr>
              <a:lnSpc>
                <a:spcPct val="80000"/>
              </a:lnSpc>
              <a:spcBef>
                <a:spcPct val="20000"/>
              </a:spcBef>
            </a:pPr>
            <a:r>
              <a:rPr lang="en-US" altLang="ko-KR" smtClean="0">
                <a:ea typeface="굴림" panose="020B0600000101010101" pitchFamily="34" charset="-127"/>
              </a:rPr>
              <a:t>What if hand moving slowly?</a:t>
            </a:r>
          </a:p>
          <a:p>
            <a:pPr lvl="1">
              <a:lnSpc>
                <a:spcPct val="80000"/>
              </a:lnSpc>
              <a:spcBef>
                <a:spcPct val="20000"/>
              </a:spcBef>
            </a:pPr>
            <a:r>
              <a:rPr lang="en-US" altLang="ko-KR" smtClean="0">
                <a:ea typeface="굴림" panose="020B0600000101010101" pitchFamily="34" charset="-127"/>
              </a:rPr>
              <a:t>Good sign or bad sign?</a:t>
            </a:r>
          </a:p>
          <a:p>
            <a:pPr lvl="2">
              <a:lnSpc>
                <a:spcPct val="80000"/>
              </a:lnSpc>
              <a:spcBef>
                <a:spcPct val="20000"/>
              </a:spcBef>
            </a:pPr>
            <a:r>
              <a:rPr lang="en-US" altLang="ko-KR" smtClean="0">
                <a:ea typeface="굴림" panose="020B0600000101010101" pitchFamily="34" charset="-127"/>
              </a:rPr>
              <a:t>Not many page faults and/or find page quickly</a:t>
            </a:r>
          </a:p>
          <a:p>
            <a:pPr>
              <a:lnSpc>
                <a:spcPct val="80000"/>
              </a:lnSpc>
              <a:spcBef>
                <a:spcPct val="20000"/>
              </a:spcBef>
            </a:pPr>
            <a:r>
              <a:rPr lang="en-US" altLang="ko-KR" smtClean="0">
                <a:ea typeface="굴림" panose="020B0600000101010101" pitchFamily="34" charset="-127"/>
              </a:rPr>
              <a:t>What if hand is moving quickly?</a:t>
            </a:r>
          </a:p>
          <a:p>
            <a:pPr lvl="1">
              <a:lnSpc>
                <a:spcPct val="80000"/>
              </a:lnSpc>
              <a:spcBef>
                <a:spcPct val="20000"/>
              </a:spcBef>
            </a:pPr>
            <a:r>
              <a:rPr lang="en-US" altLang="ko-KR" smtClean="0">
                <a:ea typeface="굴림" panose="020B0600000101010101" pitchFamily="34" charset="-127"/>
              </a:rPr>
              <a:t>Lots of page faults and/or lots of reference bits set</a:t>
            </a:r>
          </a:p>
          <a:p>
            <a:pPr>
              <a:lnSpc>
                <a:spcPct val="80000"/>
              </a:lnSpc>
              <a:spcBef>
                <a:spcPct val="20000"/>
              </a:spcBef>
            </a:pPr>
            <a:r>
              <a:rPr lang="en-US" altLang="ko-KR" smtClean="0">
                <a:ea typeface="굴림" panose="020B0600000101010101" pitchFamily="34" charset="-127"/>
              </a:rPr>
              <a:t>One way to view clock algorithm: </a:t>
            </a:r>
          </a:p>
          <a:p>
            <a:pPr lvl="1">
              <a:lnSpc>
                <a:spcPct val="80000"/>
              </a:lnSpc>
              <a:spcBef>
                <a:spcPct val="20000"/>
              </a:spcBef>
            </a:pPr>
            <a:r>
              <a:rPr lang="en-US" altLang="ko-KR" smtClean="0">
                <a:ea typeface="굴림" panose="020B0600000101010101" pitchFamily="34" charset="-127"/>
              </a:rPr>
              <a:t>Crude partitioning of pages into two groups: young and old</a:t>
            </a:r>
          </a:p>
          <a:p>
            <a:pPr lvl="1">
              <a:lnSpc>
                <a:spcPct val="80000"/>
              </a:lnSpc>
              <a:spcBef>
                <a:spcPct val="20000"/>
              </a:spcBef>
            </a:pPr>
            <a:r>
              <a:rPr lang="en-US" altLang="ko-KR" smtClean="0">
                <a:ea typeface="굴림" panose="020B0600000101010101" pitchFamily="34" charset="-127"/>
              </a:rPr>
              <a:t>Why not partition into more than 2 groups?</a:t>
            </a:r>
          </a:p>
        </p:txBody>
      </p:sp>
      <p:pic>
        <p:nvPicPr>
          <p:cNvPr id="22536" name="Picture 1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0" y="2286000"/>
            <a:ext cx="1333500" cy="133350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352369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23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235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8235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82351">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82351">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82351">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82351">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8235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2351"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ko-KR" smtClean="0">
                <a:ea typeface="굴림" panose="020B0600000101010101" pitchFamily="34" charset="-127"/>
              </a:rPr>
              <a:t>N</a:t>
            </a:r>
            <a:r>
              <a:rPr lang="en-US" altLang="ko-KR" baseline="30000" smtClean="0">
                <a:ea typeface="굴림" panose="020B0600000101010101" pitchFamily="34" charset="-127"/>
              </a:rPr>
              <a:t>th</a:t>
            </a:r>
            <a:r>
              <a:rPr lang="en-US" altLang="ko-KR" smtClean="0">
                <a:ea typeface="굴림" panose="020B0600000101010101" pitchFamily="34" charset="-127"/>
              </a:rPr>
              <a:t> Chance version of Clock Algorithm</a:t>
            </a:r>
          </a:p>
        </p:txBody>
      </p:sp>
      <p:sp>
        <p:nvSpPr>
          <p:cNvPr id="784387" name="Rectangle 3"/>
          <p:cNvSpPr>
            <a:spLocks noGrp="1" noChangeArrowheads="1"/>
          </p:cNvSpPr>
          <p:nvPr>
            <p:ph type="body" idx="1"/>
          </p:nvPr>
        </p:nvSpPr>
        <p:spPr>
          <a:xfrm>
            <a:off x="304800" y="685800"/>
            <a:ext cx="8686800" cy="6019800"/>
          </a:xfrm>
        </p:spPr>
        <p:txBody>
          <a:bodyPr/>
          <a:lstStyle/>
          <a:p>
            <a:pPr>
              <a:lnSpc>
                <a:spcPct val="80000"/>
              </a:lnSpc>
              <a:spcBef>
                <a:spcPct val="20000"/>
              </a:spcBef>
            </a:pPr>
            <a:r>
              <a:rPr lang="en-US" altLang="ko-KR" smtClean="0">
                <a:solidFill>
                  <a:schemeClr val="hlink"/>
                </a:solidFill>
                <a:ea typeface="굴림" panose="020B0600000101010101" pitchFamily="34" charset="-127"/>
              </a:rPr>
              <a:t>N</a:t>
            </a:r>
            <a:r>
              <a:rPr lang="en-US" altLang="ko-KR" baseline="30000" smtClean="0">
                <a:solidFill>
                  <a:schemeClr val="hlink"/>
                </a:solidFill>
                <a:ea typeface="굴림" panose="020B0600000101010101" pitchFamily="34" charset="-127"/>
              </a:rPr>
              <a:t>th</a:t>
            </a:r>
            <a:r>
              <a:rPr lang="en-US" altLang="ko-KR" smtClean="0">
                <a:solidFill>
                  <a:schemeClr val="hlink"/>
                </a:solidFill>
                <a:ea typeface="굴림" panose="020B0600000101010101" pitchFamily="34" charset="-127"/>
              </a:rPr>
              <a:t> chance algorithm:</a:t>
            </a:r>
            <a:r>
              <a:rPr lang="en-US" altLang="ko-KR" smtClean="0">
                <a:ea typeface="굴림" panose="020B0600000101010101" pitchFamily="34" charset="-127"/>
              </a:rPr>
              <a:t> Give page N chances</a:t>
            </a:r>
          </a:p>
          <a:p>
            <a:pPr lvl="1">
              <a:lnSpc>
                <a:spcPct val="80000"/>
              </a:lnSpc>
              <a:spcBef>
                <a:spcPct val="20000"/>
              </a:spcBef>
            </a:pPr>
            <a:r>
              <a:rPr lang="en-US" altLang="ko-KR" smtClean="0">
                <a:ea typeface="굴림" panose="020B0600000101010101" pitchFamily="34" charset="-127"/>
              </a:rPr>
              <a:t>OS keeps counter per page: # sweeps</a:t>
            </a:r>
          </a:p>
          <a:p>
            <a:pPr lvl="1">
              <a:lnSpc>
                <a:spcPct val="80000"/>
              </a:lnSpc>
              <a:spcBef>
                <a:spcPct val="20000"/>
              </a:spcBef>
            </a:pPr>
            <a:r>
              <a:rPr lang="en-US" altLang="ko-KR" smtClean="0">
                <a:ea typeface="굴림" panose="020B0600000101010101" pitchFamily="34" charset="-127"/>
              </a:rPr>
              <a:t>On page fault, OS checks use bit:</a:t>
            </a:r>
          </a:p>
          <a:p>
            <a:pPr lvl="2">
              <a:lnSpc>
                <a:spcPct val="80000"/>
              </a:lnSpc>
              <a:spcBef>
                <a:spcPct val="20000"/>
              </a:spcBef>
            </a:pPr>
            <a:r>
              <a:rPr lang="en-US" altLang="ko-KR" smtClean="0">
                <a:ea typeface="굴림" panose="020B0600000101010101" pitchFamily="34" charset="-127"/>
              </a:rPr>
              <a:t>1</a:t>
            </a:r>
            <a:r>
              <a:rPr lang="en-US" altLang="ko-KR" smtClean="0">
                <a:ea typeface="굴림" panose="020B0600000101010101" pitchFamily="34" charset="-127"/>
                <a:sym typeface="Symbol" panose="05050102010706020507" pitchFamily="18" charset="2"/>
              </a:rPr>
              <a:t>clear use and also clear counter (used in last sweep)</a:t>
            </a:r>
          </a:p>
          <a:p>
            <a:pPr lvl="2">
              <a:lnSpc>
                <a:spcPct val="80000"/>
              </a:lnSpc>
              <a:spcBef>
                <a:spcPct val="20000"/>
              </a:spcBef>
            </a:pPr>
            <a:r>
              <a:rPr lang="en-US" altLang="ko-KR" smtClean="0">
                <a:ea typeface="굴림" panose="020B0600000101010101" pitchFamily="34" charset="-127"/>
                <a:sym typeface="Symbol" panose="05050102010706020507" pitchFamily="18" charset="2"/>
              </a:rPr>
              <a:t>0increment counter; if count=N, replace page</a:t>
            </a:r>
          </a:p>
          <a:p>
            <a:pPr lvl="1">
              <a:lnSpc>
                <a:spcPct val="80000"/>
              </a:lnSpc>
              <a:spcBef>
                <a:spcPct val="20000"/>
              </a:spcBef>
            </a:pPr>
            <a:r>
              <a:rPr lang="en-US" altLang="ko-KR" smtClean="0">
                <a:ea typeface="굴림" panose="020B0600000101010101" pitchFamily="34" charset="-127"/>
                <a:sym typeface="Symbol" panose="05050102010706020507" pitchFamily="18" charset="2"/>
              </a:rPr>
              <a:t>Means that clock hand has to sweep by N times without page being used before page is replaced</a:t>
            </a:r>
          </a:p>
          <a:p>
            <a:pPr>
              <a:lnSpc>
                <a:spcPct val="80000"/>
              </a:lnSpc>
              <a:spcBef>
                <a:spcPct val="20000"/>
              </a:spcBef>
            </a:pPr>
            <a:r>
              <a:rPr lang="en-US" altLang="ko-KR" smtClean="0">
                <a:ea typeface="굴림" panose="020B0600000101010101" pitchFamily="34" charset="-127"/>
                <a:sym typeface="Symbol" panose="05050102010706020507" pitchFamily="18" charset="2"/>
              </a:rPr>
              <a:t>How do we pick N?</a:t>
            </a:r>
          </a:p>
          <a:p>
            <a:pPr lvl="1">
              <a:lnSpc>
                <a:spcPct val="80000"/>
              </a:lnSpc>
              <a:spcBef>
                <a:spcPct val="20000"/>
              </a:spcBef>
            </a:pPr>
            <a:r>
              <a:rPr lang="en-US" altLang="ko-KR" smtClean="0">
                <a:ea typeface="굴림" panose="020B0600000101010101" pitchFamily="34" charset="-127"/>
                <a:sym typeface="Symbol" panose="05050102010706020507" pitchFamily="18" charset="2"/>
              </a:rPr>
              <a:t>Why pick large N? Better approx to LRU</a:t>
            </a:r>
          </a:p>
          <a:p>
            <a:pPr lvl="2">
              <a:lnSpc>
                <a:spcPct val="80000"/>
              </a:lnSpc>
              <a:spcBef>
                <a:spcPct val="20000"/>
              </a:spcBef>
            </a:pPr>
            <a:r>
              <a:rPr lang="en-US" altLang="ko-KR" smtClean="0">
                <a:ea typeface="굴림" panose="020B0600000101010101" pitchFamily="34" charset="-127"/>
                <a:sym typeface="Symbol" panose="05050102010706020507" pitchFamily="18" charset="2"/>
              </a:rPr>
              <a:t>If N ~ 1K, really good approximation</a:t>
            </a:r>
          </a:p>
          <a:p>
            <a:pPr lvl="1">
              <a:lnSpc>
                <a:spcPct val="80000"/>
              </a:lnSpc>
              <a:spcBef>
                <a:spcPct val="20000"/>
              </a:spcBef>
            </a:pPr>
            <a:r>
              <a:rPr lang="en-US" altLang="ko-KR" smtClean="0">
                <a:ea typeface="굴림" panose="020B0600000101010101" pitchFamily="34" charset="-127"/>
                <a:sym typeface="Symbol" panose="05050102010706020507" pitchFamily="18" charset="2"/>
              </a:rPr>
              <a:t>Why pick small N? More efficient</a:t>
            </a:r>
          </a:p>
          <a:p>
            <a:pPr lvl="2">
              <a:lnSpc>
                <a:spcPct val="80000"/>
              </a:lnSpc>
              <a:spcBef>
                <a:spcPct val="20000"/>
              </a:spcBef>
            </a:pPr>
            <a:r>
              <a:rPr lang="en-US" altLang="ko-KR" smtClean="0">
                <a:ea typeface="굴림" panose="020B0600000101010101" pitchFamily="34" charset="-127"/>
                <a:sym typeface="Symbol" panose="05050102010706020507" pitchFamily="18" charset="2"/>
              </a:rPr>
              <a:t>Otherwise might have to look a long way to find free page</a:t>
            </a:r>
          </a:p>
          <a:p>
            <a:pPr>
              <a:lnSpc>
                <a:spcPct val="80000"/>
              </a:lnSpc>
              <a:spcBef>
                <a:spcPct val="20000"/>
              </a:spcBef>
            </a:pPr>
            <a:r>
              <a:rPr lang="en-US" altLang="ko-KR" smtClean="0">
                <a:ea typeface="굴림" panose="020B0600000101010101" pitchFamily="34" charset="-127"/>
                <a:sym typeface="Symbol" panose="05050102010706020507" pitchFamily="18" charset="2"/>
              </a:rPr>
              <a:t>What about dirty pages?</a:t>
            </a:r>
          </a:p>
          <a:p>
            <a:pPr lvl="1">
              <a:lnSpc>
                <a:spcPct val="80000"/>
              </a:lnSpc>
              <a:spcBef>
                <a:spcPct val="20000"/>
              </a:spcBef>
            </a:pPr>
            <a:r>
              <a:rPr lang="en-US" altLang="ko-KR" smtClean="0">
                <a:ea typeface="굴림" panose="020B0600000101010101" pitchFamily="34" charset="-127"/>
                <a:sym typeface="Symbol" panose="05050102010706020507" pitchFamily="18" charset="2"/>
              </a:rPr>
              <a:t>Takes extra overhead to replace a dirty page, so give dirty pages an extra chance before replacing?</a:t>
            </a:r>
          </a:p>
          <a:p>
            <a:pPr lvl="1">
              <a:lnSpc>
                <a:spcPct val="80000"/>
              </a:lnSpc>
              <a:spcBef>
                <a:spcPct val="20000"/>
              </a:spcBef>
            </a:pPr>
            <a:r>
              <a:rPr lang="en-US" altLang="ko-KR" smtClean="0">
                <a:ea typeface="굴림" panose="020B0600000101010101" pitchFamily="34" charset="-127"/>
                <a:sym typeface="Symbol" panose="05050102010706020507" pitchFamily="18" charset="2"/>
              </a:rPr>
              <a:t>Common approach:</a:t>
            </a:r>
          </a:p>
          <a:p>
            <a:pPr lvl="2">
              <a:lnSpc>
                <a:spcPct val="80000"/>
              </a:lnSpc>
              <a:spcBef>
                <a:spcPct val="20000"/>
              </a:spcBef>
            </a:pPr>
            <a:r>
              <a:rPr lang="en-US" altLang="ko-KR" smtClean="0">
                <a:ea typeface="굴림" panose="020B0600000101010101" pitchFamily="34" charset="-127"/>
                <a:sym typeface="Symbol" panose="05050102010706020507" pitchFamily="18" charset="2"/>
              </a:rPr>
              <a:t>Clean pages, use N=1</a:t>
            </a:r>
          </a:p>
          <a:p>
            <a:pPr lvl="2">
              <a:lnSpc>
                <a:spcPct val="80000"/>
              </a:lnSpc>
              <a:spcBef>
                <a:spcPct val="20000"/>
              </a:spcBef>
            </a:pPr>
            <a:r>
              <a:rPr lang="en-US" altLang="ko-KR" smtClean="0">
                <a:ea typeface="굴림" panose="020B0600000101010101" pitchFamily="34" charset="-127"/>
                <a:sym typeface="Symbol" panose="05050102010706020507" pitchFamily="18" charset="2"/>
              </a:rPr>
              <a:t>Dirty pages, use N=2 (and write back to disk when N=1)</a:t>
            </a:r>
          </a:p>
        </p:txBody>
      </p:sp>
    </p:spTree>
    <p:extLst>
      <p:ext uri="{BB962C8B-B14F-4D97-AF65-F5344CB8AC3E}">
        <p14:creationId xmlns:p14="http://schemas.microsoft.com/office/powerpoint/2010/main" val="269923183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43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438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8438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8438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8438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8438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84387">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84387">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84387">
                                            <p:txEl>
                                              <p:pRg st="8" end="8"/>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84387">
                                            <p:txEl>
                                              <p:pRg st="9" end="9"/>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84387">
                                            <p:txEl>
                                              <p:pRg st="10" end="10"/>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84387">
                                            <p:txEl>
                                              <p:pRg st="11" end="11"/>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84387">
                                            <p:txEl>
                                              <p:pRg st="12" end="12"/>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84387">
                                            <p:txEl>
                                              <p:pRg st="13" end="13"/>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84387">
                                            <p:txEl>
                                              <p:pRg st="14" end="14"/>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84387">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4387"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ko-KR" smtClean="0">
                <a:ea typeface="굴림" panose="020B0600000101010101" pitchFamily="34" charset="-127"/>
              </a:rPr>
              <a:t>Clock Algorithms: Details</a:t>
            </a:r>
          </a:p>
        </p:txBody>
      </p:sp>
      <p:sp>
        <p:nvSpPr>
          <p:cNvPr id="785411" name="Rectangle 3"/>
          <p:cNvSpPr>
            <a:spLocks noGrp="1" noChangeArrowheads="1"/>
          </p:cNvSpPr>
          <p:nvPr>
            <p:ph type="body" idx="1"/>
          </p:nvPr>
        </p:nvSpPr>
        <p:spPr>
          <a:xfrm>
            <a:off x="304800" y="685800"/>
            <a:ext cx="8686800" cy="5638800"/>
          </a:xfrm>
        </p:spPr>
        <p:txBody>
          <a:bodyPr/>
          <a:lstStyle/>
          <a:p>
            <a:r>
              <a:rPr lang="en-US" altLang="ko-KR" dirty="0" smtClean="0">
                <a:ea typeface="굴림" panose="020B0600000101010101" pitchFamily="34" charset="-127"/>
              </a:rPr>
              <a:t>Which bits of a PTE entry are useful to us?</a:t>
            </a:r>
          </a:p>
          <a:p>
            <a:pPr lvl="1"/>
            <a:r>
              <a:rPr lang="en-US" altLang="ko-KR" dirty="0" smtClean="0">
                <a:solidFill>
                  <a:schemeClr val="hlink"/>
                </a:solidFill>
                <a:ea typeface="굴림" panose="020B0600000101010101" pitchFamily="34" charset="-127"/>
              </a:rPr>
              <a:t>Use:</a:t>
            </a:r>
            <a:r>
              <a:rPr lang="en-US" altLang="ko-KR" dirty="0" smtClean="0">
                <a:ea typeface="굴림" panose="020B0600000101010101" pitchFamily="34" charset="-127"/>
              </a:rPr>
              <a:t> Set when page is referenced; cleared by clock algorithm</a:t>
            </a:r>
          </a:p>
          <a:p>
            <a:pPr lvl="1"/>
            <a:r>
              <a:rPr lang="en-US" altLang="ko-KR" dirty="0" smtClean="0">
                <a:solidFill>
                  <a:schemeClr val="hlink"/>
                </a:solidFill>
                <a:ea typeface="굴림" panose="020B0600000101010101" pitchFamily="34" charset="-127"/>
              </a:rPr>
              <a:t>Modified:</a:t>
            </a:r>
            <a:r>
              <a:rPr lang="en-US" altLang="ko-KR" dirty="0" smtClean="0">
                <a:ea typeface="굴림" panose="020B0600000101010101" pitchFamily="34" charset="-127"/>
              </a:rPr>
              <a:t> set when page is modified, cleared when page written to disk</a:t>
            </a:r>
          </a:p>
          <a:p>
            <a:pPr lvl="1"/>
            <a:r>
              <a:rPr lang="en-US" altLang="ko-KR" dirty="0" smtClean="0">
                <a:solidFill>
                  <a:schemeClr val="hlink"/>
                </a:solidFill>
                <a:ea typeface="굴림" panose="020B0600000101010101" pitchFamily="34" charset="-127"/>
              </a:rPr>
              <a:t>Valid:</a:t>
            </a:r>
            <a:r>
              <a:rPr lang="en-US" altLang="ko-KR" dirty="0" smtClean="0">
                <a:ea typeface="굴림" panose="020B0600000101010101" pitchFamily="34" charset="-127"/>
              </a:rPr>
              <a:t> ok for program to reference this page</a:t>
            </a:r>
          </a:p>
          <a:p>
            <a:pPr lvl="1"/>
            <a:r>
              <a:rPr lang="en-US" altLang="ko-KR" dirty="0" smtClean="0">
                <a:solidFill>
                  <a:schemeClr val="hlink"/>
                </a:solidFill>
                <a:ea typeface="굴림" panose="020B0600000101010101" pitchFamily="34" charset="-127"/>
              </a:rPr>
              <a:t>Read-only:</a:t>
            </a:r>
            <a:r>
              <a:rPr lang="en-US" altLang="ko-KR" dirty="0" smtClean="0">
                <a:ea typeface="굴림" panose="020B0600000101010101" pitchFamily="34" charset="-127"/>
              </a:rPr>
              <a:t> ok for program to read page, but not modify</a:t>
            </a:r>
          </a:p>
          <a:p>
            <a:pPr lvl="2"/>
            <a:r>
              <a:rPr lang="en-US" altLang="ko-KR" dirty="0" smtClean="0">
                <a:ea typeface="굴림" panose="020B0600000101010101" pitchFamily="34" charset="-127"/>
              </a:rPr>
              <a:t>For example for catching modifications to code pages!</a:t>
            </a:r>
          </a:p>
          <a:p>
            <a:r>
              <a:rPr lang="en-US" altLang="ko-KR" dirty="0" smtClean="0">
                <a:ea typeface="굴림" panose="020B0600000101010101" pitchFamily="34" charset="-127"/>
              </a:rPr>
              <a:t>Do we really need hardware-supported “modified” bit?</a:t>
            </a:r>
          </a:p>
          <a:p>
            <a:pPr lvl="1"/>
            <a:r>
              <a:rPr lang="en-US" altLang="ko-KR" dirty="0" smtClean="0">
                <a:ea typeface="굴림" panose="020B0600000101010101" pitchFamily="34" charset="-127"/>
              </a:rPr>
              <a:t>No.  Can emulate it (BSD Unix) using read-only bit</a:t>
            </a:r>
          </a:p>
          <a:p>
            <a:pPr lvl="2"/>
            <a:r>
              <a:rPr lang="en-US" altLang="ko-KR" dirty="0" smtClean="0">
                <a:ea typeface="굴림" panose="020B0600000101010101" pitchFamily="34" charset="-127"/>
              </a:rPr>
              <a:t>Initially, mark all pages as read-only, even data pages</a:t>
            </a:r>
          </a:p>
          <a:p>
            <a:pPr lvl="2"/>
            <a:r>
              <a:rPr lang="en-US" altLang="ko-KR" dirty="0" smtClean="0">
                <a:ea typeface="굴림" panose="020B0600000101010101" pitchFamily="34" charset="-127"/>
              </a:rPr>
              <a:t>On write, trap to OS. OS sets software “modified” bit, and marks page as read-write.</a:t>
            </a:r>
          </a:p>
          <a:p>
            <a:pPr lvl="2"/>
            <a:r>
              <a:rPr lang="en-US" altLang="ko-KR" dirty="0" smtClean="0">
                <a:ea typeface="굴림" panose="020B0600000101010101" pitchFamily="34" charset="-127"/>
              </a:rPr>
              <a:t>Whenever page comes back in from disk, mark read-only</a:t>
            </a:r>
          </a:p>
        </p:txBody>
      </p:sp>
    </p:spTree>
    <p:extLst>
      <p:ext uri="{BB962C8B-B14F-4D97-AF65-F5344CB8AC3E}">
        <p14:creationId xmlns:p14="http://schemas.microsoft.com/office/powerpoint/2010/main" val="414315114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54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854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8541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8541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8541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85411">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8541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85411">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85411">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85411">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8541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5411"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ko-KR" smtClean="0">
                <a:ea typeface="굴림" panose="020B0600000101010101" pitchFamily="34" charset="-127"/>
              </a:rPr>
              <a:t>Clock Algorithms Details (continued)</a:t>
            </a:r>
          </a:p>
        </p:txBody>
      </p:sp>
      <p:sp>
        <p:nvSpPr>
          <p:cNvPr id="788483" name="Rectangle 3"/>
          <p:cNvSpPr>
            <a:spLocks noGrp="1" noChangeArrowheads="1"/>
          </p:cNvSpPr>
          <p:nvPr>
            <p:ph type="body" idx="1"/>
          </p:nvPr>
        </p:nvSpPr>
        <p:spPr>
          <a:xfrm>
            <a:off x="152400" y="762000"/>
            <a:ext cx="8686800" cy="5791200"/>
          </a:xfrm>
        </p:spPr>
        <p:txBody>
          <a:bodyPr/>
          <a:lstStyle/>
          <a:p>
            <a:pPr>
              <a:lnSpc>
                <a:spcPct val="80000"/>
              </a:lnSpc>
            </a:pPr>
            <a:r>
              <a:rPr lang="en-US" altLang="ko-KR" smtClean="0">
                <a:ea typeface="굴림" panose="020B0600000101010101" pitchFamily="34" charset="-127"/>
              </a:rPr>
              <a:t>Do we really need a hardware-supported “use” bit?</a:t>
            </a:r>
          </a:p>
          <a:p>
            <a:pPr lvl="1">
              <a:lnSpc>
                <a:spcPct val="80000"/>
              </a:lnSpc>
            </a:pPr>
            <a:r>
              <a:rPr lang="en-US" altLang="ko-KR" smtClean="0">
                <a:ea typeface="굴림" panose="020B0600000101010101" pitchFamily="34" charset="-127"/>
              </a:rPr>
              <a:t>No. Can emulate it similar to above:</a:t>
            </a:r>
          </a:p>
          <a:p>
            <a:pPr lvl="2">
              <a:lnSpc>
                <a:spcPct val="80000"/>
              </a:lnSpc>
            </a:pPr>
            <a:r>
              <a:rPr lang="en-US" altLang="ko-KR" smtClean="0">
                <a:ea typeface="굴림" panose="020B0600000101010101" pitchFamily="34" charset="-127"/>
              </a:rPr>
              <a:t>Mark all pages as invalid, even if in memory</a:t>
            </a:r>
          </a:p>
          <a:p>
            <a:pPr lvl="2">
              <a:lnSpc>
                <a:spcPct val="80000"/>
              </a:lnSpc>
            </a:pPr>
            <a:r>
              <a:rPr lang="en-US" altLang="ko-KR" smtClean="0">
                <a:ea typeface="굴림" panose="020B0600000101010101" pitchFamily="34" charset="-127"/>
              </a:rPr>
              <a:t>On read to invalid page, trap to OS</a:t>
            </a:r>
          </a:p>
          <a:p>
            <a:pPr lvl="2">
              <a:lnSpc>
                <a:spcPct val="80000"/>
              </a:lnSpc>
            </a:pPr>
            <a:r>
              <a:rPr lang="en-US" altLang="ko-KR" smtClean="0">
                <a:ea typeface="굴림" panose="020B0600000101010101" pitchFamily="34" charset="-127"/>
              </a:rPr>
              <a:t>OS sets use bit, and marks page read-only</a:t>
            </a:r>
          </a:p>
          <a:p>
            <a:pPr lvl="1">
              <a:lnSpc>
                <a:spcPct val="80000"/>
              </a:lnSpc>
            </a:pPr>
            <a:r>
              <a:rPr lang="en-US" altLang="ko-KR" smtClean="0">
                <a:ea typeface="굴림" panose="020B0600000101010101" pitchFamily="34" charset="-127"/>
              </a:rPr>
              <a:t>Get modified bit in same way as previous:</a:t>
            </a:r>
          </a:p>
          <a:p>
            <a:pPr lvl="2">
              <a:lnSpc>
                <a:spcPct val="80000"/>
              </a:lnSpc>
            </a:pPr>
            <a:r>
              <a:rPr lang="en-US" altLang="ko-KR" smtClean="0">
                <a:ea typeface="굴림" panose="020B0600000101010101" pitchFamily="34" charset="-127"/>
              </a:rPr>
              <a:t>On write, trap to OS (either invalid or read-only)</a:t>
            </a:r>
          </a:p>
          <a:p>
            <a:pPr lvl="2">
              <a:lnSpc>
                <a:spcPct val="80000"/>
              </a:lnSpc>
            </a:pPr>
            <a:r>
              <a:rPr lang="en-US" altLang="ko-KR" smtClean="0">
                <a:ea typeface="굴림" panose="020B0600000101010101" pitchFamily="34" charset="-127"/>
              </a:rPr>
              <a:t>Set use and modified bits, mark page read-write</a:t>
            </a:r>
          </a:p>
          <a:p>
            <a:pPr lvl="1">
              <a:lnSpc>
                <a:spcPct val="80000"/>
              </a:lnSpc>
            </a:pPr>
            <a:r>
              <a:rPr lang="en-US" altLang="ko-KR" smtClean="0">
                <a:ea typeface="굴림" panose="020B0600000101010101" pitchFamily="34" charset="-127"/>
              </a:rPr>
              <a:t>When clock hand passes by, reset use and modified bits and mark page as invalid again </a:t>
            </a:r>
          </a:p>
          <a:p>
            <a:pPr>
              <a:lnSpc>
                <a:spcPct val="80000"/>
              </a:lnSpc>
            </a:pPr>
            <a:r>
              <a:rPr lang="en-US" altLang="ko-KR" smtClean="0">
                <a:ea typeface="굴림" panose="020B0600000101010101" pitchFamily="34" charset="-127"/>
              </a:rPr>
              <a:t>Remember, however, that clock is just an approximation of LRU</a:t>
            </a:r>
          </a:p>
          <a:p>
            <a:pPr lvl="1">
              <a:lnSpc>
                <a:spcPct val="80000"/>
              </a:lnSpc>
            </a:pPr>
            <a:r>
              <a:rPr lang="en-US" altLang="ko-KR" smtClean="0">
                <a:ea typeface="굴림" panose="020B0600000101010101" pitchFamily="34" charset="-127"/>
              </a:rPr>
              <a:t>Can we do a better approximation, given that we have to take page faults on some reads and writes to collect use information?</a:t>
            </a:r>
          </a:p>
          <a:p>
            <a:pPr lvl="1">
              <a:lnSpc>
                <a:spcPct val="80000"/>
              </a:lnSpc>
            </a:pPr>
            <a:r>
              <a:rPr lang="en-US" altLang="ko-KR" smtClean="0">
                <a:ea typeface="굴림" panose="020B0600000101010101" pitchFamily="34" charset="-127"/>
              </a:rPr>
              <a:t>Need to identify an old page, not oldest page!</a:t>
            </a:r>
          </a:p>
          <a:p>
            <a:pPr lvl="1">
              <a:lnSpc>
                <a:spcPct val="80000"/>
              </a:lnSpc>
            </a:pPr>
            <a:r>
              <a:rPr lang="en-US" altLang="ko-KR" smtClean="0">
                <a:ea typeface="굴림" panose="020B0600000101010101" pitchFamily="34" charset="-127"/>
              </a:rPr>
              <a:t>Answer: second chance list</a:t>
            </a:r>
          </a:p>
        </p:txBody>
      </p:sp>
    </p:spTree>
    <p:extLst>
      <p:ext uri="{BB962C8B-B14F-4D97-AF65-F5344CB8AC3E}">
        <p14:creationId xmlns:p14="http://schemas.microsoft.com/office/powerpoint/2010/main" val="366510207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84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848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8848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8848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88483">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8848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8848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88483">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88483">
                                            <p:txEl>
                                              <p:pRg st="8" end="8"/>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8848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88483">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88483">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8848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483"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a:xfrm>
            <a:off x="152400" y="152400"/>
            <a:ext cx="8991600" cy="533400"/>
          </a:xfrm>
        </p:spPr>
        <p:txBody>
          <a:bodyPr/>
          <a:lstStyle/>
          <a:p>
            <a:r>
              <a:rPr lang="en-US" altLang="ko-KR" dirty="0" smtClean="0"/>
              <a:t>Management &amp; Access to the Memory Hierarchy</a:t>
            </a:r>
            <a:endParaRPr lang="en-US" altLang="ko-KR" dirty="0"/>
          </a:p>
        </p:txBody>
      </p:sp>
      <p:sp>
        <p:nvSpPr>
          <p:cNvPr id="12292" name="Rectangle 16"/>
          <p:cNvSpPr>
            <a:spLocks noChangeArrowheads="1"/>
          </p:cNvSpPr>
          <p:nvPr/>
        </p:nvSpPr>
        <p:spPr bwMode="auto">
          <a:xfrm>
            <a:off x="3421063" y="3300415"/>
            <a:ext cx="533400" cy="1487488"/>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600" dirty="0">
                <a:latin typeface="Helvetica" charset="0"/>
                <a:cs typeface="Helvetica" charset="0"/>
              </a:rPr>
              <a:t>L3 Cache</a:t>
            </a:r>
            <a:br>
              <a:rPr lang="en-US" sz="1600" dirty="0">
                <a:latin typeface="Helvetica" charset="0"/>
                <a:cs typeface="Helvetica" charset="0"/>
              </a:rPr>
            </a:br>
            <a:r>
              <a:rPr lang="en-US" sz="1600" dirty="0">
                <a:latin typeface="Helvetica" charset="0"/>
                <a:cs typeface="Helvetica" charset="0"/>
              </a:rPr>
              <a:t>(shared)</a:t>
            </a:r>
          </a:p>
        </p:txBody>
      </p:sp>
      <p:sp>
        <p:nvSpPr>
          <p:cNvPr id="12294" name="Rectangle 14"/>
          <p:cNvSpPr>
            <a:spLocks noChangeArrowheads="1"/>
          </p:cNvSpPr>
          <p:nvPr/>
        </p:nvSpPr>
        <p:spPr bwMode="auto">
          <a:xfrm>
            <a:off x="1299404" y="3779046"/>
            <a:ext cx="355600" cy="1008857"/>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600" dirty="0">
                <a:latin typeface="Helvetica" charset="0"/>
                <a:cs typeface="Helvetica" charset="0"/>
              </a:rPr>
              <a:t>Registers</a:t>
            </a:r>
          </a:p>
        </p:txBody>
      </p:sp>
      <p:sp>
        <p:nvSpPr>
          <p:cNvPr id="25605" name="Rectangle 4"/>
          <p:cNvSpPr>
            <a:spLocks noChangeArrowheads="1"/>
          </p:cNvSpPr>
          <p:nvPr/>
        </p:nvSpPr>
        <p:spPr bwMode="auto">
          <a:xfrm>
            <a:off x="1219200" y="2116141"/>
            <a:ext cx="2019300" cy="12858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Helvetica" charset="0"/>
            </a:endParaRPr>
          </a:p>
        </p:txBody>
      </p:sp>
      <p:sp>
        <p:nvSpPr>
          <p:cNvPr id="25607" name="Rectangle 6"/>
          <p:cNvSpPr>
            <a:spLocks noChangeArrowheads="1"/>
          </p:cNvSpPr>
          <p:nvPr/>
        </p:nvSpPr>
        <p:spPr bwMode="auto">
          <a:xfrm>
            <a:off x="1219200" y="3489328"/>
            <a:ext cx="2019300" cy="12985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Helvetica" charset="0"/>
            </a:endParaRPr>
          </a:p>
        </p:txBody>
      </p:sp>
      <p:sp>
        <p:nvSpPr>
          <p:cNvPr id="25609" name="Rectangle 8"/>
          <p:cNvSpPr>
            <a:spLocks noChangeArrowheads="1"/>
          </p:cNvSpPr>
          <p:nvPr/>
        </p:nvSpPr>
        <p:spPr bwMode="auto">
          <a:xfrm>
            <a:off x="7010400" y="1806578"/>
            <a:ext cx="1314450" cy="2998788"/>
          </a:xfrm>
          <a:prstGeom prst="rect">
            <a:avLst/>
          </a:prstGeom>
          <a:solidFill>
            <a:srgbClr val="C0D2FE"/>
          </a:solidFill>
          <a:ln w="25400">
            <a:solidFill>
              <a:schemeClr val="tx1"/>
            </a:solidFill>
            <a:miter lim="800000"/>
            <a:headEnd/>
            <a:tailEnd/>
          </a:ln>
        </p:spPr>
        <p:txBody>
          <a:bodyPr wrap="none" anchor="ctr"/>
          <a:lstStyle/>
          <a:p>
            <a:pPr algn="ctr"/>
            <a:r>
              <a:rPr lang="en-US" sz="1600">
                <a:latin typeface="Helvetica" charset="0"/>
              </a:rPr>
              <a:t>Secondary</a:t>
            </a:r>
            <a:br>
              <a:rPr lang="en-US" sz="1600">
                <a:latin typeface="Helvetica" charset="0"/>
              </a:rPr>
            </a:br>
            <a:r>
              <a:rPr lang="en-US" sz="1600">
                <a:latin typeface="Helvetica" charset="0"/>
              </a:rPr>
              <a:t> Storage </a:t>
            </a:r>
            <a:br>
              <a:rPr lang="en-US" sz="1600">
                <a:latin typeface="Helvetica" charset="0"/>
              </a:rPr>
            </a:br>
            <a:r>
              <a:rPr lang="en-US" sz="1600">
                <a:latin typeface="Helvetica" charset="0"/>
              </a:rPr>
              <a:t>(Disk)</a:t>
            </a:r>
          </a:p>
        </p:txBody>
      </p:sp>
      <p:sp>
        <p:nvSpPr>
          <p:cNvPr id="25610" name="Rectangle 10"/>
          <p:cNvSpPr>
            <a:spLocks noChangeArrowheads="1"/>
          </p:cNvSpPr>
          <p:nvPr/>
        </p:nvSpPr>
        <p:spPr bwMode="auto">
          <a:xfrm>
            <a:off x="1066800" y="1703391"/>
            <a:ext cx="3043238" cy="31940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Helvetica" charset="0"/>
            </a:endParaRPr>
          </a:p>
        </p:txBody>
      </p:sp>
      <p:sp>
        <p:nvSpPr>
          <p:cNvPr id="25611" name="Rectangle 11"/>
          <p:cNvSpPr>
            <a:spLocks noChangeArrowheads="1"/>
          </p:cNvSpPr>
          <p:nvPr/>
        </p:nvSpPr>
        <p:spPr bwMode="auto">
          <a:xfrm>
            <a:off x="1755775" y="1722441"/>
            <a:ext cx="1185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latin typeface="Helvetica" charset="0"/>
              </a:rPr>
              <a:t>Processor</a:t>
            </a:r>
          </a:p>
        </p:txBody>
      </p:sp>
      <p:sp>
        <p:nvSpPr>
          <p:cNvPr id="25612" name="Line 12"/>
          <p:cNvSpPr>
            <a:spLocks noChangeShapeType="1"/>
          </p:cNvSpPr>
          <p:nvPr/>
        </p:nvSpPr>
        <p:spPr bwMode="auto">
          <a:xfrm flipV="1">
            <a:off x="2227263" y="1806578"/>
            <a:ext cx="4783137" cy="19716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14" name="Rectangle 18"/>
          <p:cNvSpPr>
            <a:spLocks noChangeArrowheads="1"/>
          </p:cNvSpPr>
          <p:nvPr/>
        </p:nvSpPr>
        <p:spPr bwMode="auto">
          <a:xfrm>
            <a:off x="4338638" y="2908303"/>
            <a:ext cx="969962" cy="1897063"/>
          </a:xfrm>
          <a:prstGeom prst="rect">
            <a:avLst/>
          </a:prstGeom>
          <a:solidFill>
            <a:srgbClr val="C0D2FE"/>
          </a:solidFill>
          <a:ln w="25400">
            <a:solidFill>
              <a:schemeClr val="tx1"/>
            </a:solidFill>
            <a:miter lim="800000"/>
            <a:headEnd/>
            <a:tailEnd/>
          </a:ln>
        </p:spPr>
        <p:txBody>
          <a:bodyPr wrap="none" anchor="ctr"/>
          <a:lstStyle/>
          <a:p>
            <a:r>
              <a:rPr lang="en-US" altLang="ko-KR" sz="1600">
                <a:latin typeface="Helvetica" charset="0"/>
              </a:rPr>
              <a:t>Main</a:t>
            </a:r>
          </a:p>
          <a:p>
            <a:r>
              <a:rPr lang="en-US" altLang="ko-KR" sz="1600">
                <a:latin typeface="Helvetica" charset="0"/>
              </a:rPr>
              <a:t>Memory</a:t>
            </a:r>
          </a:p>
          <a:p>
            <a:r>
              <a:rPr lang="en-US" altLang="ko-KR" sz="1600">
                <a:latin typeface="Helvetica" charset="0"/>
              </a:rPr>
              <a:t>(DRAM)</a:t>
            </a:r>
          </a:p>
          <a:p>
            <a:endParaRPr lang="en-US" sz="1600">
              <a:latin typeface="Helvetica" charset="0"/>
            </a:endParaRPr>
          </a:p>
        </p:txBody>
      </p:sp>
      <p:sp>
        <p:nvSpPr>
          <p:cNvPr id="25615" name="Rectangle 22"/>
          <p:cNvSpPr>
            <a:spLocks noChangeArrowheads="1"/>
          </p:cNvSpPr>
          <p:nvPr/>
        </p:nvSpPr>
        <p:spPr bwMode="auto">
          <a:xfrm>
            <a:off x="1944688" y="5543554"/>
            <a:ext cx="296857"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latin typeface="Helvetica" charset="0"/>
              </a:rPr>
              <a:t>1</a:t>
            </a:r>
          </a:p>
        </p:txBody>
      </p:sp>
      <p:sp>
        <p:nvSpPr>
          <p:cNvPr id="25616" name="Rectangle 23"/>
          <p:cNvSpPr>
            <a:spLocks noChangeArrowheads="1"/>
          </p:cNvSpPr>
          <p:nvPr/>
        </p:nvSpPr>
        <p:spPr bwMode="auto">
          <a:xfrm>
            <a:off x="7167563" y="5449891"/>
            <a:ext cx="13081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ko-KR" sz="1400">
                <a:latin typeface="Helvetica" charset="0"/>
              </a:rPr>
              <a:t>10,000,000 </a:t>
            </a:r>
          </a:p>
          <a:p>
            <a:r>
              <a:rPr lang="en-US" altLang="ko-KR" sz="1400">
                <a:latin typeface="Helvetica" charset="0"/>
              </a:rPr>
              <a:t>   (10 ms)</a:t>
            </a:r>
          </a:p>
        </p:txBody>
      </p:sp>
      <p:sp>
        <p:nvSpPr>
          <p:cNvPr id="25617" name="Rectangle 24"/>
          <p:cNvSpPr>
            <a:spLocks noChangeArrowheads="1"/>
          </p:cNvSpPr>
          <p:nvPr/>
        </p:nvSpPr>
        <p:spPr bwMode="auto">
          <a:xfrm>
            <a:off x="222250" y="5556254"/>
            <a:ext cx="1299936"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dirty="0">
                <a:latin typeface="Helvetica" charset="0"/>
              </a:rPr>
              <a:t>Speed (ns):</a:t>
            </a:r>
          </a:p>
        </p:txBody>
      </p:sp>
      <p:sp>
        <p:nvSpPr>
          <p:cNvPr id="25618" name="Rectangle 25"/>
          <p:cNvSpPr>
            <a:spLocks noChangeArrowheads="1"/>
          </p:cNvSpPr>
          <p:nvPr/>
        </p:nvSpPr>
        <p:spPr bwMode="auto">
          <a:xfrm>
            <a:off x="3368675" y="5535616"/>
            <a:ext cx="707526"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latin typeface="Helvetica" charset="0"/>
              </a:rPr>
              <a:t>10-30</a:t>
            </a:r>
          </a:p>
        </p:txBody>
      </p:sp>
      <p:sp>
        <p:nvSpPr>
          <p:cNvPr id="25619" name="Rectangle 26"/>
          <p:cNvSpPr>
            <a:spLocks noChangeArrowheads="1"/>
          </p:cNvSpPr>
          <p:nvPr/>
        </p:nvSpPr>
        <p:spPr bwMode="auto">
          <a:xfrm>
            <a:off x="4522788" y="5543554"/>
            <a:ext cx="561975"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ko-KR" sz="1600">
                <a:latin typeface="Helvetica" charset="0"/>
              </a:rPr>
              <a:t>100</a:t>
            </a:r>
          </a:p>
        </p:txBody>
      </p:sp>
      <p:sp>
        <p:nvSpPr>
          <p:cNvPr id="25620" name="Rectangle 27"/>
          <p:cNvSpPr>
            <a:spLocks noChangeArrowheads="1"/>
          </p:cNvSpPr>
          <p:nvPr/>
        </p:nvSpPr>
        <p:spPr bwMode="auto">
          <a:xfrm>
            <a:off x="1117624" y="5908899"/>
            <a:ext cx="787376"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latin typeface="Helvetica" charset="0"/>
              </a:rPr>
              <a:t>100Bs</a:t>
            </a:r>
          </a:p>
        </p:txBody>
      </p:sp>
      <p:sp>
        <p:nvSpPr>
          <p:cNvPr id="25621" name="Rectangle 29"/>
          <p:cNvSpPr>
            <a:spLocks noChangeArrowheads="1"/>
          </p:cNvSpPr>
          <p:nvPr/>
        </p:nvSpPr>
        <p:spPr bwMode="auto">
          <a:xfrm>
            <a:off x="-76200" y="5912411"/>
            <a:ext cx="1391307"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dirty="0">
                <a:latin typeface="Helvetica" charset="0"/>
              </a:rPr>
              <a:t>Size (bytes):</a:t>
            </a:r>
          </a:p>
        </p:txBody>
      </p:sp>
      <p:sp>
        <p:nvSpPr>
          <p:cNvPr id="25622" name="Rectangle 30"/>
          <p:cNvSpPr>
            <a:spLocks noChangeArrowheads="1"/>
          </p:cNvSpPr>
          <p:nvPr/>
        </p:nvSpPr>
        <p:spPr bwMode="auto">
          <a:xfrm>
            <a:off x="3522663" y="5888262"/>
            <a:ext cx="61876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latin typeface="Helvetica" charset="0"/>
              </a:rPr>
              <a:t>MBs</a:t>
            </a:r>
          </a:p>
        </p:txBody>
      </p:sp>
      <p:sp>
        <p:nvSpPr>
          <p:cNvPr id="25623" name="Rectangle 31"/>
          <p:cNvSpPr>
            <a:spLocks noChangeArrowheads="1"/>
          </p:cNvSpPr>
          <p:nvPr/>
        </p:nvSpPr>
        <p:spPr bwMode="auto">
          <a:xfrm>
            <a:off x="4581525" y="5873974"/>
            <a:ext cx="752475"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r>
              <a:rPr lang="en-US" altLang="ko-KR" sz="1600">
                <a:latin typeface="Helvetica" charset="0"/>
              </a:rPr>
              <a:t>GBs</a:t>
            </a:r>
          </a:p>
        </p:txBody>
      </p:sp>
      <p:sp>
        <p:nvSpPr>
          <p:cNvPr id="25624" name="Rectangle 36"/>
          <p:cNvSpPr>
            <a:spLocks noChangeArrowheads="1"/>
          </p:cNvSpPr>
          <p:nvPr/>
        </p:nvSpPr>
        <p:spPr bwMode="auto">
          <a:xfrm>
            <a:off x="7391400" y="5832699"/>
            <a:ext cx="570369"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latin typeface="Helvetica" charset="0"/>
              </a:rPr>
              <a:t>TBs</a:t>
            </a:r>
          </a:p>
        </p:txBody>
      </p:sp>
      <p:sp>
        <p:nvSpPr>
          <p:cNvPr id="34" name="Rectangle 14"/>
          <p:cNvSpPr>
            <a:spLocks noChangeArrowheads="1"/>
          </p:cNvSpPr>
          <p:nvPr/>
        </p:nvSpPr>
        <p:spPr bwMode="auto">
          <a:xfrm>
            <a:off x="1299404" y="2413235"/>
            <a:ext cx="355600" cy="989285"/>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600" dirty="0">
                <a:latin typeface="Helvetica" charset="0"/>
                <a:cs typeface="Helvetica" charset="0"/>
              </a:rPr>
              <a:t>Registers</a:t>
            </a:r>
          </a:p>
        </p:txBody>
      </p:sp>
      <p:sp>
        <p:nvSpPr>
          <p:cNvPr id="35" name="Rectangle 14"/>
          <p:cNvSpPr>
            <a:spLocks noChangeArrowheads="1"/>
          </p:cNvSpPr>
          <p:nvPr/>
        </p:nvSpPr>
        <p:spPr bwMode="auto">
          <a:xfrm>
            <a:off x="1928813" y="2413234"/>
            <a:ext cx="355600" cy="989285"/>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600" dirty="0">
                <a:latin typeface="Helvetica" charset="0"/>
                <a:cs typeface="Helvetica" charset="0"/>
              </a:rPr>
              <a:t>L1 Cache</a:t>
            </a:r>
          </a:p>
        </p:txBody>
      </p:sp>
      <p:sp>
        <p:nvSpPr>
          <p:cNvPr id="36" name="Rectangle 14"/>
          <p:cNvSpPr>
            <a:spLocks noChangeArrowheads="1"/>
          </p:cNvSpPr>
          <p:nvPr/>
        </p:nvSpPr>
        <p:spPr bwMode="auto">
          <a:xfrm>
            <a:off x="1930400" y="3779046"/>
            <a:ext cx="355600" cy="1001479"/>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600" dirty="0">
                <a:latin typeface="Helvetica" charset="0"/>
                <a:cs typeface="Helvetica" charset="0"/>
              </a:rPr>
              <a:t>L1 Cache</a:t>
            </a:r>
          </a:p>
        </p:txBody>
      </p:sp>
      <p:sp>
        <p:nvSpPr>
          <p:cNvPr id="38" name="Rectangle 14"/>
          <p:cNvSpPr>
            <a:spLocks noChangeArrowheads="1"/>
          </p:cNvSpPr>
          <p:nvPr/>
        </p:nvSpPr>
        <p:spPr bwMode="auto">
          <a:xfrm>
            <a:off x="2611438" y="3612590"/>
            <a:ext cx="355600" cy="1175313"/>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600" dirty="0">
                <a:latin typeface="Helvetica" charset="0"/>
                <a:cs typeface="Helvetica" charset="0"/>
              </a:rPr>
              <a:t>L2 Cache</a:t>
            </a:r>
          </a:p>
        </p:txBody>
      </p:sp>
      <p:sp>
        <p:nvSpPr>
          <p:cNvPr id="39" name="Rectangle 14"/>
          <p:cNvSpPr>
            <a:spLocks noChangeArrowheads="1"/>
          </p:cNvSpPr>
          <p:nvPr/>
        </p:nvSpPr>
        <p:spPr bwMode="auto">
          <a:xfrm>
            <a:off x="2608263" y="2201302"/>
            <a:ext cx="355600" cy="1175313"/>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600" dirty="0">
                <a:latin typeface="Helvetica" charset="0"/>
                <a:cs typeface="Helvetica" charset="0"/>
              </a:rPr>
              <a:t>L2 Cache</a:t>
            </a:r>
          </a:p>
        </p:txBody>
      </p:sp>
      <p:sp>
        <p:nvSpPr>
          <p:cNvPr id="25630" name="Rectangle 22"/>
          <p:cNvSpPr>
            <a:spLocks noChangeArrowheads="1"/>
          </p:cNvSpPr>
          <p:nvPr/>
        </p:nvSpPr>
        <p:spPr bwMode="auto">
          <a:xfrm>
            <a:off x="1347788" y="5543554"/>
            <a:ext cx="467978"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latin typeface="Helvetica" charset="0"/>
              </a:rPr>
              <a:t>0.3</a:t>
            </a:r>
          </a:p>
        </p:txBody>
      </p:sp>
      <p:sp>
        <p:nvSpPr>
          <p:cNvPr id="25631" name="Rectangle 22"/>
          <p:cNvSpPr>
            <a:spLocks noChangeArrowheads="1"/>
          </p:cNvSpPr>
          <p:nvPr/>
        </p:nvSpPr>
        <p:spPr bwMode="auto">
          <a:xfrm>
            <a:off x="2681288" y="5543554"/>
            <a:ext cx="296857"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latin typeface="Helvetica" charset="0"/>
              </a:rPr>
              <a:t>3</a:t>
            </a:r>
          </a:p>
        </p:txBody>
      </p:sp>
      <p:sp>
        <p:nvSpPr>
          <p:cNvPr id="25632" name="Rectangle 27"/>
          <p:cNvSpPr>
            <a:spLocks noChangeArrowheads="1"/>
          </p:cNvSpPr>
          <p:nvPr/>
        </p:nvSpPr>
        <p:spPr bwMode="auto">
          <a:xfrm>
            <a:off x="1828800" y="5908899"/>
            <a:ext cx="787376"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latin typeface="Helvetica" charset="0"/>
              </a:rPr>
              <a:t>10kBs</a:t>
            </a:r>
          </a:p>
        </p:txBody>
      </p:sp>
      <p:sp>
        <p:nvSpPr>
          <p:cNvPr id="25633" name="Rectangle 27"/>
          <p:cNvSpPr>
            <a:spLocks noChangeArrowheads="1"/>
          </p:cNvSpPr>
          <p:nvPr/>
        </p:nvSpPr>
        <p:spPr bwMode="auto">
          <a:xfrm>
            <a:off x="2559050" y="5891437"/>
            <a:ext cx="90149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latin typeface="Helvetica" charset="0"/>
              </a:rPr>
              <a:t>100kBs</a:t>
            </a:r>
          </a:p>
        </p:txBody>
      </p:sp>
      <p:sp>
        <p:nvSpPr>
          <p:cNvPr id="25634" name="Rectangle 8"/>
          <p:cNvSpPr>
            <a:spLocks noChangeArrowheads="1"/>
          </p:cNvSpPr>
          <p:nvPr/>
        </p:nvSpPr>
        <p:spPr bwMode="auto">
          <a:xfrm>
            <a:off x="5562600" y="2405066"/>
            <a:ext cx="1143000" cy="2382837"/>
          </a:xfrm>
          <a:prstGeom prst="rect">
            <a:avLst/>
          </a:prstGeom>
          <a:solidFill>
            <a:srgbClr val="C0D2FE"/>
          </a:solidFill>
          <a:ln w="25400">
            <a:solidFill>
              <a:schemeClr val="tx1"/>
            </a:solidFill>
            <a:miter lim="800000"/>
            <a:headEnd/>
            <a:tailEnd/>
          </a:ln>
        </p:spPr>
        <p:txBody>
          <a:bodyPr wrap="none" anchor="ctr"/>
          <a:lstStyle/>
          <a:p>
            <a:pPr algn="ctr"/>
            <a:r>
              <a:rPr lang="en-US" sz="1600">
                <a:latin typeface="Helvetica" charset="0"/>
              </a:rPr>
              <a:t>Secondary</a:t>
            </a:r>
            <a:br>
              <a:rPr lang="en-US" sz="1600">
                <a:latin typeface="Helvetica" charset="0"/>
              </a:rPr>
            </a:br>
            <a:r>
              <a:rPr lang="en-US" sz="1600">
                <a:latin typeface="Helvetica" charset="0"/>
              </a:rPr>
              <a:t> Storage </a:t>
            </a:r>
            <a:br>
              <a:rPr lang="en-US" sz="1600">
                <a:latin typeface="Helvetica" charset="0"/>
              </a:rPr>
            </a:br>
            <a:r>
              <a:rPr lang="en-US" sz="1600">
                <a:latin typeface="Helvetica" charset="0"/>
              </a:rPr>
              <a:t>(SSD)</a:t>
            </a:r>
          </a:p>
        </p:txBody>
      </p:sp>
      <p:sp>
        <p:nvSpPr>
          <p:cNvPr id="25635" name="Rectangle 26"/>
          <p:cNvSpPr>
            <a:spLocks noChangeArrowheads="1"/>
          </p:cNvSpPr>
          <p:nvPr/>
        </p:nvSpPr>
        <p:spPr bwMode="auto">
          <a:xfrm>
            <a:off x="5715000" y="5449891"/>
            <a:ext cx="10668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ko-KR" sz="1400">
                <a:latin typeface="Helvetica" charset="0"/>
              </a:rPr>
              <a:t>100,000</a:t>
            </a:r>
            <a:br>
              <a:rPr lang="en-US" altLang="ko-KR" sz="1400">
                <a:latin typeface="Helvetica" charset="0"/>
              </a:rPr>
            </a:br>
            <a:r>
              <a:rPr lang="en-US" altLang="ko-KR" sz="1400">
                <a:latin typeface="Helvetica" charset="0"/>
              </a:rPr>
              <a:t>(0.1 ms)</a:t>
            </a:r>
          </a:p>
        </p:txBody>
      </p:sp>
      <p:sp>
        <p:nvSpPr>
          <p:cNvPr id="25636" name="Rectangle 31"/>
          <p:cNvSpPr>
            <a:spLocks noChangeArrowheads="1"/>
          </p:cNvSpPr>
          <p:nvPr/>
        </p:nvSpPr>
        <p:spPr bwMode="auto">
          <a:xfrm>
            <a:off x="5743575" y="5873974"/>
            <a:ext cx="962025"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ko-KR" sz="1600">
                <a:latin typeface="Helvetica" charset="0"/>
              </a:rPr>
              <a:t>100GBs</a:t>
            </a:r>
          </a:p>
        </p:txBody>
      </p:sp>
      <p:grpSp>
        <p:nvGrpSpPr>
          <p:cNvPr id="11" name="Group 10"/>
          <p:cNvGrpSpPr/>
          <p:nvPr/>
        </p:nvGrpSpPr>
        <p:grpSpPr>
          <a:xfrm>
            <a:off x="1885616" y="914400"/>
            <a:ext cx="2381584" cy="5315932"/>
            <a:chOff x="975018" y="1116009"/>
            <a:chExt cx="3335587" cy="5315932"/>
          </a:xfrm>
        </p:grpSpPr>
        <p:sp>
          <p:nvSpPr>
            <p:cNvPr id="6" name="Rectangle 5"/>
            <p:cNvSpPr/>
            <p:nvPr/>
          </p:nvSpPr>
          <p:spPr>
            <a:xfrm>
              <a:off x="975018" y="1116009"/>
              <a:ext cx="3335587" cy="5315932"/>
            </a:xfrm>
            <a:prstGeom prst="rect">
              <a:avLst/>
            </a:prstGeom>
            <a:solidFill>
              <a:schemeClr val="accent6">
                <a:lumMod val="40000"/>
                <a:lumOff val="60000"/>
                <a:alpha val="13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1429062" y="1128852"/>
              <a:ext cx="2196743" cy="830997"/>
            </a:xfrm>
            <a:prstGeom prst="rect">
              <a:avLst/>
            </a:prstGeom>
            <a:noFill/>
          </p:spPr>
          <p:txBody>
            <a:bodyPr wrap="none" rtlCol="0">
              <a:spAutoFit/>
            </a:bodyPr>
            <a:lstStyle/>
            <a:p>
              <a:r>
                <a:rPr lang="en-US" sz="2400" b="1" dirty="0" smtClean="0">
                  <a:solidFill>
                    <a:schemeClr val="accent2"/>
                  </a:solidFill>
                  <a:latin typeface="Gill Sans Light"/>
                  <a:cs typeface="Gill Sans Light"/>
                </a:rPr>
                <a:t>Managed in </a:t>
              </a:r>
              <a:br>
                <a:rPr lang="en-US" sz="2400" b="1" dirty="0" smtClean="0">
                  <a:solidFill>
                    <a:schemeClr val="accent2"/>
                  </a:solidFill>
                  <a:latin typeface="Gill Sans Light"/>
                  <a:cs typeface="Gill Sans Light"/>
                </a:rPr>
              </a:br>
              <a:r>
                <a:rPr lang="en-US" sz="2400" b="1" dirty="0" smtClean="0">
                  <a:solidFill>
                    <a:schemeClr val="accent2"/>
                  </a:solidFill>
                  <a:latin typeface="Gill Sans Light"/>
                  <a:cs typeface="Gill Sans Light"/>
                </a:rPr>
                <a:t>Hardware</a:t>
              </a:r>
              <a:endParaRPr lang="en-US" sz="2400" b="1" dirty="0">
                <a:solidFill>
                  <a:schemeClr val="accent2"/>
                </a:solidFill>
                <a:latin typeface="Gill Sans Light"/>
                <a:cs typeface="Gill Sans Light"/>
              </a:endParaRPr>
            </a:p>
          </p:txBody>
        </p:sp>
      </p:grpSp>
      <p:grpSp>
        <p:nvGrpSpPr>
          <p:cNvPr id="12" name="Group 11"/>
          <p:cNvGrpSpPr/>
          <p:nvPr/>
        </p:nvGrpSpPr>
        <p:grpSpPr>
          <a:xfrm>
            <a:off x="4315368" y="914400"/>
            <a:ext cx="4137025" cy="5315932"/>
            <a:chOff x="4414838" y="1107059"/>
            <a:chExt cx="4137025" cy="5315932"/>
          </a:xfrm>
        </p:grpSpPr>
        <p:sp>
          <p:nvSpPr>
            <p:cNvPr id="44" name="Rectangle 43"/>
            <p:cNvSpPr/>
            <p:nvPr/>
          </p:nvSpPr>
          <p:spPr>
            <a:xfrm>
              <a:off x="4414838" y="1107059"/>
              <a:ext cx="4137025" cy="5315932"/>
            </a:xfrm>
            <a:prstGeom prst="rect">
              <a:avLst/>
            </a:prstGeom>
            <a:solidFill>
              <a:schemeClr val="accent6">
                <a:lumMod val="40000"/>
                <a:lumOff val="60000"/>
                <a:alpha val="13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TextBox 44"/>
            <p:cNvSpPr txBox="1"/>
            <p:nvPr/>
          </p:nvSpPr>
          <p:spPr>
            <a:xfrm>
              <a:off x="4473660" y="1269639"/>
              <a:ext cx="3931610" cy="523220"/>
            </a:xfrm>
            <a:prstGeom prst="rect">
              <a:avLst/>
            </a:prstGeom>
            <a:noFill/>
          </p:spPr>
          <p:txBody>
            <a:bodyPr wrap="none" rtlCol="0">
              <a:spAutoFit/>
            </a:bodyPr>
            <a:lstStyle/>
            <a:p>
              <a:r>
                <a:rPr lang="en-US" sz="2800" b="1" dirty="0" smtClean="0">
                  <a:solidFill>
                    <a:schemeClr val="accent2"/>
                  </a:solidFill>
                  <a:latin typeface="Gill Sans Light"/>
                  <a:cs typeface="Gill Sans Light"/>
                </a:rPr>
                <a:t>Managed in Software - OS</a:t>
              </a:r>
              <a:endParaRPr lang="en-US" sz="2800" b="1" dirty="0">
                <a:solidFill>
                  <a:schemeClr val="accent2"/>
                </a:solidFill>
                <a:latin typeface="Gill Sans Light"/>
                <a:cs typeface="Gill Sans Light"/>
              </a:endParaRPr>
            </a:p>
          </p:txBody>
        </p:sp>
      </p:grpSp>
      <p:sp>
        <p:nvSpPr>
          <p:cNvPr id="8" name="Rectangle 7"/>
          <p:cNvSpPr/>
          <p:nvPr/>
        </p:nvSpPr>
        <p:spPr>
          <a:xfrm>
            <a:off x="4776539" y="2961775"/>
            <a:ext cx="465221" cy="392112"/>
          </a:xfrm>
          <a:prstGeom prst="rect">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latin typeface="Gill Sans Light"/>
                <a:cs typeface="Gill Sans Light"/>
              </a:rPr>
              <a:t>PT</a:t>
            </a:r>
            <a:endParaRPr lang="en-US" sz="2000" dirty="0">
              <a:solidFill>
                <a:schemeClr val="tx1"/>
              </a:solidFill>
              <a:latin typeface="Gill Sans Light"/>
              <a:cs typeface="Gill Sans Light"/>
            </a:endParaRPr>
          </a:p>
        </p:txBody>
      </p:sp>
      <p:sp>
        <p:nvSpPr>
          <p:cNvPr id="48" name="Rectangle 47"/>
          <p:cNvSpPr/>
          <p:nvPr/>
        </p:nvSpPr>
        <p:spPr>
          <a:xfrm>
            <a:off x="7167563" y="2119200"/>
            <a:ext cx="465221" cy="392112"/>
          </a:xfrm>
          <a:prstGeom prst="rect">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latin typeface="Gill Sans Light"/>
                <a:cs typeface="Gill Sans Light"/>
              </a:rPr>
              <a:t>PT</a:t>
            </a:r>
            <a:endParaRPr lang="en-US" sz="2000" dirty="0">
              <a:solidFill>
                <a:schemeClr val="tx1"/>
              </a:solidFill>
              <a:latin typeface="Gill Sans Light"/>
              <a:cs typeface="Gill Sans Light"/>
            </a:endParaRPr>
          </a:p>
        </p:txBody>
      </p:sp>
      <p:sp>
        <p:nvSpPr>
          <p:cNvPr id="49" name="Rectangle 48"/>
          <p:cNvSpPr/>
          <p:nvPr/>
        </p:nvSpPr>
        <p:spPr>
          <a:xfrm>
            <a:off x="7357405" y="2413235"/>
            <a:ext cx="465221" cy="392112"/>
          </a:xfrm>
          <a:prstGeom prst="rect">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latin typeface="Gill Sans Light"/>
                <a:cs typeface="Gill Sans Light"/>
              </a:rPr>
              <a:t>PT</a:t>
            </a:r>
            <a:endParaRPr lang="en-US" sz="2000" dirty="0">
              <a:solidFill>
                <a:schemeClr val="tx1"/>
              </a:solidFill>
              <a:latin typeface="Gill Sans Light"/>
              <a:cs typeface="Gill Sans Light"/>
            </a:endParaRPr>
          </a:p>
        </p:txBody>
      </p:sp>
      <p:sp>
        <p:nvSpPr>
          <p:cNvPr id="50" name="Rectangle 49"/>
          <p:cNvSpPr/>
          <p:nvPr/>
        </p:nvSpPr>
        <p:spPr>
          <a:xfrm>
            <a:off x="6211731" y="2518815"/>
            <a:ext cx="465221" cy="392112"/>
          </a:xfrm>
          <a:prstGeom prst="rect">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latin typeface="Gill Sans Light"/>
                <a:cs typeface="Gill Sans Light"/>
              </a:rPr>
              <a:t>PT</a:t>
            </a:r>
            <a:endParaRPr lang="en-US" sz="2000" dirty="0">
              <a:solidFill>
                <a:schemeClr val="tx1"/>
              </a:solidFill>
              <a:latin typeface="Gill Sans Light"/>
              <a:cs typeface="Gill Sans Light"/>
            </a:endParaRPr>
          </a:p>
        </p:txBody>
      </p:sp>
      <p:grpSp>
        <p:nvGrpSpPr>
          <p:cNvPr id="10" name="Group 9"/>
          <p:cNvGrpSpPr/>
          <p:nvPr/>
        </p:nvGrpSpPr>
        <p:grpSpPr>
          <a:xfrm>
            <a:off x="1514642" y="4903791"/>
            <a:ext cx="3261897" cy="675135"/>
            <a:chOff x="1590842" y="5330020"/>
            <a:chExt cx="3261897" cy="675135"/>
          </a:xfrm>
        </p:grpSpPr>
        <p:sp>
          <p:nvSpPr>
            <p:cNvPr id="9" name="Left-Right Arrow 8"/>
            <p:cNvSpPr/>
            <p:nvPr/>
          </p:nvSpPr>
          <p:spPr>
            <a:xfrm>
              <a:off x="1590842" y="5330020"/>
              <a:ext cx="3261897" cy="308780"/>
            </a:xfrm>
            <a:prstGeom prst="leftRightArrow">
              <a:avLst/>
            </a:prstGeom>
            <a:solidFill>
              <a:srgbClr val="953735"/>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51" name="TextBox 50"/>
            <p:cNvSpPr txBox="1"/>
            <p:nvPr/>
          </p:nvSpPr>
          <p:spPr>
            <a:xfrm>
              <a:off x="1722914" y="5543490"/>
              <a:ext cx="2916183" cy="461665"/>
            </a:xfrm>
            <a:prstGeom prst="rect">
              <a:avLst/>
            </a:prstGeom>
            <a:noFill/>
          </p:spPr>
          <p:txBody>
            <a:bodyPr wrap="none" rtlCol="0">
              <a:spAutoFit/>
            </a:bodyPr>
            <a:lstStyle/>
            <a:p>
              <a:r>
                <a:rPr lang="en-US" sz="2400" b="1" dirty="0" smtClean="0">
                  <a:solidFill>
                    <a:schemeClr val="accent2"/>
                  </a:solidFill>
                  <a:latin typeface="Gill Sans Light"/>
                  <a:cs typeface="Gill Sans Light"/>
                </a:rPr>
                <a:t>Accessed in Hardware</a:t>
              </a:r>
              <a:endParaRPr lang="en-US" sz="2400" b="1" dirty="0">
                <a:solidFill>
                  <a:schemeClr val="accent2"/>
                </a:solidFill>
                <a:latin typeface="Gill Sans Light"/>
                <a:cs typeface="Gill Sans Light"/>
              </a:endParaRPr>
            </a:p>
          </p:txBody>
        </p:sp>
      </p:grpSp>
      <p:sp>
        <p:nvSpPr>
          <p:cNvPr id="55" name="Rectangle 54"/>
          <p:cNvSpPr/>
          <p:nvPr/>
        </p:nvSpPr>
        <p:spPr>
          <a:xfrm>
            <a:off x="1224548" y="2008191"/>
            <a:ext cx="528052" cy="392112"/>
          </a:xfrm>
          <a:prstGeom prst="rect">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latin typeface="Gill Sans Light"/>
                <a:cs typeface="Gill Sans Light"/>
              </a:rPr>
              <a:t>T</a:t>
            </a:r>
            <a:r>
              <a:rPr lang="en-US" sz="1600" dirty="0" smtClean="0">
                <a:solidFill>
                  <a:schemeClr val="tx1"/>
                </a:solidFill>
                <a:latin typeface="Gill Sans Light"/>
                <a:cs typeface="Gill Sans Light"/>
              </a:rPr>
              <a:t>LB</a:t>
            </a:r>
            <a:endParaRPr lang="en-US" dirty="0">
              <a:solidFill>
                <a:schemeClr val="tx1"/>
              </a:solidFill>
              <a:latin typeface="Gill Sans Light"/>
              <a:cs typeface="Gill Sans Light"/>
            </a:endParaRPr>
          </a:p>
        </p:txBody>
      </p:sp>
      <p:sp>
        <p:nvSpPr>
          <p:cNvPr id="56" name="Rectangle 55"/>
          <p:cNvSpPr/>
          <p:nvPr/>
        </p:nvSpPr>
        <p:spPr>
          <a:xfrm>
            <a:off x="1224548" y="3390903"/>
            <a:ext cx="528052" cy="392112"/>
          </a:xfrm>
          <a:prstGeom prst="rect">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latin typeface="Gill Sans Light"/>
                <a:cs typeface="Gill Sans Light"/>
              </a:rPr>
              <a:t>T</a:t>
            </a:r>
            <a:r>
              <a:rPr lang="en-US" sz="1600" dirty="0" smtClean="0">
                <a:solidFill>
                  <a:schemeClr val="tx1"/>
                </a:solidFill>
                <a:latin typeface="Gill Sans Light"/>
                <a:cs typeface="Gill Sans Light"/>
              </a:rPr>
              <a:t>LB</a:t>
            </a:r>
            <a:endParaRPr lang="en-US" dirty="0">
              <a:solidFill>
                <a:schemeClr val="tx1"/>
              </a:solidFill>
              <a:latin typeface="Gill Sans Light"/>
              <a:cs typeface="Gill Sans Light"/>
            </a:endParaRPr>
          </a:p>
        </p:txBody>
      </p:sp>
      <p:grpSp>
        <p:nvGrpSpPr>
          <p:cNvPr id="15" name="Group 14"/>
          <p:cNvGrpSpPr/>
          <p:nvPr/>
        </p:nvGrpSpPr>
        <p:grpSpPr>
          <a:xfrm>
            <a:off x="887058" y="914400"/>
            <a:ext cx="927896" cy="5315932"/>
            <a:chOff x="963258" y="1116009"/>
            <a:chExt cx="927896" cy="5315932"/>
          </a:xfrm>
        </p:grpSpPr>
        <p:sp>
          <p:nvSpPr>
            <p:cNvPr id="58" name="Rectangle 57"/>
            <p:cNvSpPr/>
            <p:nvPr/>
          </p:nvSpPr>
          <p:spPr>
            <a:xfrm>
              <a:off x="963258" y="1116009"/>
              <a:ext cx="927896" cy="5315932"/>
            </a:xfrm>
            <a:prstGeom prst="rect">
              <a:avLst/>
            </a:prstGeom>
            <a:solidFill>
              <a:schemeClr val="accent6">
                <a:lumMod val="40000"/>
                <a:lumOff val="60000"/>
                <a:alpha val="13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1338659" y="1347894"/>
              <a:ext cx="413941" cy="523220"/>
            </a:xfrm>
            <a:prstGeom prst="rect">
              <a:avLst/>
            </a:prstGeom>
            <a:noFill/>
          </p:spPr>
          <p:txBody>
            <a:bodyPr wrap="square" rtlCol="0">
              <a:spAutoFit/>
            </a:bodyPr>
            <a:lstStyle/>
            <a:p>
              <a:pPr algn="ctr"/>
              <a:r>
                <a:rPr lang="en-US" sz="2800" dirty="0" smtClean="0">
                  <a:solidFill>
                    <a:srgbClr val="00B050"/>
                  </a:solidFill>
                  <a:latin typeface="Gill Sans Light"/>
                  <a:cs typeface="Gill Sans Light"/>
                </a:rPr>
                <a:t>?</a:t>
              </a:r>
              <a:endParaRPr lang="en-US" sz="2400" dirty="0">
                <a:solidFill>
                  <a:srgbClr val="00B050"/>
                </a:solidFill>
                <a:latin typeface="Gill Sans Light"/>
                <a:cs typeface="Gill Sans Light"/>
              </a:endParaRPr>
            </a:p>
          </p:txBody>
        </p:sp>
      </p:grpSp>
    </p:spTree>
    <p:extLst>
      <p:ext uri="{BB962C8B-B14F-4D97-AF65-F5344CB8AC3E}">
        <p14:creationId xmlns:p14="http://schemas.microsoft.com/office/powerpoint/2010/main" val="241511545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heckerboard(across)">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50"/>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48"/>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49"/>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55"/>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56"/>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randombar(horizontal)">
                                      <p:cBhvr>
                                        <p:cTn id="4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48" grpId="0" animBg="1"/>
      <p:bldP spid="49" grpId="0" animBg="1"/>
      <p:bldP spid="50" grpId="0" animBg="1"/>
      <p:bldP spid="55" grpId="0" animBg="1"/>
      <p:bldP spid="56" grpId="0" animBg="1"/>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ko-KR" smtClean="0">
                <a:ea typeface="굴림" panose="020B0600000101010101" pitchFamily="34" charset="-127"/>
              </a:rPr>
              <a:t>Second-Chance List Algorithm (VAX/VMS)</a:t>
            </a:r>
          </a:p>
        </p:txBody>
      </p:sp>
      <p:sp>
        <p:nvSpPr>
          <p:cNvPr id="789507" name="Rectangle 3"/>
          <p:cNvSpPr>
            <a:spLocks noGrp="1" noChangeArrowheads="1"/>
          </p:cNvSpPr>
          <p:nvPr>
            <p:ph type="body" idx="1"/>
          </p:nvPr>
        </p:nvSpPr>
        <p:spPr>
          <a:xfrm>
            <a:off x="228600" y="3810000"/>
            <a:ext cx="8915400" cy="3048000"/>
          </a:xfrm>
        </p:spPr>
        <p:txBody>
          <a:bodyPr>
            <a:normAutofit/>
          </a:bodyPr>
          <a:lstStyle/>
          <a:p>
            <a:pPr>
              <a:lnSpc>
                <a:spcPct val="80000"/>
              </a:lnSpc>
              <a:spcBef>
                <a:spcPct val="15000"/>
              </a:spcBef>
            </a:pPr>
            <a:r>
              <a:rPr lang="en-US" altLang="ko-KR" sz="2800" dirty="0" smtClean="0">
                <a:ea typeface="굴림" panose="020B0600000101010101" pitchFamily="34" charset="-127"/>
              </a:rPr>
              <a:t>Split memory in two: Active list (RW), SC list (Invalid)</a:t>
            </a:r>
          </a:p>
          <a:p>
            <a:pPr>
              <a:lnSpc>
                <a:spcPct val="80000"/>
              </a:lnSpc>
              <a:spcBef>
                <a:spcPct val="15000"/>
              </a:spcBef>
            </a:pPr>
            <a:r>
              <a:rPr lang="en-US" altLang="ko-KR" sz="2800" dirty="0" smtClean="0">
                <a:ea typeface="굴림" panose="020B0600000101010101" pitchFamily="34" charset="-127"/>
              </a:rPr>
              <a:t>Access pages in Active list at full speed</a:t>
            </a:r>
          </a:p>
          <a:p>
            <a:pPr>
              <a:lnSpc>
                <a:spcPct val="80000"/>
              </a:lnSpc>
              <a:spcBef>
                <a:spcPct val="15000"/>
              </a:spcBef>
            </a:pPr>
            <a:r>
              <a:rPr lang="en-US" altLang="ko-KR" sz="2800" dirty="0" smtClean="0">
                <a:ea typeface="굴림" panose="020B0600000101010101" pitchFamily="34" charset="-127"/>
              </a:rPr>
              <a:t>Otherwise, Page Fault</a:t>
            </a:r>
          </a:p>
          <a:p>
            <a:pPr lvl="1">
              <a:lnSpc>
                <a:spcPct val="80000"/>
              </a:lnSpc>
              <a:spcBef>
                <a:spcPct val="15000"/>
              </a:spcBef>
            </a:pPr>
            <a:r>
              <a:rPr lang="en-US" altLang="ko-KR" sz="2400" dirty="0" smtClean="0">
                <a:ea typeface="굴림" panose="020B0600000101010101" pitchFamily="34" charset="-127"/>
              </a:rPr>
              <a:t>Always move overflow page from end of Active list to front of Second-chance list (SC) and mark invalid</a:t>
            </a:r>
          </a:p>
          <a:p>
            <a:pPr lvl="1">
              <a:lnSpc>
                <a:spcPct val="80000"/>
              </a:lnSpc>
              <a:spcBef>
                <a:spcPct val="15000"/>
              </a:spcBef>
            </a:pPr>
            <a:r>
              <a:rPr lang="en-US" altLang="ko-KR" sz="2400" dirty="0" smtClean="0">
                <a:ea typeface="굴림" panose="020B0600000101010101" pitchFamily="34" charset="-127"/>
              </a:rPr>
              <a:t>Desired Page On SC List: move to front of Active list, mark RW</a:t>
            </a:r>
          </a:p>
          <a:p>
            <a:pPr lvl="1">
              <a:lnSpc>
                <a:spcPct val="80000"/>
              </a:lnSpc>
              <a:spcBef>
                <a:spcPct val="15000"/>
              </a:spcBef>
            </a:pPr>
            <a:r>
              <a:rPr lang="en-US" altLang="ko-KR" sz="2400" dirty="0" smtClean="0">
                <a:ea typeface="굴림" panose="020B0600000101010101" pitchFamily="34" charset="-127"/>
              </a:rPr>
              <a:t>Not on SC list: page in to front of Active list, mark RW; page out LRU victim at end of SC list</a:t>
            </a:r>
          </a:p>
        </p:txBody>
      </p:sp>
      <p:grpSp>
        <p:nvGrpSpPr>
          <p:cNvPr id="789537" name="Group 33"/>
          <p:cNvGrpSpPr>
            <a:grpSpLocks/>
          </p:cNvGrpSpPr>
          <p:nvPr/>
        </p:nvGrpSpPr>
        <p:grpSpPr bwMode="auto">
          <a:xfrm>
            <a:off x="685800" y="730250"/>
            <a:ext cx="7604126" cy="2225675"/>
            <a:chOff x="432" y="384"/>
            <a:chExt cx="4790" cy="1402"/>
          </a:xfrm>
        </p:grpSpPr>
        <p:sp>
          <p:nvSpPr>
            <p:cNvPr id="26643" name="Rectangle 5"/>
            <p:cNvSpPr>
              <a:spLocks noChangeArrowheads="1"/>
            </p:cNvSpPr>
            <p:nvPr/>
          </p:nvSpPr>
          <p:spPr bwMode="auto">
            <a:xfrm>
              <a:off x="1772" y="384"/>
              <a:ext cx="528" cy="240"/>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400">
                <a:latin typeface="Gill Sans Light"/>
                <a:cs typeface="Gill Sans Light"/>
              </a:endParaRPr>
            </a:p>
          </p:txBody>
        </p:sp>
        <p:sp>
          <p:nvSpPr>
            <p:cNvPr id="26644" name="Rectangle 6"/>
            <p:cNvSpPr>
              <a:spLocks noChangeArrowheads="1"/>
            </p:cNvSpPr>
            <p:nvPr/>
          </p:nvSpPr>
          <p:spPr bwMode="auto">
            <a:xfrm>
              <a:off x="1772" y="720"/>
              <a:ext cx="528" cy="240"/>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400">
                <a:latin typeface="Gill Sans Light"/>
                <a:cs typeface="Gill Sans Light"/>
              </a:endParaRPr>
            </a:p>
          </p:txBody>
        </p:sp>
        <p:sp>
          <p:nvSpPr>
            <p:cNvPr id="26645" name="Rectangle 7"/>
            <p:cNvSpPr>
              <a:spLocks noChangeArrowheads="1"/>
            </p:cNvSpPr>
            <p:nvPr/>
          </p:nvSpPr>
          <p:spPr bwMode="auto">
            <a:xfrm>
              <a:off x="1772" y="1056"/>
              <a:ext cx="528" cy="240"/>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400">
                <a:latin typeface="Gill Sans Light"/>
                <a:cs typeface="Gill Sans Light"/>
              </a:endParaRPr>
            </a:p>
          </p:txBody>
        </p:sp>
        <p:sp>
          <p:nvSpPr>
            <p:cNvPr id="26646" name="Rectangle 8"/>
            <p:cNvSpPr>
              <a:spLocks noChangeArrowheads="1"/>
            </p:cNvSpPr>
            <p:nvPr/>
          </p:nvSpPr>
          <p:spPr bwMode="auto">
            <a:xfrm>
              <a:off x="1772" y="1392"/>
              <a:ext cx="528" cy="240"/>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400">
                <a:latin typeface="Gill Sans Light"/>
                <a:cs typeface="Gill Sans Light"/>
              </a:endParaRPr>
            </a:p>
          </p:txBody>
        </p:sp>
        <p:sp>
          <p:nvSpPr>
            <p:cNvPr id="26647" name="Rectangle 10"/>
            <p:cNvSpPr>
              <a:spLocks noChangeArrowheads="1"/>
            </p:cNvSpPr>
            <p:nvPr/>
          </p:nvSpPr>
          <p:spPr bwMode="auto">
            <a:xfrm>
              <a:off x="3164" y="384"/>
              <a:ext cx="528" cy="240"/>
            </a:xfrm>
            <a:prstGeom prst="rect">
              <a:avLst/>
            </a:prstGeom>
            <a:solidFill>
              <a:srgbClr val="FFFF00"/>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400">
                <a:latin typeface="Gill Sans Light"/>
                <a:cs typeface="Gill Sans Light"/>
              </a:endParaRPr>
            </a:p>
          </p:txBody>
        </p:sp>
        <p:sp>
          <p:nvSpPr>
            <p:cNvPr id="26648" name="Rectangle 11"/>
            <p:cNvSpPr>
              <a:spLocks noChangeArrowheads="1"/>
            </p:cNvSpPr>
            <p:nvPr/>
          </p:nvSpPr>
          <p:spPr bwMode="auto">
            <a:xfrm>
              <a:off x="3164" y="720"/>
              <a:ext cx="528" cy="240"/>
            </a:xfrm>
            <a:prstGeom prst="rect">
              <a:avLst/>
            </a:prstGeom>
            <a:solidFill>
              <a:srgbClr val="FFFF00"/>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400">
                <a:latin typeface="Gill Sans Light"/>
                <a:cs typeface="Gill Sans Light"/>
              </a:endParaRPr>
            </a:p>
          </p:txBody>
        </p:sp>
        <p:sp>
          <p:nvSpPr>
            <p:cNvPr id="26649" name="Rectangle 12"/>
            <p:cNvSpPr>
              <a:spLocks noChangeArrowheads="1"/>
            </p:cNvSpPr>
            <p:nvPr/>
          </p:nvSpPr>
          <p:spPr bwMode="auto">
            <a:xfrm>
              <a:off x="3164" y="1056"/>
              <a:ext cx="528" cy="240"/>
            </a:xfrm>
            <a:prstGeom prst="rect">
              <a:avLst/>
            </a:prstGeom>
            <a:solidFill>
              <a:srgbClr val="FFFF00"/>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400">
                <a:latin typeface="Gill Sans Light"/>
                <a:cs typeface="Gill Sans Light"/>
              </a:endParaRPr>
            </a:p>
          </p:txBody>
        </p:sp>
        <p:sp>
          <p:nvSpPr>
            <p:cNvPr id="26650" name="Rectangle 13"/>
            <p:cNvSpPr>
              <a:spLocks noChangeArrowheads="1"/>
            </p:cNvSpPr>
            <p:nvPr/>
          </p:nvSpPr>
          <p:spPr bwMode="auto">
            <a:xfrm>
              <a:off x="3164" y="1392"/>
              <a:ext cx="528" cy="240"/>
            </a:xfrm>
            <a:prstGeom prst="rect">
              <a:avLst/>
            </a:prstGeom>
            <a:solidFill>
              <a:srgbClr val="FFFF00"/>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400">
                <a:latin typeface="Gill Sans Light"/>
                <a:cs typeface="Gill Sans Light"/>
              </a:endParaRPr>
            </a:p>
          </p:txBody>
        </p:sp>
        <p:sp>
          <p:nvSpPr>
            <p:cNvPr id="26651" name="Text Box 14"/>
            <p:cNvSpPr txBox="1">
              <a:spLocks noChangeArrowheads="1"/>
            </p:cNvSpPr>
            <p:nvPr/>
          </p:nvSpPr>
          <p:spPr bwMode="auto">
            <a:xfrm>
              <a:off x="432" y="624"/>
              <a:ext cx="1222" cy="116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400" dirty="0">
                  <a:solidFill>
                    <a:schemeClr val="hlink"/>
                  </a:solidFill>
                  <a:latin typeface="Gill Sans Light"/>
                  <a:ea typeface="굴림" panose="020B0600000101010101" pitchFamily="34" charset="-127"/>
                  <a:cs typeface="Gill Sans Light"/>
                </a:rPr>
                <a:t>Directly</a:t>
              </a:r>
            </a:p>
            <a:p>
              <a:r>
                <a:rPr lang="en-US" altLang="ko-KR" sz="2400" dirty="0">
                  <a:solidFill>
                    <a:schemeClr val="hlink"/>
                  </a:solidFill>
                  <a:latin typeface="Gill Sans Light"/>
                  <a:ea typeface="굴림" panose="020B0600000101010101" pitchFamily="34" charset="-127"/>
                  <a:cs typeface="Gill Sans Light"/>
                </a:rPr>
                <a:t>Mapped Pages</a:t>
              </a:r>
            </a:p>
            <a:p>
              <a:endParaRPr lang="en-US" altLang="ko-KR" sz="1800" dirty="0">
                <a:solidFill>
                  <a:schemeClr val="hlink"/>
                </a:solidFill>
                <a:latin typeface="Gill Sans Light"/>
                <a:ea typeface="굴림" panose="020B0600000101010101" pitchFamily="34" charset="-127"/>
                <a:cs typeface="Gill Sans Light"/>
              </a:endParaRPr>
            </a:p>
            <a:p>
              <a:r>
                <a:rPr lang="en-US" altLang="ko-KR" sz="2400" dirty="0">
                  <a:solidFill>
                    <a:schemeClr val="hlink"/>
                  </a:solidFill>
                  <a:latin typeface="Gill Sans Light"/>
                  <a:ea typeface="굴림" panose="020B0600000101010101" pitchFamily="34" charset="-127"/>
                  <a:cs typeface="Gill Sans Light"/>
                </a:rPr>
                <a:t>Marked: RW</a:t>
              </a:r>
            </a:p>
            <a:p>
              <a:r>
                <a:rPr lang="en-US" altLang="ko-KR" sz="2400" dirty="0">
                  <a:solidFill>
                    <a:schemeClr val="hlink"/>
                  </a:solidFill>
                  <a:latin typeface="Gill Sans Light"/>
                  <a:ea typeface="굴림" panose="020B0600000101010101" pitchFamily="34" charset="-127"/>
                  <a:cs typeface="Gill Sans Light"/>
                </a:rPr>
                <a:t>List: FIFO</a:t>
              </a:r>
            </a:p>
          </p:txBody>
        </p:sp>
        <p:sp>
          <p:nvSpPr>
            <p:cNvPr id="26652" name="Text Box 15"/>
            <p:cNvSpPr txBox="1">
              <a:spLocks noChangeArrowheads="1"/>
            </p:cNvSpPr>
            <p:nvPr/>
          </p:nvSpPr>
          <p:spPr bwMode="auto">
            <a:xfrm>
              <a:off x="3984" y="624"/>
              <a:ext cx="1238" cy="116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400" dirty="0">
                  <a:solidFill>
                    <a:schemeClr val="hlink"/>
                  </a:solidFill>
                  <a:latin typeface="Gill Sans Light"/>
                  <a:ea typeface="굴림" panose="020B0600000101010101" pitchFamily="34" charset="-127"/>
                  <a:cs typeface="Gill Sans Light"/>
                </a:rPr>
                <a:t>Second </a:t>
              </a:r>
            </a:p>
            <a:p>
              <a:r>
                <a:rPr lang="en-US" altLang="ko-KR" sz="2400" dirty="0">
                  <a:solidFill>
                    <a:schemeClr val="hlink"/>
                  </a:solidFill>
                  <a:latin typeface="Gill Sans Light"/>
                  <a:ea typeface="굴림" panose="020B0600000101010101" pitchFamily="34" charset="-127"/>
                  <a:cs typeface="Gill Sans Light"/>
                </a:rPr>
                <a:t>Chance List</a:t>
              </a:r>
            </a:p>
            <a:p>
              <a:endParaRPr lang="en-US" altLang="ko-KR" sz="1600" dirty="0">
                <a:solidFill>
                  <a:schemeClr val="hlink"/>
                </a:solidFill>
                <a:latin typeface="Gill Sans Light"/>
                <a:ea typeface="굴림" panose="020B0600000101010101" pitchFamily="34" charset="-127"/>
                <a:cs typeface="Gill Sans Light"/>
              </a:endParaRPr>
            </a:p>
            <a:p>
              <a:r>
                <a:rPr lang="en-US" altLang="ko-KR" sz="2400" dirty="0">
                  <a:solidFill>
                    <a:schemeClr val="hlink"/>
                  </a:solidFill>
                  <a:latin typeface="Gill Sans Light"/>
                  <a:ea typeface="굴림" panose="020B0600000101010101" pitchFamily="34" charset="-127"/>
                  <a:cs typeface="Gill Sans Light"/>
                </a:rPr>
                <a:t>Marked: Invalid</a:t>
              </a:r>
            </a:p>
            <a:p>
              <a:r>
                <a:rPr lang="en-US" altLang="ko-KR" sz="2400" dirty="0">
                  <a:solidFill>
                    <a:schemeClr val="hlink"/>
                  </a:solidFill>
                  <a:latin typeface="Gill Sans Light"/>
                  <a:ea typeface="굴림" panose="020B0600000101010101" pitchFamily="34" charset="-127"/>
                  <a:cs typeface="Gill Sans Light"/>
                </a:rPr>
                <a:t>List: LRU</a:t>
              </a:r>
            </a:p>
          </p:txBody>
        </p:sp>
      </p:grpSp>
      <p:grpSp>
        <p:nvGrpSpPr>
          <p:cNvPr id="789535" name="Group 31"/>
          <p:cNvGrpSpPr>
            <a:grpSpLocks/>
          </p:cNvGrpSpPr>
          <p:nvPr/>
        </p:nvGrpSpPr>
        <p:grpSpPr bwMode="auto">
          <a:xfrm>
            <a:off x="5822951" y="730251"/>
            <a:ext cx="2697163" cy="458788"/>
            <a:chOff x="3668" y="384"/>
            <a:chExt cx="1699" cy="289"/>
          </a:xfrm>
        </p:grpSpPr>
        <p:sp>
          <p:nvSpPr>
            <p:cNvPr id="26641" name="Line 18"/>
            <p:cNvSpPr>
              <a:spLocks noChangeShapeType="1"/>
            </p:cNvSpPr>
            <p:nvPr/>
          </p:nvSpPr>
          <p:spPr bwMode="auto">
            <a:xfrm>
              <a:off x="3668" y="480"/>
              <a:ext cx="7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sp>
          <p:nvSpPr>
            <p:cNvPr id="26642" name="Text Box 19"/>
            <p:cNvSpPr txBox="1">
              <a:spLocks noChangeArrowheads="1"/>
            </p:cNvSpPr>
            <p:nvPr/>
          </p:nvSpPr>
          <p:spPr bwMode="auto">
            <a:xfrm>
              <a:off x="4416" y="384"/>
              <a:ext cx="951" cy="289"/>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400">
                  <a:latin typeface="Gill Sans Light"/>
                  <a:ea typeface="굴림" panose="020B0600000101010101" pitchFamily="34" charset="-127"/>
                  <a:cs typeface="Gill Sans Light"/>
                </a:rPr>
                <a:t>LRU victim</a:t>
              </a:r>
            </a:p>
          </p:txBody>
        </p:sp>
      </p:grpSp>
      <p:grpSp>
        <p:nvGrpSpPr>
          <p:cNvPr id="789534" name="Group 30"/>
          <p:cNvGrpSpPr>
            <a:grpSpLocks/>
          </p:cNvGrpSpPr>
          <p:nvPr/>
        </p:nvGrpSpPr>
        <p:grpSpPr bwMode="auto">
          <a:xfrm>
            <a:off x="603250" y="2905125"/>
            <a:ext cx="2139950" cy="828675"/>
            <a:chOff x="380" y="1754"/>
            <a:chExt cx="1348" cy="522"/>
          </a:xfrm>
        </p:grpSpPr>
        <p:sp>
          <p:nvSpPr>
            <p:cNvPr id="26639" name="Line 22"/>
            <p:cNvSpPr>
              <a:spLocks noChangeShapeType="1"/>
            </p:cNvSpPr>
            <p:nvPr/>
          </p:nvSpPr>
          <p:spPr bwMode="auto">
            <a:xfrm>
              <a:off x="1104" y="1968"/>
              <a:ext cx="62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sp>
          <p:nvSpPr>
            <p:cNvPr id="26640" name="Text Box 23"/>
            <p:cNvSpPr txBox="1">
              <a:spLocks noChangeArrowheads="1"/>
            </p:cNvSpPr>
            <p:nvPr/>
          </p:nvSpPr>
          <p:spPr bwMode="auto">
            <a:xfrm>
              <a:off x="380" y="1754"/>
              <a:ext cx="874" cy="52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spcBef>
                  <a:spcPct val="0"/>
                </a:spcBef>
              </a:pPr>
              <a:r>
                <a:rPr lang="en-US" altLang="ko-KR" sz="2400" dirty="0">
                  <a:latin typeface="Gill Sans Light"/>
                  <a:ea typeface="굴림" panose="020B0600000101010101" pitchFamily="34" charset="-127"/>
                  <a:cs typeface="Gill Sans Light"/>
                </a:rPr>
                <a:t>Page-in</a:t>
              </a:r>
            </a:p>
            <a:p>
              <a:pPr>
                <a:spcBef>
                  <a:spcPct val="0"/>
                </a:spcBef>
              </a:pPr>
              <a:r>
                <a:rPr lang="en-US" altLang="ko-KR" sz="2400" dirty="0">
                  <a:latin typeface="Gill Sans Light"/>
                  <a:ea typeface="굴림" panose="020B0600000101010101" pitchFamily="34" charset="-127"/>
                  <a:cs typeface="Gill Sans Light"/>
                </a:rPr>
                <a:t>From disk</a:t>
              </a:r>
            </a:p>
          </p:txBody>
        </p:sp>
      </p:grpSp>
      <p:grpSp>
        <p:nvGrpSpPr>
          <p:cNvPr id="789533" name="Group 29"/>
          <p:cNvGrpSpPr>
            <a:grpSpLocks/>
          </p:cNvGrpSpPr>
          <p:nvPr/>
        </p:nvGrpSpPr>
        <p:grpSpPr bwMode="auto">
          <a:xfrm>
            <a:off x="2743200" y="1492250"/>
            <a:ext cx="2279650" cy="2124075"/>
            <a:chOff x="1728" y="864"/>
            <a:chExt cx="1436" cy="1338"/>
          </a:xfrm>
        </p:grpSpPr>
        <p:sp>
          <p:nvSpPr>
            <p:cNvPr id="26636" name="Line 16"/>
            <p:cNvSpPr>
              <a:spLocks noChangeShapeType="1"/>
            </p:cNvSpPr>
            <p:nvPr/>
          </p:nvSpPr>
          <p:spPr bwMode="auto">
            <a:xfrm flipH="1">
              <a:off x="2204" y="864"/>
              <a:ext cx="960" cy="91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sp>
          <p:nvSpPr>
            <p:cNvPr id="26637" name="Text Box 20"/>
            <p:cNvSpPr txBox="1">
              <a:spLocks noChangeArrowheads="1"/>
            </p:cNvSpPr>
            <p:nvPr/>
          </p:nvSpPr>
          <p:spPr bwMode="auto">
            <a:xfrm>
              <a:off x="1728" y="1680"/>
              <a:ext cx="1152" cy="52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78" tIns="44445" rIns="90478" bIns="44445">
              <a:spAutoFit/>
            </a:bodyP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spcBef>
                  <a:spcPct val="0"/>
                </a:spcBef>
              </a:pPr>
              <a:r>
                <a:rPr lang="en-US" altLang="ko-KR" sz="2400" dirty="0">
                  <a:latin typeface="Gill Sans Light"/>
                  <a:ea typeface="굴림" panose="020B0600000101010101" pitchFamily="34" charset="-127"/>
                  <a:cs typeface="Gill Sans Light"/>
                </a:rPr>
                <a:t>New</a:t>
              </a:r>
            </a:p>
            <a:p>
              <a:pPr>
                <a:spcBef>
                  <a:spcPct val="0"/>
                </a:spcBef>
              </a:pPr>
              <a:r>
                <a:rPr lang="en-US" altLang="ko-KR" sz="2400" dirty="0" smtClean="0">
                  <a:latin typeface="Gill Sans Light"/>
                  <a:ea typeface="굴림" panose="020B0600000101010101" pitchFamily="34" charset="-127"/>
                  <a:cs typeface="Gill Sans Light"/>
                </a:rPr>
                <a:t>Active Pages</a:t>
              </a:r>
              <a:endParaRPr lang="en-US" altLang="ko-KR" sz="2400" dirty="0">
                <a:latin typeface="Gill Sans Light"/>
                <a:ea typeface="굴림" panose="020B0600000101010101" pitchFamily="34" charset="-127"/>
                <a:cs typeface="Gill Sans Light"/>
              </a:endParaRPr>
            </a:p>
          </p:txBody>
        </p:sp>
        <p:sp>
          <p:nvSpPr>
            <p:cNvPr id="26638" name="Text Box 24"/>
            <p:cNvSpPr txBox="1">
              <a:spLocks noChangeArrowheads="1"/>
            </p:cNvSpPr>
            <p:nvPr/>
          </p:nvSpPr>
          <p:spPr bwMode="auto">
            <a:xfrm rot="19063843">
              <a:off x="2255" y="1160"/>
              <a:ext cx="640" cy="289"/>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400">
                  <a:latin typeface="Gill Sans Light"/>
                  <a:ea typeface="굴림" panose="020B0600000101010101" pitchFamily="34" charset="-127"/>
                  <a:cs typeface="Gill Sans Light"/>
                </a:rPr>
                <a:t>Access</a:t>
              </a:r>
            </a:p>
          </p:txBody>
        </p:sp>
      </p:grpSp>
      <p:grpSp>
        <p:nvGrpSpPr>
          <p:cNvPr id="789532" name="Group 28"/>
          <p:cNvGrpSpPr>
            <a:grpSpLocks/>
          </p:cNvGrpSpPr>
          <p:nvPr/>
        </p:nvGrpSpPr>
        <p:grpSpPr bwMode="auto">
          <a:xfrm>
            <a:off x="3651251" y="617538"/>
            <a:ext cx="2978151" cy="3046413"/>
            <a:chOff x="2300" y="313"/>
            <a:chExt cx="1876" cy="1919"/>
          </a:xfrm>
        </p:grpSpPr>
        <p:sp>
          <p:nvSpPr>
            <p:cNvPr id="26633" name="Line 17"/>
            <p:cNvSpPr>
              <a:spLocks noChangeShapeType="1"/>
            </p:cNvSpPr>
            <p:nvPr/>
          </p:nvSpPr>
          <p:spPr bwMode="auto">
            <a:xfrm>
              <a:off x="2300" y="480"/>
              <a:ext cx="1060" cy="124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sp>
          <p:nvSpPr>
            <p:cNvPr id="26634" name="Text Box 21"/>
            <p:cNvSpPr txBox="1">
              <a:spLocks noChangeArrowheads="1"/>
            </p:cNvSpPr>
            <p:nvPr/>
          </p:nvSpPr>
          <p:spPr bwMode="auto">
            <a:xfrm>
              <a:off x="3107" y="1710"/>
              <a:ext cx="1069" cy="52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78" tIns="44445" rIns="90478" bIns="44445">
              <a:spAutoFit/>
            </a:bodyP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spcBef>
                  <a:spcPct val="0"/>
                </a:spcBef>
              </a:pPr>
              <a:r>
                <a:rPr lang="en-US" altLang="ko-KR" sz="2400" dirty="0">
                  <a:latin typeface="Gill Sans Light"/>
                  <a:ea typeface="굴림" panose="020B0600000101010101" pitchFamily="34" charset="-127"/>
                  <a:cs typeface="Gill Sans Light"/>
                </a:rPr>
                <a:t>New</a:t>
              </a:r>
            </a:p>
            <a:p>
              <a:pPr>
                <a:spcBef>
                  <a:spcPct val="0"/>
                </a:spcBef>
              </a:pPr>
              <a:r>
                <a:rPr lang="en-US" altLang="ko-KR" sz="2400" dirty="0" smtClean="0">
                  <a:latin typeface="Gill Sans Light"/>
                  <a:ea typeface="굴림" panose="020B0600000101010101" pitchFamily="34" charset="-127"/>
                  <a:cs typeface="Gill Sans Light"/>
                </a:rPr>
                <a:t>SC Victims</a:t>
              </a:r>
              <a:endParaRPr lang="en-US" altLang="ko-KR" sz="2400" dirty="0">
                <a:latin typeface="Gill Sans Light"/>
                <a:ea typeface="굴림" panose="020B0600000101010101" pitchFamily="34" charset="-127"/>
                <a:cs typeface="Gill Sans Light"/>
              </a:endParaRPr>
            </a:p>
          </p:txBody>
        </p:sp>
        <p:sp>
          <p:nvSpPr>
            <p:cNvPr id="26635" name="Text Box 25"/>
            <p:cNvSpPr txBox="1">
              <a:spLocks noChangeArrowheads="1"/>
            </p:cNvSpPr>
            <p:nvPr/>
          </p:nvSpPr>
          <p:spPr bwMode="auto">
            <a:xfrm rot="2931928">
              <a:off x="2223" y="593"/>
              <a:ext cx="850" cy="289"/>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400">
                  <a:latin typeface="Gill Sans Light"/>
                  <a:ea typeface="굴림" panose="020B0600000101010101" pitchFamily="34" charset="-127"/>
                  <a:cs typeface="Gill Sans Light"/>
                </a:rPr>
                <a:t>Overflow</a:t>
              </a:r>
            </a:p>
          </p:txBody>
        </p:sp>
      </p:grpSp>
    </p:spTree>
    <p:extLst>
      <p:ext uri="{BB962C8B-B14F-4D97-AF65-F5344CB8AC3E}">
        <p14:creationId xmlns:p14="http://schemas.microsoft.com/office/powerpoint/2010/main" val="210967301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9507">
                                            <p:txEl>
                                              <p:pRg st="0" end="0"/>
                                            </p:txEl>
                                          </p:spTgt>
                                        </p:tgtEl>
                                        <p:attrNameLst>
                                          <p:attrName>style.visibility</p:attrName>
                                        </p:attrNameLst>
                                      </p:cBhvr>
                                      <p:to>
                                        <p:strVal val="visible"/>
                                      </p:to>
                                    </p:set>
                                  </p:childTnLst>
                                </p:cTn>
                              </p:par>
                              <p:par>
                                <p:cTn id="7" presetID="2" presetClass="entr" presetSubtype="2" fill="hold" nodeType="withEffect">
                                  <p:stCondLst>
                                    <p:cond delay="0"/>
                                  </p:stCondLst>
                                  <p:childTnLst>
                                    <p:set>
                                      <p:cBhvr>
                                        <p:cTn id="8" dur="1" fill="hold">
                                          <p:stCondLst>
                                            <p:cond delay="0"/>
                                          </p:stCondLst>
                                        </p:cTn>
                                        <p:tgtEl>
                                          <p:spTgt spid="789537"/>
                                        </p:tgtEl>
                                        <p:attrNameLst>
                                          <p:attrName>style.visibility</p:attrName>
                                        </p:attrNameLst>
                                      </p:cBhvr>
                                      <p:to>
                                        <p:strVal val="visible"/>
                                      </p:to>
                                    </p:set>
                                    <p:anim calcmode="lin" valueType="num">
                                      <p:cBhvr additive="base">
                                        <p:cTn id="9" dur="500" fill="hold"/>
                                        <p:tgtEl>
                                          <p:spTgt spid="789537"/>
                                        </p:tgtEl>
                                        <p:attrNameLst>
                                          <p:attrName>ppt_x</p:attrName>
                                        </p:attrNameLst>
                                      </p:cBhvr>
                                      <p:tavLst>
                                        <p:tav tm="0">
                                          <p:val>
                                            <p:strVal val="1+#ppt_w/2"/>
                                          </p:val>
                                        </p:tav>
                                        <p:tav tm="100000">
                                          <p:val>
                                            <p:strVal val="#ppt_x"/>
                                          </p:val>
                                        </p:tav>
                                      </p:tavLst>
                                    </p:anim>
                                    <p:anim calcmode="lin" valueType="num">
                                      <p:cBhvr additive="base">
                                        <p:cTn id="10" dur="500" fill="hold"/>
                                        <p:tgtEl>
                                          <p:spTgt spid="789537"/>
                                        </p:tgtEl>
                                        <p:attrNameLst>
                                          <p:attrName>ppt_y</p:attrName>
                                        </p:attrNameLst>
                                      </p:cBhvr>
                                      <p:tavLst>
                                        <p:tav tm="0">
                                          <p:val>
                                            <p:strVal val="#ppt_y"/>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89507">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89507">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89507">
                                            <p:txEl>
                                              <p:pRg st="3" end="3"/>
                                            </p:txEl>
                                          </p:spTgt>
                                        </p:tgtEl>
                                        <p:attrNameLst>
                                          <p:attrName>style.visibility</p:attrName>
                                        </p:attrNameLst>
                                      </p:cBhvr>
                                      <p:to>
                                        <p:strVal val="visible"/>
                                      </p:to>
                                    </p:set>
                                  </p:childTnLst>
                                </p:cTn>
                              </p:par>
                              <p:par>
                                <p:cTn id="23" presetID="22" presetClass="entr" presetSubtype="1" fill="hold" nodeType="withEffect">
                                  <p:stCondLst>
                                    <p:cond delay="0"/>
                                  </p:stCondLst>
                                  <p:childTnLst>
                                    <p:set>
                                      <p:cBhvr>
                                        <p:cTn id="24" dur="1" fill="hold">
                                          <p:stCondLst>
                                            <p:cond delay="0"/>
                                          </p:stCondLst>
                                        </p:cTn>
                                        <p:tgtEl>
                                          <p:spTgt spid="789532"/>
                                        </p:tgtEl>
                                        <p:attrNameLst>
                                          <p:attrName>style.visibility</p:attrName>
                                        </p:attrNameLst>
                                      </p:cBhvr>
                                      <p:to>
                                        <p:strVal val="visible"/>
                                      </p:to>
                                    </p:set>
                                    <p:animEffect transition="in" filter="wipe(up)">
                                      <p:cBhvr>
                                        <p:cTn id="25" dur="500"/>
                                        <p:tgtEl>
                                          <p:spTgt spid="78953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789507">
                                            <p:txEl>
                                              <p:pRg st="4" end="4"/>
                                            </p:txEl>
                                          </p:spTgt>
                                        </p:tgtEl>
                                        <p:attrNameLst>
                                          <p:attrName>style.visibility</p:attrName>
                                        </p:attrNameLst>
                                      </p:cBhvr>
                                      <p:to>
                                        <p:strVal val="visible"/>
                                      </p:to>
                                    </p:set>
                                  </p:childTnLst>
                                </p:cTn>
                              </p:par>
                              <p:par>
                                <p:cTn id="30" presetID="22" presetClass="entr" presetSubtype="1" fill="hold" nodeType="withEffect">
                                  <p:stCondLst>
                                    <p:cond delay="0"/>
                                  </p:stCondLst>
                                  <p:childTnLst>
                                    <p:set>
                                      <p:cBhvr>
                                        <p:cTn id="31" dur="1" fill="hold">
                                          <p:stCondLst>
                                            <p:cond delay="0"/>
                                          </p:stCondLst>
                                        </p:cTn>
                                        <p:tgtEl>
                                          <p:spTgt spid="789533"/>
                                        </p:tgtEl>
                                        <p:attrNameLst>
                                          <p:attrName>style.visibility</p:attrName>
                                        </p:attrNameLst>
                                      </p:cBhvr>
                                      <p:to>
                                        <p:strVal val="visible"/>
                                      </p:to>
                                    </p:set>
                                    <p:animEffect transition="in" filter="wipe(up)">
                                      <p:cBhvr>
                                        <p:cTn id="32" dur="500"/>
                                        <p:tgtEl>
                                          <p:spTgt spid="78953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89507">
                                            <p:txEl>
                                              <p:pRg st="5" end="5"/>
                                            </p:txEl>
                                          </p:spTgt>
                                        </p:tgtEl>
                                        <p:attrNameLst>
                                          <p:attrName>style.visibility</p:attrName>
                                        </p:attrNameLst>
                                      </p:cBhvr>
                                      <p:to>
                                        <p:strVal val="visible"/>
                                      </p:to>
                                    </p:set>
                                  </p:childTnLst>
                                </p:cTn>
                              </p:par>
                            </p:childTnLst>
                          </p:cTn>
                        </p:par>
                        <p:par>
                          <p:cTn id="37" fill="hold" nodeType="afterGroup">
                            <p:stCondLst>
                              <p:cond delay="0"/>
                            </p:stCondLst>
                            <p:childTnLst>
                              <p:par>
                                <p:cTn id="38" presetID="22" presetClass="entr" presetSubtype="8" fill="hold" nodeType="afterEffect">
                                  <p:stCondLst>
                                    <p:cond delay="0"/>
                                  </p:stCondLst>
                                  <p:childTnLst>
                                    <p:set>
                                      <p:cBhvr>
                                        <p:cTn id="39" dur="1" fill="hold">
                                          <p:stCondLst>
                                            <p:cond delay="0"/>
                                          </p:stCondLst>
                                        </p:cTn>
                                        <p:tgtEl>
                                          <p:spTgt spid="789534"/>
                                        </p:tgtEl>
                                        <p:attrNameLst>
                                          <p:attrName>style.visibility</p:attrName>
                                        </p:attrNameLst>
                                      </p:cBhvr>
                                      <p:to>
                                        <p:strVal val="visible"/>
                                      </p:to>
                                    </p:set>
                                    <p:animEffect transition="in" filter="wipe(left)">
                                      <p:cBhvr>
                                        <p:cTn id="40" dur="500"/>
                                        <p:tgtEl>
                                          <p:spTgt spid="789534"/>
                                        </p:tgtEl>
                                      </p:cBhvr>
                                    </p:animEffect>
                                  </p:childTnLst>
                                </p:cTn>
                              </p:par>
                            </p:childTnLst>
                          </p:cTn>
                        </p:par>
                        <p:par>
                          <p:cTn id="41" fill="hold" nodeType="afterGroup">
                            <p:stCondLst>
                              <p:cond delay="500"/>
                            </p:stCondLst>
                            <p:childTnLst>
                              <p:par>
                                <p:cTn id="42" presetID="22" presetClass="entr" presetSubtype="8" fill="hold" nodeType="afterEffect">
                                  <p:stCondLst>
                                    <p:cond delay="0"/>
                                  </p:stCondLst>
                                  <p:childTnLst>
                                    <p:set>
                                      <p:cBhvr>
                                        <p:cTn id="43" dur="1" fill="hold">
                                          <p:stCondLst>
                                            <p:cond delay="0"/>
                                          </p:stCondLst>
                                        </p:cTn>
                                        <p:tgtEl>
                                          <p:spTgt spid="789535"/>
                                        </p:tgtEl>
                                        <p:attrNameLst>
                                          <p:attrName>style.visibility</p:attrName>
                                        </p:attrNameLst>
                                      </p:cBhvr>
                                      <p:to>
                                        <p:strVal val="visible"/>
                                      </p:to>
                                    </p:set>
                                    <p:animEffect transition="in" filter="wipe(left)">
                                      <p:cBhvr>
                                        <p:cTn id="44" dur="500"/>
                                        <p:tgtEl>
                                          <p:spTgt spid="7895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9507"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ko-KR" smtClean="0">
                <a:ea typeface="굴림" panose="020B0600000101010101" pitchFamily="34" charset="-127"/>
              </a:rPr>
              <a:t>Second-Chance List Algorithm (con’t)</a:t>
            </a:r>
          </a:p>
        </p:txBody>
      </p:sp>
      <p:sp>
        <p:nvSpPr>
          <p:cNvPr id="27651" name="Rectangle 3"/>
          <p:cNvSpPr>
            <a:spLocks noGrp="1" noChangeArrowheads="1"/>
          </p:cNvSpPr>
          <p:nvPr>
            <p:ph type="body" idx="1"/>
          </p:nvPr>
        </p:nvSpPr>
        <p:spPr>
          <a:xfrm>
            <a:off x="304800" y="685800"/>
            <a:ext cx="8610600" cy="5867400"/>
          </a:xfrm>
        </p:spPr>
        <p:txBody>
          <a:bodyPr/>
          <a:lstStyle/>
          <a:p>
            <a:pPr>
              <a:lnSpc>
                <a:spcPct val="80000"/>
              </a:lnSpc>
            </a:pPr>
            <a:r>
              <a:rPr lang="en-US" altLang="ko-KR" dirty="0" smtClean="0">
                <a:ea typeface="굴림" panose="020B0600000101010101" pitchFamily="34" charset="-127"/>
              </a:rPr>
              <a:t>How many pages for second chance list?</a:t>
            </a:r>
          </a:p>
          <a:p>
            <a:pPr lvl="1">
              <a:lnSpc>
                <a:spcPct val="80000"/>
              </a:lnSpc>
            </a:pPr>
            <a:r>
              <a:rPr lang="en-US" altLang="ko-KR" dirty="0" smtClean="0">
                <a:ea typeface="굴림" panose="020B0600000101010101" pitchFamily="34" charset="-127"/>
              </a:rPr>
              <a:t>If 0 </a:t>
            </a:r>
            <a:r>
              <a:rPr lang="en-US" altLang="ko-KR" dirty="0" smtClean="0">
                <a:ea typeface="굴림" panose="020B0600000101010101" pitchFamily="34" charset="-127"/>
                <a:sym typeface="Symbol" panose="05050102010706020507" pitchFamily="18" charset="2"/>
              </a:rPr>
              <a:t> FIFO</a:t>
            </a:r>
          </a:p>
          <a:p>
            <a:pPr lvl="1">
              <a:lnSpc>
                <a:spcPct val="80000"/>
              </a:lnSpc>
            </a:pPr>
            <a:r>
              <a:rPr lang="en-US" altLang="ko-KR" dirty="0" smtClean="0">
                <a:ea typeface="굴림" panose="020B0600000101010101" pitchFamily="34" charset="-127"/>
                <a:sym typeface="Symbol" panose="05050102010706020507" pitchFamily="18" charset="2"/>
              </a:rPr>
              <a:t>If all  LRU, but page fault on every page reference</a:t>
            </a:r>
          </a:p>
          <a:p>
            <a:pPr>
              <a:lnSpc>
                <a:spcPct val="80000"/>
              </a:lnSpc>
            </a:pPr>
            <a:r>
              <a:rPr lang="en-US" altLang="ko-KR" dirty="0" smtClean="0">
                <a:ea typeface="굴림" panose="020B0600000101010101" pitchFamily="34" charset="-127"/>
                <a:sym typeface="Symbol" panose="05050102010706020507" pitchFamily="18" charset="2"/>
              </a:rPr>
              <a:t>Pick intermediate value.  Result is:</a:t>
            </a:r>
          </a:p>
          <a:p>
            <a:pPr lvl="1">
              <a:lnSpc>
                <a:spcPct val="80000"/>
              </a:lnSpc>
            </a:pPr>
            <a:r>
              <a:rPr lang="en-US" altLang="ko-KR" dirty="0" smtClean="0">
                <a:ea typeface="굴림" panose="020B0600000101010101" pitchFamily="34" charset="-127"/>
                <a:sym typeface="Symbol" panose="05050102010706020507" pitchFamily="18" charset="2"/>
              </a:rPr>
              <a:t>Pro: Few disk accesses (page only goes to disk if unused for a long time) </a:t>
            </a:r>
          </a:p>
          <a:p>
            <a:pPr lvl="1">
              <a:lnSpc>
                <a:spcPct val="80000"/>
              </a:lnSpc>
            </a:pPr>
            <a:r>
              <a:rPr lang="en-US" altLang="ko-KR" dirty="0" smtClean="0">
                <a:ea typeface="굴림" panose="020B0600000101010101" pitchFamily="34" charset="-127"/>
                <a:sym typeface="Symbol" panose="05050102010706020507" pitchFamily="18" charset="2"/>
              </a:rPr>
              <a:t>Con: Increased overhead trapping to OS (software / hardware tradeoff)</a:t>
            </a:r>
          </a:p>
          <a:p>
            <a:pPr>
              <a:lnSpc>
                <a:spcPct val="80000"/>
              </a:lnSpc>
            </a:pPr>
            <a:r>
              <a:rPr lang="en-US" altLang="ko-KR" dirty="0" smtClean="0">
                <a:ea typeface="굴림" panose="020B0600000101010101" pitchFamily="34" charset="-127"/>
                <a:sym typeface="Symbol" panose="05050102010706020507" pitchFamily="18" charset="2"/>
              </a:rPr>
              <a:t>With page translation, we can adapt to any kind of access the program makes</a:t>
            </a:r>
          </a:p>
          <a:p>
            <a:pPr lvl="1">
              <a:lnSpc>
                <a:spcPct val="80000"/>
              </a:lnSpc>
            </a:pPr>
            <a:r>
              <a:rPr lang="en-US" altLang="ko-KR" dirty="0" smtClean="0">
                <a:ea typeface="굴림" panose="020B0600000101010101" pitchFamily="34" charset="-127"/>
                <a:sym typeface="Symbol" panose="05050102010706020507" pitchFamily="18" charset="2"/>
              </a:rPr>
              <a:t>Later, we will show how to use page translation / protection to share memory between threads on widely separated machines</a:t>
            </a:r>
          </a:p>
          <a:p>
            <a:pPr>
              <a:lnSpc>
                <a:spcPct val="80000"/>
              </a:lnSpc>
            </a:pPr>
            <a:r>
              <a:rPr lang="en-US" altLang="ko-KR" dirty="0" smtClean="0">
                <a:ea typeface="굴림" panose="020B0600000101010101" pitchFamily="34" charset="-127"/>
                <a:sym typeface="Symbol" panose="05050102010706020507" pitchFamily="18" charset="2"/>
              </a:rPr>
              <a:t>Question: why didn’t VAX include “use” bit?</a:t>
            </a:r>
          </a:p>
          <a:p>
            <a:pPr lvl="1">
              <a:lnSpc>
                <a:spcPct val="80000"/>
              </a:lnSpc>
            </a:pPr>
            <a:r>
              <a:rPr lang="en-US" altLang="ko-KR" dirty="0" err="1" smtClean="0">
                <a:ea typeface="굴림" panose="020B0600000101010101" pitchFamily="34" charset="-127"/>
                <a:sym typeface="Symbol" panose="05050102010706020507" pitchFamily="18" charset="2"/>
              </a:rPr>
              <a:t>Strecker</a:t>
            </a:r>
            <a:r>
              <a:rPr lang="en-US" altLang="ko-KR" dirty="0" smtClean="0">
                <a:ea typeface="굴림" panose="020B0600000101010101" pitchFamily="34" charset="-127"/>
                <a:sym typeface="Symbol" panose="05050102010706020507" pitchFamily="18" charset="2"/>
              </a:rPr>
              <a:t> (architect) asked OS people, they said they didn’t need it, so didn’t implement it</a:t>
            </a:r>
          </a:p>
          <a:p>
            <a:pPr lvl="1">
              <a:lnSpc>
                <a:spcPct val="80000"/>
              </a:lnSpc>
            </a:pPr>
            <a:r>
              <a:rPr lang="en-US" altLang="ko-KR" dirty="0" smtClean="0">
                <a:ea typeface="굴림" panose="020B0600000101010101" pitchFamily="34" charset="-127"/>
                <a:sym typeface="Symbol" panose="05050102010706020507" pitchFamily="18" charset="2"/>
              </a:rPr>
              <a:t>He later got blamed, but VAX did OK anyway</a:t>
            </a:r>
          </a:p>
        </p:txBody>
      </p:sp>
    </p:spTree>
    <p:extLst>
      <p:ext uri="{BB962C8B-B14F-4D97-AF65-F5344CB8AC3E}">
        <p14:creationId xmlns:p14="http://schemas.microsoft.com/office/powerpoint/2010/main" val="58305530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65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65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65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65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65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65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651">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7651">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651">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65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3916363" y="228600"/>
            <a:ext cx="1474787" cy="379413"/>
          </a:xfrm>
          <a:noFill/>
        </p:spPr>
        <p:txBody>
          <a:bodyPr wrap="none" lIns="63500" tIns="25400" rIns="63500" bIns="25400" anchor="t">
            <a:spAutoFit/>
          </a:bodyPr>
          <a:lstStyle/>
          <a:p>
            <a:r>
              <a:rPr lang="en-US" altLang="ko-KR" smtClean="0">
                <a:ea typeface="굴림" panose="020B0600000101010101" pitchFamily="34" charset="-127"/>
              </a:rPr>
              <a:t>Free List</a:t>
            </a:r>
          </a:p>
        </p:txBody>
      </p:sp>
      <p:sp>
        <p:nvSpPr>
          <p:cNvPr id="793607" name="Rectangle 7"/>
          <p:cNvSpPr>
            <a:spLocks noGrp="1" noChangeArrowheads="1"/>
          </p:cNvSpPr>
          <p:nvPr>
            <p:ph type="body" idx="1"/>
          </p:nvPr>
        </p:nvSpPr>
        <p:spPr>
          <a:xfrm>
            <a:off x="76200" y="3962400"/>
            <a:ext cx="8915400" cy="2819400"/>
          </a:xfrm>
        </p:spPr>
        <p:txBody>
          <a:bodyPr/>
          <a:lstStyle/>
          <a:p>
            <a:pPr>
              <a:lnSpc>
                <a:spcPct val="80000"/>
              </a:lnSpc>
              <a:spcBef>
                <a:spcPct val="10000"/>
              </a:spcBef>
            </a:pPr>
            <a:r>
              <a:rPr lang="en-US" altLang="ko-KR" smtClean="0">
                <a:ea typeface="굴림" panose="020B0600000101010101" pitchFamily="34" charset="-127"/>
              </a:rPr>
              <a:t>Keep set of free pages ready for use in demand paging</a:t>
            </a:r>
          </a:p>
          <a:p>
            <a:pPr lvl="1">
              <a:lnSpc>
                <a:spcPct val="80000"/>
              </a:lnSpc>
              <a:spcBef>
                <a:spcPct val="10000"/>
              </a:spcBef>
            </a:pPr>
            <a:r>
              <a:rPr lang="en-US" altLang="ko-KR" smtClean="0">
                <a:ea typeface="굴림" panose="020B0600000101010101" pitchFamily="34" charset="-127"/>
              </a:rPr>
              <a:t>Freelist filled in background by Clock algorithm or other technique (“Pageout demon”)</a:t>
            </a:r>
          </a:p>
          <a:p>
            <a:pPr lvl="1">
              <a:lnSpc>
                <a:spcPct val="80000"/>
              </a:lnSpc>
              <a:spcBef>
                <a:spcPct val="10000"/>
              </a:spcBef>
            </a:pPr>
            <a:r>
              <a:rPr lang="en-US" altLang="ko-KR" smtClean="0">
                <a:ea typeface="굴림" panose="020B0600000101010101" pitchFamily="34" charset="-127"/>
              </a:rPr>
              <a:t>Dirty pages start copying back to disk when enter list</a:t>
            </a:r>
          </a:p>
          <a:p>
            <a:pPr>
              <a:lnSpc>
                <a:spcPct val="80000"/>
              </a:lnSpc>
              <a:spcBef>
                <a:spcPct val="10000"/>
              </a:spcBef>
            </a:pPr>
            <a:r>
              <a:rPr lang="en-US" altLang="ko-KR" smtClean="0">
                <a:ea typeface="굴림" panose="020B0600000101010101" pitchFamily="34" charset="-127"/>
              </a:rPr>
              <a:t>Like VAX second-chance list</a:t>
            </a:r>
          </a:p>
          <a:p>
            <a:pPr lvl="1">
              <a:lnSpc>
                <a:spcPct val="80000"/>
              </a:lnSpc>
              <a:spcBef>
                <a:spcPct val="10000"/>
              </a:spcBef>
            </a:pPr>
            <a:r>
              <a:rPr lang="en-US" altLang="ko-KR" smtClean="0">
                <a:ea typeface="굴림" panose="020B0600000101010101" pitchFamily="34" charset="-127"/>
              </a:rPr>
              <a:t>If page needed before reused, just return to active set</a:t>
            </a:r>
          </a:p>
          <a:p>
            <a:pPr>
              <a:lnSpc>
                <a:spcPct val="80000"/>
              </a:lnSpc>
              <a:spcBef>
                <a:spcPct val="10000"/>
              </a:spcBef>
            </a:pPr>
            <a:r>
              <a:rPr lang="en-US" altLang="ko-KR" smtClean="0">
                <a:ea typeface="굴림" panose="020B0600000101010101" pitchFamily="34" charset="-127"/>
              </a:rPr>
              <a:t>Advantage: Faster for page fault</a:t>
            </a:r>
          </a:p>
          <a:p>
            <a:pPr lvl="1">
              <a:lnSpc>
                <a:spcPct val="80000"/>
              </a:lnSpc>
              <a:spcBef>
                <a:spcPct val="10000"/>
              </a:spcBef>
            </a:pPr>
            <a:r>
              <a:rPr lang="en-US" altLang="ko-KR" smtClean="0">
                <a:ea typeface="굴림" panose="020B0600000101010101" pitchFamily="34" charset="-127"/>
              </a:rPr>
              <a:t>Can always use page (or pages) immediately on fault</a:t>
            </a:r>
          </a:p>
        </p:txBody>
      </p:sp>
      <p:grpSp>
        <p:nvGrpSpPr>
          <p:cNvPr id="28676" name="Group 203"/>
          <p:cNvGrpSpPr>
            <a:grpSpLocks/>
          </p:cNvGrpSpPr>
          <p:nvPr/>
        </p:nvGrpSpPr>
        <p:grpSpPr bwMode="auto">
          <a:xfrm>
            <a:off x="855663" y="685800"/>
            <a:ext cx="8288669" cy="3541568"/>
            <a:chOff x="432" y="432"/>
            <a:chExt cx="5569" cy="2380"/>
          </a:xfrm>
        </p:grpSpPr>
        <p:sp>
          <p:nvSpPr>
            <p:cNvPr id="28677" name="Oval 3"/>
            <p:cNvSpPr>
              <a:spLocks noChangeArrowheads="1"/>
            </p:cNvSpPr>
            <p:nvPr/>
          </p:nvSpPr>
          <p:spPr bwMode="auto">
            <a:xfrm>
              <a:off x="432" y="432"/>
              <a:ext cx="1872" cy="1824"/>
            </a:xfrm>
            <a:prstGeom prst="ellipse">
              <a:avLst/>
            </a:prstGeom>
            <a:noFill/>
            <a:ln w="76200">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nSpc>
                  <a:spcPct val="100000"/>
                </a:lnSpc>
                <a:spcBef>
                  <a:spcPct val="0"/>
                </a:spcBef>
                <a:buSzTx/>
              </a:pPr>
              <a:r>
                <a:rPr lang="en-US" altLang="ko-KR" sz="2400" b="0" dirty="0">
                  <a:latin typeface="Arial"/>
                  <a:ea typeface="굴림" panose="020B0600000101010101" pitchFamily="34" charset="-127"/>
                  <a:cs typeface="Arial"/>
                </a:rPr>
                <a:t>Set of all pages</a:t>
              </a:r>
            </a:p>
            <a:p>
              <a:pPr>
                <a:lnSpc>
                  <a:spcPct val="100000"/>
                </a:lnSpc>
                <a:spcBef>
                  <a:spcPct val="0"/>
                </a:spcBef>
                <a:buSzTx/>
              </a:pPr>
              <a:r>
                <a:rPr lang="en-US" altLang="ko-KR" sz="2400" b="0" dirty="0">
                  <a:latin typeface="Arial"/>
                  <a:ea typeface="굴림" panose="020B0600000101010101" pitchFamily="34" charset="-127"/>
                  <a:cs typeface="Arial"/>
                </a:rPr>
                <a:t>in Memory</a:t>
              </a:r>
            </a:p>
          </p:txBody>
        </p:sp>
        <p:sp>
          <p:nvSpPr>
            <p:cNvPr id="28678" name="Line 4"/>
            <p:cNvSpPr>
              <a:spLocks noChangeShapeType="1"/>
            </p:cNvSpPr>
            <p:nvPr/>
          </p:nvSpPr>
          <p:spPr bwMode="auto">
            <a:xfrm flipH="1">
              <a:off x="2112" y="576"/>
              <a:ext cx="384" cy="288"/>
            </a:xfrm>
            <a:prstGeom prst="line">
              <a:avLst/>
            </a:prstGeom>
            <a:noFill/>
            <a:ln w="762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latin typeface="Gill Sans Light"/>
                <a:cs typeface="Gill Sans Light"/>
              </a:endParaRPr>
            </a:p>
          </p:txBody>
        </p:sp>
        <p:sp>
          <p:nvSpPr>
            <p:cNvPr id="28679" name="Text Box 5"/>
            <p:cNvSpPr txBox="1">
              <a:spLocks noChangeArrowheads="1"/>
            </p:cNvSpPr>
            <p:nvPr/>
          </p:nvSpPr>
          <p:spPr bwMode="auto">
            <a:xfrm>
              <a:off x="2496" y="432"/>
              <a:ext cx="3505" cy="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200" b="1">
                  <a:solidFill>
                    <a:schemeClr val="tx1"/>
                  </a:solidFill>
                  <a:latin typeface="Comic Sans MS" panose="030F0702030302020204" pitchFamily="66" charset="0"/>
                </a:defRPr>
              </a:lvl1pPr>
              <a:lvl2pPr>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l">
                <a:lnSpc>
                  <a:spcPct val="100000"/>
                </a:lnSpc>
                <a:spcBef>
                  <a:spcPct val="0"/>
                </a:spcBef>
                <a:buSzTx/>
              </a:pPr>
              <a:r>
                <a:rPr lang="en-US" altLang="ko-KR" sz="2400" dirty="0">
                  <a:solidFill>
                    <a:schemeClr val="accent1"/>
                  </a:solidFill>
                  <a:latin typeface="Gill Sans Light"/>
                  <a:ea typeface="굴림" panose="020B0600000101010101" pitchFamily="34" charset="-127"/>
                  <a:cs typeface="Gill Sans Light"/>
                </a:rPr>
                <a:t>Single Clock </a:t>
              </a:r>
              <a:r>
                <a:rPr lang="en-US" altLang="ko-KR" sz="2400" dirty="0" smtClean="0">
                  <a:solidFill>
                    <a:schemeClr val="accent1"/>
                  </a:solidFill>
                  <a:latin typeface="Gill Sans Light"/>
                  <a:ea typeface="굴림" panose="020B0600000101010101" pitchFamily="34" charset="-127"/>
                  <a:cs typeface="Gill Sans Light"/>
                </a:rPr>
                <a:t>Hand:  </a:t>
              </a:r>
              <a:r>
                <a:rPr lang="en-US" altLang="ko-KR" sz="2400" dirty="0" smtClean="0">
                  <a:latin typeface="Gill Sans Light"/>
                  <a:ea typeface="굴림" panose="020B0600000101010101" pitchFamily="34" charset="-127"/>
                  <a:cs typeface="Gill Sans Light"/>
                </a:rPr>
                <a:t>Advances </a:t>
              </a:r>
              <a:r>
                <a:rPr lang="en-US" altLang="ko-KR" sz="2400" dirty="0">
                  <a:latin typeface="Gill Sans Light"/>
                  <a:ea typeface="굴림" panose="020B0600000101010101" pitchFamily="34" charset="-127"/>
                  <a:cs typeface="Gill Sans Light"/>
                </a:rPr>
                <a:t>as needed to keep </a:t>
              </a:r>
              <a:r>
                <a:rPr lang="en-US" altLang="ko-KR" sz="2400" dirty="0" err="1">
                  <a:latin typeface="Gill Sans Light"/>
                  <a:ea typeface="굴림" panose="020B0600000101010101" pitchFamily="34" charset="-127"/>
                  <a:cs typeface="Gill Sans Light"/>
                </a:rPr>
                <a:t>freelist</a:t>
              </a:r>
              <a:r>
                <a:rPr lang="en-US" altLang="ko-KR" sz="2400" dirty="0">
                  <a:latin typeface="Gill Sans Light"/>
                  <a:ea typeface="굴림" panose="020B0600000101010101" pitchFamily="34" charset="-127"/>
                  <a:cs typeface="Gill Sans Light"/>
                </a:rPr>
                <a:t> full (“background”</a:t>
              </a:r>
              <a:r>
                <a:rPr lang="en-US" altLang="ko-KR" sz="2400" dirty="0" smtClean="0">
                  <a:latin typeface="Gill Sans Light"/>
                  <a:ea typeface="굴림" panose="020B0600000101010101" pitchFamily="34" charset="-127"/>
                  <a:cs typeface="Gill Sans Light"/>
                </a:rPr>
                <a:t>)</a:t>
              </a:r>
              <a:endParaRPr lang="en-US" altLang="ko-KR" sz="2400" dirty="0">
                <a:latin typeface="Gill Sans Light"/>
                <a:ea typeface="굴림" panose="020B0600000101010101" pitchFamily="34" charset="-127"/>
                <a:cs typeface="Gill Sans Light"/>
              </a:endParaRPr>
            </a:p>
          </p:txBody>
        </p:sp>
        <p:sp>
          <p:nvSpPr>
            <p:cNvPr id="28680" name="Arc 6"/>
            <p:cNvSpPr>
              <a:spLocks/>
            </p:cNvSpPr>
            <p:nvPr/>
          </p:nvSpPr>
          <p:spPr bwMode="auto">
            <a:xfrm rot="646489">
              <a:off x="2160" y="1008"/>
              <a:ext cx="336" cy="864"/>
            </a:xfrm>
            <a:custGeom>
              <a:avLst/>
              <a:gdLst>
                <a:gd name="T0" fmla="*/ 211 w 21600"/>
                <a:gd name="T1" fmla="*/ 0 h 29328"/>
                <a:gd name="T2" fmla="*/ 274 w 21600"/>
                <a:gd name="T3" fmla="*/ 864 h 29328"/>
                <a:gd name="T4" fmla="*/ 0 w 21600"/>
                <a:gd name="T5" fmla="*/ 495 h 29328"/>
                <a:gd name="T6" fmla="*/ 0 60000 65536"/>
                <a:gd name="T7" fmla="*/ 0 60000 65536"/>
                <a:gd name="T8" fmla="*/ 0 60000 65536"/>
              </a:gdLst>
              <a:ahLst/>
              <a:cxnLst>
                <a:cxn ang="T6">
                  <a:pos x="T0" y="T1"/>
                </a:cxn>
                <a:cxn ang="T7">
                  <a:pos x="T2" y="T3"/>
                </a:cxn>
                <a:cxn ang="T8">
                  <a:pos x="T4" y="T5"/>
                </a:cxn>
              </a:cxnLst>
              <a:rect l="0" t="0" r="r" b="b"/>
              <a:pathLst>
                <a:path w="21600" h="29328" fill="none" extrusionOk="0">
                  <a:moveTo>
                    <a:pt x="13592" y="-1"/>
                  </a:moveTo>
                  <a:cubicBezTo>
                    <a:pt x="18657" y="4100"/>
                    <a:pt x="21600" y="10269"/>
                    <a:pt x="21600" y="16787"/>
                  </a:cubicBezTo>
                  <a:cubicBezTo>
                    <a:pt x="21600" y="21283"/>
                    <a:pt x="20197" y="25667"/>
                    <a:pt x="17586" y="29327"/>
                  </a:cubicBezTo>
                </a:path>
                <a:path w="21600" h="29328" stroke="0" extrusionOk="0">
                  <a:moveTo>
                    <a:pt x="13592" y="-1"/>
                  </a:moveTo>
                  <a:cubicBezTo>
                    <a:pt x="18657" y="4100"/>
                    <a:pt x="21600" y="10269"/>
                    <a:pt x="21600" y="16787"/>
                  </a:cubicBezTo>
                  <a:cubicBezTo>
                    <a:pt x="21600" y="21283"/>
                    <a:pt x="20197" y="25667"/>
                    <a:pt x="17586" y="29327"/>
                  </a:cubicBezTo>
                  <a:lnTo>
                    <a:pt x="0" y="16787"/>
                  </a:lnTo>
                  <a:lnTo>
                    <a:pt x="13592" y="-1"/>
                  </a:lnTo>
                  <a:close/>
                </a:path>
              </a:pathLst>
            </a:custGeom>
            <a:noFill/>
            <a:ln w="57150">
              <a:solidFill>
                <a:schemeClr val="accent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latin typeface="Gill Sans Light"/>
                <a:cs typeface="Gill Sans Light"/>
              </a:endParaRPr>
            </a:p>
          </p:txBody>
        </p:sp>
        <p:sp>
          <p:nvSpPr>
            <p:cNvPr id="28681" name="Line 10"/>
            <p:cNvSpPr>
              <a:spLocks noChangeShapeType="1"/>
            </p:cNvSpPr>
            <p:nvPr/>
          </p:nvSpPr>
          <p:spPr bwMode="auto">
            <a:xfrm>
              <a:off x="2256" y="864"/>
              <a:ext cx="816" cy="24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400">
                <a:latin typeface="Gill Sans Light"/>
                <a:cs typeface="Gill Sans Light"/>
              </a:endParaRPr>
            </a:p>
          </p:txBody>
        </p:sp>
        <p:grpSp>
          <p:nvGrpSpPr>
            <p:cNvPr id="28682" name="Group 18"/>
            <p:cNvGrpSpPr>
              <a:grpSpLocks/>
            </p:cNvGrpSpPr>
            <p:nvPr/>
          </p:nvGrpSpPr>
          <p:grpSpPr bwMode="auto">
            <a:xfrm>
              <a:off x="3120" y="1056"/>
              <a:ext cx="672" cy="1344"/>
              <a:chOff x="3600" y="1536"/>
              <a:chExt cx="768" cy="1536"/>
            </a:xfrm>
          </p:grpSpPr>
          <p:sp>
            <p:nvSpPr>
              <p:cNvPr id="28688" name="Rectangle 9"/>
              <p:cNvSpPr>
                <a:spLocks noChangeArrowheads="1"/>
              </p:cNvSpPr>
              <p:nvPr/>
            </p:nvSpPr>
            <p:spPr bwMode="auto">
              <a:xfrm>
                <a:off x="3600" y="1536"/>
                <a:ext cx="768" cy="1536"/>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ko-KR" altLang="en-US" sz="2800">
                  <a:latin typeface="Gill Sans Light"/>
                  <a:ea typeface="굴림" panose="020B0600000101010101" pitchFamily="34" charset="-127"/>
                  <a:cs typeface="Gill Sans Light"/>
                </a:endParaRPr>
              </a:p>
            </p:txBody>
          </p:sp>
          <p:sp>
            <p:nvSpPr>
              <p:cNvPr id="28689" name="Rectangle 11"/>
              <p:cNvSpPr>
                <a:spLocks noChangeArrowheads="1"/>
              </p:cNvSpPr>
              <p:nvPr/>
            </p:nvSpPr>
            <p:spPr bwMode="auto">
              <a:xfrm>
                <a:off x="3600" y="1536"/>
                <a:ext cx="768" cy="192"/>
              </a:xfrm>
              <a:prstGeom prst="rect">
                <a:avLst/>
              </a:prstGeom>
              <a:solidFill>
                <a:schemeClr val="hlink"/>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800">
                    <a:latin typeface="Gill Sans Light"/>
                    <a:ea typeface="굴림" panose="020B0600000101010101" pitchFamily="34" charset="-127"/>
                    <a:cs typeface="Gill Sans Light"/>
                  </a:rPr>
                  <a:t>D</a:t>
                </a:r>
              </a:p>
            </p:txBody>
          </p:sp>
          <p:sp>
            <p:nvSpPr>
              <p:cNvPr id="28690" name="Rectangle 12"/>
              <p:cNvSpPr>
                <a:spLocks noChangeArrowheads="1"/>
              </p:cNvSpPr>
              <p:nvPr/>
            </p:nvSpPr>
            <p:spPr bwMode="auto">
              <a:xfrm>
                <a:off x="3600" y="1728"/>
                <a:ext cx="768" cy="192"/>
              </a:xfrm>
              <a:prstGeom prst="rect">
                <a:avLst/>
              </a:prstGeom>
              <a:noFill/>
              <a:ln w="38100" algn="ctr">
                <a:solidFill>
                  <a:schemeClr val="tx1"/>
                </a:solidFill>
                <a:miter lim="800000"/>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800">
                  <a:latin typeface="Gill Sans Light"/>
                  <a:cs typeface="Gill Sans Light"/>
                </a:endParaRPr>
              </a:p>
            </p:txBody>
          </p:sp>
          <p:sp>
            <p:nvSpPr>
              <p:cNvPr id="28691" name="Rectangle 13"/>
              <p:cNvSpPr>
                <a:spLocks noChangeArrowheads="1"/>
              </p:cNvSpPr>
              <p:nvPr/>
            </p:nvSpPr>
            <p:spPr bwMode="auto">
              <a:xfrm>
                <a:off x="3600" y="1920"/>
                <a:ext cx="768" cy="192"/>
              </a:xfrm>
              <a:prstGeom prst="rect">
                <a:avLst/>
              </a:prstGeom>
              <a:noFill/>
              <a:ln w="38100" algn="ctr">
                <a:solidFill>
                  <a:schemeClr val="tx1"/>
                </a:solidFill>
                <a:miter lim="800000"/>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800">
                  <a:latin typeface="Gill Sans Light"/>
                  <a:cs typeface="Gill Sans Light"/>
                </a:endParaRPr>
              </a:p>
            </p:txBody>
          </p:sp>
          <p:sp>
            <p:nvSpPr>
              <p:cNvPr id="28692" name="Rectangle 14"/>
              <p:cNvSpPr>
                <a:spLocks noChangeArrowheads="1"/>
              </p:cNvSpPr>
              <p:nvPr/>
            </p:nvSpPr>
            <p:spPr bwMode="auto">
              <a:xfrm>
                <a:off x="3600" y="2112"/>
                <a:ext cx="768" cy="192"/>
              </a:xfrm>
              <a:prstGeom prst="rect">
                <a:avLst/>
              </a:prstGeom>
              <a:solidFill>
                <a:schemeClr val="hlink"/>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800">
                    <a:latin typeface="Gill Sans Light"/>
                    <a:ea typeface="굴림" panose="020B0600000101010101" pitchFamily="34" charset="-127"/>
                    <a:cs typeface="Gill Sans Light"/>
                  </a:rPr>
                  <a:t>D</a:t>
                </a:r>
              </a:p>
            </p:txBody>
          </p:sp>
          <p:sp>
            <p:nvSpPr>
              <p:cNvPr id="28693" name="Rectangle 15"/>
              <p:cNvSpPr>
                <a:spLocks noChangeArrowheads="1"/>
              </p:cNvSpPr>
              <p:nvPr/>
            </p:nvSpPr>
            <p:spPr bwMode="auto">
              <a:xfrm>
                <a:off x="3600" y="2304"/>
                <a:ext cx="768" cy="192"/>
              </a:xfrm>
              <a:prstGeom prst="rect">
                <a:avLst/>
              </a:prstGeom>
              <a:noFill/>
              <a:ln w="38100" algn="ctr">
                <a:solidFill>
                  <a:schemeClr val="tx1"/>
                </a:solidFill>
                <a:miter lim="800000"/>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800">
                  <a:latin typeface="Gill Sans Light"/>
                  <a:cs typeface="Gill Sans Light"/>
                </a:endParaRPr>
              </a:p>
            </p:txBody>
          </p:sp>
          <p:sp>
            <p:nvSpPr>
              <p:cNvPr id="28694" name="Rectangle 16"/>
              <p:cNvSpPr>
                <a:spLocks noChangeArrowheads="1"/>
              </p:cNvSpPr>
              <p:nvPr/>
            </p:nvSpPr>
            <p:spPr bwMode="auto">
              <a:xfrm>
                <a:off x="3600" y="2496"/>
                <a:ext cx="768" cy="192"/>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ko-KR" altLang="en-US" sz="2800">
                  <a:latin typeface="Gill Sans Light"/>
                  <a:ea typeface="굴림" panose="020B0600000101010101" pitchFamily="34" charset="-127"/>
                  <a:cs typeface="Gill Sans Light"/>
                </a:endParaRPr>
              </a:p>
            </p:txBody>
          </p:sp>
          <p:sp>
            <p:nvSpPr>
              <p:cNvPr id="28695" name="Rectangle 17"/>
              <p:cNvSpPr>
                <a:spLocks noChangeArrowheads="1"/>
              </p:cNvSpPr>
              <p:nvPr/>
            </p:nvSpPr>
            <p:spPr bwMode="auto">
              <a:xfrm>
                <a:off x="3600" y="2688"/>
                <a:ext cx="768" cy="192"/>
              </a:xfrm>
              <a:prstGeom prst="rect">
                <a:avLst/>
              </a:prstGeom>
              <a:noFill/>
              <a:ln w="38100" algn="ctr">
                <a:solidFill>
                  <a:schemeClr val="tx1"/>
                </a:solidFill>
                <a:miter lim="800000"/>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800">
                  <a:latin typeface="Gill Sans Light"/>
                  <a:cs typeface="Gill Sans Light"/>
                </a:endParaRPr>
              </a:p>
            </p:txBody>
          </p:sp>
        </p:grpSp>
        <p:sp>
          <p:nvSpPr>
            <p:cNvPr id="28683" name="Line 19"/>
            <p:cNvSpPr>
              <a:spLocks noChangeShapeType="1"/>
            </p:cNvSpPr>
            <p:nvPr/>
          </p:nvSpPr>
          <p:spPr bwMode="auto">
            <a:xfrm>
              <a:off x="3792" y="2304"/>
              <a:ext cx="624" cy="48"/>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400">
                <a:latin typeface="Gill Sans Light"/>
                <a:cs typeface="Gill Sans Light"/>
              </a:endParaRPr>
            </a:p>
          </p:txBody>
        </p:sp>
        <p:sp>
          <p:nvSpPr>
            <p:cNvPr id="28684" name="Line 200"/>
            <p:cNvSpPr>
              <a:spLocks noChangeShapeType="1"/>
            </p:cNvSpPr>
            <p:nvPr/>
          </p:nvSpPr>
          <p:spPr bwMode="auto">
            <a:xfrm>
              <a:off x="3792" y="1104"/>
              <a:ext cx="826" cy="301"/>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400">
                <a:latin typeface="Gill Sans Light"/>
                <a:cs typeface="Gill Sans Light"/>
              </a:endParaRPr>
            </a:p>
          </p:txBody>
        </p:sp>
        <p:sp>
          <p:nvSpPr>
            <p:cNvPr id="28685" name="Line 201"/>
            <p:cNvSpPr>
              <a:spLocks noChangeShapeType="1"/>
            </p:cNvSpPr>
            <p:nvPr/>
          </p:nvSpPr>
          <p:spPr bwMode="auto">
            <a:xfrm>
              <a:off x="3792" y="1632"/>
              <a:ext cx="826" cy="8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400">
                <a:latin typeface="Gill Sans Light"/>
                <a:cs typeface="Gill Sans Light"/>
              </a:endParaRPr>
            </a:p>
          </p:txBody>
        </p:sp>
        <p:sp>
          <p:nvSpPr>
            <p:cNvPr id="28686" name="Text Box 202"/>
            <p:cNvSpPr txBox="1">
              <a:spLocks noChangeArrowheads="1"/>
            </p:cNvSpPr>
            <p:nvPr/>
          </p:nvSpPr>
          <p:spPr bwMode="auto">
            <a:xfrm>
              <a:off x="4415" y="2173"/>
              <a:ext cx="1432" cy="639"/>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800" dirty="0">
                  <a:latin typeface="Gill Sans Light"/>
                  <a:ea typeface="굴림" panose="020B0600000101010101" pitchFamily="34" charset="-127"/>
                  <a:cs typeface="Gill Sans Light"/>
                </a:rPr>
                <a:t>Free Pages</a:t>
              </a:r>
            </a:p>
            <a:p>
              <a:r>
                <a:rPr lang="en-US" altLang="ko-KR" sz="2800" dirty="0">
                  <a:latin typeface="Gill Sans Light"/>
                  <a:ea typeface="굴림" panose="020B0600000101010101" pitchFamily="34" charset="-127"/>
                  <a:cs typeface="Gill Sans Light"/>
                </a:rPr>
                <a:t>For Processes</a:t>
              </a:r>
            </a:p>
          </p:txBody>
        </p:sp>
        <p:pic>
          <p:nvPicPr>
            <p:cNvPr id="28687" name="Picture 199"/>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465" y="1098"/>
              <a:ext cx="1092" cy="109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46433320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36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9360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9360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9360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93607">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9360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936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3607"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ko-KR" smtClean="0">
                <a:ea typeface="굴림" panose="020B0600000101010101" pitchFamily="34" charset="-127"/>
              </a:rPr>
              <a:t>Demand Paging (more details) </a:t>
            </a:r>
          </a:p>
        </p:txBody>
      </p:sp>
      <p:sp>
        <p:nvSpPr>
          <p:cNvPr id="792579" name="Rectangle 3"/>
          <p:cNvSpPr>
            <a:spLocks noGrp="1" noChangeArrowheads="1"/>
          </p:cNvSpPr>
          <p:nvPr>
            <p:ph type="body" idx="1"/>
          </p:nvPr>
        </p:nvSpPr>
        <p:spPr>
          <a:xfrm>
            <a:off x="228600" y="762000"/>
            <a:ext cx="8739188" cy="5715000"/>
          </a:xfrm>
        </p:spPr>
        <p:txBody>
          <a:bodyPr/>
          <a:lstStyle/>
          <a:p>
            <a:r>
              <a:rPr lang="en-US" altLang="ko-KR" smtClean="0">
                <a:ea typeface="굴림" panose="020B0600000101010101" pitchFamily="34" charset="-127"/>
              </a:rPr>
              <a:t>Does software-loaded TLB need use bit? </a:t>
            </a:r>
            <a:br>
              <a:rPr lang="en-US" altLang="ko-KR" smtClean="0">
                <a:ea typeface="굴림" panose="020B0600000101010101" pitchFamily="34" charset="-127"/>
              </a:rPr>
            </a:br>
            <a:r>
              <a:rPr lang="en-US" altLang="ko-KR" smtClean="0">
                <a:ea typeface="굴림" panose="020B0600000101010101" pitchFamily="34" charset="-127"/>
              </a:rPr>
              <a:t>Two Options:</a:t>
            </a:r>
          </a:p>
          <a:p>
            <a:pPr lvl="1"/>
            <a:r>
              <a:rPr lang="en-US" altLang="ko-KR" smtClean="0">
                <a:ea typeface="굴림" panose="020B0600000101010101" pitchFamily="34" charset="-127"/>
              </a:rPr>
              <a:t>Hardware sets use bit in TLB; when TLB entry is replaced, software copies use bit back to page table</a:t>
            </a:r>
          </a:p>
          <a:p>
            <a:pPr lvl="1"/>
            <a:r>
              <a:rPr lang="en-US" altLang="ko-KR" smtClean="0">
                <a:ea typeface="굴림" panose="020B0600000101010101" pitchFamily="34" charset="-127"/>
              </a:rPr>
              <a:t>Software manages TLB entries as FIFO list; everything not in TLB is Second-Chance list, managed as strict LRU</a:t>
            </a:r>
          </a:p>
          <a:p>
            <a:r>
              <a:rPr lang="en-US" altLang="ko-KR" smtClean="0">
                <a:ea typeface="굴림" panose="020B0600000101010101" pitchFamily="34" charset="-127"/>
              </a:rPr>
              <a:t>Core Map</a:t>
            </a:r>
          </a:p>
          <a:p>
            <a:pPr lvl="1"/>
            <a:r>
              <a:rPr lang="en-US" altLang="ko-KR" smtClean="0">
                <a:ea typeface="굴림" panose="020B0600000101010101" pitchFamily="34" charset="-127"/>
              </a:rPr>
              <a:t>Page tables map virtual page </a:t>
            </a:r>
            <a:r>
              <a:rPr lang="en-US" altLang="ko-KR" smtClean="0">
                <a:ea typeface="굴림" panose="020B0600000101010101" pitchFamily="34" charset="-127"/>
                <a:sym typeface="Symbol" panose="05050102010706020507" pitchFamily="18" charset="2"/>
              </a:rPr>
              <a:t> physical page </a:t>
            </a:r>
          </a:p>
          <a:p>
            <a:pPr lvl="1"/>
            <a:r>
              <a:rPr lang="en-US" altLang="ko-KR" smtClean="0">
                <a:ea typeface="굴림" panose="020B0600000101010101" pitchFamily="34" charset="-127"/>
                <a:sym typeface="Symbol" panose="05050102010706020507" pitchFamily="18" charset="2"/>
              </a:rPr>
              <a:t>Do we need a reverse mapping (i.e. physical page  virtual page)?</a:t>
            </a:r>
          </a:p>
          <a:p>
            <a:pPr lvl="2"/>
            <a:r>
              <a:rPr lang="en-US" altLang="ko-KR" smtClean="0">
                <a:ea typeface="굴림" panose="020B0600000101010101" pitchFamily="34" charset="-127"/>
                <a:sym typeface="Symbol" panose="05050102010706020507" pitchFamily="18" charset="2"/>
              </a:rPr>
              <a:t>Yes. Clock algorithm runs through page frames. If sharing, then multiple virtual-pages per physical page</a:t>
            </a:r>
          </a:p>
          <a:p>
            <a:pPr lvl="2"/>
            <a:r>
              <a:rPr lang="en-US" altLang="ko-KR" smtClean="0">
                <a:ea typeface="굴림" panose="020B0600000101010101" pitchFamily="34" charset="-127"/>
                <a:sym typeface="Symbol" panose="05050102010706020507" pitchFamily="18" charset="2"/>
              </a:rPr>
              <a:t>Can’t push page out to disk without invalidating all PTEs</a:t>
            </a:r>
          </a:p>
        </p:txBody>
      </p:sp>
    </p:spTree>
    <p:extLst>
      <p:ext uri="{BB962C8B-B14F-4D97-AF65-F5344CB8AC3E}">
        <p14:creationId xmlns:p14="http://schemas.microsoft.com/office/powerpoint/2010/main" val="170399358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25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925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9257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92579">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92579">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92579">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92579">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925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2579"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ko-KR" smtClean="0">
                <a:ea typeface="굴림" panose="020B0600000101010101" pitchFamily="34" charset="-127"/>
              </a:rPr>
              <a:t>Allocation of Page Frames (Memory Pages)</a:t>
            </a:r>
          </a:p>
        </p:txBody>
      </p:sp>
      <p:sp>
        <p:nvSpPr>
          <p:cNvPr id="817155" name="Rectangle 3"/>
          <p:cNvSpPr>
            <a:spLocks noGrp="1" noChangeArrowheads="1"/>
          </p:cNvSpPr>
          <p:nvPr>
            <p:ph type="body" idx="1"/>
          </p:nvPr>
        </p:nvSpPr>
        <p:spPr>
          <a:xfrm>
            <a:off x="52388" y="660400"/>
            <a:ext cx="8967787" cy="5943600"/>
          </a:xfrm>
        </p:spPr>
        <p:txBody>
          <a:bodyPr/>
          <a:lstStyle/>
          <a:p>
            <a:pPr>
              <a:lnSpc>
                <a:spcPct val="80000"/>
              </a:lnSpc>
              <a:spcBef>
                <a:spcPct val="15000"/>
              </a:spcBef>
            </a:pPr>
            <a:r>
              <a:rPr lang="en-US" altLang="ko-KR" smtClean="0">
                <a:ea typeface="굴림" panose="020B0600000101010101" pitchFamily="34" charset="-127"/>
              </a:rPr>
              <a:t>How do we allocate memory among different processes?</a:t>
            </a:r>
          </a:p>
          <a:p>
            <a:pPr lvl="1">
              <a:lnSpc>
                <a:spcPct val="80000"/>
              </a:lnSpc>
              <a:spcBef>
                <a:spcPct val="15000"/>
              </a:spcBef>
            </a:pPr>
            <a:r>
              <a:rPr lang="en-US" altLang="ko-KR" smtClean="0">
                <a:ea typeface="굴림" panose="020B0600000101010101" pitchFamily="34" charset="-127"/>
              </a:rPr>
              <a:t>Does every process get the same fraction of memory?  Different fractions?</a:t>
            </a:r>
          </a:p>
          <a:p>
            <a:pPr lvl="1">
              <a:lnSpc>
                <a:spcPct val="80000"/>
              </a:lnSpc>
              <a:spcBef>
                <a:spcPct val="15000"/>
              </a:spcBef>
            </a:pPr>
            <a:r>
              <a:rPr lang="en-US" altLang="ko-KR" smtClean="0">
                <a:ea typeface="굴림" panose="020B0600000101010101" pitchFamily="34" charset="-127"/>
              </a:rPr>
              <a:t>Should we completely swap some processes out of memory?</a:t>
            </a:r>
          </a:p>
          <a:p>
            <a:pPr>
              <a:lnSpc>
                <a:spcPct val="80000"/>
              </a:lnSpc>
              <a:spcBef>
                <a:spcPct val="15000"/>
              </a:spcBef>
            </a:pPr>
            <a:r>
              <a:rPr lang="en-US" altLang="ko-KR" smtClean="0">
                <a:ea typeface="굴림" panose="020B0600000101010101" pitchFamily="34" charset="-127"/>
              </a:rPr>
              <a:t>Each process needs </a:t>
            </a:r>
            <a:r>
              <a:rPr lang="en-US" altLang="ko-KR" i="1" smtClean="0">
                <a:ea typeface="굴림" panose="020B0600000101010101" pitchFamily="34" charset="-127"/>
              </a:rPr>
              <a:t>minimum</a:t>
            </a:r>
            <a:r>
              <a:rPr lang="en-US" altLang="ko-KR" smtClean="0">
                <a:ea typeface="굴림" panose="020B0600000101010101" pitchFamily="34" charset="-127"/>
              </a:rPr>
              <a:t> number of pages</a:t>
            </a:r>
          </a:p>
          <a:p>
            <a:pPr lvl="1">
              <a:lnSpc>
                <a:spcPct val="80000"/>
              </a:lnSpc>
              <a:spcBef>
                <a:spcPct val="15000"/>
              </a:spcBef>
            </a:pPr>
            <a:r>
              <a:rPr lang="en-US" altLang="ko-KR" smtClean="0">
                <a:ea typeface="굴림" panose="020B0600000101010101" pitchFamily="34" charset="-127"/>
              </a:rPr>
              <a:t>Want to make sure that all processes </a:t>
            </a:r>
            <a:r>
              <a:rPr lang="en-US" altLang="ko-KR" smtClean="0">
                <a:solidFill>
                  <a:schemeClr val="hlink"/>
                </a:solidFill>
                <a:ea typeface="굴림" panose="020B0600000101010101" pitchFamily="34" charset="-127"/>
              </a:rPr>
              <a:t>that are loaded into memory</a:t>
            </a:r>
            <a:r>
              <a:rPr lang="en-US" altLang="ko-KR" smtClean="0">
                <a:ea typeface="굴림" panose="020B0600000101010101" pitchFamily="34" charset="-127"/>
              </a:rPr>
              <a:t> can make forward progress</a:t>
            </a:r>
          </a:p>
          <a:p>
            <a:pPr lvl="1">
              <a:lnSpc>
                <a:spcPct val="80000"/>
              </a:lnSpc>
              <a:spcBef>
                <a:spcPct val="15000"/>
              </a:spcBef>
            </a:pPr>
            <a:r>
              <a:rPr lang="en-US" altLang="ko-KR" smtClean="0">
                <a:ea typeface="굴림" panose="020B0600000101010101" pitchFamily="34" charset="-127"/>
              </a:rPr>
              <a:t>Example:  IBM 370 – 6 pages to handle SS MOVE instruction:</a:t>
            </a:r>
          </a:p>
          <a:p>
            <a:pPr lvl="2">
              <a:lnSpc>
                <a:spcPct val="80000"/>
              </a:lnSpc>
              <a:spcBef>
                <a:spcPct val="15000"/>
              </a:spcBef>
            </a:pPr>
            <a:r>
              <a:rPr lang="en-US" altLang="ko-KR" smtClean="0">
                <a:ea typeface="굴림" panose="020B0600000101010101" pitchFamily="34" charset="-127"/>
              </a:rPr>
              <a:t>instruction is 6 bytes, might span 2 pages</a:t>
            </a:r>
          </a:p>
          <a:p>
            <a:pPr lvl="2">
              <a:lnSpc>
                <a:spcPct val="80000"/>
              </a:lnSpc>
              <a:spcBef>
                <a:spcPct val="15000"/>
              </a:spcBef>
            </a:pPr>
            <a:r>
              <a:rPr lang="en-US" altLang="ko-KR" smtClean="0">
                <a:ea typeface="굴림" panose="020B0600000101010101" pitchFamily="34" charset="-127"/>
              </a:rPr>
              <a:t>2 pages to handle </a:t>
            </a:r>
            <a:r>
              <a:rPr lang="en-US" altLang="ko-KR" i="1" smtClean="0">
                <a:ea typeface="굴림" panose="020B0600000101010101" pitchFamily="34" charset="-127"/>
              </a:rPr>
              <a:t>from</a:t>
            </a:r>
          </a:p>
          <a:p>
            <a:pPr lvl="2">
              <a:lnSpc>
                <a:spcPct val="80000"/>
              </a:lnSpc>
              <a:spcBef>
                <a:spcPct val="15000"/>
              </a:spcBef>
            </a:pPr>
            <a:r>
              <a:rPr lang="en-US" altLang="ko-KR" smtClean="0">
                <a:ea typeface="굴림" panose="020B0600000101010101" pitchFamily="34" charset="-127"/>
              </a:rPr>
              <a:t>2 pages to handle </a:t>
            </a:r>
            <a:r>
              <a:rPr lang="en-US" altLang="ko-KR" i="1" smtClean="0">
                <a:ea typeface="굴림" panose="020B0600000101010101" pitchFamily="34" charset="-127"/>
              </a:rPr>
              <a:t>to</a:t>
            </a:r>
          </a:p>
          <a:p>
            <a:r>
              <a:rPr lang="en-US" altLang="ko-KR" smtClean="0">
                <a:ea typeface="굴림" panose="020B0600000101010101" pitchFamily="34" charset="-127"/>
              </a:rPr>
              <a:t>Possible Replacement Scopes:</a:t>
            </a:r>
          </a:p>
          <a:p>
            <a:pPr lvl="1"/>
            <a:r>
              <a:rPr lang="en-US" altLang="ko-KR" smtClean="0">
                <a:solidFill>
                  <a:schemeClr val="hlink"/>
                </a:solidFill>
                <a:ea typeface="굴림" panose="020B0600000101010101" pitchFamily="34" charset="-127"/>
              </a:rPr>
              <a:t>Global replacement</a:t>
            </a:r>
            <a:r>
              <a:rPr lang="en-US" altLang="ko-KR" smtClean="0">
                <a:ea typeface="굴림" panose="020B0600000101010101" pitchFamily="34" charset="-127"/>
              </a:rPr>
              <a:t> – process selects replacement frame from set of all frames; one process can take a frame from another</a:t>
            </a:r>
          </a:p>
          <a:p>
            <a:pPr lvl="1"/>
            <a:r>
              <a:rPr lang="en-US" altLang="ko-KR" smtClean="0">
                <a:solidFill>
                  <a:schemeClr val="hlink"/>
                </a:solidFill>
                <a:ea typeface="굴림" panose="020B0600000101010101" pitchFamily="34" charset="-127"/>
              </a:rPr>
              <a:t>Local replacement</a:t>
            </a:r>
            <a:r>
              <a:rPr lang="en-US" altLang="ko-KR" smtClean="0">
                <a:ea typeface="굴림" panose="020B0600000101010101" pitchFamily="34" charset="-127"/>
              </a:rPr>
              <a:t> – each process selects from only its own set of allocated frames</a:t>
            </a:r>
          </a:p>
        </p:txBody>
      </p:sp>
    </p:spTree>
    <p:extLst>
      <p:ext uri="{BB962C8B-B14F-4D97-AF65-F5344CB8AC3E}">
        <p14:creationId xmlns:p14="http://schemas.microsoft.com/office/powerpoint/2010/main" val="48895483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71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715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715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1715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1715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17155">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17155">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17155">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17155">
                                            <p:txEl>
                                              <p:pRg st="8" end="8"/>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17155">
                                            <p:txEl>
                                              <p:pRg st="9" end="9"/>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17155">
                                            <p:txEl>
                                              <p:pRg st="10" end="10"/>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1715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7155" grpId="0" build="p"/>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16"/>
          <p:cNvSpPr>
            <a:spLocks noGrp="1" noChangeArrowheads="1"/>
          </p:cNvSpPr>
          <p:nvPr>
            <p:ph type="title"/>
          </p:nvPr>
        </p:nvSpPr>
        <p:spPr/>
        <p:txBody>
          <a:bodyPr/>
          <a:lstStyle/>
          <a:p>
            <a:r>
              <a:rPr lang="en-US" altLang="ko-KR" smtClean="0">
                <a:ea typeface="굴림" panose="020B0600000101010101" pitchFamily="34" charset="-127"/>
              </a:rPr>
              <a:t>Fixed/Priority Allocation</a:t>
            </a:r>
          </a:p>
        </p:txBody>
      </p:sp>
      <p:sp>
        <p:nvSpPr>
          <p:cNvPr id="818193" name="Rectangle 17"/>
          <p:cNvSpPr>
            <a:spLocks noGrp="1" noChangeArrowheads="1"/>
          </p:cNvSpPr>
          <p:nvPr>
            <p:ph type="body" idx="1"/>
          </p:nvPr>
        </p:nvSpPr>
        <p:spPr>
          <a:xfrm>
            <a:off x="0" y="685800"/>
            <a:ext cx="9144000" cy="6172200"/>
          </a:xfrm>
        </p:spPr>
        <p:txBody>
          <a:bodyPr/>
          <a:lstStyle/>
          <a:p>
            <a:pPr>
              <a:lnSpc>
                <a:spcPct val="80000"/>
              </a:lnSpc>
              <a:spcBef>
                <a:spcPct val="10000"/>
              </a:spcBef>
            </a:pPr>
            <a:r>
              <a:rPr lang="en-US" altLang="ko-KR" smtClean="0">
                <a:solidFill>
                  <a:schemeClr val="hlink"/>
                </a:solidFill>
                <a:ea typeface="굴림" panose="020B0600000101010101" pitchFamily="34" charset="-127"/>
              </a:rPr>
              <a:t>Equal allocation</a:t>
            </a:r>
            <a:r>
              <a:rPr lang="en-US" altLang="ko-KR" smtClean="0">
                <a:ea typeface="굴림" panose="020B0600000101010101" pitchFamily="34" charset="-127"/>
              </a:rPr>
              <a:t> (Fixed Scheme): </a:t>
            </a:r>
          </a:p>
          <a:p>
            <a:pPr lvl="1">
              <a:lnSpc>
                <a:spcPct val="80000"/>
              </a:lnSpc>
              <a:spcBef>
                <a:spcPct val="10000"/>
              </a:spcBef>
            </a:pPr>
            <a:r>
              <a:rPr lang="en-US" altLang="ko-KR" smtClean="0">
                <a:ea typeface="굴림" panose="020B0600000101010101" pitchFamily="34" charset="-127"/>
              </a:rPr>
              <a:t>Every process gets same amount of memory</a:t>
            </a:r>
          </a:p>
          <a:p>
            <a:pPr lvl="1">
              <a:lnSpc>
                <a:spcPct val="80000"/>
              </a:lnSpc>
              <a:spcBef>
                <a:spcPct val="10000"/>
              </a:spcBef>
            </a:pPr>
            <a:r>
              <a:rPr lang="en-US" altLang="ko-KR" smtClean="0">
                <a:ea typeface="굴림" panose="020B0600000101010101" pitchFamily="34" charset="-127"/>
              </a:rPr>
              <a:t>Example: 100 frames, 5 processes</a:t>
            </a:r>
            <a:r>
              <a:rPr lang="en-US" altLang="ko-KR" smtClean="0">
                <a:ea typeface="굴림" panose="020B0600000101010101" pitchFamily="34" charset="-127"/>
                <a:sym typeface="Symbol" panose="05050102010706020507" pitchFamily="18" charset="2"/>
              </a:rPr>
              <a:t></a:t>
            </a:r>
            <a:r>
              <a:rPr lang="en-US" altLang="ko-KR" smtClean="0">
                <a:ea typeface="굴림" panose="020B0600000101010101" pitchFamily="34" charset="-127"/>
              </a:rPr>
              <a:t>process gets 20 frames</a:t>
            </a:r>
          </a:p>
          <a:p>
            <a:pPr>
              <a:lnSpc>
                <a:spcPct val="80000"/>
              </a:lnSpc>
              <a:spcBef>
                <a:spcPct val="10000"/>
              </a:spcBef>
            </a:pPr>
            <a:r>
              <a:rPr lang="en-US" altLang="ko-KR" smtClean="0">
                <a:solidFill>
                  <a:schemeClr val="hlink"/>
                </a:solidFill>
                <a:ea typeface="굴림" panose="020B0600000101010101" pitchFamily="34" charset="-127"/>
              </a:rPr>
              <a:t>Proportional allocation</a:t>
            </a:r>
            <a:r>
              <a:rPr lang="en-US" altLang="ko-KR" smtClean="0">
                <a:ea typeface="굴림" panose="020B0600000101010101" pitchFamily="34" charset="-127"/>
              </a:rPr>
              <a:t> (Fixed Scheme)</a:t>
            </a:r>
          </a:p>
          <a:p>
            <a:pPr lvl="1">
              <a:lnSpc>
                <a:spcPct val="80000"/>
              </a:lnSpc>
              <a:spcBef>
                <a:spcPct val="10000"/>
              </a:spcBef>
            </a:pPr>
            <a:r>
              <a:rPr lang="en-US" altLang="ko-KR" smtClean="0">
                <a:ea typeface="굴림" panose="020B0600000101010101" pitchFamily="34" charset="-127"/>
              </a:rPr>
              <a:t>Allocate according to the size of process</a:t>
            </a:r>
          </a:p>
          <a:p>
            <a:pPr lvl="1">
              <a:lnSpc>
                <a:spcPct val="80000"/>
              </a:lnSpc>
              <a:spcBef>
                <a:spcPct val="10000"/>
              </a:spcBef>
            </a:pPr>
            <a:r>
              <a:rPr lang="en-US" altLang="ko-KR" smtClean="0">
                <a:ea typeface="굴림" panose="020B0600000101010101" pitchFamily="34" charset="-127"/>
              </a:rPr>
              <a:t>Computation proceeds as follows:</a:t>
            </a:r>
          </a:p>
          <a:p>
            <a:pPr lvl="1">
              <a:lnSpc>
                <a:spcPct val="80000"/>
              </a:lnSpc>
              <a:spcBef>
                <a:spcPct val="10000"/>
              </a:spcBef>
              <a:buFontTx/>
              <a:buNone/>
            </a:pPr>
            <a:r>
              <a:rPr lang="en-US" altLang="ko-KR" i="1" smtClean="0">
                <a:ea typeface="굴림" panose="020B0600000101010101" pitchFamily="34" charset="-127"/>
              </a:rPr>
              <a:t>		s</a:t>
            </a:r>
            <a:r>
              <a:rPr lang="en-US" altLang="ko-KR" i="1" baseline="-25000" smtClean="0">
                <a:ea typeface="굴림" panose="020B0600000101010101" pitchFamily="34" charset="-127"/>
              </a:rPr>
              <a:t>i</a:t>
            </a:r>
            <a:r>
              <a:rPr lang="en-US" altLang="ko-KR" smtClean="0">
                <a:ea typeface="굴림" panose="020B0600000101010101" pitchFamily="34" charset="-127"/>
              </a:rPr>
              <a:t> = size of process </a:t>
            </a:r>
            <a:r>
              <a:rPr lang="en-US" altLang="ko-KR" i="1" smtClean="0">
                <a:ea typeface="굴림" panose="020B0600000101010101" pitchFamily="34" charset="-127"/>
              </a:rPr>
              <a:t>p</a:t>
            </a:r>
            <a:r>
              <a:rPr lang="en-US" altLang="ko-KR" i="1" baseline="-25000" smtClean="0">
                <a:ea typeface="굴림" panose="020B0600000101010101" pitchFamily="34" charset="-127"/>
              </a:rPr>
              <a:t>i</a:t>
            </a:r>
            <a:r>
              <a:rPr lang="en-US" altLang="ko-KR" smtClean="0">
                <a:ea typeface="굴림" panose="020B0600000101010101" pitchFamily="34" charset="-127"/>
              </a:rPr>
              <a:t> and </a:t>
            </a:r>
            <a:r>
              <a:rPr lang="en-US" altLang="ko-KR" i="1" smtClean="0">
                <a:ea typeface="굴림" panose="020B0600000101010101" pitchFamily="34" charset="-127"/>
              </a:rPr>
              <a:t>S</a:t>
            </a:r>
            <a:r>
              <a:rPr lang="en-US" altLang="ko-KR" smtClean="0">
                <a:ea typeface="굴림" panose="020B0600000101010101" pitchFamily="34" charset="-127"/>
              </a:rPr>
              <a:t> = </a:t>
            </a:r>
            <a:r>
              <a:rPr lang="en-US" altLang="ko-KR" smtClean="0">
                <a:ea typeface="굴림" panose="020B0600000101010101" pitchFamily="34" charset="-127"/>
                <a:sym typeface="Symbol" panose="05050102010706020507" pitchFamily="18" charset="2"/>
              </a:rPr>
              <a:t></a:t>
            </a:r>
            <a:r>
              <a:rPr lang="en-US" altLang="ko-KR" i="1" smtClean="0">
                <a:ea typeface="굴림" panose="020B0600000101010101" pitchFamily="34" charset="-127"/>
              </a:rPr>
              <a:t>s</a:t>
            </a:r>
            <a:r>
              <a:rPr lang="en-US" altLang="ko-KR" i="1" baseline="-25000" smtClean="0">
                <a:ea typeface="굴림" panose="020B0600000101010101" pitchFamily="34" charset="-127"/>
              </a:rPr>
              <a:t>i</a:t>
            </a:r>
            <a:r>
              <a:rPr lang="en-US" altLang="ko-KR" smtClean="0">
                <a:ea typeface="굴림" panose="020B0600000101010101" pitchFamily="34" charset="-127"/>
              </a:rPr>
              <a:t> </a:t>
            </a:r>
          </a:p>
          <a:p>
            <a:pPr lvl="1">
              <a:lnSpc>
                <a:spcPct val="80000"/>
              </a:lnSpc>
              <a:spcBef>
                <a:spcPct val="10000"/>
              </a:spcBef>
              <a:buFontTx/>
              <a:buNone/>
            </a:pPr>
            <a:r>
              <a:rPr lang="en-US" altLang="ko-KR" smtClean="0">
                <a:ea typeface="굴림" panose="020B0600000101010101" pitchFamily="34" charset="-127"/>
              </a:rPr>
              <a:t>		</a:t>
            </a:r>
            <a:r>
              <a:rPr lang="en-US" altLang="ko-KR" i="1" smtClean="0">
                <a:ea typeface="굴림" panose="020B0600000101010101" pitchFamily="34" charset="-127"/>
              </a:rPr>
              <a:t>m</a:t>
            </a:r>
            <a:r>
              <a:rPr lang="en-US" altLang="ko-KR" smtClean="0">
                <a:ea typeface="굴림" panose="020B0600000101010101" pitchFamily="34" charset="-127"/>
              </a:rPr>
              <a:t> = total number of frames</a:t>
            </a:r>
            <a:br>
              <a:rPr lang="en-US" altLang="ko-KR" smtClean="0">
                <a:ea typeface="굴림" panose="020B0600000101010101" pitchFamily="34" charset="-127"/>
              </a:rPr>
            </a:br>
            <a:endParaRPr lang="en-US" altLang="ko-KR" smtClean="0">
              <a:ea typeface="굴림" panose="020B0600000101010101" pitchFamily="34" charset="-127"/>
            </a:endParaRPr>
          </a:p>
          <a:p>
            <a:pPr lvl="1">
              <a:lnSpc>
                <a:spcPct val="80000"/>
              </a:lnSpc>
              <a:spcBef>
                <a:spcPct val="10000"/>
              </a:spcBef>
              <a:buFontTx/>
              <a:buNone/>
            </a:pPr>
            <a:r>
              <a:rPr lang="en-US" altLang="ko-KR" smtClean="0">
                <a:ea typeface="굴림" panose="020B0600000101010101" pitchFamily="34" charset="-127"/>
              </a:rPr>
              <a:t>		</a:t>
            </a:r>
            <a:r>
              <a:rPr lang="en-US" altLang="ko-KR" i="1" smtClean="0">
                <a:ea typeface="굴림" panose="020B0600000101010101" pitchFamily="34" charset="-127"/>
              </a:rPr>
              <a:t>a</a:t>
            </a:r>
            <a:r>
              <a:rPr lang="en-US" altLang="ko-KR" i="1" baseline="-25000" smtClean="0">
                <a:ea typeface="굴림" panose="020B0600000101010101" pitchFamily="34" charset="-127"/>
              </a:rPr>
              <a:t>i</a:t>
            </a:r>
            <a:r>
              <a:rPr lang="en-US" altLang="ko-KR" smtClean="0">
                <a:ea typeface="굴림" panose="020B0600000101010101" pitchFamily="34" charset="-127"/>
              </a:rPr>
              <a:t> = allocation for </a:t>
            </a:r>
            <a:r>
              <a:rPr lang="en-US" altLang="ko-KR" i="1" smtClean="0">
                <a:ea typeface="굴림" panose="020B0600000101010101" pitchFamily="34" charset="-127"/>
              </a:rPr>
              <a:t>p</a:t>
            </a:r>
            <a:r>
              <a:rPr lang="en-US" altLang="ko-KR" i="1" baseline="-25000" smtClean="0">
                <a:ea typeface="굴림" panose="020B0600000101010101" pitchFamily="34" charset="-127"/>
              </a:rPr>
              <a:t>i</a:t>
            </a:r>
            <a:r>
              <a:rPr lang="en-US" altLang="ko-KR" smtClean="0">
                <a:ea typeface="굴림" panose="020B0600000101010101" pitchFamily="34" charset="-127"/>
              </a:rPr>
              <a:t> = </a:t>
            </a:r>
          </a:p>
          <a:p>
            <a:pPr lvl="1">
              <a:lnSpc>
                <a:spcPct val="80000"/>
              </a:lnSpc>
              <a:spcBef>
                <a:spcPct val="10000"/>
              </a:spcBef>
            </a:pPr>
            <a:endParaRPr lang="en-US" altLang="ko-KR" smtClean="0">
              <a:ea typeface="굴림" panose="020B0600000101010101" pitchFamily="34" charset="-127"/>
            </a:endParaRPr>
          </a:p>
          <a:p>
            <a:pPr>
              <a:lnSpc>
                <a:spcPct val="80000"/>
              </a:lnSpc>
              <a:spcBef>
                <a:spcPct val="10000"/>
              </a:spcBef>
            </a:pPr>
            <a:r>
              <a:rPr lang="en-US" altLang="ko-KR" smtClean="0">
                <a:solidFill>
                  <a:schemeClr val="hlink"/>
                </a:solidFill>
                <a:ea typeface="굴림" panose="020B0600000101010101" pitchFamily="34" charset="-127"/>
              </a:rPr>
              <a:t>Priority Allocation:</a:t>
            </a:r>
          </a:p>
          <a:p>
            <a:pPr lvl="1">
              <a:lnSpc>
                <a:spcPct val="80000"/>
              </a:lnSpc>
              <a:spcBef>
                <a:spcPct val="10000"/>
              </a:spcBef>
            </a:pPr>
            <a:r>
              <a:rPr lang="en-US" altLang="ko-KR" smtClean="0">
                <a:ea typeface="굴림" panose="020B0600000101010101" pitchFamily="34" charset="-127"/>
              </a:rPr>
              <a:t>Proportional scheme using priorities rather than size</a:t>
            </a:r>
          </a:p>
          <a:p>
            <a:pPr lvl="2">
              <a:lnSpc>
                <a:spcPct val="80000"/>
              </a:lnSpc>
              <a:spcBef>
                <a:spcPct val="10000"/>
              </a:spcBef>
            </a:pPr>
            <a:r>
              <a:rPr lang="en-US" altLang="ko-KR" smtClean="0">
                <a:ea typeface="굴림" panose="020B0600000101010101" pitchFamily="34" charset="-127"/>
              </a:rPr>
              <a:t>Same type of computation as previous scheme</a:t>
            </a:r>
          </a:p>
          <a:p>
            <a:pPr lvl="1">
              <a:lnSpc>
                <a:spcPct val="80000"/>
              </a:lnSpc>
              <a:spcBef>
                <a:spcPct val="10000"/>
              </a:spcBef>
            </a:pPr>
            <a:r>
              <a:rPr lang="en-US" altLang="ko-KR" smtClean="0">
                <a:ea typeface="굴림" panose="020B0600000101010101" pitchFamily="34" charset="-127"/>
              </a:rPr>
              <a:t>Possible behavior: If process </a:t>
            </a:r>
            <a:r>
              <a:rPr lang="en-US" altLang="ko-KR" i="1" smtClean="0">
                <a:ea typeface="굴림" panose="020B0600000101010101" pitchFamily="34" charset="-127"/>
              </a:rPr>
              <a:t>p</a:t>
            </a:r>
            <a:r>
              <a:rPr lang="en-US" altLang="ko-KR" i="1" baseline="-25000" smtClean="0">
                <a:ea typeface="굴림" panose="020B0600000101010101" pitchFamily="34" charset="-127"/>
              </a:rPr>
              <a:t>i</a:t>
            </a:r>
            <a:r>
              <a:rPr lang="en-US" altLang="ko-KR" smtClean="0">
                <a:ea typeface="굴림" panose="020B0600000101010101" pitchFamily="34" charset="-127"/>
              </a:rPr>
              <a:t> generates a page fault, select for replacement a frame from a process with lower priority number</a:t>
            </a:r>
          </a:p>
          <a:p>
            <a:pPr>
              <a:lnSpc>
                <a:spcPct val="80000"/>
              </a:lnSpc>
              <a:spcBef>
                <a:spcPct val="10000"/>
              </a:spcBef>
            </a:pPr>
            <a:r>
              <a:rPr lang="en-US" altLang="ko-KR" smtClean="0">
                <a:ea typeface="굴림" panose="020B0600000101010101" pitchFamily="34" charset="-127"/>
              </a:rPr>
              <a:t>Perhaps we should use an adaptive scheme instead???</a:t>
            </a:r>
          </a:p>
          <a:p>
            <a:pPr lvl="1">
              <a:lnSpc>
                <a:spcPct val="80000"/>
              </a:lnSpc>
              <a:spcBef>
                <a:spcPct val="10000"/>
              </a:spcBef>
            </a:pPr>
            <a:r>
              <a:rPr lang="en-US" altLang="ko-KR" smtClean="0">
                <a:ea typeface="굴림" panose="020B0600000101010101" pitchFamily="34" charset="-127"/>
              </a:rPr>
              <a:t>What if some application just needs more memory?</a:t>
            </a:r>
          </a:p>
        </p:txBody>
      </p:sp>
      <p:graphicFrame>
        <p:nvGraphicFramePr>
          <p:cNvPr id="818180" name="Object 4"/>
          <p:cNvGraphicFramePr>
            <a:graphicFrameLocks noChangeAspect="1"/>
          </p:cNvGraphicFramePr>
          <p:nvPr/>
        </p:nvGraphicFramePr>
        <p:xfrm>
          <a:off x="4067175" y="3149600"/>
          <a:ext cx="885825" cy="858838"/>
        </p:xfrm>
        <a:graphic>
          <a:graphicData uri="http://schemas.openxmlformats.org/presentationml/2006/ole">
            <mc:AlternateContent xmlns:mc="http://schemas.openxmlformats.org/markup-compatibility/2006">
              <mc:Choice xmlns:v="urn:schemas-microsoft-com:vml" Requires="v">
                <p:oleObj spid="_x0000_s1053" name="Equation" r:id="rId4" imgW="406048" imgH="393359" progId="Equation.3">
                  <p:embed/>
                </p:oleObj>
              </mc:Choice>
              <mc:Fallback>
                <p:oleObj name="Equation" r:id="rId4" imgW="406048" imgH="393359"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67175" y="3149600"/>
                        <a:ext cx="885825" cy="858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6212125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819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1819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18193">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1819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1819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1819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1819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1819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1819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1818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18193">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18193">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18193">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18193">
                                            <p:txEl>
                                              <p:pRg st="13" end="13"/>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18193">
                                            <p:txEl>
                                              <p:pRg st="14" end="14"/>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1819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8193"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ko-KR" smtClean="0">
                <a:ea typeface="굴림" panose="020B0600000101010101" pitchFamily="34" charset="-127"/>
              </a:rPr>
              <a:t>Page-Fault Frequency Allocation</a:t>
            </a:r>
          </a:p>
        </p:txBody>
      </p:sp>
      <p:sp>
        <p:nvSpPr>
          <p:cNvPr id="815107" name="Rectangle 3"/>
          <p:cNvSpPr>
            <a:spLocks noGrp="1" noChangeArrowheads="1"/>
          </p:cNvSpPr>
          <p:nvPr>
            <p:ph type="body" idx="1"/>
          </p:nvPr>
        </p:nvSpPr>
        <p:spPr>
          <a:xfrm>
            <a:off x="228600" y="762000"/>
            <a:ext cx="8610600" cy="5638800"/>
          </a:xfrm>
        </p:spPr>
        <p:txBody>
          <a:bodyPr/>
          <a:lstStyle/>
          <a:p>
            <a:pPr>
              <a:lnSpc>
                <a:spcPct val="80000"/>
              </a:lnSpc>
            </a:pPr>
            <a:r>
              <a:rPr lang="en-US" altLang="ko-KR" smtClean="0">
                <a:ea typeface="굴림" panose="020B0600000101010101" pitchFamily="34" charset="-127"/>
              </a:rPr>
              <a:t>Can we reduce Capacity misses by dynamically changing the number of pages/application?</a:t>
            </a:r>
          </a:p>
          <a:p>
            <a:pPr>
              <a:lnSpc>
                <a:spcPct val="80000"/>
              </a:lnSpc>
            </a:pPr>
            <a:endParaRPr lang="en-US" altLang="ko-KR" smtClean="0">
              <a:ea typeface="굴림" panose="020B0600000101010101" pitchFamily="34" charset="-127"/>
            </a:endParaRPr>
          </a:p>
          <a:p>
            <a:pPr>
              <a:lnSpc>
                <a:spcPct val="80000"/>
              </a:lnSpc>
            </a:pPr>
            <a:endParaRPr lang="en-US" altLang="ko-KR" smtClean="0">
              <a:ea typeface="굴림" panose="020B0600000101010101" pitchFamily="34" charset="-127"/>
            </a:endParaRPr>
          </a:p>
          <a:p>
            <a:pPr>
              <a:lnSpc>
                <a:spcPct val="80000"/>
              </a:lnSpc>
            </a:pPr>
            <a:endParaRPr lang="en-US" altLang="ko-KR" smtClean="0">
              <a:ea typeface="굴림" panose="020B0600000101010101" pitchFamily="34" charset="-127"/>
            </a:endParaRPr>
          </a:p>
          <a:p>
            <a:pPr>
              <a:lnSpc>
                <a:spcPct val="80000"/>
              </a:lnSpc>
            </a:pPr>
            <a:endParaRPr lang="en-US" altLang="ko-KR" smtClean="0">
              <a:ea typeface="굴림" panose="020B0600000101010101" pitchFamily="34" charset="-127"/>
            </a:endParaRPr>
          </a:p>
          <a:p>
            <a:pPr>
              <a:lnSpc>
                <a:spcPct val="80000"/>
              </a:lnSpc>
            </a:pPr>
            <a:endParaRPr lang="en-US" altLang="ko-KR" smtClean="0">
              <a:ea typeface="굴림" panose="020B0600000101010101" pitchFamily="34" charset="-127"/>
            </a:endParaRPr>
          </a:p>
          <a:p>
            <a:pPr>
              <a:lnSpc>
                <a:spcPct val="80000"/>
              </a:lnSpc>
            </a:pPr>
            <a:endParaRPr lang="en-US" altLang="ko-KR" smtClean="0">
              <a:ea typeface="굴림" panose="020B0600000101010101" pitchFamily="34" charset="-127"/>
            </a:endParaRPr>
          </a:p>
          <a:p>
            <a:pPr>
              <a:lnSpc>
                <a:spcPct val="80000"/>
              </a:lnSpc>
            </a:pPr>
            <a:endParaRPr lang="en-US" altLang="ko-KR" smtClean="0">
              <a:ea typeface="굴림" panose="020B0600000101010101" pitchFamily="34" charset="-127"/>
            </a:endParaRPr>
          </a:p>
          <a:p>
            <a:pPr>
              <a:lnSpc>
                <a:spcPct val="80000"/>
              </a:lnSpc>
            </a:pPr>
            <a:endParaRPr lang="en-US" altLang="ko-KR" smtClean="0">
              <a:ea typeface="굴림" panose="020B0600000101010101" pitchFamily="34" charset="-127"/>
            </a:endParaRPr>
          </a:p>
          <a:p>
            <a:pPr>
              <a:lnSpc>
                <a:spcPct val="80000"/>
              </a:lnSpc>
            </a:pPr>
            <a:r>
              <a:rPr lang="en-US" altLang="ko-KR" smtClean="0">
                <a:ea typeface="굴림" panose="020B0600000101010101" pitchFamily="34" charset="-127"/>
              </a:rPr>
              <a:t>Establish “acceptable” page-fault rate</a:t>
            </a:r>
          </a:p>
          <a:p>
            <a:pPr lvl="1">
              <a:lnSpc>
                <a:spcPct val="80000"/>
              </a:lnSpc>
            </a:pPr>
            <a:r>
              <a:rPr lang="en-US" altLang="ko-KR" smtClean="0">
                <a:ea typeface="굴림" panose="020B0600000101010101" pitchFamily="34" charset="-127"/>
              </a:rPr>
              <a:t>If actual rate too low, process loses frame</a:t>
            </a:r>
          </a:p>
          <a:p>
            <a:pPr lvl="1">
              <a:lnSpc>
                <a:spcPct val="80000"/>
              </a:lnSpc>
            </a:pPr>
            <a:r>
              <a:rPr lang="en-US" altLang="ko-KR" smtClean="0">
                <a:ea typeface="굴림" panose="020B0600000101010101" pitchFamily="34" charset="-127"/>
              </a:rPr>
              <a:t>If actual rate too high, process gains frame</a:t>
            </a:r>
          </a:p>
          <a:p>
            <a:pPr>
              <a:lnSpc>
                <a:spcPct val="80000"/>
              </a:lnSpc>
            </a:pPr>
            <a:r>
              <a:rPr lang="en-US" altLang="ko-KR" smtClean="0">
                <a:ea typeface="굴림" panose="020B0600000101010101" pitchFamily="34" charset="-127"/>
              </a:rPr>
              <a:t>Question: What if we just don’t have enough memory?</a:t>
            </a:r>
          </a:p>
        </p:txBody>
      </p:sp>
      <p:pic>
        <p:nvPicPr>
          <p:cNvPr id="815108" name="Picture 4"/>
          <p:cNvPicPr>
            <a:picLocks noChangeAspect="1" noChangeArrowheads="1"/>
          </p:cNvPicPr>
          <p:nvPr/>
        </p:nvPicPr>
        <p:blipFill>
          <a:blip r:embed="rId3">
            <a:extLst>
              <a:ext uri="{28A0092B-C50C-407E-A947-70E740481C1C}">
                <a14:useLocalDpi xmlns:a14="http://schemas.microsoft.com/office/drawing/2010/main" val="0"/>
              </a:ext>
            </a:extLst>
          </a:blip>
          <a:srcRect l="900" t="16351" r="1137" b="16667"/>
          <a:stretch>
            <a:fillRect/>
          </a:stretch>
        </p:blipFill>
        <p:spPr bwMode="auto">
          <a:xfrm>
            <a:off x="1371600" y="1524000"/>
            <a:ext cx="5886450" cy="3017838"/>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98760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51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5107">
                                            <p:txEl>
                                              <p:pRg st="9" end="9"/>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15107">
                                            <p:txEl>
                                              <p:pRg st="10" end="1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15107">
                                            <p:txEl>
                                              <p:pRg st="11" end="11"/>
                                            </p:txEl>
                                          </p:spTgt>
                                        </p:tgtEl>
                                        <p:attrNameLst>
                                          <p:attrName>style.visibility</p:attrName>
                                        </p:attrNameLst>
                                      </p:cBhvr>
                                      <p:to>
                                        <p:strVal val="visible"/>
                                      </p:to>
                                    </p:set>
                                  </p:childTnLst>
                                </p:cTn>
                              </p:par>
                              <p:par>
                                <p:cTn id="15" presetID="2" presetClass="entr" presetSubtype="2" fill="hold" nodeType="withEffect">
                                  <p:stCondLst>
                                    <p:cond delay="0"/>
                                  </p:stCondLst>
                                  <p:childTnLst>
                                    <p:set>
                                      <p:cBhvr>
                                        <p:cTn id="16" dur="1" fill="hold">
                                          <p:stCondLst>
                                            <p:cond delay="0"/>
                                          </p:stCondLst>
                                        </p:cTn>
                                        <p:tgtEl>
                                          <p:spTgt spid="815108"/>
                                        </p:tgtEl>
                                        <p:attrNameLst>
                                          <p:attrName>style.visibility</p:attrName>
                                        </p:attrNameLst>
                                      </p:cBhvr>
                                      <p:to>
                                        <p:strVal val="visible"/>
                                      </p:to>
                                    </p:set>
                                    <p:anim calcmode="lin" valueType="num">
                                      <p:cBhvr additive="base">
                                        <p:cTn id="17" dur="500" fill="hold"/>
                                        <p:tgtEl>
                                          <p:spTgt spid="815108"/>
                                        </p:tgtEl>
                                        <p:attrNameLst>
                                          <p:attrName>ppt_x</p:attrName>
                                        </p:attrNameLst>
                                      </p:cBhvr>
                                      <p:tavLst>
                                        <p:tav tm="0">
                                          <p:val>
                                            <p:strVal val="1+#ppt_w/2"/>
                                          </p:val>
                                        </p:tav>
                                        <p:tav tm="100000">
                                          <p:val>
                                            <p:strVal val="#ppt_x"/>
                                          </p:val>
                                        </p:tav>
                                      </p:tavLst>
                                    </p:anim>
                                    <p:anim calcmode="lin" valueType="num">
                                      <p:cBhvr additive="base">
                                        <p:cTn id="18" dur="500" fill="hold"/>
                                        <p:tgtEl>
                                          <p:spTgt spid="815108"/>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1510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5107" grpId="0" build="p"/>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ko-KR" smtClean="0">
                <a:ea typeface="굴림" panose="020B0600000101010101" pitchFamily="34" charset="-127"/>
              </a:rPr>
              <a:t>Thrashing</a:t>
            </a:r>
          </a:p>
        </p:txBody>
      </p:sp>
      <p:sp>
        <p:nvSpPr>
          <p:cNvPr id="816131" name="Rectangle 3"/>
          <p:cNvSpPr>
            <a:spLocks noGrp="1" noChangeArrowheads="1"/>
          </p:cNvSpPr>
          <p:nvPr>
            <p:ph type="body" idx="1"/>
          </p:nvPr>
        </p:nvSpPr>
        <p:spPr>
          <a:xfrm>
            <a:off x="152400" y="3581400"/>
            <a:ext cx="8839200" cy="3124200"/>
          </a:xfrm>
        </p:spPr>
        <p:txBody>
          <a:bodyPr/>
          <a:lstStyle/>
          <a:p>
            <a:pPr>
              <a:lnSpc>
                <a:spcPct val="80000"/>
              </a:lnSpc>
              <a:spcBef>
                <a:spcPct val="20000"/>
              </a:spcBef>
            </a:pPr>
            <a:r>
              <a:rPr lang="en-US" altLang="ko-KR" smtClean="0">
                <a:ea typeface="굴림" panose="020B0600000101010101" pitchFamily="34" charset="-127"/>
              </a:rPr>
              <a:t>If a process does not have “enough” pages, the page-fault rate is very high.  This leads to:</a:t>
            </a:r>
          </a:p>
          <a:p>
            <a:pPr lvl="1">
              <a:lnSpc>
                <a:spcPct val="80000"/>
              </a:lnSpc>
              <a:spcBef>
                <a:spcPct val="20000"/>
              </a:spcBef>
            </a:pPr>
            <a:r>
              <a:rPr lang="en-US" altLang="ko-KR" smtClean="0">
                <a:ea typeface="굴림" panose="020B0600000101010101" pitchFamily="34" charset="-127"/>
              </a:rPr>
              <a:t>low CPU utilization</a:t>
            </a:r>
          </a:p>
          <a:p>
            <a:pPr lvl="1">
              <a:lnSpc>
                <a:spcPct val="80000"/>
              </a:lnSpc>
              <a:spcBef>
                <a:spcPct val="20000"/>
              </a:spcBef>
            </a:pPr>
            <a:r>
              <a:rPr lang="en-US" altLang="ko-KR" smtClean="0">
                <a:ea typeface="굴림" panose="020B0600000101010101" pitchFamily="34" charset="-127"/>
              </a:rPr>
              <a:t>operating system spends most of its time swapping to disk</a:t>
            </a:r>
          </a:p>
          <a:p>
            <a:pPr>
              <a:lnSpc>
                <a:spcPct val="80000"/>
              </a:lnSpc>
              <a:spcBef>
                <a:spcPct val="20000"/>
              </a:spcBef>
            </a:pPr>
            <a:r>
              <a:rPr lang="en-US" altLang="ko-KR" smtClean="0">
                <a:solidFill>
                  <a:schemeClr val="hlink"/>
                </a:solidFill>
                <a:ea typeface="굴림" panose="020B0600000101010101" pitchFamily="34" charset="-127"/>
              </a:rPr>
              <a:t>Thrashing </a:t>
            </a:r>
            <a:r>
              <a:rPr lang="en-US" altLang="ko-KR" smtClean="0">
                <a:ea typeface="굴림" panose="020B0600000101010101" pitchFamily="34" charset="-127"/>
                <a:sym typeface="Symbol" panose="05050102010706020507" pitchFamily="18" charset="2"/>
              </a:rPr>
              <a:t> a process is busy swapping pages in and out</a:t>
            </a:r>
          </a:p>
          <a:p>
            <a:pPr>
              <a:lnSpc>
                <a:spcPct val="80000"/>
              </a:lnSpc>
              <a:spcBef>
                <a:spcPct val="20000"/>
              </a:spcBef>
            </a:pPr>
            <a:r>
              <a:rPr lang="en-US" altLang="ko-KR" smtClean="0">
                <a:ea typeface="굴림" panose="020B0600000101010101" pitchFamily="34" charset="-127"/>
                <a:sym typeface="Symbol" panose="05050102010706020507" pitchFamily="18" charset="2"/>
              </a:rPr>
              <a:t>Questions:</a:t>
            </a:r>
          </a:p>
          <a:p>
            <a:pPr lvl="1">
              <a:lnSpc>
                <a:spcPct val="80000"/>
              </a:lnSpc>
              <a:spcBef>
                <a:spcPct val="20000"/>
              </a:spcBef>
            </a:pPr>
            <a:r>
              <a:rPr lang="en-US" altLang="ko-KR" smtClean="0">
                <a:ea typeface="굴림" panose="020B0600000101010101" pitchFamily="34" charset="-127"/>
              </a:rPr>
              <a:t>How do we detect Thrashing?</a:t>
            </a:r>
          </a:p>
          <a:p>
            <a:pPr lvl="1">
              <a:lnSpc>
                <a:spcPct val="80000"/>
              </a:lnSpc>
              <a:spcBef>
                <a:spcPct val="20000"/>
              </a:spcBef>
            </a:pPr>
            <a:r>
              <a:rPr lang="en-US" altLang="ko-KR" smtClean="0">
                <a:ea typeface="굴림" panose="020B0600000101010101" pitchFamily="34" charset="-127"/>
              </a:rPr>
              <a:t>What is best response to Thrashing?</a:t>
            </a:r>
          </a:p>
        </p:txBody>
      </p:sp>
      <p:pic>
        <p:nvPicPr>
          <p:cNvPr id="816132" name="Picture 4"/>
          <p:cNvPicPr>
            <a:picLocks noChangeAspect="1" noChangeArrowheads="1"/>
          </p:cNvPicPr>
          <p:nvPr/>
        </p:nvPicPr>
        <p:blipFill>
          <a:blip r:embed="rId3">
            <a:extLst>
              <a:ext uri="{28A0092B-C50C-407E-A947-70E740481C1C}">
                <a14:useLocalDpi xmlns:a14="http://schemas.microsoft.com/office/drawing/2010/main" val="0"/>
              </a:ext>
            </a:extLst>
          </a:blip>
          <a:srcRect l="417" t="12083" r="856" b="12083"/>
          <a:stretch>
            <a:fillRect/>
          </a:stretch>
        </p:blipFill>
        <p:spPr bwMode="auto">
          <a:xfrm>
            <a:off x="2514600" y="762000"/>
            <a:ext cx="4667250" cy="2689225"/>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48681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6131">
                                            <p:txEl>
                                              <p:pRg st="0" end="0"/>
                                            </p:txEl>
                                          </p:spTgt>
                                        </p:tgtEl>
                                        <p:attrNameLst>
                                          <p:attrName>style.visibility</p:attrName>
                                        </p:attrNameLst>
                                      </p:cBhvr>
                                      <p:to>
                                        <p:strVal val="visible"/>
                                      </p:to>
                                    </p:set>
                                  </p:childTnLst>
                                </p:cTn>
                              </p:par>
                              <p:par>
                                <p:cTn id="7" presetID="2" presetClass="entr" presetSubtype="2" fill="hold" nodeType="withEffect">
                                  <p:stCondLst>
                                    <p:cond delay="0"/>
                                  </p:stCondLst>
                                  <p:childTnLst>
                                    <p:set>
                                      <p:cBhvr>
                                        <p:cTn id="8" dur="1" fill="hold">
                                          <p:stCondLst>
                                            <p:cond delay="0"/>
                                          </p:stCondLst>
                                        </p:cTn>
                                        <p:tgtEl>
                                          <p:spTgt spid="816132"/>
                                        </p:tgtEl>
                                        <p:attrNameLst>
                                          <p:attrName>style.visibility</p:attrName>
                                        </p:attrNameLst>
                                      </p:cBhvr>
                                      <p:to>
                                        <p:strVal val="visible"/>
                                      </p:to>
                                    </p:set>
                                    <p:anim calcmode="lin" valueType="num">
                                      <p:cBhvr additive="base">
                                        <p:cTn id="9" dur="500" fill="hold"/>
                                        <p:tgtEl>
                                          <p:spTgt spid="816132"/>
                                        </p:tgtEl>
                                        <p:attrNameLst>
                                          <p:attrName>ppt_x</p:attrName>
                                        </p:attrNameLst>
                                      </p:cBhvr>
                                      <p:tavLst>
                                        <p:tav tm="0">
                                          <p:val>
                                            <p:strVal val="1+#ppt_w/2"/>
                                          </p:val>
                                        </p:tav>
                                        <p:tav tm="100000">
                                          <p:val>
                                            <p:strVal val="#ppt_x"/>
                                          </p:val>
                                        </p:tav>
                                      </p:tavLst>
                                    </p:anim>
                                    <p:anim calcmode="lin" valueType="num">
                                      <p:cBhvr additive="base">
                                        <p:cTn id="10" dur="500" fill="hold"/>
                                        <p:tgtEl>
                                          <p:spTgt spid="816132"/>
                                        </p:tgtEl>
                                        <p:attrNameLst>
                                          <p:attrName>ppt_y</p:attrName>
                                        </p:attrNameLst>
                                      </p:cBhvr>
                                      <p:tavLst>
                                        <p:tav tm="0">
                                          <p:val>
                                            <p:strVal val="#ppt_y"/>
                                          </p:val>
                                        </p:tav>
                                        <p:tav tm="100000">
                                          <p:val>
                                            <p:strVal val="#ppt_y"/>
                                          </p:val>
                                        </p:tav>
                                      </p:tavLst>
                                    </p:anim>
                                  </p:childTnLst>
                                </p:cTn>
                              </p:par>
                              <p:par>
                                <p:cTn id="11" presetID="1" presetClass="entr" presetSubtype="0" fill="hold" grpId="0" nodeType="withEffect">
                                  <p:stCondLst>
                                    <p:cond delay="0"/>
                                  </p:stCondLst>
                                  <p:childTnLst>
                                    <p:set>
                                      <p:cBhvr>
                                        <p:cTn id="12" dur="1" fill="hold">
                                          <p:stCondLst>
                                            <p:cond delay="0"/>
                                          </p:stCondLst>
                                        </p:cTn>
                                        <p:tgtEl>
                                          <p:spTgt spid="816131">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1613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1613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16131">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16131">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1613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6131" grpId="0" build="p"/>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1015" name="Rectangle 7"/>
          <p:cNvSpPr>
            <a:spLocks noGrp="1" noChangeArrowheads="1"/>
          </p:cNvSpPr>
          <p:nvPr>
            <p:ph type="body" idx="1"/>
          </p:nvPr>
        </p:nvSpPr>
        <p:spPr>
          <a:xfrm>
            <a:off x="76200" y="914400"/>
            <a:ext cx="4419600" cy="5562600"/>
          </a:xfrm>
        </p:spPr>
        <p:txBody>
          <a:bodyPr/>
          <a:lstStyle/>
          <a:p>
            <a:r>
              <a:rPr lang="en-US" altLang="ko-KR" smtClean="0">
                <a:ea typeface="굴림" panose="020B0600000101010101" pitchFamily="34" charset="-127"/>
              </a:rPr>
              <a:t>Program Memory Access Patterns have temporal and spatial locality</a:t>
            </a:r>
          </a:p>
          <a:p>
            <a:pPr lvl="1"/>
            <a:r>
              <a:rPr lang="en-US" altLang="ko-KR" smtClean="0">
                <a:ea typeface="굴림" panose="020B0600000101010101" pitchFamily="34" charset="-127"/>
              </a:rPr>
              <a:t>Group of Pages accessed along a given time slice called the “Working Set”</a:t>
            </a:r>
          </a:p>
          <a:p>
            <a:pPr lvl="1"/>
            <a:r>
              <a:rPr lang="en-US" altLang="ko-KR" smtClean="0">
                <a:ea typeface="굴림" panose="020B0600000101010101" pitchFamily="34" charset="-127"/>
              </a:rPr>
              <a:t>Working Set defines minimum number of pages needed for process to behave well</a:t>
            </a:r>
          </a:p>
          <a:p>
            <a:r>
              <a:rPr lang="en-US" altLang="ko-KR" smtClean="0">
                <a:ea typeface="굴림" panose="020B0600000101010101" pitchFamily="34" charset="-127"/>
              </a:rPr>
              <a:t>Not enough memory for Working Set</a:t>
            </a:r>
            <a:r>
              <a:rPr lang="en-US" altLang="ko-KR" smtClean="0">
                <a:ea typeface="굴림" panose="020B0600000101010101" pitchFamily="34" charset="-127"/>
                <a:sym typeface="Symbol" panose="05050102010706020507" pitchFamily="18" charset="2"/>
              </a:rPr>
              <a:t>Thrashing</a:t>
            </a:r>
          </a:p>
          <a:p>
            <a:pPr lvl="1"/>
            <a:r>
              <a:rPr lang="en-US" altLang="ko-KR" smtClean="0">
                <a:ea typeface="굴림" panose="020B0600000101010101" pitchFamily="34" charset="-127"/>
                <a:sym typeface="Symbol" panose="05050102010706020507" pitchFamily="18" charset="2"/>
              </a:rPr>
              <a:t>Better to swap out process?</a:t>
            </a:r>
          </a:p>
          <a:p>
            <a:pPr lvl="1"/>
            <a:endParaRPr lang="ko-KR" altLang="en-US" smtClean="0">
              <a:ea typeface="굴림" panose="020B0600000101010101" pitchFamily="34" charset="-127"/>
            </a:endParaRPr>
          </a:p>
        </p:txBody>
      </p:sp>
      <p:sp>
        <p:nvSpPr>
          <p:cNvPr id="811013" name="AutoShape 5"/>
          <p:cNvSpPr>
            <a:spLocks noChangeArrowheads="1"/>
          </p:cNvSpPr>
          <p:nvPr/>
        </p:nvSpPr>
        <p:spPr bwMode="auto">
          <a:xfrm>
            <a:off x="-304800" y="838200"/>
            <a:ext cx="228600" cy="5029200"/>
          </a:xfrm>
          <a:prstGeom prst="roundRect">
            <a:avLst>
              <a:gd name="adj" fmla="val 16667"/>
            </a:avLst>
          </a:prstGeom>
          <a:solidFill>
            <a:schemeClr val="accent1">
              <a:lumMod val="60000"/>
              <a:lumOff val="40000"/>
            </a:schemeClr>
          </a:solidFill>
          <a:ln w="38100" algn="ctr">
            <a:solidFill>
              <a:schemeClr val="tx1"/>
            </a:solidFill>
            <a:round/>
            <a:headEnd/>
            <a:tailEnd/>
          </a:ln>
          <a:effectLs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p>
        </p:txBody>
      </p:sp>
      <p:sp>
        <p:nvSpPr>
          <p:cNvPr id="19460" name="Rectangle 2"/>
          <p:cNvSpPr>
            <a:spLocks noGrp="1" noChangeArrowheads="1"/>
          </p:cNvSpPr>
          <p:nvPr>
            <p:ph type="title"/>
          </p:nvPr>
        </p:nvSpPr>
        <p:spPr/>
        <p:txBody>
          <a:bodyPr/>
          <a:lstStyle/>
          <a:p>
            <a:r>
              <a:rPr lang="en-US" altLang="ko-KR" smtClean="0">
                <a:ea typeface="굴림" panose="020B0600000101010101" pitchFamily="34" charset="-127"/>
              </a:rPr>
              <a:t>Locality In A Memory-Reference Pattern</a:t>
            </a:r>
          </a:p>
        </p:txBody>
      </p:sp>
      <p:pic>
        <p:nvPicPr>
          <p:cNvPr id="811011" name="Picture 3"/>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21249" t="659" r="21251" b="1007"/>
          <a:stretch>
            <a:fillRect/>
          </a:stretch>
        </p:blipFill>
        <p:spPr bwMode="auto">
          <a:xfrm>
            <a:off x="4572000" y="762000"/>
            <a:ext cx="4406900" cy="5329238"/>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76174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1015">
                                            <p:txEl>
                                              <p:pRg st="0" end="0"/>
                                            </p:txEl>
                                          </p:spTgt>
                                        </p:tgtEl>
                                        <p:attrNameLst>
                                          <p:attrName>style.visibility</p:attrName>
                                        </p:attrNameLst>
                                      </p:cBhvr>
                                      <p:to>
                                        <p:strVal val="visible"/>
                                      </p:to>
                                    </p:set>
                                  </p:childTnLst>
                                </p:cTn>
                              </p:par>
                              <p:par>
                                <p:cTn id="7" presetID="2" presetClass="entr" presetSubtype="2" fill="hold" nodeType="withEffect">
                                  <p:stCondLst>
                                    <p:cond delay="0"/>
                                  </p:stCondLst>
                                  <p:childTnLst>
                                    <p:set>
                                      <p:cBhvr>
                                        <p:cTn id="8" dur="1" fill="hold">
                                          <p:stCondLst>
                                            <p:cond delay="0"/>
                                          </p:stCondLst>
                                        </p:cTn>
                                        <p:tgtEl>
                                          <p:spTgt spid="811011"/>
                                        </p:tgtEl>
                                        <p:attrNameLst>
                                          <p:attrName>style.visibility</p:attrName>
                                        </p:attrNameLst>
                                      </p:cBhvr>
                                      <p:to>
                                        <p:strVal val="visible"/>
                                      </p:to>
                                    </p:set>
                                    <p:anim calcmode="lin" valueType="num">
                                      <p:cBhvr additive="base">
                                        <p:cTn id="9" dur="500" fill="hold"/>
                                        <p:tgtEl>
                                          <p:spTgt spid="811011"/>
                                        </p:tgtEl>
                                        <p:attrNameLst>
                                          <p:attrName>ppt_x</p:attrName>
                                        </p:attrNameLst>
                                      </p:cBhvr>
                                      <p:tavLst>
                                        <p:tav tm="0">
                                          <p:val>
                                            <p:strVal val="1+#ppt_w/2"/>
                                          </p:val>
                                        </p:tav>
                                        <p:tav tm="100000">
                                          <p:val>
                                            <p:strVal val="#ppt_x"/>
                                          </p:val>
                                        </p:tav>
                                      </p:tavLst>
                                    </p:anim>
                                    <p:anim calcmode="lin" valueType="num">
                                      <p:cBhvr additive="base">
                                        <p:cTn id="10" dur="500" fill="hold"/>
                                        <p:tgtEl>
                                          <p:spTgt spid="811011"/>
                                        </p:tgtEl>
                                        <p:attrNameLst>
                                          <p:attrName>ppt_y</p:attrName>
                                        </p:attrNameLst>
                                      </p:cBhvr>
                                      <p:tavLst>
                                        <p:tav tm="0">
                                          <p:val>
                                            <p:strVal val="#ppt_y"/>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1015">
                                            <p:txEl>
                                              <p:pRg st="1" end="1"/>
                                            </p:txEl>
                                          </p:spTgt>
                                        </p:tgtEl>
                                        <p:attrNameLst>
                                          <p:attrName>style.visibility</p:attrName>
                                        </p:attrNameLst>
                                      </p:cBhvr>
                                      <p:to>
                                        <p:strVal val="visible"/>
                                      </p:to>
                                    </p:set>
                                  </p:childTnLst>
                                </p:cTn>
                              </p:par>
                              <p:par>
                                <p:cTn id="15" presetID="63" presetClass="path" presetSubtype="0" accel="50000" decel="50000" fill="hold" grpId="0" nodeType="withEffect">
                                  <p:stCondLst>
                                    <p:cond delay="0"/>
                                  </p:stCondLst>
                                  <p:childTnLst>
                                    <p:animMotion origin="layout" path="M 0.61225 3.36725E-6 L 0.92093 -0.00139 " pathEditMode="fixed" rAng="0" ptsTypes="AA">
                                      <p:cBhvr>
                                        <p:cTn id="16" dur="3000" fill="hold"/>
                                        <p:tgtEl>
                                          <p:spTgt spid="811013"/>
                                        </p:tgtEl>
                                        <p:attrNameLst>
                                          <p:attrName>ppt_x</p:attrName>
                                          <p:attrName>ppt_y</p:attrName>
                                        </p:attrNameLst>
                                      </p:cBhvr>
                                      <p:rCtr x="15434" y="-69"/>
                                    </p:animMotion>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11015">
                                            <p:txEl>
                                              <p:pRg st="2" end="2"/>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11015">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110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1015" grpId="0" build="p"/>
      <p:bldP spid="81101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ko-KR" smtClean="0">
                <a:ea typeface="굴림" panose="020B0600000101010101" pitchFamily="34" charset="-127"/>
              </a:rPr>
              <a:t>Working-Set Model</a:t>
            </a:r>
          </a:p>
        </p:txBody>
      </p:sp>
      <p:sp>
        <p:nvSpPr>
          <p:cNvPr id="20483" name="Rectangle 3"/>
          <p:cNvSpPr>
            <a:spLocks noGrp="1" noChangeArrowheads="1"/>
          </p:cNvSpPr>
          <p:nvPr>
            <p:ph type="body" idx="1"/>
          </p:nvPr>
        </p:nvSpPr>
        <p:spPr>
          <a:xfrm>
            <a:off x="152400" y="2438400"/>
            <a:ext cx="8866188" cy="4191000"/>
          </a:xfrm>
        </p:spPr>
        <p:txBody>
          <a:bodyPr/>
          <a:lstStyle/>
          <a:p>
            <a:pPr>
              <a:lnSpc>
                <a:spcPct val="80000"/>
              </a:lnSpc>
              <a:spcBef>
                <a:spcPct val="20000"/>
              </a:spcBef>
            </a:pPr>
            <a:r>
              <a:rPr lang="ko-KR" altLang="en-US" dirty="0" smtClean="0">
                <a:ea typeface="굴림" panose="020B0600000101010101" pitchFamily="34" charset="-127"/>
                <a:sym typeface="Symbol" panose="05050102010706020507" pitchFamily="18" charset="2"/>
              </a:rPr>
              <a:t>  </a:t>
            </a:r>
            <a:r>
              <a:rPr lang="en-US" altLang="ko-KR" dirty="0" smtClean="0">
                <a:ea typeface="굴림" panose="020B0600000101010101" pitchFamily="34" charset="-127"/>
                <a:sym typeface="Symbol" panose="05050102010706020507" pitchFamily="18" charset="2"/>
              </a:rPr>
              <a:t>working-set window  fixed number of page references </a:t>
            </a:r>
          </a:p>
          <a:p>
            <a:pPr lvl="1">
              <a:lnSpc>
                <a:spcPct val="80000"/>
              </a:lnSpc>
              <a:spcBef>
                <a:spcPct val="20000"/>
              </a:spcBef>
            </a:pPr>
            <a:r>
              <a:rPr lang="en-US" altLang="ko-KR" dirty="0" smtClean="0">
                <a:ea typeface="굴림" panose="020B0600000101010101" pitchFamily="34" charset="-127"/>
                <a:sym typeface="Symbol" panose="05050102010706020507" pitchFamily="18" charset="2"/>
              </a:rPr>
              <a:t>Example:  10,000 instructions</a:t>
            </a:r>
          </a:p>
          <a:p>
            <a:pPr>
              <a:lnSpc>
                <a:spcPct val="80000"/>
              </a:lnSpc>
              <a:spcBef>
                <a:spcPct val="20000"/>
              </a:spcBef>
            </a:pPr>
            <a:r>
              <a:rPr lang="en-US" altLang="ko-KR" i="1" dirty="0" err="1" smtClean="0">
                <a:ea typeface="굴림" panose="020B0600000101010101" pitchFamily="34" charset="-127"/>
                <a:sym typeface="Symbol" panose="05050102010706020507" pitchFamily="18" charset="2"/>
              </a:rPr>
              <a:t>WS</a:t>
            </a:r>
            <a:r>
              <a:rPr lang="en-US" altLang="ko-KR" i="1" baseline="-25000" dirty="0" err="1" smtClean="0">
                <a:ea typeface="굴림" panose="020B0600000101010101" pitchFamily="34" charset="-127"/>
                <a:sym typeface="Symbol" panose="05050102010706020507" pitchFamily="18" charset="2"/>
              </a:rPr>
              <a:t>i</a:t>
            </a:r>
            <a:r>
              <a:rPr lang="en-US" altLang="ko-KR" dirty="0" smtClean="0">
                <a:ea typeface="굴림" panose="020B0600000101010101" pitchFamily="34" charset="-127"/>
                <a:sym typeface="Symbol" panose="05050102010706020507" pitchFamily="18" charset="2"/>
              </a:rPr>
              <a:t> (working set of Process </a:t>
            </a:r>
            <a:r>
              <a:rPr lang="en-US" altLang="ko-KR" i="1" dirty="0" smtClean="0">
                <a:ea typeface="굴림" panose="020B0600000101010101" pitchFamily="34" charset="-127"/>
                <a:sym typeface="Symbol" panose="05050102010706020507" pitchFamily="18" charset="2"/>
              </a:rPr>
              <a:t>P</a:t>
            </a:r>
            <a:r>
              <a:rPr lang="en-US" altLang="ko-KR" i="1" baseline="-25000" dirty="0" smtClean="0">
                <a:ea typeface="굴림" panose="020B0600000101010101" pitchFamily="34" charset="-127"/>
                <a:sym typeface="Symbol" panose="05050102010706020507" pitchFamily="18" charset="2"/>
              </a:rPr>
              <a:t>i</a:t>
            </a:r>
            <a:r>
              <a:rPr lang="en-US" altLang="ko-KR" dirty="0" smtClean="0">
                <a:ea typeface="굴림" panose="020B0600000101010101" pitchFamily="34" charset="-127"/>
                <a:sym typeface="Symbol" panose="05050102010706020507" pitchFamily="18" charset="2"/>
              </a:rPr>
              <a:t>) = total set of pages referenced in the most recent  (varies in time)</a:t>
            </a:r>
          </a:p>
          <a:p>
            <a:pPr lvl="1">
              <a:lnSpc>
                <a:spcPct val="80000"/>
              </a:lnSpc>
              <a:spcBef>
                <a:spcPct val="20000"/>
              </a:spcBef>
            </a:pPr>
            <a:r>
              <a:rPr lang="en-US" altLang="ko-KR" dirty="0" smtClean="0">
                <a:ea typeface="굴림" panose="020B0600000101010101" pitchFamily="34" charset="-127"/>
                <a:sym typeface="Symbol" panose="05050102010706020507" pitchFamily="18" charset="2"/>
              </a:rPr>
              <a:t>if  too small will not encompass entire locality</a:t>
            </a:r>
          </a:p>
          <a:p>
            <a:pPr lvl="1">
              <a:lnSpc>
                <a:spcPct val="80000"/>
              </a:lnSpc>
              <a:spcBef>
                <a:spcPct val="20000"/>
              </a:spcBef>
            </a:pPr>
            <a:r>
              <a:rPr lang="en-US" altLang="ko-KR" dirty="0" smtClean="0">
                <a:ea typeface="굴림" panose="020B0600000101010101" pitchFamily="34" charset="-127"/>
                <a:sym typeface="Symbol" panose="05050102010706020507" pitchFamily="18" charset="2"/>
              </a:rPr>
              <a:t>if  too large will encompass several localities</a:t>
            </a:r>
          </a:p>
          <a:p>
            <a:pPr lvl="1">
              <a:lnSpc>
                <a:spcPct val="80000"/>
              </a:lnSpc>
              <a:spcBef>
                <a:spcPct val="20000"/>
              </a:spcBef>
            </a:pPr>
            <a:r>
              <a:rPr lang="en-US" altLang="ko-KR" dirty="0" smtClean="0">
                <a:ea typeface="굴림" panose="020B0600000101010101" pitchFamily="34" charset="-127"/>
                <a:sym typeface="Symbol" panose="05050102010706020507" pitchFamily="18" charset="2"/>
              </a:rPr>
              <a:t>if  =   will encompass entire program</a:t>
            </a:r>
          </a:p>
          <a:p>
            <a:pPr>
              <a:lnSpc>
                <a:spcPct val="80000"/>
              </a:lnSpc>
              <a:spcBef>
                <a:spcPct val="20000"/>
              </a:spcBef>
            </a:pPr>
            <a:r>
              <a:rPr lang="en-US" altLang="ko-KR" i="1" dirty="0" smtClean="0">
                <a:ea typeface="굴림" panose="020B0600000101010101" pitchFamily="34" charset="-127"/>
                <a:sym typeface="Symbol" panose="05050102010706020507" pitchFamily="18" charset="2"/>
              </a:rPr>
              <a:t>D</a:t>
            </a:r>
            <a:r>
              <a:rPr lang="en-US" altLang="ko-KR" dirty="0" smtClean="0">
                <a:ea typeface="굴림" panose="020B0600000101010101" pitchFamily="34" charset="-127"/>
                <a:sym typeface="Symbol" panose="05050102010706020507" pitchFamily="18" charset="2"/>
              </a:rPr>
              <a:t> = |</a:t>
            </a:r>
            <a:r>
              <a:rPr lang="en-US" altLang="ko-KR" i="1" dirty="0" err="1" smtClean="0">
                <a:ea typeface="굴림" panose="020B0600000101010101" pitchFamily="34" charset="-127"/>
                <a:sym typeface="Symbol" panose="05050102010706020507" pitchFamily="18" charset="2"/>
              </a:rPr>
              <a:t>WS</a:t>
            </a:r>
            <a:r>
              <a:rPr lang="en-US" altLang="ko-KR" i="1" baseline="-25000" dirty="0" err="1" smtClean="0">
                <a:ea typeface="굴림" panose="020B0600000101010101" pitchFamily="34" charset="-127"/>
                <a:sym typeface="Symbol" panose="05050102010706020507" pitchFamily="18" charset="2"/>
              </a:rPr>
              <a:t>i</a:t>
            </a:r>
            <a:r>
              <a:rPr lang="en-US" altLang="ko-KR" dirty="0" smtClean="0">
                <a:ea typeface="굴림" panose="020B0600000101010101" pitchFamily="34" charset="-127"/>
                <a:sym typeface="Symbol" panose="05050102010706020507" pitchFamily="18" charset="2"/>
              </a:rPr>
              <a:t>|  total demand frames </a:t>
            </a:r>
          </a:p>
          <a:p>
            <a:pPr>
              <a:lnSpc>
                <a:spcPct val="80000"/>
              </a:lnSpc>
              <a:spcBef>
                <a:spcPct val="20000"/>
              </a:spcBef>
            </a:pPr>
            <a:r>
              <a:rPr lang="en-US" altLang="ko-KR" dirty="0" smtClean="0">
                <a:ea typeface="굴림" panose="020B0600000101010101" pitchFamily="34" charset="-127"/>
                <a:sym typeface="Symbol" panose="05050102010706020507" pitchFamily="18" charset="2"/>
              </a:rPr>
              <a:t>if </a:t>
            </a:r>
            <a:r>
              <a:rPr lang="en-US" altLang="ko-KR" i="1" dirty="0" smtClean="0">
                <a:ea typeface="굴림" panose="020B0600000101010101" pitchFamily="34" charset="-127"/>
                <a:sym typeface="Symbol" panose="05050102010706020507" pitchFamily="18" charset="2"/>
              </a:rPr>
              <a:t>D</a:t>
            </a:r>
            <a:r>
              <a:rPr lang="en-US" altLang="ko-KR" dirty="0" smtClean="0">
                <a:ea typeface="굴림" panose="020B0600000101010101" pitchFamily="34" charset="-127"/>
                <a:sym typeface="Symbol" panose="05050102010706020507" pitchFamily="18" charset="2"/>
              </a:rPr>
              <a:t> &gt; </a:t>
            </a:r>
            <a:r>
              <a:rPr lang="en-US" altLang="ko-KR" i="1" dirty="0" smtClean="0">
                <a:ea typeface="굴림" panose="020B0600000101010101" pitchFamily="34" charset="-127"/>
                <a:sym typeface="Symbol" panose="05050102010706020507" pitchFamily="18" charset="2"/>
              </a:rPr>
              <a:t>m</a:t>
            </a:r>
            <a:r>
              <a:rPr lang="en-US" altLang="ko-KR" dirty="0" smtClean="0">
                <a:ea typeface="굴림" panose="020B0600000101010101" pitchFamily="34" charset="-127"/>
                <a:sym typeface="Symbol" panose="05050102010706020507" pitchFamily="18" charset="2"/>
              </a:rPr>
              <a:t>  Thrashing</a:t>
            </a:r>
          </a:p>
          <a:p>
            <a:pPr lvl="1">
              <a:lnSpc>
                <a:spcPct val="80000"/>
              </a:lnSpc>
              <a:spcBef>
                <a:spcPct val="20000"/>
              </a:spcBef>
            </a:pPr>
            <a:r>
              <a:rPr lang="en-US" altLang="ko-KR" dirty="0" smtClean="0">
                <a:ea typeface="굴림" panose="020B0600000101010101" pitchFamily="34" charset="-127"/>
                <a:sym typeface="Symbol" panose="05050102010706020507" pitchFamily="18" charset="2"/>
              </a:rPr>
              <a:t>Policy: if </a:t>
            </a:r>
            <a:r>
              <a:rPr lang="en-US" altLang="ko-KR" i="1" dirty="0" smtClean="0">
                <a:ea typeface="굴림" panose="020B0600000101010101" pitchFamily="34" charset="-127"/>
                <a:sym typeface="Symbol" panose="05050102010706020507" pitchFamily="18" charset="2"/>
              </a:rPr>
              <a:t>D</a:t>
            </a:r>
            <a:r>
              <a:rPr lang="en-US" altLang="ko-KR" dirty="0" smtClean="0">
                <a:ea typeface="굴림" panose="020B0600000101010101" pitchFamily="34" charset="-127"/>
                <a:sym typeface="Symbol" panose="05050102010706020507" pitchFamily="18" charset="2"/>
              </a:rPr>
              <a:t> &gt; m, then suspend/swap out processes</a:t>
            </a:r>
          </a:p>
          <a:p>
            <a:pPr lvl="1">
              <a:lnSpc>
                <a:spcPct val="80000"/>
              </a:lnSpc>
              <a:spcBef>
                <a:spcPct val="20000"/>
              </a:spcBef>
            </a:pPr>
            <a:r>
              <a:rPr lang="en-US" altLang="ko-KR" dirty="0" smtClean="0">
                <a:ea typeface="굴림" panose="020B0600000101010101" pitchFamily="34" charset="-127"/>
                <a:sym typeface="Symbol" panose="05050102010706020507" pitchFamily="18" charset="2"/>
              </a:rPr>
              <a:t>This can improve overall system behavior by a lot!</a:t>
            </a:r>
          </a:p>
        </p:txBody>
      </p:sp>
      <p:pic>
        <p:nvPicPr>
          <p:cNvPr id="20484" name="Picture 4"/>
          <p:cNvPicPr>
            <a:picLocks noChangeAspect="1" noChangeArrowheads="1"/>
          </p:cNvPicPr>
          <p:nvPr/>
        </p:nvPicPr>
        <p:blipFill>
          <a:blip r:embed="rId3">
            <a:extLst>
              <a:ext uri="{28A0092B-C50C-407E-A947-70E740481C1C}">
                <a14:useLocalDpi xmlns:a14="http://schemas.microsoft.com/office/drawing/2010/main" val="0"/>
              </a:ext>
            </a:extLst>
          </a:blip>
          <a:srcRect l="452" t="34947" r="688" b="35550"/>
          <a:stretch>
            <a:fillRect/>
          </a:stretch>
        </p:blipFill>
        <p:spPr bwMode="auto">
          <a:xfrm>
            <a:off x="914400" y="685800"/>
            <a:ext cx="7426325" cy="1662113"/>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79811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48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48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48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48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48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48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48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48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48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following questions</a:t>
            </a:r>
            <a:endParaRPr lang="en-US" dirty="0"/>
          </a:p>
        </p:txBody>
      </p:sp>
      <p:sp>
        <p:nvSpPr>
          <p:cNvPr id="3" name="Content Placeholder 2"/>
          <p:cNvSpPr>
            <a:spLocks noGrp="1"/>
          </p:cNvSpPr>
          <p:nvPr>
            <p:ph idx="1"/>
          </p:nvPr>
        </p:nvSpPr>
        <p:spPr/>
        <p:txBody>
          <a:bodyPr>
            <a:normAutofit/>
          </a:bodyPr>
          <a:lstStyle/>
          <a:p>
            <a:r>
              <a:rPr lang="en-US" dirty="0" smtClean="0"/>
              <a:t>During a page fault, where does the OS get a free frame?</a:t>
            </a:r>
          </a:p>
          <a:p>
            <a:pPr lvl="1"/>
            <a:r>
              <a:rPr lang="en-US" dirty="0" smtClean="0"/>
              <a:t>Keeps a free list</a:t>
            </a:r>
          </a:p>
          <a:p>
            <a:pPr lvl="1"/>
            <a:r>
              <a:rPr lang="en-US" dirty="0" smtClean="0"/>
              <a:t>Unix runs a “reaper” if memory gets too full</a:t>
            </a:r>
          </a:p>
          <a:p>
            <a:pPr lvl="1"/>
            <a:r>
              <a:rPr lang="en-US" dirty="0" smtClean="0"/>
              <a:t>As a last resort, evict a dirty page first</a:t>
            </a:r>
          </a:p>
          <a:p>
            <a:pPr lvl="1"/>
            <a:endParaRPr lang="en-US" dirty="0"/>
          </a:p>
          <a:p>
            <a:r>
              <a:rPr lang="en-US" dirty="0" smtClean="0"/>
              <a:t>How can we organize these mechanisms?</a:t>
            </a:r>
          </a:p>
          <a:p>
            <a:pPr lvl="1"/>
            <a:r>
              <a:rPr lang="en-US" dirty="0" smtClean="0"/>
              <a:t>Work on the replacement policy</a:t>
            </a:r>
          </a:p>
          <a:p>
            <a:pPr lvl="1"/>
            <a:endParaRPr lang="en-US" dirty="0" smtClean="0"/>
          </a:p>
          <a:p>
            <a:r>
              <a:rPr lang="en-US" dirty="0" smtClean="0"/>
              <a:t>How many page frames/process?</a:t>
            </a:r>
            <a:endParaRPr lang="en-US" dirty="0"/>
          </a:p>
          <a:p>
            <a:pPr lvl="1"/>
            <a:r>
              <a:rPr lang="en-US" dirty="0"/>
              <a:t>Like thread scheduling, need to “schedule” memory </a:t>
            </a:r>
            <a:r>
              <a:rPr lang="en-US" dirty="0" smtClean="0"/>
              <a:t>resources:</a:t>
            </a:r>
            <a:endParaRPr lang="en-US" dirty="0"/>
          </a:p>
          <a:p>
            <a:pPr lvl="2"/>
            <a:r>
              <a:rPr lang="en-US" dirty="0"/>
              <a:t>utilization?  fairness? priority?</a:t>
            </a:r>
          </a:p>
          <a:p>
            <a:pPr lvl="1"/>
            <a:r>
              <a:rPr lang="en-US" dirty="0"/>
              <a:t>allocation of disk paging </a:t>
            </a:r>
            <a:r>
              <a:rPr lang="en-US" dirty="0" smtClean="0"/>
              <a:t>bandwidth</a:t>
            </a:r>
            <a:endParaRPr lang="en-US" dirty="0"/>
          </a:p>
          <a:p>
            <a:endParaRPr lang="en-US" dirty="0" smtClean="0"/>
          </a:p>
        </p:txBody>
      </p:sp>
    </p:spTree>
    <p:extLst>
      <p:ext uri="{BB962C8B-B14F-4D97-AF65-F5344CB8AC3E}">
        <p14:creationId xmlns:p14="http://schemas.microsoft.com/office/powerpoint/2010/main" val="132243905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ko-KR" smtClean="0">
                <a:ea typeface="굴림" panose="020B0600000101010101" pitchFamily="34" charset="-127"/>
              </a:rPr>
              <a:t>What about Compulsory Misses?</a:t>
            </a:r>
          </a:p>
        </p:txBody>
      </p:sp>
      <p:sp>
        <p:nvSpPr>
          <p:cNvPr id="21507" name="Rectangle 3"/>
          <p:cNvSpPr>
            <a:spLocks noGrp="1" noChangeArrowheads="1"/>
          </p:cNvSpPr>
          <p:nvPr>
            <p:ph type="body" idx="1"/>
          </p:nvPr>
        </p:nvSpPr>
        <p:spPr>
          <a:xfrm>
            <a:off x="304800" y="914400"/>
            <a:ext cx="8610600" cy="5715000"/>
          </a:xfrm>
        </p:spPr>
        <p:txBody>
          <a:bodyPr/>
          <a:lstStyle/>
          <a:p>
            <a:r>
              <a:rPr lang="en-US" altLang="ko-KR" dirty="0" smtClean="0">
                <a:ea typeface="굴림" panose="020B0600000101010101" pitchFamily="34" charset="-127"/>
              </a:rPr>
              <a:t>Recall that compulsory misses are misses that occur the first time that a page is seen	</a:t>
            </a:r>
          </a:p>
          <a:p>
            <a:pPr lvl="1"/>
            <a:r>
              <a:rPr lang="en-US" altLang="ko-KR" dirty="0" smtClean="0">
                <a:ea typeface="굴림" panose="020B0600000101010101" pitchFamily="34" charset="-127"/>
              </a:rPr>
              <a:t>Pages that are touched for the first time</a:t>
            </a:r>
          </a:p>
          <a:p>
            <a:pPr lvl="1"/>
            <a:r>
              <a:rPr lang="en-US" altLang="ko-KR" dirty="0" smtClean="0">
                <a:ea typeface="굴림" panose="020B0600000101010101" pitchFamily="34" charset="-127"/>
              </a:rPr>
              <a:t>Pages that are touched after process is swapped out/swapped back in</a:t>
            </a:r>
          </a:p>
          <a:p>
            <a:pPr lvl="1"/>
            <a:endParaRPr lang="en-US" altLang="ko-KR" dirty="0" smtClean="0">
              <a:ea typeface="굴림" panose="020B0600000101010101" pitchFamily="34" charset="-127"/>
            </a:endParaRPr>
          </a:p>
          <a:p>
            <a:r>
              <a:rPr lang="en-US" altLang="ko-KR" dirty="0" smtClean="0">
                <a:solidFill>
                  <a:schemeClr val="hlink"/>
                </a:solidFill>
                <a:ea typeface="굴림" panose="020B0600000101010101" pitchFamily="34" charset="-127"/>
              </a:rPr>
              <a:t>Clustering:</a:t>
            </a:r>
          </a:p>
          <a:p>
            <a:pPr lvl="1"/>
            <a:r>
              <a:rPr lang="en-US" altLang="ko-KR" dirty="0" smtClean="0">
                <a:ea typeface="굴림" panose="020B0600000101010101" pitchFamily="34" charset="-127"/>
              </a:rPr>
              <a:t>On a page-fault, bring in multiple pages “around” the faulting page</a:t>
            </a:r>
          </a:p>
          <a:p>
            <a:pPr lvl="1"/>
            <a:r>
              <a:rPr lang="en-US" altLang="ko-KR" dirty="0" smtClean="0">
                <a:ea typeface="굴림" panose="020B0600000101010101" pitchFamily="34" charset="-127"/>
              </a:rPr>
              <a:t>Since efficiency of disk reads increases with sequential reads, makes sense to read several sequential pages</a:t>
            </a:r>
          </a:p>
          <a:p>
            <a:pPr lvl="1"/>
            <a:endParaRPr lang="en-US" altLang="ko-KR" dirty="0" smtClean="0">
              <a:ea typeface="굴림" panose="020B0600000101010101" pitchFamily="34" charset="-127"/>
            </a:endParaRPr>
          </a:p>
          <a:p>
            <a:r>
              <a:rPr lang="en-US" altLang="ko-KR" dirty="0" smtClean="0">
                <a:solidFill>
                  <a:schemeClr val="hlink"/>
                </a:solidFill>
                <a:ea typeface="굴림" panose="020B0600000101010101" pitchFamily="34" charset="-127"/>
              </a:rPr>
              <a:t>Working Set Tracking:</a:t>
            </a:r>
          </a:p>
          <a:p>
            <a:pPr lvl="1"/>
            <a:r>
              <a:rPr lang="en-US" altLang="ko-KR" dirty="0" smtClean="0">
                <a:ea typeface="굴림" panose="020B0600000101010101" pitchFamily="34" charset="-127"/>
              </a:rPr>
              <a:t>Use algorithm to try to track working set of application</a:t>
            </a:r>
          </a:p>
          <a:p>
            <a:pPr lvl="1"/>
            <a:r>
              <a:rPr lang="en-US" altLang="ko-KR" dirty="0" smtClean="0">
                <a:ea typeface="굴림" panose="020B0600000101010101" pitchFamily="34" charset="-127"/>
              </a:rPr>
              <a:t>When swapping process back in, swap in working set</a:t>
            </a:r>
          </a:p>
        </p:txBody>
      </p:sp>
    </p:spTree>
    <p:extLst>
      <p:ext uri="{BB962C8B-B14F-4D97-AF65-F5344CB8AC3E}">
        <p14:creationId xmlns:p14="http://schemas.microsoft.com/office/powerpoint/2010/main" val="135563256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50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5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50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50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50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507">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507">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50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533400"/>
          </a:xfrm>
        </p:spPr>
        <p:txBody>
          <a:bodyPr/>
          <a:lstStyle/>
          <a:p>
            <a:r>
              <a:rPr lang="en-US" dirty="0" smtClean="0"/>
              <a:t>Reverse Page Mapping (Sometimes called “</a:t>
            </a:r>
            <a:r>
              <a:rPr lang="en-US" dirty="0" err="1" smtClean="0"/>
              <a:t>Coremap</a:t>
            </a:r>
            <a:r>
              <a:rPr lang="en-US" dirty="0" smtClean="0"/>
              <a:t>”)</a:t>
            </a:r>
            <a:endParaRPr lang="en-US" dirty="0"/>
          </a:p>
        </p:txBody>
      </p:sp>
      <p:sp>
        <p:nvSpPr>
          <p:cNvPr id="3" name="Content Placeholder 2"/>
          <p:cNvSpPr>
            <a:spLocks noGrp="1"/>
          </p:cNvSpPr>
          <p:nvPr>
            <p:ph idx="1"/>
          </p:nvPr>
        </p:nvSpPr>
        <p:spPr>
          <a:xfrm>
            <a:off x="304800" y="838200"/>
            <a:ext cx="8458200" cy="5486400"/>
          </a:xfrm>
        </p:spPr>
        <p:txBody>
          <a:bodyPr>
            <a:normAutofit lnSpcReduction="10000"/>
          </a:bodyPr>
          <a:lstStyle/>
          <a:p>
            <a:r>
              <a:rPr lang="en-US" dirty="0" smtClean="0"/>
              <a:t>Physical page frames often shared by many different address spaces/page tables</a:t>
            </a:r>
          </a:p>
          <a:p>
            <a:pPr lvl="1"/>
            <a:r>
              <a:rPr lang="en-US" dirty="0" smtClean="0"/>
              <a:t>All children forked from given process</a:t>
            </a:r>
          </a:p>
          <a:p>
            <a:pPr lvl="1"/>
            <a:r>
              <a:rPr lang="en-US" dirty="0" smtClean="0"/>
              <a:t>Shared memory pages between processes</a:t>
            </a:r>
          </a:p>
          <a:p>
            <a:r>
              <a:rPr lang="en-US" dirty="0" smtClean="0"/>
              <a:t>Whatever reverse mapping mechanism that is in place must be very fast</a:t>
            </a:r>
          </a:p>
          <a:p>
            <a:pPr lvl="1"/>
            <a:r>
              <a:rPr lang="en-US" dirty="0" smtClean="0"/>
              <a:t>Must hunt down all page tables pointing at given page frame when freeing a page</a:t>
            </a:r>
          </a:p>
          <a:p>
            <a:pPr lvl="1"/>
            <a:r>
              <a:rPr lang="en-US" dirty="0" smtClean="0"/>
              <a:t>Must hunt down all PTEs when seeing if pages “active”</a:t>
            </a:r>
          </a:p>
          <a:p>
            <a:r>
              <a:rPr lang="en-US" dirty="0" smtClean="0"/>
              <a:t>Implementation options:</a:t>
            </a:r>
          </a:p>
          <a:p>
            <a:pPr lvl="1"/>
            <a:r>
              <a:rPr lang="en-US" dirty="0" smtClean="0"/>
              <a:t>For every page descriptor, keep linked list of page table entries that point to it</a:t>
            </a:r>
          </a:p>
          <a:p>
            <a:pPr lvl="2"/>
            <a:r>
              <a:rPr lang="en-US" dirty="0" smtClean="0"/>
              <a:t>Management nightmare – expensive</a:t>
            </a:r>
          </a:p>
          <a:p>
            <a:pPr lvl="1"/>
            <a:r>
              <a:rPr lang="en-US" dirty="0" smtClean="0"/>
              <a:t>Linux 2.6: Object-based reverse mapping</a:t>
            </a:r>
          </a:p>
          <a:p>
            <a:pPr lvl="2"/>
            <a:r>
              <a:rPr lang="en-US" dirty="0" smtClean="0"/>
              <a:t>Link together memory region descriptors instead (much coarser granularity)</a:t>
            </a:r>
          </a:p>
          <a:p>
            <a:pPr lvl="1"/>
            <a:endParaRPr lang="en-US" dirty="0"/>
          </a:p>
        </p:txBody>
      </p:sp>
    </p:spTree>
    <p:extLst>
      <p:ext uri="{BB962C8B-B14F-4D97-AF65-F5344CB8AC3E}">
        <p14:creationId xmlns:p14="http://schemas.microsoft.com/office/powerpoint/2010/main" val="267561204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Linux Memory Details?</a:t>
            </a:r>
            <a:endParaRPr lang="en-US" dirty="0"/>
          </a:p>
        </p:txBody>
      </p:sp>
      <p:sp>
        <p:nvSpPr>
          <p:cNvPr id="3" name="Content Placeholder 2"/>
          <p:cNvSpPr>
            <a:spLocks noGrp="1"/>
          </p:cNvSpPr>
          <p:nvPr>
            <p:ph idx="1"/>
          </p:nvPr>
        </p:nvSpPr>
        <p:spPr>
          <a:xfrm>
            <a:off x="0" y="838200"/>
            <a:ext cx="9144000" cy="5715000"/>
          </a:xfrm>
        </p:spPr>
        <p:txBody>
          <a:bodyPr>
            <a:normAutofit lnSpcReduction="10000"/>
          </a:bodyPr>
          <a:lstStyle/>
          <a:p>
            <a:r>
              <a:rPr lang="en-US" dirty="0" smtClean="0"/>
              <a:t>Memory management in Linux considerably more complex that the previous indications</a:t>
            </a:r>
          </a:p>
          <a:p>
            <a:r>
              <a:rPr lang="en-US" dirty="0" smtClean="0"/>
              <a:t>Memory Zones: physical memory categories</a:t>
            </a:r>
          </a:p>
          <a:p>
            <a:pPr lvl="1"/>
            <a:r>
              <a:rPr lang="en-US" dirty="0" smtClean="0"/>
              <a:t>ZONE_DMA: &lt; 16MB memory, </a:t>
            </a:r>
            <a:r>
              <a:rPr lang="en-US" dirty="0" err="1" smtClean="0"/>
              <a:t>DMAable</a:t>
            </a:r>
            <a:r>
              <a:rPr lang="en-US" dirty="0" smtClean="0"/>
              <a:t> on ISA bus</a:t>
            </a:r>
          </a:p>
          <a:p>
            <a:pPr lvl="1"/>
            <a:r>
              <a:rPr lang="en-US" dirty="0" smtClean="0"/>
              <a:t>ZONE_NORMAL: 16MB </a:t>
            </a:r>
            <a:r>
              <a:rPr lang="en-US" dirty="0" smtClean="0">
                <a:sym typeface="Symbol"/>
              </a:rPr>
              <a:t></a:t>
            </a:r>
            <a:r>
              <a:rPr lang="en-US" dirty="0" smtClean="0"/>
              <a:t> 896MB (mapped at 0xC0000000)</a:t>
            </a:r>
          </a:p>
          <a:p>
            <a:pPr lvl="1"/>
            <a:r>
              <a:rPr lang="en-US" dirty="0" smtClean="0"/>
              <a:t>ZONE_HIGHMEM: Everything else (&gt; 896MB)</a:t>
            </a:r>
          </a:p>
          <a:p>
            <a:r>
              <a:rPr lang="en-US" dirty="0" smtClean="0"/>
              <a:t>Each zone has 1 </a:t>
            </a:r>
            <a:r>
              <a:rPr lang="en-US" dirty="0" err="1" smtClean="0"/>
              <a:t>freelist</a:t>
            </a:r>
            <a:r>
              <a:rPr lang="en-US" dirty="0" smtClean="0"/>
              <a:t>, 2 LRU lists (Active/Inactive)</a:t>
            </a:r>
          </a:p>
          <a:p>
            <a:r>
              <a:rPr lang="en-US" dirty="0"/>
              <a:t>Many different types of allocation</a:t>
            </a:r>
          </a:p>
          <a:p>
            <a:pPr lvl="1"/>
            <a:r>
              <a:rPr lang="en-US" dirty="0"/>
              <a:t>SLAB allocators, per-page allocators, mapped/unmapped</a:t>
            </a:r>
          </a:p>
          <a:p>
            <a:r>
              <a:rPr lang="en-US" dirty="0" smtClean="0"/>
              <a:t>Many different types of allocated memory:</a:t>
            </a:r>
          </a:p>
          <a:p>
            <a:pPr lvl="1"/>
            <a:r>
              <a:rPr lang="en-US" dirty="0" smtClean="0"/>
              <a:t>Anonymous memory (not backed by a file, heap/stack)</a:t>
            </a:r>
          </a:p>
          <a:p>
            <a:pPr lvl="1"/>
            <a:r>
              <a:rPr lang="en-US" dirty="0" smtClean="0"/>
              <a:t>Mapped memory (backed by a file)</a:t>
            </a:r>
          </a:p>
          <a:p>
            <a:r>
              <a:rPr lang="en-US" dirty="0" smtClean="0"/>
              <a:t>Allocation priorities</a:t>
            </a:r>
          </a:p>
          <a:p>
            <a:pPr lvl="1"/>
            <a:r>
              <a:rPr lang="en-US" dirty="0" smtClean="0"/>
              <a:t>Is blocking allowed/</a:t>
            </a:r>
            <a:r>
              <a:rPr lang="en-US" dirty="0" err="1" smtClean="0"/>
              <a:t>etc</a:t>
            </a:r>
            <a:endParaRPr lang="en-US" dirty="0"/>
          </a:p>
        </p:txBody>
      </p:sp>
    </p:spTree>
    <p:extLst>
      <p:ext uri="{BB962C8B-B14F-4D97-AF65-F5344CB8AC3E}">
        <p14:creationId xmlns:p14="http://schemas.microsoft.com/office/powerpoint/2010/main" val="404913670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Recall: Linux Virtual memory map</a:t>
            </a:r>
            <a:endParaRPr lang="en-US" dirty="0"/>
          </a:p>
        </p:txBody>
      </p:sp>
      <p:sp>
        <p:nvSpPr>
          <p:cNvPr id="4" name="Rectangle 3"/>
          <p:cNvSpPr/>
          <p:nvPr/>
        </p:nvSpPr>
        <p:spPr bwMode="auto">
          <a:xfrm>
            <a:off x="2376774" y="1251466"/>
            <a:ext cx="1447800" cy="1143000"/>
          </a:xfrm>
          <a:prstGeom prst="rect">
            <a:avLst/>
          </a:prstGeom>
          <a:solidFill>
            <a:srgbClr val="FF6699"/>
          </a:solid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Gill Sans Light"/>
                <a:cs typeface="Gill Sans Light"/>
              </a:rPr>
              <a:t>Kernel</a:t>
            </a:r>
            <a:br>
              <a:rPr kumimoji="0" lang="en-US" sz="2000" b="1" i="0" u="none" strike="noStrike" cap="none" normalizeH="0" baseline="0" dirty="0" smtClean="0">
                <a:ln>
                  <a:noFill/>
                </a:ln>
                <a:solidFill>
                  <a:schemeClr val="tx1"/>
                </a:solidFill>
                <a:effectLst/>
                <a:latin typeface="Gill Sans Light"/>
                <a:cs typeface="Gill Sans Light"/>
              </a:rPr>
            </a:br>
            <a:r>
              <a:rPr kumimoji="0" lang="en-US" sz="2000" b="1" i="0" u="none" strike="noStrike" cap="none" normalizeH="0" baseline="0" dirty="0" smtClean="0">
                <a:ln>
                  <a:noFill/>
                </a:ln>
                <a:solidFill>
                  <a:schemeClr val="tx1"/>
                </a:solidFill>
                <a:effectLst/>
                <a:latin typeface="Gill Sans Light"/>
                <a:cs typeface="Gill Sans Light"/>
              </a:rPr>
              <a:t>Addresses</a:t>
            </a:r>
          </a:p>
        </p:txBody>
      </p:sp>
      <p:sp>
        <p:nvSpPr>
          <p:cNvPr id="5" name="Rectangle 4"/>
          <p:cNvSpPr/>
          <p:nvPr/>
        </p:nvSpPr>
        <p:spPr bwMode="auto">
          <a:xfrm>
            <a:off x="7391400" y="2546866"/>
            <a:ext cx="1447800" cy="1600200"/>
          </a:xfrm>
          <a:prstGeom prst="rect">
            <a:avLst/>
          </a:prstGeom>
          <a:solidFill>
            <a:schemeClr val="bg2">
              <a:lumMod val="40000"/>
              <a:lumOff val="60000"/>
            </a:schemeClr>
          </a:solid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Gill Sans Light"/>
                <a:cs typeface="Gill Sans Light"/>
              </a:rPr>
              <a:t>Empty</a:t>
            </a:r>
          </a:p>
          <a:p>
            <a:pPr marL="0" marR="0" indent="0" algn="ctr" defTabSz="914400" rtl="0" eaLnBrk="0" fontAlgn="base" latinLnBrk="0" hangingPunct="0">
              <a:lnSpc>
                <a:spcPct val="100000"/>
              </a:lnSpc>
              <a:spcBef>
                <a:spcPct val="0"/>
              </a:spcBef>
              <a:spcAft>
                <a:spcPct val="0"/>
              </a:spcAft>
              <a:buClrTx/>
              <a:buSzTx/>
              <a:buFontTx/>
              <a:buNone/>
              <a:tabLst/>
            </a:pPr>
            <a:r>
              <a:rPr lang="en-US" sz="2000" dirty="0" smtClean="0">
                <a:latin typeface="Gill Sans Light"/>
                <a:cs typeface="Gill Sans Light"/>
              </a:rPr>
              <a:t>Space</a:t>
            </a:r>
            <a:endParaRPr kumimoji="0" lang="en-US" sz="2000" b="1" i="0" u="none" strike="noStrike" cap="none" normalizeH="0" baseline="0" dirty="0" smtClean="0">
              <a:ln>
                <a:noFill/>
              </a:ln>
              <a:solidFill>
                <a:schemeClr val="tx1"/>
              </a:solidFill>
              <a:effectLst/>
              <a:latin typeface="Gill Sans Light"/>
              <a:cs typeface="Gill Sans Light"/>
            </a:endParaRPr>
          </a:p>
        </p:txBody>
      </p:sp>
      <p:sp>
        <p:nvSpPr>
          <p:cNvPr id="6" name="Rectangle 5"/>
          <p:cNvSpPr/>
          <p:nvPr/>
        </p:nvSpPr>
        <p:spPr bwMode="auto">
          <a:xfrm>
            <a:off x="2376774" y="2394466"/>
            <a:ext cx="1447800" cy="3124200"/>
          </a:xfrm>
          <a:prstGeom prst="rect">
            <a:avLst/>
          </a:prstGeom>
          <a:solidFill>
            <a:schemeClr val="accent2">
              <a:lumMod val="20000"/>
              <a:lumOff val="80000"/>
            </a:schemeClr>
          </a:solid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Gill Sans Light"/>
                <a:cs typeface="Gill Sans Light"/>
              </a:rPr>
              <a:t>User</a:t>
            </a:r>
            <a:br>
              <a:rPr kumimoji="0" lang="en-US" sz="2000" b="1" i="0" u="none" strike="noStrike" cap="none" normalizeH="0" baseline="0" dirty="0" smtClean="0">
                <a:ln>
                  <a:noFill/>
                </a:ln>
                <a:solidFill>
                  <a:schemeClr val="tx1"/>
                </a:solidFill>
                <a:effectLst/>
                <a:latin typeface="Gill Sans Light"/>
                <a:cs typeface="Gill Sans Light"/>
              </a:rPr>
            </a:br>
            <a:r>
              <a:rPr kumimoji="0" lang="en-US" sz="2000" b="1" i="0" u="none" strike="noStrike" cap="none" normalizeH="0" baseline="0" dirty="0" smtClean="0">
                <a:ln>
                  <a:noFill/>
                </a:ln>
                <a:solidFill>
                  <a:schemeClr val="tx1"/>
                </a:solidFill>
                <a:effectLst/>
                <a:latin typeface="Gill Sans Light"/>
                <a:cs typeface="Gill Sans Light"/>
              </a:rPr>
              <a:t>Addresses</a:t>
            </a:r>
          </a:p>
        </p:txBody>
      </p:sp>
      <p:sp>
        <p:nvSpPr>
          <p:cNvPr id="8" name="Rectangle 7"/>
          <p:cNvSpPr/>
          <p:nvPr/>
        </p:nvSpPr>
        <p:spPr bwMode="auto">
          <a:xfrm>
            <a:off x="7391400" y="4147066"/>
            <a:ext cx="1447800" cy="1371600"/>
          </a:xfrm>
          <a:prstGeom prst="rect">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Gill Sans Light"/>
              <a:cs typeface="Gill Sans Light"/>
            </a:endParaRPr>
          </a:p>
        </p:txBody>
      </p:sp>
      <p:sp>
        <p:nvSpPr>
          <p:cNvPr id="9" name="Rectangle 8"/>
          <p:cNvSpPr/>
          <p:nvPr/>
        </p:nvSpPr>
        <p:spPr bwMode="auto">
          <a:xfrm>
            <a:off x="7391400" y="4147066"/>
            <a:ext cx="1447800" cy="1371600"/>
          </a:xfrm>
          <a:prstGeom prst="rect">
            <a:avLst/>
          </a:prstGeom>
          <a:solidFill>
            <a:schemeClr val="accent2">
              <a:lumMod val="20000"/>
              <a:lumOff val="80000"/>
            </a:schemeClr>
          </a:solid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Gill Sans Light"/>
                <a:cs typeface="Gill Sans Light"/>
              </a:rPr>
              <a:t>User</a:t>
            </a:r>
          </a:p>
          <a:p>
            <a:pPr marL="0" marR="0" indent="0" algn="ctr" defTabSz="914400" rtl="0" eaLnBrk="0" fontAlgn="base" latinLnBrk="0" hangingPunct="0">
              <a:lnSpc>
                <a:spcPct val="100000"/>
              </a:lnSpc>
              <a:spcBef>
                <a:spcPct val="0"/>
              </a:spcBef>
              <a:spcAft>
                <a:spcPct val="0"/>
              </a:spcAft>
              <a:buClrTx/>
              <a:buSzTx/>
              <a:buFontTx/>
              <a:buNone/>
              <a:tabLst/>
            </a:pPr>
            <a:r>
              <a:rPr lang="en-US" sz="2000" dirty="0" smtClean="0">
                <a:latin typeface="Gill Sans Light"/>
                <a:cs typeface="Gill Sans Light"/>
              </a:rPr>
              <a:t>Addresses</a:t>
            </a:r>
            <a:endParaRPr kumimoji="0" lang="en-US" sz="2000" b="1" i="0" u="none" strike="noStrike" cap="none" normalizeH="0" baseline="0" dirty="0" smtClean="0">
              <a:ln>
                <a:noFill/>
              </a:ln>
              <a:solidFill>
                <a:schemeClr val="tx1"/>
              </a:solidFill>
              <a:effectLst/>
              <a:latin typeface="Gill Sans Light"/>
              <a:cs typeface="Gill Sans Light"/>
            </a:endParaRPr>
          </a:p>
        </p:txBody>
      </p:sp>
      <p:sp>
        <p:nvSpPr>
          <p:cNvPr id="10" name="Rectangle 9"/>
          <p:cNvSpPr/>
          <p:nvPr/>
        </p:nvSpPr>
        <p:spPr bwMode="auto">
          <a:xfrm>
            <a:off x="7391400" y="1175266"/>
            <a:ext cx="1447800" cy="1371600"/>
          </a:xfrm>
          <a:prstGeom prst="rect">
            <a:avLst/>
          </a:prstGeom>
          <a:solidFill>
            <a:srgbClr val="FF6699"/>
          </a:solid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Gill Sans Light"/>
                <a:cs typeface="Gill Sans Light"/>
              </a:rPr>
              <a:t>Kernel</a:t>
            </a:r>
            <a:br>
              <a:rPr kumimoji="0" lang="en-US" sz="2000" b="1" i="0" u="none" strike="noStrike" cap="none" normalizeH="0" baseline="0" dirty="0" smtClean="0">
                <a:ln>
                  <a:noFill/>
                </a:ln>
                <a:solidFill>
                  <a:schemeClr val="tx1"/>
                </a:solidFill>
                <a:effectLst/>
                <a:latin typeface="Gill Sans Light"/>
                <a:cs typeface="Gill Sans Light"/>
              </a:rPr>
            </a:br>
            <a:r>
              <a:rPr kumimoji="0" lang="en-US" sz="2000" b="1" i="0" u="none" strike="noStrike" cap="none" normalizeH="0" baseline="0" dirty="0" smtClean="0">
                <a:ln>
                  <a:noFill/>
                </a:ln>
                <a:solidFill>
                  <a:schemeClr val="tx1"/>
                </a:solidFill>
                <a:effectLst/>
                <a:latin typeface="Gill Sans Light"/>
                <a:cs typeface="Gill Sans Light"/>
              </a:rPr>
              <a:t>Addresses</a:t>
            </a:r>
          </a:p>
        </p:txBody>
      </p:sp>
      <p:sp>
        <p:nvSpPr>
          <p:cNvPr id="11" name="TextBox 10"/>
          <p:cNvSpPr txBox="1"/>
          <p:nvPr/>
        </p:nvSpPr>
        <p:spPr>
          <a:xfrm>
            <a:off x="700374" y="5346700"/>
            <a:ext cx="1467068" cy="400110"/>
          </a:xfrm>
          <a:prstGeom prst="rect">
            <a:avLst/>
          </a:prstGeom>
          <a:noFill/>
        </p:spPr>
        <p:txBody>
          <a:bodyPr wrap="none" rtlCol="0">
            <a:spAutoFit/>
          </a:bodyPr>
          <a:lstStyle/>
          <a:p>
            <a:r>
              <a:rPr lang="en-US" sz="2000" dirty="0" smtClean="0">
                <a:latin typeface="Gill Sans Light"/>
                <a:cs typeface="Gill Sans Light"/>
              </a:rPr>
              <a:t>0x00000000</a:t>
            </a:r>
            <a:endParaRPr lang="en-US" sz="2000" dirty="0">
              <a:latin typeface="Gill Sans Light"/>
              <a:cs typeface="Gill Sans Light"/>
            </a:endParaRPr>
          </a:p>
        </p:txBody>
      </p:sp>
      <p:sp>
        <p:nvSpPr>
          <p:cNvPr id="12" name="TextBox 11"/>
          <p:cNvSpPr txBox="1"/>
          <p:nvPr/>
        </p:nvSpPr>
        <p:spPr>
          <a:xfrm>
            <a:off x="738474" y="2221468"/>
            <a:ext cx="1507018" cy="400110"/>
          </a:xfrm>
          <a:prstGeom prst="rect">
            <a:avLst/>
          </a:prstGeom>
          <a:noFill/>
        </p:spPr>
        <p:txBody>
          <a:bodyPr wrap="none" rtlCol="0">
            <a:spAutoFit/>
          </a:bodyPr>
          <a:lstStyle/>
          <a:p>
            <a:r>
              <a:rPr lang="en-US" sz="2000" dirty="0" smtClean="0">
                <a:latin typeface="Gill Sans Light"/>
                <a:cs typeface="Gill Sans Light"/>
              </a:rPr>
              <a:t>0xC0000000</a:t>
            </a:r>
            <a:endParaRPr lang="en-US" sz="2000" dirty="0">
              <a:latin typeface="Gill Sans Light"/>
              <a:cs typeface="Gill Sans Light"/>
            </a:endParaRPr>
          </a:p>
        </p:txBody>
      </p:sp>
      <p:sp>
        <p:nvSpPr>
          <p:cNvPr id="13" name="TextBox 12"/>
          <p:cNvSpPr txBox="1"/>
          <p:nvPr/>
        </p:nvSpPr>
        <p:spPr>
          <a:xfrm>
            <a:off x="763874" y="1175266"/>
            <a:ext cx="1351652" cy="400110"/>
          </a:xfrm>
          <a:prstGeom prst="rect">
            <a:avLst/>
          </a:prstGeom>
          <a:noFill/>
        </p:spPr>
        <p:txBody>
          <a:bodyPr wrap="none" rtlCol="0">
            <a:spAutoFit/>
          </a:bodyPr>
          <a:lstStyle/>
          <a:p>
            <a:r>
              <a:rPr lang="en-US" sz="2000" dirty="0" smtClean="0">
                <a:latin typeface="Gill Sans Light"/>
                <a:cs typeface="Gill Sans Light"/>
              </a:rPr>
              <a:t>0xFFFFFFFF</a:t>
            </a:r>
            <a:endParaRPr lang="en-US" sz="2000" dirty="0">
              <a:latin typeface="Gill Sans Light"/>
              <a:cs typeface="Gill Sans Light"/>
            </a:endParaRPr>
          </a:p>
        </p:txBody>
      </p:sp>
      <p:sp>
        <p:nvSpPr>
          <p:cNvPr id="14" name="TextBox 13"/>
          <p:cNvSpPr txBox="1"/>
          <p:nvPr/>
        </p:nvSpPr>
        <p:spPr>
          <a:xfrm>
            <a:off x="4724400" y="5334000"/>
            <a:ext cx="2492990" cy="400110"/>
          </a:xfrm>
          <a:prstGeom prst="rect">
            <a:avLst/>
          </a:prstGeom>
          <a:noFill/>
        </p:spPr>
        <p:txBody>
          <a:bodyPr wrap="none" rtlCol="0">
            <a:spAutoFit/>
          </a:bodyPr>
          <a:lstStyle/>
          <a:p>
            <a:r>
              <a:rPr lang="en-US" sz="2000" dirty="0" smtClean="0">
                <a:latin typeface="Gill Sans Light"/>
                <a:cs typeface="Gill Sans Light"/>
              </a:rPr>
              <a:t>0x0000000000000000</a:t>
            </a:r>
            <a:endParaRPr lang="en-US" sz="2000" dirty="0">
              <a:latin typeface="Gill Sans Light"/>
              <a:cs typeface="Gill Sans Light"/>
            </a:endParaRPr>
          </a:p>
        </p:txBody>
      </p:sp>
      <p:sp>
        <p:nvSpPr>
          <p:cNvPr id="15" name="TextBox 14"/>
          <p:cNvSpPr txBox="1"/>
          <p:nvPr/>
        </p:nvSpPr>
        <p:spPr>
          <a:xfrm>
            <a:off x="4724400" y="3956566"/>
            <a:ext cx="2326278" cy="400110"/>
          </a:xfrm>
          <a:prstGeom prst="rect">
            <a:avLst/>
          </a:prstGeom>
          <a:noFill/>
        </p:spPr>
        <p:txBody>
          <a:bodyPr wrap="none" rtlCol="0">
            <a:spAutoFit/>
          </a:bodyPr>
          <a:lstStyle/>
          <a:p>
            <a:r>
              <a:rPr lang="en-US" sz="2000" dirty="0" smtClean="0">
                <a:latin typeface="Gill Sans Light"/>
                <a:cs typeface="Gill Sans Light"/>
              </a:rPr>
              <a:t>0x00007FFFFFFFFFFF</a:t>
            </a:r>
            <a:endParaRPr lang="en-US" sz="2000" dirty="0">
              <a:latin typeface="Gill Sans Light"/>
              <a:cs typeface="Gill Sans Light"/>
            </a:endParaRPr>
          </a:p>
        </p:txBody>
      </p:sp>
      <p:sp>
        <p:nvSpPr>
          <p:cNvPr id="16" name="TextBox 15"/>
          <p:cNvSpPr txBox="1"/>
          <p:nvPr/>
        </p:nvSpPr>
        <p:spPr>
          <a:xfrm>
            <a:off x="4677319" y="2407166"/>
            <a:ext cx="2428870" cy="400110"/>
          </a:xfrm>
          <a:prstGeom prst="rect">
            <a:avLst/>
          </a:prstGeom>
          <a:noFill/>
        </p:spPr>
        <p:txBody>
          <a:bodyPr wrap="none" rtlCol="0">
            <a:spAutoFit/>
          </a:bodyPr>
          <a:lstStyle/>
          <a:p>
            <a:r>
              <a:rPr lang="en-US" sz="2000" dirty="0" smtClean="0">
                <a:latin typeface="Gill Sans Light"/>
                <a:cs typeface="Gill Sans Light"/>
              </a:rPr>
              <a:t>0xFFFF800000000000</a:t>
            </a:r>
            <a:endParaRPr lang="en-US" sz="2000" dirty="0">
              <a:latin typeface="Gill Sans Light"/>
              <a:cs typeface="Gill Sans Light"/>
            </a:endParaRPr>
          </a:p>
        </p:txBody>
      </p:sp>
      <p:sp>
        <p:nvSpPr>
          <p:cNvPr id="17" name="TextBox 16"/>
          <p:cNvSpPr txBox="1"/>
          <p:nvPr/>
        </p:nvSpPr>
        <p:spPr>
          <a:xfrm>
            <a:off x="4651919" y="1066800"/>
            <a:ext cx="2249334" cy="400110"/>
          </a:xfrm>
          <a:prstGeom prst="rect">
            <a:avLst/>
          </a:prstGeom>
          <a:noFill/>
        </p:spPr>
        <p:txBody>
          <a:bodyPr wrap="none" rtlCol="0">
            <a:spAutoFit/>
          </a:bodyPr>
          <a:lstStyle/>
          <a:p>
            <a:r>
              <a:rPr lang="en-US" sz="2000" dirty="0" smtClean="0">
                <a:latin typeface="Gill Sans Light"/>
                <a:cs typeface="Gill Sans Light"/>
              </a:rPr>
              <a:t>0xFFFFFFFFFFFFFFFF</a:t>
            </a:r>
            <a:endParaRPr lang="en-US" sz="2000" dirty="0">
              <a:latin typeface="Gill Sans Light"/>
              <a:cs typeface="Gill Sans Light"/>
            </a:endParaRPr>
          </a:p>
        </p:txBody>
      </p:sp>
      <p:sp>
        <p:nvSpPr>
          <p:cNvPr id="23" name="Up-Down Arrow 22"/>
          <p:cNvSpPr/>
          <p:nvPr/>
        </p:nvSpPr>
        <p:spPr bwMode="auto">
          <a:xfrm>
            <a:off x="319374" y="2546866"/>
            <a:ext cx="609600" cy="3048000"/>
          </a:xfrm>
          <a:prstGeom prst="upDownArrow">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vert270"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Gill Sans Light"/>
                <a:cs typeface="Gill Sans Light"/>
              </a:rPr>
              <a:t>3GB Total</a:t>
            </a:r>
          </a:p>
        </p:txBody>
      </p:sp>
      <p:sp>
        <p:nvSpPr>
          <p:cNvPr id="25" name="Up-Down Arrow 24"/>
          <p:cNvSpPr/>
          <p:nvPr/>
        </p:nvSpPr>
        <p:spPr bwMode="auto">
          <a:xfrm>
            <a:off x="4218245" y="4141231"/>
            <a:ext cx="609600" cy="1329551"/>
          </a:xfrm>
          <a:prstGeom prst="upDownArrow">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vert270"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Gill Sans Light"/>
                <a:cs typeface="Gill Sans Light"/>
              </a:rPr>
              <a:t>128TiB</a:t>
            </a:r>
          </a:p>
        </p:txBody>
      </p:sp>
      <p:sp>
        <p:nvSpPr>
          <p:cNvPr id="26" name="Up-Down Arrow 25"/>
          <p:cNvSpPr/>
          <p:nvPr/>
        </p:nvSpPr>
        <p:spPr bwMode="auto">
          <a:xfrm>
            <a:off x="304800" y="1251466"/>
            <a:ext cx="609600" cy="1195684"/>
          </a:xfrm>
          <a:prstGeom prst="upDownArrow">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vert270"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a:latin typeface="Gill Sans Light"/>
                <a:cs typeface="Gill Sans Light"/>
              </a:rPr>
              <a:t>1</a:t>
            </a:r>
            <a:r>
              <a:rPr kumimoji="0" lang="en-US" sz="2000" b="1" i="0" u="none" strike="noStrike" cap="none" normalizeH="0" baseline="0" dirty="0" smtClean="0">
                <a:ln>
                  <a:noFill/>
                </a:ln>
                <a:solidFill>
                  <a:schemeClr val="tx1"/>
                </a:solidFill>
                <a:effectLst/>
                <a:latin typeface="Gill Sans Light"/>
                <a:cs typeface="Gill Sans Light"/>
              </a:rPr>
              <a:t>GB</a:t>
            </a:r>
          </a:p>
        </p:txBody>
      </p:sp>
      <p:sp>
        <p:nvSpPr>
          <p:cNvPr id="27" name="Up-Down Arrow 26"/>
          <p:cNvSpPr/>
          <p:nvPr/>
        </p:nvSpPr>
        <p:spPr bwMode="auto">
          <a:xfrm>
            <a:off x="4218245" y="1217315"/>
            <a:ext cx="609600" cy="1329551"/>
          </a:xfrm>
          <a:prstGeom prst="upDownArrow">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vert270"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Gill Sans Light"/>
                <a:cs typeface="Gill Sans Light"/>
              </a:rPr>
              <a:t>128TiB</a:t>
            </a:r>
          </a:p>
        </p:txBody>
      </p:sp>
      <p:sp>
        <p:nvSpPr>
          <p:cNvPr id="28" name="TextBox 27"/>
          <p:cNvSpPr txBox="1"/>
          <p:nvPr/>
        </p:nvSpPr>
        <p:spPr>
          <a:xfrm>
            <a:off x="1143000" y="1600200"/>
            <a:ext cx="947846" cy="707886"/>
          </a:xfrm>
          <a:prstGeom prst="rect">
            <a:avLst/>
          </a:prstGeom>
          <a:noFill/>
        </p:spPr>
        <p:txBody>
          <a:bodyPr wrap="none" rtlCol="0">
            <a:spAutoFit/>
          </a:bodyPr>
          <a:lstStyle/>
          <a:p>
            <a:r>
              <a:rPr lang="en-US" sz="2000" dirty="0" smtClean="0">
                <a:latin typeface="Gill Sans Light"/>
                <a:cs typeface="Gill Sans Light"/>
              </a:rPr>
              <a:t>896MB</a:t>
            </a:r>
            <a:br>
              <a:rPr lang="en-US" sz="2000" dirty="0" smtClean="0">
                <a:latin typeface="Gill Sans Light"/>
                <a:cs typeface="Gill Sans Light"/>
              </a:rPr>
            </a:br>
            <a:r>
              <a:rPr lang="en-US" sz="2000" dirty="0" smtClean="0">
                <a:latin typeface="Gill Sans Light"/>
                <a:cs typeface="Gill Sans Light"/>
              </a:rPr>
              <a:t>Physical</a:t>
            </a:r>
            <a:endParaRPr lang="en-US" sz="2000" dirty="0">
              <a:latin typeface="Gill Sans Light"/>
              <a:cs typeface="Gill Sans Light"/>
            </a:endParaRPr>
          </a:p>
        </p:txBody>
      </p:sp>
      <p:sp>
        <p:nvSpPr>
          <p:cNvPr id="29" name="TextBox 28"/>
          <p:cNvSpPr txBox="1"/>
          <p:nvPr/>
        </p:nvSpPr>
        <p:spPr>
          <a:xfrm>
            <a:off x="5998602" y="1766489"/>
            <a:ext cx="947846" cy="707886"/>
          </a:xfrm>
          <a:prstGeom prst="rect">
            <a:avLst/>
          </a:prstGeom>
          <a:noFill/>
        </p:spPr>
        <p:txBody>
          <a:bodyPr wrap="none" rtlCol="0">
            <a:spAutoFit/>
          </a:bodyPr>
          <a:lstStyle/>
          <a:p>
            <a:r>
              <a:rPr lang="en-US" sz="2000" dirty="0" smtClean="0">
                <a:latin typeface="Gill Sans Light"/>
                <a:cs typeface="Gill Sans Light"/>
              </a:rPr>
              <a:t>64 </a:t>
            </a:r>
            <a:r>
              <a:rPr lang="en-US" sz="2000" dirty="0" err="1" smtClean="0">
                <a:latin typeface="Gill Sans Light"/>
                <a:cs typeface="Gill Sans Light"/>
              </a:rPr>
              <a:t>TiB</a:t>
            </a:r>
            <a:r>
              <a:rPr lang="en-US" sz="2000" dirty="0" smtClean="0">
                <a:latin typeface="Gill Sans Light"/>
                <a:cs typeface="Gill Sans Light"/>
              </a:rPr>
              <a:t/>
            </a:r>
            <a:br>
              <a:rPr lang="en-US" sz="2000" dirty="0" smtClean="0">
                <a:latin typeface="Gill Sans Light"/>
                <a:cs typeface="Gill Sans Light"/>
              </a:rPr>
            </a:br>
            <a:r>
              <a:rPr lang="en-US" sz="2000" dirty="0" smtClean="0">
                <a:latin typeface="Gill Sans Light"/>
                <a:cs typeface="Gill Sans Light"/>
              </a:rPr>
              <a:t>Physical</a:t>
            </a:r>
            <a:endParaRPr lang="en-US" sz="2000" dirty="0">
              <a:latin typeface="Gill Sans Light"/>
              <a:cs typeface="Gill Sans Light"/>
            </a:endParaRPr>
          </a:p>
        </p:txBody>
      </p:sp>
      <p:sp>
        <p:nvSpPr>
          <p:cNvPr id="30" name="TextBox 29"/>
          <p:cNvSpPr txBox="1"/>
          <p:nvPr/>
        </p:nvSpPr>
        <p:spPr>
          <a:xfrm>
            <a:off x="331077" y="5943600"/>
            <a:ext cx="3031599" cy="400110"/>
          </a:xfrm>
          <a:prstGeom prst="rect">
            <a:avLst/>
          </a:prstGeom>
          <a:noFill/>
        </p:spPr>
        <p:txBody>
          <a:bodyPr wrap="none" rtlCol="0">
            <a:spAutoFit/>
          </a:bodyPr>
          <a:lstStyle/>
          <a:p>
            <a:r>
              <a:rPr lang="en-US" sz="2000" dirty="0" smtClean="0">
                <a:latin typeface="Gill Sans Light"/>
                <a:cs typeface="Gill Sans Light"/>
              </a:rPr>
              <a:t>32-Bit Virtual Address Space</a:t>
            </a:r>
            <a:endParaRPr lang="en-US" sz="2000" dirty="0">
              <a:latin typeface="Gill Sans Light"/>
              <a:cs typeface="Gill Sans Light"/>
            </a:endParaRPr>
          </a:p>
        </p:txBody>
      </p:sp>
      <p:sp>
        <p:nvSpPr>
          <p:cNvPr id="33" name="TextBox 32"/>
          <p:cNvSpPr txBox="1"/>
          <p:nvPr/>
        </p:nvSpPr>
        <p:spPr>
          <a:xfrm>
            <a:off x="4827845" y="5943600"/>
            <a:ext cx="3031599" cy="400110"/>
          </a:xfrm>
          <a:prstGeom prst="rect">
            <a:avLst/>
          </a:prstGeom>
          <a:noFill/>
        </p:spPr>
        <p:txBody>
          <a:bodyPr wrap="none" rtlCol="0">
            <a:spAutoFit/>
          </a:bodyPr>
          <a:lstStyle/>
          <a:p>
            <a:r>
              <a:rPr lang="en-US" sz="2000" dirty="0" smtClean="0">
                <a:latin typeface="Gill Sans Light"/>
                <a:cs typeface="Gill Sans Light"/>
              </a:rPr>
              <a:t>64-Bit Virtual Address Space</a:t>
            </a:r>
            <a:endParaRPr lang="en-US" sz="2000" dirty="0">
              <a:latin typeface="Gill Sans Light"/>
              <a:cs typeface="Gill Sans Light"/>
            </a:endParaRPr>
          </a:p>
        </p:txBody>
      </p:sp>
      <p:sp>
        <p:nvSpPr>
          <p:cNvPr id="34" name="TextBox 33"/>
          <p:cNvSpPr txBox="1"/>
          <p:nvPr/>
        </p:nvSpPr>
        <p:spPr>
          <a:xfrm>
            <a:off x="5027165" y="3124200"/>
            <a:ext cx="1939954" cy="400110"/>
          </a:xfrm>
          <a:prstGeom prst="rect">
            <a:avLst/>
          </a:prstGeom>
          <a:noFill/>
        </p:spPr>
        <p:txBody>
          <a:bodyPr wrap="none" rtlCol="0">
            <a:spAutoFit/>
          </a:bodyPr>
          <a:lstStyle/>
          <a:p>
            <a:r>
              <a:rPr lang="en-US" sz="2000" dirty="0" smtClean="0">
                <a:latin typeface="Gill Sans Light"/>
                <a:cs typeface="Gill Sans Light"/>
              </a:rPr>
              <a:t>“Canonical Hole”</a:t>
            </a:r>
            <a:endParaRPr lang="en-US" sz="2000" dirty="0">
              <a:latin typeface="Gill Sans Light"/>
              <a:cs typeface="Gill Sans Light"/>
            </a:endParaRPr>
          </a:p>
        </p:txBody>
      </p:sp>
    </p:spTree>
    <p:extLst>
      <p:ext uri="{BB962C8B-B14F-4D97-AF65-F5344CB8AC3E}">
        <p14:creationId xmlns:p14="http://schemas.microsoft.com/office/powerpoint/2010/main" val="389298155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Map (Details)</a:t>
            </a:r>
            <a:endParaRPr lang="en-US" dirty="0"/>
          </a:p>
        </p:txBody>
      </p:sp>
      <p:sp>
        <p:nvSpPr>
          <p:cNvPr id="3" name="Content Placeholder 2"/>
          <p:cNvSpPr>
            <a:spLocks noGrp="1"/>
          </p:cNvSpPr>
          <p:nvPr>
            <p:ph idx="1"/>
          </p:nvPr>
        </p:nvSpPr>
        <p:spPr>
          <a:xfrm>
            <a:off x="0" y="838200"/>
            <a:ext cx="8991600" cy="5410200"/>
          </a:xfrm>
        </p:spPr>
        <p:txBody>
          <a:bodyPr>
            <a:normAutofit fontScale="92500" lnSpcReduction="10000"/>
          </a:bodyPr>
          <a:lstStyle/>
          <a:p>
            <a:r>
              <a:rPr lang="en-US" dirty="0" smtClean="0"/>
              <a:t>Kernel memory not generally visible to user</a:t>
            </a:r>
          </a:p>
          <a:p>
            <a:pPr lvl="1"/>
            <a:r>
              <a:rPr lang="en-US" dirty="0" smtClean="0"/>
              <a:t>Exception: special VDSO facility that maps kernel code into user space to aid in system calls (and to provide certain actual system calls such as </a:t>
            </a:r>
            <a:r>
              <a:rPr lang="en-US" dirty="0" err="1" smtClean="0"/>
              <a:t>gettimeofday</a:t>
            </a:r>
            <a:r>
              <a:rPr lang="en-US" dirty="0" smtClean="0"/>
              <a:t>().</a:t>
            </a:r>
          </a:p>
          <a:p>
            <a:r>
              <a:rPr lang="en-US" dirty="0" smtClean="0"/>
              <a:t>Every physical page described by a “page” structure</a:t>
            </a:r>
          </a:p>
          <a:p>
            <a:pPr lvl="1"/>
            <a:r>
              <a:rPr lang="en-US" dirty="0" smtClean="0"/>
              <a:t>Collected together in lower physical memory</a:t>
            </a:r>
          </a:p>
          <a:p>
            <a:pPr lvl="1"/>
            <a:r>
              <a:rPr lang="en-US" dirty="0" smtClean="0"/>
              <a:t>Can be accessed in kernel virtual space</a:t>
            </a:r>
          </a:p>
          <a:p>
            <a:pPr lvl="1"/>
            <a:r>
              <a:rPr lang="en-US" dirty="0" smtClean="0"/>
              <a:t>Linked together in various “LRU” lists</a:t>
            </a:r>
          </a:p>
          <a:p>
            <a:r>
              <a:rPr lang="en-US" dirty="0" smtClean="0"/>
              <a:t>For 32-bit virtual memory architectures:</a:t>
            </a:r>
          </a:p>
          <a:p>
            <a:pPr lvl="1"/>
            <a:r>
              <a:rPr lang="en-US" dirty="0" smtClean="0"/>
              <a:t>When physical memory &lt; 896MB</a:t>
            </a:r>
          </a:p>
          <a:p>
            <a:pPr lvl="2"/>
            <a:r>
              <a:rPr lang="en-US" dirty="0" smtClean="0"/>
              <a:t>All physical memory mapped at 0xC0000000</a:t>
            </a:r>
          </a:p>
          <a:p>
            <a:pPr lvl="1"/>
            <a:r>
              <a:rPr lang="en-US" dirty="0" smtClean="0"/>
              <a:t>When physical memory &gt;= 896MB</a:t>
            </a:r>
          </a:p>
          <a:p>
            <a:pPr lvl="2"/>
            <a:r>
              <a:rPr lang="en-US" dirty="0" smtClean="0"/>
              <a:t>Not all physical memory mapped in kernel space all the time</a:t>
            </a:r>
          </a:p>
          <a:p>
            <a:pPr lvl="2"/>
            <a:r>
              <a:rPr lang="en-US" dirty="0" smtClean="0"/>
              <a:t>Can be temporarily mapped with addresses &gt; 0xCC000000</a:t>
            </a:r>
          </a:p>
          <a:p>
            <a:r>
              <a:rPr lang="en-US" dirty="0" smtClean="0"/>
              <a:t>For 64-bit virtual memory architectures:</a:t>
            </a:r>
          </a:p>
          <a:p>
            <a:pPr lvl="1"/>
            <a:r>
              <a:rPr lang="en-US" dirty="0" smtClean="0"/>
              <a:t>All physical memory mapped above 0xFFFF800000000000</a:t>
            </a:r>
            <a:endParaRPr lang="en-US" dirty="0"/>
          </a:p>
        </p:txBody>
      </p:sp>
    </p:spTree>
    <p:extLst>
      <p:ext uri="{BB962C8B-B14F-4D97-AF65-F5344CB8AC3E}">
        <p14:creationId xmlns:p14="http://schemas.microsoft.com/office/powerpoint/2010/main" val="317994815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Internal Interfaces: Allocating Memory</a:t>
            </a:r>
            <a:endParaRPr lang="en-US" dirty="0"/>
          </a:p>
        </p:txBody>
      </p:sp>
      <p:sp>
        <p:nvSpPr>
          <p:cNvPr id="3" name="Content Placeholder 2"/>
          <p:cNvSpPr>
            <a:spLocks noGrp="1"/>
          </p:cNvSpPr>
          <p:nvPr>
            <p:ph idx="1"/>
          </p:nvPr>
        </p:nvSpPr>
        <p:spPr>
          <a:xfrm>
            <a:off x="304800" y="762000"/>
            <a:ext cx="8686800" cy="5638800"/>
          </a:xfrm>
        </p:spPr>
        <p:txBody>
          <a:bodyPr>
            <a:normAutofit lnSpcReduction="10000"/>
          </a:bodyPr>
          <a:lstStyle/>
          <a:p>
            <a:r>
              <a:rPr lang="en-US" dirty="0" smtClean="0"/>
              <a:t>One mechanism for requesting pages: everything else on top of this mechanism:</a:t>
            </a:r>
            <a:endParaRPr lang="en-US" dirty="0"/>
          </a:p>
          <a:p>
            <a:pPr lvl="1"/>
            <a:r>
              <a:rPr lang="en-US" dirty="0" smtClean="0"/>
              <a:t>Allocate contiguous group of pages of size 2</a:t>
            </a:r>
            <a:r>
              <a:rPr lang="en-US" baseline="30000" dirty="0" smtClean="0"/>
              <a:t>order</a:t>
            </a:r>
            <a:r>
              <a:rPr lang="en-US" dirty="0"/>
              <a:t> </a:t>
            </a:r>
            <a:r>
              <a:rPr lang="en-US" dirty="0" smtClean="0"/>
              <a:t>bytes given the specified mask:</a:t>
            </a:r>
            <a:br>
              <a:rPr lang="en-US" dirty="0" smtClean="0"/>
            </a:br>
            <a:r>
              <a:rPr lang="en-US" dirty="0" smtClean="0"/>
              <a:t/>
            </a:r>
            <a:br>
              <a:rPr lang="en-US" dirty="0" smtClean="0"/>
            </a:br>
            <a:r>
              <a:rPr lang="en-US" sz="2000" dirty="0" err="1">
                <a:latin typeface="Courier New" pitchFamily="49" charset="0"/>
                <a:cs typeface="Courier New" pitchFamily="49" charset="0"/>
              </a:rPr>
              <a:t>struct</a:t>
            </a:r>
            <a:r>
              <a:rPr lang="en-US" sz="2000" dirty="0">
                <a:latin typeface="Courier New" pitchFamily="49" charset="0"/>
                <a:cs typeface="Courier New" pitchFamily="49" charset="0"/>
              </a:rPr>
              <a:t> page * </a:t>
            </a:r>
            <a:r>
              <a:rPr lang="en-US" sz="2000" dirty="0" err="1">
                <a:latin typeface="Courier New" pitchFamily="49" charset="0"/>
                <a:cs typeface="Courier New" pitchFamily="49" charset="0"/>
              </a:rPr>
              <a:t>alloc_pages</a:t>
            </a:r>
            <a:r>
              <a:rPr lang="en-US" sz="2000" dirty="0">
                <a:latin typeface="Courier New" pitchFamily="49" charset="0"/>
                <a:cs typeface="Courier New" pitchFamily="49" charset="0"/>
              </a:rPr>
              <a:t>(</a:t>
            </a:r>
            <a:r>
              <a:rPr lang="en-US" sz="2000" dirty="0" err="1">
                <a:latin typeface="Courier New" pitchFamily="49" charset="0"/>
                <a:cs typeface="Courier New" pitchFamily="49" charset="0"/>
              </a:rPr>
              <a:t>gfp_t</a:t>
            </a: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gfp_mask</a:t>
            </a:r>
            <a:r>
              <a:rPr lang="en-US" sz="2000" dirty="0">
                <a:latin typeface="Courier New" pitchFamily="49" charset="0"/>
                <a:cs typeface="Courier New" pitchFamily="49" charset="0"/>
              </a:rPr>
              <a:t>,</a:t>
            </a:r>
            <a:br>
              <a:rPr lang="en-US" sz="2000" dirty="0">
                <a:latin typeface="Courier New" pitchFamily="49" charset="0"/>
                <a:cs typeface="Courier New" pitchFamily="49" charset="0"/>
              </a:rPr>
            </a:b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	unsigned </a:t>
            </a:r>
            <a:r>
              <a:rPr lang="en-US" sz="2000" dirty="0" err="1" smtClean="0">
                <a:latin typeface="Courier New" pitchFamily="49" charset="0"/>
                <a:cs typeface="Courier New" pitchFamily="49" charset="0"/>
              </a:rPr>
              <a:t>int</a:t>
            </a:r>
            <a:r>
              <a:rPr lang="en-US" sz="2000" dirty="0" smtClean="0">
                <a:latin typeface="Courier New" pitchFamily="49" charset="0"/>
                <a:cs typeface="Courier New" pitchFamily="49" charset="0"/>
              </a:rPr>
              <a:t> </a:t>
            </a:r>
            <a:r>
              <a:rPr lang="en-US" sz="2000" dirty="0">
                <a:latin typeface="Courier New" pitchFamily="49" charset="0"/>
                <a:cs typeface="Courier New" pitchFamily="49" charset="0"/>
              </a:rPr>
              <a:t>order</a:t>
            </a:r>
            <a:r>
              <a:rPr lang="en-US" sz="2000" dirty="0" smtClean="0">
                <a:latin typeface="Courier New" pitchFamily="49" charset="0"/>
                <a:cs typeface="Courier New" pitchFamily="49" charset="0"/>
              </a:rPr>
              <a:t>)</a:t>
            </a:r>
          </a:p>
          <a:p>
            <a:pPr lvl="1"/>
            <a:r>
              <a:rPr lang="en-US" sz="2000" dirty="0" smtClean="0"/>
              <a:t>Allocate one page:</a:t>
            </a:r>
            <a:br>
              <a:rPr lang="en-US" sz="2000" dirty="0" smtClean="0"/>
            </a:br>
            <a:r>
              <a:rPr lang="en-US" sz="2000" dirty="0" smtClean="0">
                <a:latin typeface="Courier New" pitchFamily="49" charset="0"/>
                <a:cs typeface="Courier New" pitchFamily="49" charset="0"/>
              </a:rPr>
              <a:t/>
            </a:r>
            <a:br>
              <a:rPr lang="en-US" sz="2000" dirty="0" smtClean="0">
                <a:latin typeface="Courier New" pitchFamily="49" charset="0"/>
                <a:cs typeface="Courier New" pitchFamily="49" charset="0"/>
              </a:rPr>
            </a:br>
            <a:r>
              <a:rPr lang="en-US" sz="2000" dirty="0" err="1" smtClean="0">
                <a:latin typeface="Courier New" pitchFamily="49" charset="0"/>
                <a:cs typeface="Courier New" pitchFamily="49" charset="0"/>
              </a:rPr>
              <a:t>struct</a:t>
            </a:r>
            <a:r>
              <a:rPr lang="en-US" sz="2000" dirty="0" smtClean="0">
                <a:latin typeface="Courier New" pitchFamily="49" charset="0"/>
                <a:cs typeface="Courier New" pitchFamily="49" charset="0"/>
              </a:rPr>
              <a:t> page * </a:t>
            </a:r>
            <a:r>
              <a:rPr lang="en-US" sz="2000" dirty="0" err="1" smtClean="0">
                <a:latin typeface="Courier New" pitchFamily="49" charset="0"/>
                <a:cs typeface="Courier New" pitchFamily="49" charset="0"/>
              </a:rPr>
              <a:t>alloc_page</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gfp_t</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gfp_mask</a:t>
            </a:r>
            <a:r>
              <a:rPr lang="en-US" sz="2000" dirty="0" smtClean="0">
                <a:latin typeface="Courier New" pitchFamily="49" charset="0"/>
                <a:cs typeface="Courier New" pitchFamily="49" charset="0"/>
              </a:rPr>
              <a:t>)</a:t>
            </a:r>
            <a:r>
              <a:rPr lang="en-US" sz="2400" dirty="0"/>
              <a:t/>
            </a:r>
            <a:br>
              <a:rPr lang="en-US" sz="2400" dirty="0"/>
            </a:br>
            <a:endParaRPr lang="en-US" dirty="0" smtClean="0"/>
          </a:p>
          <a:p>
            <a:pPr lvl="1"/>
            <a:r>
              <a:rPr lang="en-US" dirty="0" smtClean="0"/>
              <a:t>Convert page to logical address (assuming mapped):</a:t>
            </a:r>
            <a:br>
              <a:rPr lang="en-US" dirty="0" smtClean="0"/>
            </a:br>
            <a:r>
              <a:rPr lang="en-US" dirty="0" smtClean="0"/>
              <a:t/>
            </a:r>
            <a:br>
              <a:rPr lang="en-US" dirty="0" smtClean="0"/>
            </a:br>
            <a:r>
              <a:rPr lang="en-US" sz="2000" dirty="0" smtClean="0">
                <a:latin typeface="Courier New" pitchFamily="49" charset="0"/>
                <a:cs typeface="Courier New" pitchFamily="49" charset="0"/>
              </a:rPr>
              <a:t>void * </a:t>
            </a:r>
            <a:r>
              <a:rPr lang="en-US" sz="2000" dirty="0" err="1" smtClean="0">
                <a:latin typeface="Courier New" pitchFamily="49" charset="0"/>
                <a:cs typeface="Courier New" pitchFamily="49" charset="0"/>
              </a:rPr>
              <a:t>page_address</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struct</a:t>
            </a:r>
            <a:r>
              <a:rPr lang="en-US" sz="2000" dirty="0" smtClean="0">
                <a:latin typeface="Courier New" pitchFamily="49" charset="0"/>
                <a:cs typeface="Courier New" pitchFamily="49" charset="0"/>
              </a:rPr>
              <a:t> page *page)</a:t>
            </a:r>
            <a:endParaRPr lang="en-US" sz="2000" dirty="0" smtClean="0">
              <a:latin typeface="+mj-lt"/>
              <a:cs typeface="Courier New" pitchFamily="49" charset="0"/>
            </a:endParaRPr>
          </a:p>
          <a:p>
            <a:r>
              <a:rPr lang="en-US" dirty="0" smtClean="0"/>
              <a:t>Also routines for freeing pages</a:t>
            </a:r>
          </a:p>
          <a:p>
            <a:r>
              <a:rPr lang="en-US" dirty="0" smtClean="0"/>
              <a:t>Zone allocator uses “buddy” allocator that tries to keep memory </a:t>
            </a:r>
            <a:r>
              <a:rPr lang="en-US" dirty="0" err="1" smtClean="0"/>
              <a:t>unfragmented</a:t>
            </a:r>
            <a:endParaRPr lang="en-US" dirty="0" smtClean="0"/>
          </a:p>
          <a:p>
            <a:r>
              <a:rPr lang="en-US" dirty="0" smtClean="0"/>
              <a:t>Allocation routines pick from proper zone, given flags</a:t>
            </a:r>
          </a:p>
          <a:p>
            <a:endParaRPr lang="en-US" dirty="0" smtClean="0">
              <a:latin typeface="+mj-lt"/>
              <a:cs typeface="Courier New" pitchFamily="49" charset="0"/>
            </a:endParaRPr>
          </a:p>
        </p:txBody>
      </p:sp>
    </p:spTree>
    <p:extLst>
      <p:ext uri="{BB962C8B-B14F-4D97-AF65-F5344CB8AC3E}">
        <p14:creationId xmlns:p14="http://schemas.microsoft.com/office/powerpoint/2010/main" val="224649529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Frame Reclaiming Algorithm (PFRA)</a:t>
            </a:r>
            <a:endParaRPr lang="en-US" dirty="0"/>
          </a:p>
        </p:txBody>
      </p:sp>
      <p:sp>
        <p:nvSpPr>
          <p:cNvPr id="3" name="Content Placeholder 2"/>
          <p:cNvSpPr>
            <a:spLocks noGrp="1"/>
          </p:cNvSpPr>
          <p:nvPr>
            <p:ph idx="1"/>
          </p:nvPr>
        </p:nvSpPr>
        <p:spPr>
          <a:xfrm>
            <a:off x="228600" y="685800"/>
            <a:ext cx="8610600" cy="6172200"/>
          </a:xfrm>
        </p:spPr>
        <p:txBody>
          <a:bodyPr>
            <a:normAutofit fontScale="92500" lnSpcReduction="20000"/>
          </a:bodyPr>
          <a:lstStyle/>
          <a:p>
            <a:r>
              <a:rPr lang="en-US" dirty="0" smtClean="0"/>
              <a:t>Several </a:t>
            </a:r>
            <a:r>
              <a:rPr lang="en-US" dirty="0" err="1" smtClean="0"/>
              <a:t>entrypoints</a:t>
            </a:r>
            <a:r>
              <a:rPr lang="en-US" dirty="0" smtClean="0"/>
              <a:t>:</a:t>
            </a:r>
          </a:p>
          <a:p>
            <a:pPr lvl="1"/>
            <a:r>
              <a:rPr lang="en-US" dirty="0" smtClean="0"/>
              <a:t>Low on Memory Reclaiming: The kernel detects a “low on memory” condition</a:t>
            </a:r>
          </a:p>
          <a:p>
            <a:pPr lvl="1"/>
            <a:r>
              <a:rPr lang="en-US" dirty="0" smtClean="0"/>
              <a:t>Hibernation reclaiming: The kernel must free memory because it is entering in the suspend-to-disk state</a:t>
            </a:r>
          </a:p>
          <a:p>
            <a:pPr lvl="1"/>
            <a:r>
              <a:rPr lang="en-US" dirty="0" smtClean="0"/>
              <a:t>Periodic reclaiming: A kernel thread is activated periodically to perform memory reclaiming, if necessary</a:t>
            </a:r>
          </a:p>
          <a:p>
            <a:r>
              <a:rPr lang="en-US" dirty="0" smtClean="0"/>
              <a:t>Low on Memory reclaiming:</a:t>
            </a:r>
          </a:p>
          <a:p>
            <a:pPr lvl="1"/>
            <a:r>
              <a:rPr lang="en-US" dirty="0" smtClean="0"/>
              <a:t>Start flushing out dirty pages to disk</a:t>
            </a:r>
          </a:p>
          <a:p>
            <a:pPr lvl="1"/>
            <a:r>
              <a:rPr lang="en-US" dirty="0" smtClean="0"/>
              <a:t>Start looping over all memory nodes in the system</a:t>
            </a:r>
          </a:p>
          <a:p>
            <a:pPr lvl="2"/>
            <a:r>
              <a:rPr lang="en-US" dirty="0" err="1" smtClean="0"/>
              <a:t>try_to_free_pages</a:t>
            </a:r>
            <a:r>
              <a:rPr lang="en-US" dirty="0" smtClean="0"/>
              <a:t>()</a:t>
            </a:r>
          </a:p>
          <a:p>
            <a:pPr lvl="2"/>
            <a:r>
              <a:rPr lang="en-US" dirty="0" err="1"/>
              <a:t>s</a:t>
            </a:r>
            <a:r>
              <a:rPr lang="en-US" dirty="0" err="1" smtClean="0"/>
              <a:t>hrink_slab</a:t>
            </a:r>
            <a:r>
              <a:rPr lang="en-US" dirty="0" smtClean="0"/>
              <a:t>()</a:t>
            </a:r>
          </a:p>
          <a:p>
            <a:pPr lvl="2"/>
            <a:r>
              <a:rPr lang="en-US" dirty="0" err="1" smtClean="0"/>
              <a:t>pdflush</a:t>
            </a:r>
            <a:r>
              <a:rPr lang="en-US" dirty="0" smtClean="0"/>
              <a:t> kernel thread writing out dirty pages</a:t>
            </a:r>
          </a:p>
          <a:p>
            <a:r>
              <a:rPr lang="en-US" dirty="0" smtClean="0"/>
              <a:t>Periodic reclaiming:</a:t>
            </a:r>
          </a:p>
          <a:p>
            <a:pPr lvl="1"/>
            <a:r>
              <a:rPr lang="en-US" dirty="0" err="1" smtClean="0"/>
              <a:t>Kswapd</a:t>
            </a:r>
            <a:r>
              <a:rPr lang="en-US" dirty="0" smtClean="0"/>
              <a:t> kernel threads: checks if number of free page frames in some zone has fallen below </a:t>
            </a:r>
            <a:r>
              <a:rPr lang="en-US" dirty="0" err="1" smtClean="0"/>
              <a:t>pages_high</a:t>
            </a:r>
            <a:r>
              <a:rPr lang="en-US" dirty="0" smtClean="0"/>
              <a:t> watermark</a:t>
            </a:r>
          </a:p>
          <a:p>
            <a:pPr lvl="1"/>
            <a:r>
              <a:rPr lang="en-US" dirty="0" smtClean="0"/>
              <a:t>Each zone keeps two LRU lists: Active and Inactive</a:t>
            </a:r>
          </a:p>
          <a:p>
            <a:pPr lvl="2"/>
            <a:r>
              <a:rPr lang="en-US" dirty="0" smtClean="0"/>
              <a:t>Each page has a last-chance algorithm with 2 count</a:t>
            </a:r>
          </a:p>
          <a:p>
            <a:pPr lvl="2"/>
            <a:r>
              <a:rPr lang="en-US" dirty="0" smtClean="0"/>
              <a:t>Active page lists moved to inactive list when they have been idle for two cycles through the list</a:t>
            </a:r>
          </a:p>
          <a:p>
            <a:pPr lvl="2"/>
            <a:r>
              <a:rPr lang="en-US" dirty="0" smtClean="0"/>
              <a:t>Pages reclaimed from Inactive list</a:t>
            </a:r>
          </a:p>
          <a:p>
            <a:pPr lvl="1"/>
            <a:endParaRPr lang="en-US" dirty="0"/>
          </a:p>
        </p:txBody>
      </p:sp>
    </p:spTree>
    <p:extLst>
      <p:ext uri="{BB962C8B-B14F-4D97-AF65-F5344CB8AC3E}">
        <p14:creationId xmlns:p14="http://schemas.microsoft.com/office/powerpoint/2010/main" val="184658754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SLAB Allocator</a:t>
            </a:r>
            <a:endParaRPr lang="en-US" dirty="0"/>
          </a:p>
        </p:txBody>
      </p:sp>
      <p:sp>
        <p:nvSpPr>
          <p:cNvPr id="3" name="Content Placeholder 2"/>
          <p:cNvSpPr>
            <a:spLocks noGrp="1"/>
          </p:cNvSpPr>
          <p:nvPr>
            <p:ph idx="1"/>
          </p:nvPr>
        </p:nvSpPr>
        <p:spPr>
          <a:xfrm>
            <a:off x="152400" y="762000"/>
            <a:ext cx="8534400" cy="6096000"/>
          </a:xfrm>
        </p:spPr>
        <p:txBody>
          <a:bodyPr>
            <a:normAutofit fontScale="92500" lnSpcReduction="10000"/>
          </a:bodyPr>
          <a:lstStyle/>
          <a:p>
            <a:r>
              <a:rPr lang="en-US" dirty="0" smtClean="0"/>
              <a:t>Replacement for free-lists that are hand-coded by users</a:t>
            </a:r>
          </a:p>
          <a:p>
            <a:pPr lvl="1"/>
            <a:r>
              <a:rPr lang="en-US" dirty="0" smtClean="0"/>
              <a:t>Consolidation of all of this code under kernel control</a:t>
            </a:r>
          </a:p>
          <a:p>
            <a:pPr lvl="1"/>
            <a:r>
              <a:rPr lang="en-US" dirty="0" smtClean="0"/>
              <a:t>Efficient when objects allocated and freed frequently</a:t>
            </a:r>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Objects segregated into “caches”</a:t>
            </a:r>
          </a:p>
          <a:p>
            <a:pPr lvl="1"/>
            <a:r>
              <a:rPr lang="en-US" dirty="0" smtClean="0"/>
              <a:t>Each cache stores different type of object</a:t>
            </a:r>
          </a:p>
          <a:p>
            <a:pPr lvl="1"/>
            <a:r>
              <a:rPr lang="en-US" dirty="0" smtClean="0"/>
              <a:t>Data inside cache divided into “slabs”, which are continuous groups of pages (often only 1 page)</a:t>
            </a:r>
          </a:p>
          <a:p>
            <a:pPr lvl="1"/>
            <a:r>
              <a:rPr lang="en-US" dirty="0" smtClean="0"/>
              <a:t>Key idea: avoid memory fragmentation</a:t>
            </a:r>
          </a:p>
        </p:txBody>
      </p:sp>
      <p:grpSp>
        <p:nvGrpSpPr>
          <p:cNvPr id="28" name="Group 27"/>
          <p:cNvGrpSpPr/>
          <p:nvPr/>
        </p:nvGrpSpPr>
        <p:grpSpPr>
          <a:xfrm>
            <a:off x="1066800" y="1905000"/>
            <a:ext cx="6705600" cy="3048000"/>
            <a:chOff x="1219200" y="609600"/>
            <a:chExt cx="6705600" cy="3048000"/>
          </a:xfrm>
        </p:grpSpPr>
        <p:sp>
          <p:nvSpPr>
            <p:cNvPr id="4" name="Rectangle 3"/>
            <p:cNvSpPr/>
            <p:nvPr/>
          </p:nvSpPr>
          <p:spPr bwMode="auto">
            <a:xfrm>
              <a:off x="1219200" y="1752600"/>
              <a:ext cx="1524000" cy="685800"/>
            </a:xfrm>
            <a:prstGeom prst="rect">
              <a:avLst/>
            </a:prstGeom>
            <a:solidFill>
              <a:srgbClr val="00B0F0"/>
            </a:solid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Gill Sans Light"/>
                  <a:cs typeface="Gill Sans Light"/>
                </a:rPr>
                <a:t>Cache</a:t>
              </a:r>
            </a:p>
          </p:txBody>
        </p:sp>
        <p:sp>
          <p:nvSpPr>
            <p:cNvPr id="5" name="Rectangle 4"/>
            <p:cNvSpPr/>
            <p:nvPr/>
          </p:nvSpPr>
          <p:spPr bwMode="auto">
            <a:xfrm>
              <a:off x="3581400" y="1066800"/>
              <a:ext cx="1447800" cy="609600"/>
            </a:xfrm>
            <a:prstGeom prst="rect">
              <a:avLst/>
            </a:prstGeom>
            <a:solidFill>
              <a:schemeClr val="accent2">
                <a:lumMod val="60000"/>
                <a:lumOff val="40000"/>
              </a:schemeClr>
            </a:solid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Gill Sans Light"/>
                  <a:cs typeface="Gill Sans Light"/>
                </a:rPr>
                <a:t>SLAB</a:t>
              </a:r>
            </a:p>
          </p:txBody>
        </p:sp>
        <p:sp>
          <p:nvSpPr>
            <p:cNvPr id="7" name="Rectangle 6"/>
            <p:cNvSpPr/>
            <p:nvPr/>
          </p:nvSpPr>
          <p:spPr bwMode="auto">
            <a:xfrm>
              <a:off x="3581400" y="2667000"/>
              <a:ext cx="1447800" cy="609600"/>
            </a:xfrm>
            <a:prstGeom prst="rect">
              <a:avLst/>
            </a:prstGeom>
            <a:solidFill>
              <a:schemeClr val="accent2">
                <a:lumMod val="60000"/>
                <a:lumOff val="40000"/>
              </a:schemeClr>
            </a:solid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Gill Sans Light"/>
                  <a:cs typeface="Gill Sans Light"/>
                </a:rPr>
                <a:t>SLAB</a:t>
              </a:r>
            </a:p>
          </p:txBody>
        </p:sp>
        <p:cxnSp>
          <p:nvCxnSpPr>
            <p:cNvPr id="9" name="Straight Arrow Connector 8"/>
            <p:cNvCxnSpPr>
              <a:stCxn id="4" idx="3"/>
              <a:endCxn id="5" idx="1"/>
            </p:cNvCxnSpPr>
            <p:nvPr/>
          </p:nvCxnSpPr>
          <p:spPr bwMode="auto">
            <a:xfrm flipV="1">
              <a:off x="2743200" y="1371600"/>
              <a:ext cx="838200" cy="723900"/>
            </a:xfrm>
            <a:prstGeom prst="straightConnector1">
              <a:avLst/>
            </a:prstGeom>
            <a:solidFill>
              <a:schemeClr val="bg1"/>
            </a:solidFill>
            <a:ln w="5715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Arrow Connector 10"/>
            <p:cNvCxnSpPr>
              <a:stCxn id="4" idx="3"/>
              <a:endCxn id="7" idx="1"/>
            </p:cNvCxnSpPr>
            <p:nvPr/>
          </p:nvCxnSpPr>
          <p:spPr bwMode="auto">
            <a:xfrm>
              <a:off x="2743200" y="2095500"/>
              <a:ext cx="838200" cy="876300"/>
            </a:xfrm>
            <a:prstGeom prst="straightConnector1">
              <a:avLst/>
            </a:prstGeom>
            <a:solidFill>
              <a:schemeClr val="bg1"/>
            </a:solidFill>
            <a:ln w="5715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Rectangle 11"/>
            <p:cNvSpPr/>
            <p:nvPr/>
          </p:nvSpPr>
          <p:spPr bwMode="auto">
            <a:xfrm>
              <a:off x="5867400" y="609600"/>
              <a:ext cx="914400" cy="533400"/>
            </a:xfrm>
            <a:prstGeom prst="rect">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err="1" smtClean="0">
                  <a:ln>
                    <a:noFill/>
                  </a:ln>
                  <a:solidFill>
                    <a:schemeClr val="tx1"/>
                  </a:solidFill>
                  <a:effectLst/>
                  <a:latin typeface="Gill Sans Light"/>
                  <a:cs typeface="Gill Sans Light"/>
                </a:rPr>
                <a:t>Obj</a:t>
              </a:r>
              <a:r>
                <a:rPr kumimoji="0" lang="en-US" sz="2400" b="1" i="0" u="none" strike="noStrike" cap="none" normalizeH="0" baseline="0" dirty="0" smtClean="0">
                  <a:ln>
                    <a:noFill/>
                  </a:ln>
                  <a:solidFill>
                    <a:schemeClr val="tx1"/>
                  </a:solidFill>
                  <a:effectLst/>
                  <a:latin typeface="Gill Sans Light"/>
                  <a:cs typeface="Gill Sans Light"/>
                </a:rPr>
                <a:t> 1</a:t>
              </a:r>
            </a:p>
          </p:txBody>
        </p:sp>
        <p:sp>
          <p:nvSpPr>
            <p:cNvPr id="13" name="Rectangle 12"/>
            <p:cNvSpPr/>
            <p:nvPr/>
          </p:nvSpPr>
          <p:spPr bwMode="auto">
            <a:xfrm>
              <a:off x="7010400" y="1104900"/>
              <a:ext cx="914400" cy="533400"/>
            </a:xfrm>
            <a:prstGeom prst="rect">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err="1" smtClean="0">
                  <a:ln>
                    <a:noFill/>
                  </a:ln>
                  <a:solidFill>
                    <a:schemeClr val="tx1"/>
                  </a:solidFill>
                  <a:effectLst/>
                  <a:latin typeface="Gill Sans Light"/>
                  <a:cs typeface="Gill Sans Light"/>
                </a:rPr>
                <a:t>Obj</a:t>
              </a:r>
              <a:r>
                <a:rPr kumimoji="0" lang="en-US" sz="2400" b="1" i="0" u="none" strike="noStrike" cap="none" normalizeH="0" baseline="0" dirty="0" smtClean="0">
                  <a:ln>
                    <a:noFill/>
                  </a:ln>
                  <a:solidFill>
                    <a:schemeClr val="tx1"/>
                  </a:solidFill>
                  <a:effectLst/>
                  <a:latin typeface="Gill Sans Light"/>
                  <a:cs typeface="Gill Sans Light"/>
                </a:rPr>
                <a:t> 2</a:t>
              </a:r>
            </a:p>
          </p:txBody>
        </p:sp>
        <p:sp>
          <p:nvSpPr>
            <p:cNvPr id="14" name="Rectangle 13"/>
            <p:cNvSpPr/>
            <p:nvPr/>
          </p:nvSpPr>
          <p:spPr bwMode="auto">
            <a:xfrm>
              <a:off x="5867400" y="1587500"/>
              <a:ext cx="914400" cy="533400"/>
            </a:xfrm>
            <a:prstGeom prst="rect">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err="1" smtClean="0">
                  <a:ln>
                    <a:noFill/>
                  </a:ln>
                  <a:solidFill>
                    <a:schemeClr val="tx1"/>
                  </a:solidFill>
                  <a:effectLst/>
                  <a:latin typeface="Gill Sans Light"/>
                  <a:cs typeface="Gill Sans Light"/>
                </a:rPr>
                <a:t>Obj</a:t>
              </a:r>
              <a:r>
                <a:rPr kumimoji="0" lang="en-US" sz="2400" b="1" i="0" u="none" strike="noStrike" cap="none" normalizeH="0" baseline="0" dirty="0" smtClean="0">
                  <a:ln>
                    <a:noFill/>
                  </a:ln>
                  <a:solidFill>
                    <a:schemeClr val="tx1"/>
                  </a:solidFill>
                  <a:effectLst/>
                  <a:latin typeface="Gill Sans Light"/>
                  <a:cs typeface="Gill Sans Light"/>
                </a:rPr>
                <a:t> 3</a:t>
              </a:r>
            </a:p>
          </p:txBody>
        </p:sp>
        <p:sp>
          <p:nvSpPr>
            <p:cNvPr id="15" name="Rectangle 14"/>
            <p:cNvSpPr/>
            <p:nvPr/>
          </p:nvSpPr>
          <p:spPr bwMode="auto">
            <a:xfrm>
              <a:off x="5867400" y="3124200"/>
              <a:ext cx="914400" cy="533400"/>
            </a:xfrm>
            <a:prstGeom prst="rect">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err="1" smtClean="0">
                  <a:ln>
                    <a:noFill/>
                  </a:ln>
                  <a:solidFill>
                    <a:schemeClr val="tx1"/>
                  </a:solidFill>
                  <a:effectLst/>
                  <a:latin typeface="Gill Sans Light"/>
                  <a:cs typeface="Gill Sans Light"/>
                </a:rPr>
                <a:t>Obj</a:t>
              </a:r>
              <a:r>
                <a:rPr kumimoji="0" lang="en-US" sz="2400" b="1" i="0" u="none" strike="noStrike" cap="none" normalizeH="0" baseline="0" dirty="0" smtClean="0">
                  <a:ln>
                    <a:noFill/>
                  </a:ln>
                  <a:solidFill>
                    <a:schemeClr val="tx1"/>
                  </a:solidFill>
                  <a:effectLst/>
                  <a:latin typeface="Gill Sans Light"/>
                  <a:cs typeface="Gill Sans Light"/>
                </a:rPr>
                <a:t> 5</a:t>
              </a:r>
            </a:p>
          </p:txBody>
        </p:sp>
        <p:cxnSp>
          <p:nvCxnSpPr>
            <p:cNvPr id="17" name="Straight Arrow Connector 16"/>
            <p:cNvCxnSpPr>
              <a:stCxn id="5" idx="3"/>
              <a:endCxn id="12" idx="1"/>
            </p:cNvCxnSpPr>
            <p:nvPr/>
          </p:nvCxnSpPr>
          <p:spPr bwMode="auto">
            <a:xfrm flipV="1">
              <a:off x="5029200" y="876300"/>
              <a:ext cx="838200" cy="495300"/>
            </a:xfrm>
            <a:prstGeom prst="straightConnector1">
              <a:avLst/>
            </a:prstGeom>
            <a:solidFill>
              <a:schemeClr val="bg1"/>
            </a:solidFill>
            <a:ln w="5715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Arrow Connector 18"/>
            <p:cNvCxnSpPr>
              <a:stCxn id="5" idx="3"/>
              <a:endCxn id="13" idx="1"/>
            </p:cNvCxnSpPr>
            <p:nvPr/>
          </p:nvCxnSpPr>
          <p:spPr bwMode="auto">
            <a:xfrm>
              <a:off x="5029200" y="1371600"/>
              <a:ext cx="1981200" cy="0"/>
            </a:xfrm>
            <a:prstGeom prst="straightConnector1">
              <a:avLst/>
            </a:prstGeom>
            <a:solidFill>
              <a:schemeClr val="bg1"/>
            </a:solidFill>
            <a:ln w="5715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Arrow Connector 20"/>
            <p:cNvCxnSpPr>
              <a:stCxn id="5" idx="3"/>
              <a:endCxn id="14" idx="1"/>
            </p:cNvCxnSpPr>
            <p:nvPr/>
          </p:nvCxnSpPr>
          <p:spPr bwMode="auto">
            <a:xfrm>
              <a:off x="5029200" y="1371600"/>
              <a:ext cx="838200" cy="482600"/>
            </a:xfrm>
            <a:prstGeom prst="straightConnector1">
              <a:avLst/>
            </a:prstGeom>
            <a:solidFill>
              <a:schemeClr val="bg1"/>
            </a:solidFill>
            <a:ln w="5715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Rectangle 21"/>
            <p:cNvSpPr/>
            <p:nvPr/>
          </p:nvSpPr>
          <p:spPr bwMode="auto">
            <a:xfrm>
              <a:off x="5867400" y="2336800"/>
              <a:ext cx="914400" cy="533400"/>
            </a:xfrm>
            <a:prstGeom prst="rect">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err="1" smtClean="0">
                  <a:ln>
                    <a:noFill/>
                  </a:ln>
                  <a:solidFill>
                    <a:schemeClr val="tx1"/>
                  </a:solidFill>
                  <a:effectLst/>
                  <a:latin typeface="Gill Sans Light"/>
                  <a:cs typeface="Gill Sans Light"/>
                </a:rPr>
                <a:t>Obj</a:t>
              </a:r>
              <a:r>
                <a:rPr kumimoji="0" lang="en-US" sz="2400" b="1" i="0" u="none" strike="noStrike" cap="none" normalizeH="0" baseline="0" dirty="0" smtClean="0">
                  <a:ln>
                    <a:noFill/>
                  </a:ln>
                  <a:solidFill>
                    <a:schemeClr val="tx1"/>
                  </a:solidFill>
                  <a:effectLst/>
                  <a:latin typeface="Gill Sans Light"/>
                  <a:cs typeface="Gill Sans Light"/>
                </a:rPr>
                <a:t> 4</a:t>
              </a:r>
            </a:p>
          </p:txBody>
        </p:sp>
        <p:cxnSp>
          <p:nvCxnSpPr>
            <p:cNvPr id="24" name="Straight Arrow Connector 23"/>
            <p:cNvCxnSpPr>
              <a:stCxn id="7" idx="3"/>
              <a:endCxn id="22" idx="1"/>
            </p:cNvCxnSpPr>
            <p:nvPr/>
          </p:nvCxnSpPr>
          <p:spPr bwMode="auto">
            <a:xfrm flipV="1">
              <a:off x="5029200" y="2603500"/>
              <a:ext cx="838200" cy="368300"/>
            </a:xfrm>
            <a:prstGeom prst="straightConnector1">
              <a:avLst/>
            </a:prstGeom>
            <a:solidFill>
              <a:schemeClr val="bg1"/>
            </a:solidFill>
            <a:ln w="5715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Straight Arrow Connector 26"/>
            <p:cNvCxnSpPr>
              <a:stCxn id="7" idx="3"/>
              <a:endCxn id="15" idx="1"/>
            </p:cNvCxnSpPr>
            <p:nvPr/>
          </p:nvCxnSpPr>
          <p:spPr bwMode="auto">
            <a:xfrm>
              <a:off x="5029200" y="2971800"/>
              <a:ext cx="838200" cy="419100"/>
            </a:xfrm>
            <a:prstGeom prst="straightConnector1">
              <a:avLst/>
            </a:prstGeom>
            <a:solidFill>
              <a:schemeClr val="bg1"/>
            </a:solidFill>
            <a:ln w="5715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113845867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12" end="1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13" end="1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14" end="14"/>
                                            </p:txEl>
                                          </p:spTgt>
                                        </p:tgtEl>
                                        <p:attrNameLst>
                                          <p:attrName>style.visibility</p:attrName>
                                        </p:attrNameLst>
                                      </p:cBhvr>
                                      <p:to>
                                        <p:strVal val="visible"/>
                                      </p:to>
                                    </p:set>
                                  </p:childTnLst>
                                </p:cTn>
                              </p:par>
                              <p:par>
                                <p:cTn id="21" presetID="2" presetClass="entr" presetSubtype="2" fill="hold" nodeType="with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fill="hold"/>
                                        <p:tgtEl>
                                          <p:spTgt spid="28"/>
                                        </p:tgtEl>
                                        <p:attrNameLst>
                                          <p:attrName>ppt_x</p:attrName>
                                        </p:attrNameLst>
                                      </p:cBhvr>
                                      <p:tavLst>
                                        <p:tav tm="0">
                                          <p:val>
                                            <p:strVal val="1+#ppt_w/2"/>
                                          </p:val>
                                        </p:tav>
                                        <p:tav tm="100000">
                                          <p:val>
                                            <p:strVal val="#ppt_x"/>
                                          </p:val>
                                        </p:tav>
                                      </p:tavLst>
                                    </p:anim>
                                    <p:anim calcmode="lin" valueType="num">
                                      <p:cBhvr additive="base">
                                        <p:cTn id="24"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tabLst>
                <a:tab pos="5718175" algn="l"/>
              </a:tabLst>
            </a:pPr>
            <a:r>
              <a:rPr lang="en-US" dirty="0" smtClean="0"/>
              <a:t>SLAB Allocator Details</a:t>
            </a:r>
            <a:endParaRPr lang="en-US" dirty="0"/>
          </a:p>
        </p:txBody>
      </p:sp>
      <p:sp>
        <p:nvSpPr>
          <p:cNvPr id="3" name="Content Placeholder 2"/>
          <p:cNvSpPr>
            <a:spLocks noGrp="1"/>
          </p:cNvSpPr>
          <p:nvPr>
            <p:ph idx="1"/>
          </p:nvPr>
        </p:nvSpPr>
        <p:spPr>
          <a:xfrm>
            <a:off x="228600" y="838200"/>
            <a:ext cx="8686800" cy="5562600"/>
          </a:xfrm>
        </p:spPr>
        <p:txBody>
          <a:bodyPr>
            <a:normAutofit/>
          </a:bodyPr>
          <a:lstStyle/>
          <a:p>
            <a:r>
              <a:rPr lang="en-US" dirty="0" smtClean="0"/>
              <a:t>Based on algorithm first introduced for SunOS</a:t>
            </a:r>
          </a:p>
          <a:p>
            <a:pPr lvl="1"/>
            <a:r>
              <a:rPr lang="en-US" dirty="0" smtClean="0"/>
              <a:t>Observation: amount of time required to initialize a regular object in the kernel exceeds the amount of time required to allocate and </a:t>
            </a:r>
            <a:r>
              <a:rPr lang="en-US" dirty="0" err="1" smtClean="0"/>
              <a:t>deallocate</a:t>
            </a:r>
            <a:r>
              <a:rPr lang="en-US" dirty="0" smtClean="0"/>
              <a:t> it</a:t>
            </a:r>
          </a:p>
          <a:p>
            <a:pPr lvl="1"/>
            <a:r>
              <a:rPr lang="en-US" dirty="0"/>
              <a:t>Resolves around object </a:t>
            </a:r>
            <a:r>
              <a:rPr lang="en-US" dirty="0" smtClean="0"/>
              <a:t>caching</a:t>
            </a:r>
          </a:p>
          <a:p>
            <a:pPr lvl="2"/>
            <a:r>
              <a:rPr lang="en-US" dirty="0" smtClean="0"/>
              <a:t>Allocate once, keep reusing objects</a:t>
            </a:r>
          </a:p>
          <a:p>
            <a:r>
              <a:rPr lang="en-US" dirty="0" smtClean="0"/>
              <a:t>Avoids memory fragmentation:</a:t>
            </a:r>
          </a:p>
          <a:p>
            <a:pPr lvl="1"/>
            <a:r>
              <a:rPr lang="en-US" dirty="0" smtClean="0"/>
              <a:t>Caching of similarly sized objects, avoid fragmentation </a:t>
            </a:r>
          </a:p>
          <a:p>
            <a:pPr lvl="1"/>
            <a:r>
              <a:rPr lang="en-US" dirty="0" smtClean="0"/>
              <a:t>Similar to custom </a:t>
            </a:r>
            <a:r>
              <a:rPr lang="en-US" dirty="0" err="1" smtClean="0"/>
              <a:t>freelist</a:t>
            </a:r>
            <a:r>
              <a:rPr lang="en-US" dirty="0" smtClean="0"/>
              <a:t> per object</a:t>
            </a:r>
          </a:p>
          <a:p>
            <a:r>
              <a:rPr lang="en-US" dirty="0" smtClean="0"/>
              <a:t>Reuse of allocation</a:t>
            </a:r>
          </a:p>
          <a:p>
            <a:pPr lvl="1"/>
            <a:r>
              <a:rPr lang="en-US" dirty="0" smtClean="0"/>
              <a:t>When new object first allocated, constructor runs</a:t>
            </a:r>
          </a:p>
          <a:p>
            <a:pPr lvl="1">
              <a:tabLst>
                <a:tab pos="4168775" algn="l"/>
              </a:tabLst>
            </a:pPr>
            <a:r>
              <a:rPr lang="en-US" dirty="0" smtClean="0"/>
              <a:t>On subsequent free/reallocation, constructor does not need to be </a:t>
            </a:r>
            <a:r>
              <a:rPr lang="en-US" dirty="0" err="1" smtClean="0"/>
              <a:t>reexecuted</a:t>
            </a:r>
            <a:endParaRPr lang="en-US" dirty="0" smtClean="0"/>
          </a:p>
          <a:p>
            <a:pPr>
              <a:tabLst>
                <a:tab pos="4168775" algn="l"/>
              </a:tabLst>
            </a:pPr>
            <a:endParaRPr lang="en-US" dirty="0" smtClean="0"/>
          </a:p>
          <a:p>
            <a:endParaRPr lang="en-US" dirty="0" smtClean="0"/>
          </a:p>
          <a:p>
            <a:pPr lvl="1"/>
            <a:endParaRPr lang="en-US" dirty="0"/>
          </a:p>
        </p:txBody>
      </p:sp>
    </p:spTree>
    <p:extLst>
      <p:ext uri="{BB962C8B-B14F-4D97-AF65-F5344CB8AC3E}">
        <p14:creationId xmlns:p14="http://schemas.microsoft.com/office/powerpoint/2010/main" val="357664715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SLAB Allocator: Cache Use</a:t>
            </a:r>
            <a:endParaRPr lang="en-US" dirty="0"/>
          </a:p>
        </p:txBody>
      </p:sp>
      <p:sp>
        <p:nvSpPr>
          <p:cNvPr id="3" name="Content Placeholder 2"/>
          <p:cNvSpPr>
            <a:spLocks noGrp="1"/>
          </p:cNvSpPr>
          <p:nvPr>
            <p:ph idx="1"/>
          </p:nvPr>
        </p:nvSpPr>
        <p:spPr>
          <a:xfrm>
            <a:off x="152400" y="762000"/>
            <a:ext cx="8991600" cy="5486400"/>
          </a:xfrm>
        </p:spPr>
        <p:txBody>
          <a:bodyPr>
            <a:normAutofit/>
          </a:bodyPr>
          <a:lstStyle/>
          <a:p>
            <a:pPr>
              <a:spcAft>
                <a:spcPts val="600"/>
              </a:spcAft>
            </a:pPr>
            <a:r>
              <a:rPr lang="en-US" dirty="0" smtClean="0"/>
              <a:t>Example:</a:t>
            </a:r>
            <a:br>
              <a:rPr lang="en-US" dirty="0" smtClean="0"/>
            </a:br>
            <a:r>
              <a:rPr lang="en-US" sz="1900" dirty="0" err="1" smtClean="0">
                <a:latin typeface="Courier New" pitchFamily="49" charset="0"/>
                <a:cs typeface="Courier New" pitchFamily="49" charset="0"/>
              </a:rPr>
              <a:t>task_struct_cachep</a:t>
            </a:r>
            <a:r>
              <a:rPr lang="en-US" sz="1900" dirty="0" smtClean="0">
                <a:latin typeface="Courier New" pitchFamily="49" charset="0"/>
                <a:cs typeface="Courier New" pitchFamily="49" charset="0"/>
              </a:rPr>
              <a:t> = </a:t>
            </a:r>
            <a:br>
              <a:rPr lang="en-US" sz="1900" dirty="0" smtClean="0">
                <a:latin typeface="Courier New" pitchFamily="49" charset="0"/>
                <a:cs typeface="Courier New" pitchFamily="49" charset="0"/>
              </a:rPr>
            </a:br>
            <a:r>
              <a:rPr lang="en-US" sz="1900" dirty="0" smtClean="0">
                <a:latin typeface="Courier New" pitchFamily="49" charset="0"/>
                <a:cs typeface="Courier New" pitchFamily="49" charset="0"/>
              </a:rPr>
              <a:t>	</a:t>
            </a:r>
            <a:r>
              <a:rPr lang="en-US" sz="1900" dirty="0" err="1" smtClean="0">
                <a:latin typeface="Courier New" pitchFamily="49" charset="0"/>
                <a:cs typeface="Courier New" pitchFamily="49" charset="0"/>
              </a:rPr>
              <a:t>kmem_cache_create</a:t>
            </a:r>
            <a:r>
              <a:rPr lang="en-US" sz="1900" dirty="0" smtClean="0">
                <a:latin typeface="Courier New" pitchFamily="49" charset="0"/>
                <a:cs typeface="Courier New" pitchFamily="49" charset="0"/>
              </a:rPr>
              <a:t>(“</a:t>
            </a:r>
            <a:r>
              <a:rPr lang="en-US" sz="1900" dirty="0" err="1" smtClean="0">
                <a:latin typeface="Courier New" pitchFamily="49" charset="0"/>
                <a:cs typeface="Courier New" pitchFamily="49" charset="0"/>
              </a:rPr>
              <a:t>task_struct</a:t>
            </a:r>
            <a:r>
              <a:rPr lang="en-US" sz="1900" dirty="0" smtClean="0">
                <a:latin typeface="Courier New" pitchFamily="49" charset="0"/>
                <a:cs typeface="Courier New" pitchFamily="49" charset="0"/>
              </a:rPr>
              <a:t>”,</a:t>
            </a:r>
            <a:br>
              <a:rPr lang="en-US" sz="1900" dirty="0" smtClean="0">
                <a:latin typeface="Courier New" pitchFamily="49" charset="0"/>
                <a:cs typeface="Courier New" pitchFamily="49" charset="0"/>
              </a:rPr>
            </a:br>
            <a:r>
              <a:rPr lang="en-US" sz="1900" dirty="0" smtClean="0">
                <a:latin typeface="Courier New" pitchFamily="49" charset="0"/>
                <a:cs typeface="Courier New" pitchFamily="49" charset="0"/>
              </a:rPr>
              <a:t> 	 		     </a:t>
            </a:r>
            <a:r>
              <a:rPr lang="en-US" sz="1900" dirty="0" err="1" smtClean="0">
                <a:latin typeface="Courier New" pitchFamily="49" charset="0"/>
                <a:cs typeface="Courier New" pitchFamily="49" charset="0"/>
              </a:rPr>
              <a:t>sizeof</a:t>
            </a:r>
            <a:r>
              <a:rPr lang="en-US" sz="1900" dirty="0" smtClean="0">
                <a:latin typeface="Courier New" pitchFamily="49" charset="0"/>
                <a:cs typeface="Courier New" pitchFamily="49" charset="0"/>
              </a:rPr>
              <a:t>(</a:t>
            </a:r>
            <a:r>
              <a:rPr lang="en-US" sz="1900" dirty="0" err="1" smtClean="0">
                <a:latin typeface="Courier New" pitchFamily="49" charset="0"/>
                <a:cs typeface="Courier New" pitchFamily="49" charset="0"/>
              </a:rPr>
              <a:t>struct</a:t>
            </a:r>
            <a:r>
              <a:rPr lang="en-US" sz="1900" dirty="0" smtClean="0">
                <a:latin typeface="Courier New" pitchFamily="49" charset="0"/>
                <a:cs typeface="Courier New" pitchFamily="49" charset="0"/>
              </a:rPr>
              <a:t> </a:t>
            </a:r>
            <a:r>
              <a:rPr lang="en-US" sz="1900" dirty="0" err="1" smtClean="0">
                <a:latin typeface="Courier New" pitchFamily="49" charset="0"/>
                <a:cs typeface="Courier New" pitchFamily="49" charset="0"/>
              </a:rPr>
              <a:t>task_struct</a:t>
            </a:r>
            <a:r>
              <a:rPr lang="en-US" sz="1900" dirty="0" smtClean="0">
                <a:latin typeface="Courier New" pitchFamily="49" charset="0"/>
                <a:cs typeface="Courier New" pitchFamily="49" charset="0"/>
              </a:rPr>
              <a:t>),</a:t>
            </a:r>
            <a:br>
              <a:rPr lang="en-US" sz="1900" dirty="0" smtClean="0">
                <a:latin typeface="Courier New" pitchFamily="49" charset="0"/>
                <a:cs typeface="Courier New" pitchFamily="49" charset="0"/>
              </a:rPr>
            </a:br>
            <a:r>
              <a:rPr lang="en-US" sz="1900" dirty="0" smtClean="0">
                <a:latin typeface="Courier New" pitchFamily="49" charset="0"/>
                <a:cs typeface="Courier New" pitchFamily="49" charset="0"/>
              </a:rPr>
              <a:t>			     ARCH_MIN_TASKALIGN,</a:t>
            </a:r>
            <a:br>
              <a:rPr lang="en-US" sz="1900" dirty="0" smtClean="0">
                <a:latin typeface="Courier New" pitchFamily="49" charset="0"/>
                <a:cs typeface="Courier New" pitchFamily="49" charset="0"/>
              </a:rPr>
            </a:br>
            <a:r>
              <a:rPr lang="en-US" sz="1900" dirty="0" smtClean="0">
                <a:latin typeface="Courier New" pitchFamily="49" charset="0"/>
                <a:cs typeface="Courier New" pitchFamily="49" charset="0"/>
              </a:rPr>
              <a:t>			     SLAB_PANIC | SLAB_NOTRACK,</a:t>
            </a:r>
            <a:br>
              <a:rPr lang="en-US" sz="1900" dirty="0" smtClean="0">
                <a:latin typeface="Courier New" pitchFamily="49" charset="0"/>
                <a:cs typeface="Courier New" pitchFamily="49" charset="0"/>
              </a:rPr>
            </a:br>
            <a:r>
              <a:rPr lang="en-US" sz="1900" dirty="0" smtClean="0">
                <a:latin typeface="Courier New" pitchFamily="49" charset="0"/>
                <a:cs typeface="Courier New" pitchFamily="49" charset="0"/>
              </a:rPr>
              <a:t>			     NULL);</a:t>
            </a:r>
            <a:endParaRPr lang="en-US" dirty="0" smtClean="0"/>
          </a:p>
          <a:p>
            <a:r>
              <a:rPr lang="en-US" dirty="0" smtClean="0"/>
              <a:t>Use of example:</a:t>
            </a:r>
            <a:br>
              <a:rPr lang="en-US" dirty="0" smtClean="0"/>
            </a:br>
            <a:r>
              <a:rPr lang="en-US" sz="1900" dirty="0" err="1" smtClean="0">
                <a:latin typeface="Courier New" pitchFamily="49" charset="0"/>
                <a:cs typeface="Courier New" pitchFamily="49" charset="0"/>
              </a:rPr>
              <a:t>struct</a:t>
            </a:r>
            <a:r>
              <a:rPr lang="en-US" sz="1900" dirty="0" smtClean="0">
                <a:latin typeface="Courier New" pitchFamily="49" charset="0"/>
                <a:cs typeface="Courier New" pitchFamily="49" charset="0"/>
              </a:rPr>
              <a:t> </a:t>
            </a:r>
            <a:r>
              <a:rPr lang="en-US" sz="1900" dirty="0" err="1" smtClean="0">
                <a:latin typeface="Courier New" pitchFamily="49" charset="0"/>
                <a:cs typeface="Courier New" pitchFamily="49" charset="0"/>
              </a:rPr>
              <a:t>task_struct</a:t>
            </a:r>
            <a:r>
              <a:rPr lang="en-US" sz="1900" dirty="0" smtClean="0">
                <a:latin typeface="Courier New" pitchFamily="49" charset="0"/>
                <a:cs typeface="Courier New" pitchFamily="49" charset="0"/>
              </a:rPr>
              <a:t> *tsk;</a:t>
            </a:r>
            <a:br>
              <a:rPr lang="en-US" sz="1900" dirty="0" smtClean="0">
                <a:latin typeface="Courier New" pitchFamily="49" charset="0"/>
                <a:cs typeface="Courier New" pitchFamily="49" charset="0"/>
              </a:rPr>
            </a:br>
            <a:r>
              <a:rPr lang="en-US" sz="1900" dirty="0" smtClean="0">
                <a:latin typeface="Courier New" pitchFamily="49" charset="0"/>
                <a:cs typeface="Courier New" pitchFamily="49" charset="0"/>
              </a:rPr>
              <a:t/>
            </a:r>
            <a:br>
              <a:rPr lang="en-US" sz="1900" dirty="0" smtClean="0">
                <a:latin typeface="Courier New" pitchFamily="49" charset="0"/>
                <a:cs typeface="Courier New" pitchFamily="49" charset="0"/>
              </a:rPr>
            </a:br>
            <a:r>
              <a:rPr lang="en-US" sz="1900" dirty="0" smtClean="0">
                <a:latin typeface="Courier New" pitchFamily="49" charset="0"/>
                <a:cs typeface="Courier New" pitchFamily="49" charset="0"/>
              </a:rPr>
              <a:t>tsk = </a:t>
            </a:r>
            <a:r>
              <a:rPr lang="en-US" sz="1900" dirty="0" err="1" smtClean="0">
                <a:latin typeface="Courier New" pitchFamily="49" charset="0"/>
                <a:cs typeface="Courier New" pitchFamily="49" charset="0"/>
              </a:rPr>
              <a:t>kmem_cache_alloc</a:t>
            </a:r>
            <a:r>
              <a:rPr lang="en-US" sz="1900" dirty="0" smtClean="0">
                <a:latin typeface="Courier New" pitchFamily="49" charset="0"/>
                <a:cs typeface="Courier New" pitchFamily="49" charset="0"/>
              </a:rPr>
              <a:t>(</a:t>
            </a:r>
            <a:r>
              <a:rPr lang="en-US" sz="1900" dirty="0" err="1" smtClean="0">
                <a:latin typeface="Courier New" pitchFamily="49" charset="0"/>
                <a:cs typeface="Courier New" pitchFamily="49" charset="0"/>
              </a:rPr>
              <a:t>task_struct_cachep</a:t>
            </a:r>
            <a:r>
              <a:rPr lang="en-US" sz="1900" dirty="0" smtClean="0">
                <a:latin typeface="Courier New" pitchFamily="49" charset="0"/>
                <a:cs typeface="Courier New" pitchFamily="49" charset="0"/>
              </a:rPr>
              <a:t>, GFP_KERNEL);</a:t>
            </a:r>
            <a:br>
              <a:rPr lang="en-US" sz="1900" dirty="0" smtClean="0">
                <a:latin typeface="Courier New" pitchFamily="49" charset="0"/>
                <a:cs typeface="Courier New" pitchFamily="49" charset="0"/>
              </a:rPr>
            </a:br>
            <a:r>
              <a:rPr lang="en-US" sz="1900" dirty="0" smtClean="0">
                <a:latin typeface="Courier New" pitchFamily="49" charset="0"/>
                <a:cs typeface="Courier New" pitchFamily="49" charset="0"/>
              </a:rPr>
              <a:t>if (!tsk)</a:t>
            </a:r>
            <a:br>
              <a:rPr lang="en-US" sz="1900" dirty="0" smtClean="0">
                <a:latin typeface="Courier New" pitchFamily="49" charset="0"/>
                <a:cs typeface="Courier New" pitchFamily="49" charset="0"/>
              </a:rPr>
            </a:br>
            <a:r>
              <a:rPr lang="en-US" sz="1900" dirty="0" smtClean="0">
                <a:latin typeface="Courier New" pitchFamily="49" charset="0"/>
                <a:cs typeface="Courier New" pitchFamily="49" charset="0"/>
              </a:rPr>
              <a:t>	return NULL;</a:t>
            </a:r>
            <a:br>
              <a:rPr lang="en-US" sz="1900" dirty="0" smtClean="0">
                <a:latin typeface="Courier New" pitchFamily="49" charset="0"/>
                <a:cs typeface="Courier New" pitchFamily="49" charset="0"/>
              </a:rPr>
            </a:br>
            <a:r>
              <a:rPr lang="en-US" sz="1900" dirty="0" smtClean="0">
                <a:latin typeface="Courier New" pitchFamily="49" charset="0"/>
                <a:cs typeface="Courier New" pitchFamily="49" charset="0"/>
              </a:rPr>
              <a:t/>
            </a:r>
            <a:br>
              <a:rPr lang="en-US" sz="1900" dirty="0" smtClean="0">
                <a:latin typeface="Courier New" pitchFamily="49" charset="0"/>
                <a:cs typeface="Courier New" pitchFamily="49" charset="0"/>
              </a:rPr>
            </a:br>
            <a:r>
              <a:rPr lang="en-US" sz="1900" dirty="0" err="1" smtClean="0">
                <a:latin typeface="Courier New" pitchFamily="49" charset="0"/>
                <a:cs typeface="Courier New" pitchFamily="49" charset="0"/>
              </a:rPr>
              <a:t>kmem_free</a:t>
            </a:r>
            <a:r>
              <a:rPr lang="en-US" sz="1900" dirty="0" smtClean="0">
                <a:latin typeface="Courier New" pitchFamily="49" charset="0"/>
                <a:cs typeface="Courier New" pitchFamily="49" charset="0"/>
              </a:rPr>
              <a:t>(</a:t>
            </a:r>
            <a:r>
              <a:rPr lang="en-US" sz="1900" dirty="0" err="1" smtClean="0">
                <a:latin typeface="Courier New" pitchFamily="49" charset="0"/>
                <a:cs typeface="Courier New" pitchFamily="49" charset="0"/>
              </a:rPr>
              <a:t>task_struct_cachep,tsk</a:t>
            </a:r>
            <a:r>
              <a:rPr lang="en-US" sz="1900" dirty="0" smtClean="0">
                <a:latin typeface="Courier New" pitchFamily="49" charset="0"/>
                <a:cs typeface="Courier New" pitchFamily="49" charset="0"/>
              </a:rPr>
              <a:t>);</a:t>
            </a:r>
          </a:p>
        </p:txBody>
      </p:sp>
    </p:spTree>
    <p:extLst>
      <p:ext uri="{BB962C8B-B14F-4D97-AF65-F5344CB8AC3E}">
        <p14:creationId xmlns:p14="http://schemas.microsoft.com/office/powerpoint/2010/main" val="115949334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ko-KR" dirty="0" smtClean="0">
                <a:ea typeface="굴림" panose="020B0600000101010101" pitchFamily="34" charset="-127"/>
              </a:rPr>
              <a:t>Demand Paging Cost Model</a:t>
            </a:r>
          </a:p>
        </p:txBody>
      </p:sp>
      <p:sp>
        <p:nvSpPr>
          <p:cNvPr id="795651" name="Rectangle 3"/>
          <p:cNvSpPr>
            <a:spLocks noGrp="1" noChangeArrowheads="1"/>
          </p:cNvSpPr>
          <p:nvPr>
            <p:ph type="body" idx="1"/>
          </p:nvPr>
        </p:nvSpPr>
        <p:spPr>
          <a:xfrm>
            <a:off x="152400" y="685800"/>
            <a:ext cx="8686800" cy="5943600"/>
          </a:xfrm>
        </p:spPr>
        <p:txBody>
          <a:bodyPr/>
          <a:lstStyle/>
          <a:p>
            <a:pPr marL="342900" indent="-342900">
              <a:lnSpc>
                <a:spcPct val="80000"/>
              </a:lnSpc>
              <a:spcBef>
                <a:spcPct val="20000"/>
              </a:spcBef>
              <a:tabLst>
                <a:tab pos="914400" algn="l"/>
                <a:tab pos="1828800" algn="l"/>
              </a:tabLst>
            </a:pPr>
            <a:r>
              <a:rPr lang="en-US" altLang="ko-KR" smtClean="0">
                <a:ea typeface="굴림" panose="020B0600000101010101" pitchFamily="34" charset="-127"/>
              </a:rPr>
              <a:t>Since Demand Paging like caching, can compute average access time! (“Effective Access Time”)</a:t>
            </a:r>
          </a:p>
          <a:p>
            <a:pPr marL="742950" lvl="1" indent="-285750">
              <a:lnSpc>
                <a:spcPct val="80000"/>
              </a:lnSpc>
              <a:spcBef>
                <a:spcPct val="20000"/>
              </a:spcBef>
              <a:tabLst>
                <a:tab pos="914400" algn="l"/>
                <a:tab pos="1828800" algn="l"/>
              </a:tabLst>
            </a:pPr>
            <a:r>
              <a:rPr lang="en-US" altLang="ko-KR" smtClean="0">
                <a:ea typeface="굴림" panose="020B0600000101010101" pitchFamily="34" charset="-127"/>
              </a:rPr>
              <a:t>EAT = Hit Rate x Hit Time + Miss Rate x Miss Time</a:t>
            </a:r>
          </a:p>
          <a:p>
            <a:pPr marL="742950" lvl="1" indent="-285750">
              <a:lnSpc>
                <a:spcPct val="80000"/>
              </a:lnSpc>
              <a:spcBef>
                <a:spcPct val="20000"/>
              </a:spcBef>
              <a:tabLst>
                <a:tab pos="914400" algn="l"/>
                <a:tab pos="1828800" algn="l"/>
              </a:tabLst>
            </a:pPr>
            <a:r>
              <a:rPr lang="en-US" altLang="ko-KR" smtClean="0">
                <a:ea typeface="굴림" panose="020B0600000101010101" pitchFamily="34" charset="-127"/>
              </a:rPr>
              <a:t>EAT = Hit Time + Miss Rate x Miss Penalty</a:t>
            </a:r>
          </a:p>
          <a:p>
            <a:pPr marL="342900" indent="-342900">
              <a:lnSpc>
                <a:spcPct val="80000"/>
              </a:lnSpc>
              <a:spcBef>
                <a:spcPct val="20000"/>
              </a:spcBef>
              <a:tabLst>
                <a:tab pos="914400" algn="l"/>
                <a:tab pos="1828800" algn="l"/>
              </a:tabLst>
            </a:pPr>
            <a:r>
              <a:rPr lang="en-US" altLang="ko-KR" smtClean="0">
                <a:ea typeface="굴림" panose="020B0600000101010101" pitchFamily="34" charset="-127"/>
              </a:rPr>
              <a:t>Example:</a:t>
            </a:r>
          </a:p>
          <a:p>
            <a:pPr marL="742950" lvl="1" indent="-285750">
              <a:lnSpc>
                <a:spcPct val="80000"/>
              </a:lnSpc>
              <a:spcBef>
                <a:spcPct val="20000"/>
              </a:spcBef>
              <a:tabLst>
                <a:tab pos="914400" algn="l"/>
                <a:tab pos="1828800" algn="l"/>
              </a:tabLst>
            </a:pPr>
            <a:r>
              <a:rPr lang="en-US" altLang="ko-KR" smtClean="0">
                <a:ea typeface="굴림" panose="020B0600000101010101" pitchFamily="34" charset="-127"/>
              </a:rPr>
              <a:t>Memory access time = 200 nanoseconds</a:t>
            </a:r>
          </a:p>
          <a:p>
            <a:pPr marL="742950" lvl="1" indent="-285750">
              <a:lnSpc>
                <a:spcPct val="80000"/>
              </a:lnSpc>
              <a:spcBef>
                <a:spcPct val="20000"/>
              </a:spcBef>
              <a:tabLst>
                <a:tab pos="914400" algn="l"/>
                <a:tab pos="1828800" algn="l"/>
              </a:tabLst>
            </a:pPr>
            <a:r>
              <a:rPr lang="en-US" altLang="ko-KR" smtClean="0">
                <a:ea typeface="굴림" panose="020B0600000101010101" pitchFamily="34" charset="-127"/>
              </a:rPr>
              <a:t>Average page-fault service time = 8 milliseconds</a:t>
            </a:r>
          </a:p>
          <a:p>
            <a:pPr marL="742950" lvl="1" indent="-285750">
              <a:lnSpc>
                <a:spcPct val="80000"/>
              </a:lnSpc>
              <a:spcBef>
                <a:spcPct val="20000"/>
              </a:spcBef>
              <a:tabLst>
                <a:tab pos="914400" algn="l"/>
                <a:tab pos="1828800" algn="l"/>
              </a:tabLst>
            </a:pPr>
            <a:r>
              <a:rPr lang="en-US" altLang="ko-KR" smtClean="0">
                <a:ea typeface="굴림" panose="020B0600000101010101" pitchFamily="34" charset="-127"/>
              </a:rPr>
              <a:t>Suppose p = Probability of miss, 1-p = Probably of hit</a:t>
            </a:r>
          </a:p>
          <a:p>
            <a:pPr marL="742950" lvl="1" indent="-285750">
              <a:lnSpc>
                <a:spcPct val="80000"/>
              </a:lnSpc>
              <a:spcBef>
                <a:spcPct val="20000"/>
              </a:spcBef>
              <a:tabLst>
                <a:tab pos="914400" algn="l"/>
                <a:tab pos="1828800" algn="l"/>
              </a:tabLst>
            </a:pPr>
            <a:r>
              <a:rPr lang="en-US" altLang="ko-KR" smtClean="0">
                <a:ea typeface="굴림" panose="020B0600000101010101" pitchFamily="34" charset="-127"/>
              </a:rPr>
              <a:t>Then, we can compute EAT as follows:</a:t>
            </a:r>
          </a:p>
          <a:p>
            <a:pPr marL="342900" indent="-342900">
              <a:lnSpc>
                <a:spcPct val="80000"/>
              </a:lnSpc>
              <a:spcBef>
                <a:spcPct val="20000"/>
              </a:spcBef>
              <a:buFontTx/>
              <a:buNone/>
              <a:tabLst>
                <a:tab pos="914400" algn="l"/>
                <a:tab pos="1828800" algn="l"/>
              </a:tabLst>
            </a:pPr>
            <a:r>
              <a:rPr lang="en-US" altLang="ko-KR" smtClean="0">
                <a:ea typeface="굴림" panose="020B0600000101010101" pitchFamily="34" charset="-127"/>
              </a:rPr>
              <a:t>		EAT 	= 200ns + p x 8 ms</a:t>
            </a:r>
          </a:p>
          <a:p>
            <a:pPr marL="342900" indent="-342900">
              <a:lnSpc>
                <a:spcPct val="80000"/>
              </a:lnSpc>
              <a:spcBef>
                <a:spcPct val="20000"/>
              </a:spcBef>
              <a:buFontTx/>
              <a:buNone/>
              <a:tabLst>
                <a:tab pos="914400" algn="l"/>
                <a:tab pos="1828800" algn="l"/>
              </a:tabLst>
            </a:pPr>
            <a:r>
              <a:rPr lang="en-US" altLang="ko-KR" smtClean="0">
                <a:ea typeface="굴림" panose="020B0600000101010101" pitchFamily="34" charset="-127"/>
              </a:rPr>
              <a:t>	        	= 200ns + p x 8,000,000ns</a:t>
            </a:r>
          </a:p>
          <a:p>
            <a:pPr marL="342900" indent="-342900">
              <a:lnSpc>
                <a:spcPct val="80000"/>
              </a:lnSpc>
              <a:spcBef>
                <a:spcPct val="20000"/>
              </a:spcBef>
              <a:tabLst>
                <a:tab pos="914400" algn="l"/>
                <a:tab pos="1828800" algn="l"/>
              </a:tabLst>
            </a:pPr>
            <a:r>
              <a:rPr lang="en-US" altLang="ko-KR" smtClean="0">
                <a:ea typeface="굴림" panose="020B0600000101010101" pitchFamily="34" charset="-127"/>
              </a:rPr>
              <a:t>If one access out of 1,000 causes a page fault, then EAT = 8.2 </a:t>
            </a:r>
            <a:r>
              <a:rPr lang="el-GR" altLang="en-US" smtClean="0"/>
              <a:t>μ</a:t>
            </a:r>
            <a:r>
              <a:rPr lang="en-US" altLang="ko-KR" smtClean="0">
                <a:ea typeface="굴림" panose="020B0600000101010101" pitchFamily="34" charset="-127"/>
              </a:rPr>
              <a:t>s:</a:t>
            </a:r>
          </a:p>
          <a:p>
            <a:pPr marL="742950" lvl="1" indent="-285750">
              <a:lnSpc>
                <a:spcPct val="80000"/>
              </a:lnSpc>
              <a:spcBef>
                <a:spcPct val="20000"/>
              </a:spcBef>
              <a:tabLst>
                <a:tab pos="914400" algn="l"/>
                <a:tab pos="1828800" algn="l"/>
              </a:tabLst>
            </a:pPr>
            <a:r>
              <a:rPr lang="en-US" altLang="ko-KR" smtClean="0">
                <a:ea typeface="굴림" panose="020B0600000101010101" pitchFamily="34" charset="-127"/>
              </a:rPr>
              <a:t>This is a slowdown by a factor of 40!</a:t>
            </a:r>
          </a:p>
          <a:p>
            <a:pPr marL="342900" indent="-342900">
              <a:lnSpc>
                <a:spcPct val="80000"/>
              </a:lnSpc>
              <a:spcBef>
                <a:spcPct val="20000"/>
              </a:spcBef>
              <a:tabLst>
                <a:tab pos="914400" algn="l"/>
                <a:tab pos="1828800" algn="l"/>
              </a:tabLst>
            </a:pPr>
            <a:r>
              <a:rPr lang="en-US" altLang="ko-KR" smtClean="0">
                <a:ea typeface="굴림" panose="020B0600000101010101" pitchFamily="34" charset="-127"/>
              </a:rPr>
              <a:t>What if want slowdown by less than 10%?</a:t>
            </a:r>
          </a:p>
          <a:p>
            <a:pPr marL="742950" lvl="1" indent="-285750">
              <a:lnSpc>
                <a:spcPct val="80000"/>
              </a:lnSpc>
              <a:spcBef>
                <a:spcPct val="20000"/>
              </a:spcBef>
              <a:tabLst>
                <a:tab pos="914400" algn="l"/>
                <a:tab pos="1828800" algn="l"/>
              </a:tabLst>
            </a:pPr>
            <a:r>
              <a:rPr lang="en-US" altLang="ko-KR" smtClean="0">
                <a:ea typeface="굴림" panose="020B0600000101010101" pitchFamily="34" charset="-127"/>
              </a:rPr>
              <a:t>200ns x 1.1 &lt; EAT </a:t>
            </a:r>
            <a:r>
              <a:rPr lang="en-US" altLang="ko-KR" smtClean="0">
                <a:ea typeface="굴림" panose="020B0600000101010101" pitchFamily="34" charset="-127"/>
                <a:sym typeface="Symbol" panose="05050102010706020507" pitchFamily="18" charset="2"/>
              </a:rPr>
              <a:t> p &lt; 2.5 x 10</a:t>
            </a:r>
            <a:r>
              <a:rPr lang="en-US" altLang="ko-KR" baseline="30000" smtClean="0">
                <a:ea typeface="굴림" panose="020B0600000101010101" pitchFamily="34" charset="-127"/>
                <a:sym typeface="Symbol" panose="05050102010706020507" pitchFamily="18" charset="2"/>
              </a:rPr>
              <a:t>-6</a:t>
            </a:r>
          </a:p>
          <a:p>
            <a:pPr marL="742950" lvl="1" indent="-285750">
              <a:lnSpc>
                <a:spcPct val="80000"/>
              </a:lnSpc>
              <a:spcBef>
                <a:spcPct val="20000"/>
              </a:spcBef>
              <a:tabLst>
                <a:tab pos="914400" algn="l"/>
                <a:tab pos="1828800" algn="l"/>
              </a:tabLst>
            </a:pPr>
            <a:r>
              <a:rPr lang="en-US" altLang="ko-KR" smtClean="0">
                <a:ea typeface="굴림" panose="020B0600000101010101" pitchFamily="34" charset="-127"/>
                <a:sym typeface="Symbol" panose="05050102010706020507" pitchFamily="18" charset="2"/>
              </a:rPr>
              <a:t>This is about 1 page fault in 400000!</a:t>
            </a:r>
          </a:p>
        </p:txBody>
      </p:sp>
    </p:spTree>
    <p:extLst>
      <p:ext uri="{BB962C8B-B14F-4D97-AF65-F5344CB8AC3E}">
        <p14:creationId xmlns:p14="http://schemas.microsoft.com/office/powerpoint/2010/main" val="229633040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56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9565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9565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9565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9565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9565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95651">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9565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95651">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95651">
                                            <p:txEl>
                                              <p:pRg st="9" end="9"/>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95651">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95651">
                                            <p:txEl>
                                              <p:pRg st="11" end="11"/>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95651">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95651">
                                            <p:txEl>
                                              <p:pRg st="13" end="13"/>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95651">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5651"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SLAB Allocator Details (</a:t>
            </a:r>
            <a:r>
              <a:rPr lang="en-US" dirty="0" err="1" smtClean="0"/>
              <a:t>Con’t</a:t>
            </a:r>
            <a:r>
              <a:rPr lang="en-US" dirty="0" smtClean="0"/>
              <a:t>)</a:t>
            </a:r>
            <a:endParaRPr lang="en-US" dirty="0"/>
          </a:p>
        </p:txBody>
      </p:sp>
      <p:sp>
        <p:nvSpPr>
          <p:cNvPr id="3" name="Content Placeholder 2"/>
          <p:cNvSpPr>
            <a:spLocks noGrp="1"/>
          </p:cNvSpPr>
          <p:nvPr>
            <p:ph idx="1"/>
          </p:nvPr>
        </p:nvSpPr>
        <p:spPr>
          <a:xfrm>
            <a:off x="228600" y="838200"/>
            <a:ext cx="8610600" cy="5486400"/>
          </a:xfrm>
        </p:spPr>
        <p:txBody>
          <a:bodyPr>
            <a:normAutofit/>
          </a:bodyPr>
          <a:lstStyle/>
          <a:p>
            <a:pPr>
              <a:spcAft>
                <a:spcPts val="600"/>
              </a:spcAft>
            </a:pPr>
            <a:r>
              <a:rPr lang="en-US" dirty="0"/>
              <a:t>Caches can be later destroyed with:</a:t>
            </a:r>
            <a:br>
              <a:rPr lang="en-US" dirty="0"/>
            </a:br>
            <a:r>
              <a:rPr lang="en-US" dirty="0" smtClean="0"/>
              <a:t> </a:t>
            </a:r>
            <a:r>
              <a:rPr lang="en-US" sz="1900" dirty="0" err="1" smtClean="0">
                <a:latin typeface="Courier New" pitchFamily="49" charset="0"/>
                <a:cs typeface="Courier New" pitchFamily="49" charset="0"/>
              </a:rPr>
              <a:t>int</a:t>
            </a:r>
            <a:r>
              <a:rPr lang="en-US" sz="1900" dirty="0" smtClean="0">
                <a:latin typeface="Courier New" pitchFamily="49" charset="0"/>
                <a:cs typeface="Courier New" pitchFamily="49" charset="0"/>
              </a:rPr>
              <a:t> </a:t>
            </a:r>
            <a:r>
              <a:rPr lang="en-US" sz="1900" dirty="0" err="1">
                <a:latin typeface="Courier New" pitchFamily="49" charset="0"/>
                <a:cs typeface="Courier New" pitchFamily="49" charset="0"/>
              </a:rPr>
              <a:t>kmem_cache_destroy</a:t>
            </a:r>
            <a:r>
              <a:rPr lang="en-US" sz="1900" dirty="0">
                <a:latin typeface="Courier New" pitchFamily="49" charset="0"/>
                <a:cs typeface="Courier New" pitchFamily="49" charset="0"/>
              </a:rPr>
              <a:t>(</a:t>
            </a:r>
            <a:r>
              <a:rPr lang="en-US" sz="1900" dirty="0" err="1">
                <a:latin typeface="Courier New" pitchFamily="49" charset="0"/>
                <a:cs typeface="Courier New" pitchFamily="49" charset="0"/>
              </a:rPr>
              <a:t>struct</a:t>
            </a:r>
            <a:r>
              <a:rPr lang="en-US" sz="1900" dirty="0">
                <a:latin typeface="Courier New" pitchFamily="49" charset="0"/>
                <a:cs typeface="Courier New" pitchFamily="49" charset="0"/>
              </a:rPr>
              <a:t> </a:t>
            </a:r>
            <a:r>
              <a:rPr lang="en-US" sz="1900" dirty="0" err="1">
                <a:latin typeface="Courier New" pitchFamily="49" charset="0"/>
                <a:cs typeface="Courier New" pitchFamily="49" charset="0"/>
              </a:rPr>
              <a:t>kmem_cache</a:t>
            </a:r>
            <a:r>
              <a:rPr lang="en-US" sz="1900" dirty="0">
                <a:latin typeface="Courier New" pitchFamily="49" charset="0"/>
                <a:cs typeface="Courier New" pitchFamily="49" charset="0"/>
              </a:rPr>
              <a:t> *</a:t>
            </a:r>
            <a:r>
              <a:rPr lang="en-US" sz="1900" dirty="0" err="1">
                <a:latin typeface="Courier New" pitchFamily="49" charset="0"/>
                <a:cs typeface="Courier New" pitchFamily="49" charset="0"/>
              </a:rPr>
              <a:t>cachep</a:t>
            </a:r>
            <a:r>
              <a:rPr lang="en-US" sz="1900" dirty="0">
                <a:latin typeface="Courier New" pitchFamily="49" charset="0"/>
                <a:cs typeface="Courier New" pitchFamily="49" charset="0"/>
              </a:rPr>
              <a:t>);</a:t>
            </a:r>
          </a:p>
          <a:p>
            <a:pPr lvl="1"/>
            <a:r>
              <a:rPr lang="en-US" dirty="0" smtClean="0"/>
              <a:t>Assuming that all objects freed</a:t>
            </a:r>
          </a:p>
          <a:p>
            <a:pPr lvl="1"/>
            <a:r>
              <a:rPr lang="en-US" dirty="0" smtClean="0"/>
              <a:t>No one ever tries to use cache again</a:t>
            </a:r>
          </a:p>
          <a:p>
            <a:r>
              <a:rPr lang="en-US" dirty="0" smtClean="0">
                <a:solidFill>
                  <a:srgbClr val="FF0000"/>
                </a:solidFill>
              </a:rPr>
              <a:t>All caches kept in global list</a:t>
            </a:r>
          </a:p>
          <a:p>
            <a:pPr lvl="1"/>
            <a:r>
              <a:rPr lang="en-US" dirty="0" smtClean="0">
                <a:solidFill>
                  <a:srgbClr val="FF0000"/>
                </a:solidFill>
              </a:rPr>
              <a:t>Including global caches set up with objects of powers of 2 from 2</a:t>
            </a:r>
            <a:r>
              <a:rPr lang="en-US" baseline="30000" dirty="0" smtClean="0">
                <a:solidFill>
                  <a:srgbClr val="FF0000"/>
                </a:solidFill>
              </a:rPr>
              <a:t>5</a:t>
            </a:r>
            <a:r>
              <a:rPr lang="en-US" dirty="0" smtClean="0">
                <a:solidFill>
                  <a:srgbClr val="FF0000"/>
                </a:solidFill>
              </a:rPr>
              <a:t> to 2</a:t>
            </a:r>
            <a:r>
              <a:rPr lang="en-US" baseline="30000" dirty="0" smtClean="0">
                <a:solidFill>
                  <a:srgbClr val="FF0000"/>
                </a:solidFill>
              </a:rPr>
              <a:t>17</a:t>
            </a:r>
            <a:r>
              <a:rPr lang="en-US" dirty="0" smtClean="0">
                <a:solidFill>
                  <a:srgbClr val="FF0000"/>
                </a:solidFill>
              </a:rPr>
              <a:t> </a:t>
            </a:r>
          </a:p>
          <a:p>
            <a:pPr lvl="1"/>
            <a:r>
              <a:rPr lang="en-US" dirty="0" smtClean="0">
                <a:solidFill>
                  <a:srgbClr val="FF0000"/>
                </a:solidFill>
              </a:rPr>
              <a:t>General kernel allocation (</a:t>
            </a:r>
            <a:r>
              <a:rPr lang="en-US" dirty="0" err="1" smtClean="0">
                <a:solidFill>
                  <a:srgbClr val="FF0000"/>
                </a:solidFill>
              </a:rPr>
              <a:t>kmalloc</a:t>
            </a:r>
            <a:r>
              <a:rPr lang="en-US" dirty="0" smtClean="0">
                <a:solidFill>
                  <a:srgbClr val="FF0000"/>
                </a:solidFill>
              </a:rPr>
              <a:t>/</a:t>
            </a:r>
            <a:r>
              <a:rPr lang="en-US" dirty="0" err="1" smtClean="0">
                <a:solidFill>
                  <a:srgbClr val="FF0000"/>
                </a:solidFill>
              </a:rPr>
              <a:t>kfree</a:t>
            </a:r>
            <a:r>
              <a:rPr lang="en-US" dirty="0" smtClean="0">
                <a:solidFill>
                  <a:srgbClr val="FF0000"/>
                </a:solidFill>
              </a:rPr>
              <a:t>) uses least-fit for requested cache size</a:t>
            </a:r>
          </a:p>
          <a:p>
            <a:r>
              <a:rPr lang="en-US" dirty="0" smtClean="0"/>
              <a:t>Reclamation of memory</a:t>
            </a:r>
          </a:p>
          <a:p>
            <a:pPr lvl="1"/>
            <a:r>
              <a:rPr lang="en-US" dirty="0" smtClean="0"/>
              <a:t>Caches keep sorted list of empty, partial, and full slabs</a:t>
            </a:r>
          </a:p>
          <a:p>
            <a:pPr lvl="2"/>
            <a:r>
              <a:rPr lang="en-US" dirty="0" smtClean="0"/>
              <a:t>Easy to manage – slab metadata contains reference count</a:t>
            </a:r>
          </a:p>
          <a:p>
            <a:pPr lvl="2"/>
            <a:r>
              <a:rPr lang="en-US" dirty="0" smtClean="0"/>
              <a:t>Objects within slabs linked together</a:t>
            </a:r>
          </a:p>
          <a:p>
            <a:pPr lvl="1"/>
            <a:r>
              <a:rPr lang="en-US" dirty="0" smtClean="0"/>
              <a:t>Ask individual caches for full slabs for reclamation</a:t>
            </a:r>
          </a:p>
          <a:p>
            <a:endParaRPr lang="en-US" dirty="0" smtClean="0"/>
          </a:p>
          <a:p>
            <a:endParaRPr lang="en-US" dirty="0"/>
          </a:p>
        </p:txBody>
      </p:sp>
    </p:spTree>
    <p:extLst>
      <p:ext uri="{BB962C8B-B14F-4D97-AF65-F5344CB8AC3E}">
        <p14:creationId xmlns:p14="http://schemas.microsoft.com/office/powerpoint/2010/main" val="23357261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ko-KR" dirty="0" smtClean="0">
                <a:ea typeface="굴림" panose="020B0600000101010101" pitchFamily="34" charset="-127"/>
              </a:rPr>
              <a:t>Summary</a:t>
            </a:r>
          </a:p>
        </p:txBody>
      </p:sp>
      <p:sp>
        <p:nvSpPr>
          <p:cNvPr id="30723" name="Rectangle 3"/>
          <p:cNvSpPr>
            <a:spLocks noGrp="1" noChangeArrowheads="1"/>
          </p:cNvSpPr>
          <p:nvPr>
            <p:ph type="body" idx="1"/>
          </p:nvPr>
        </p:nvSpPr>
        <p:spPr>
          <a:xfrm>
            <a:off x="152400" y="685800"/>
            <a:ext cx="8915400" cy="6172200"/>
          </a:xfrm>
        </p:spPr>
        <p:txBody>
          <a:bodyPr>
            <a:normAutofit/>
          </a:bodyPr>
          <a:lstStyle/>
          <a:p>
            <a:pPr>
              <a:lnSpc>
                <a:spcPct val="80000"/>
              </a:lnSpc>
              <a:spcBef>
                <a:spcPct val="5000"/>
              </a:spcBef>
            </a:pPr>
            <a:r>
              <a:rPr lang="en-US" altLang="ko-KR" dirty="0" smtClean="0">
                <a:ea typeface="굴림" panose="020B0600000101010101" pitchFamily="34" charset="-127"/>
                <a:sym typeface="Symbol" panose="05050102010706020507" pitchFamily="18" charset="2"/>
              </a:rPr>
              <a:t>Replacement policies</a:t>
            </a:r>
          </a:p>
          <a:p>
            <a:pPr lvl="1">
              <a:lnSpc>
                <a:spcPct val="80000"/>
              </a:lnSpc>
              <a:spcBef>
                <a:spcPct val="20000"/>
              </a:spcBef>
            </a:pPr>
            <a:r>
              <a:rPr lang="en-US" altLang="ko-KR" dirty="0" smtClean="0">
                <a:ea typeface="굴림" panose="020B0600000101010101" pitchFamily="34" charset="-127"/>
                <a:sym typeface="Symbol" panose="05050102010706020507" pitchFamily="18" charset="2"/>
              </a:rPr>
              <a:t>FIFO: Place pages on queue, replace page at end</a:t>
            </a:r>
          </a:p>
          <a:p>
            <a:pPr lvl="1">
              <a:lnSpc>
                <a:spcPct val="80000"/>
              </a:lnSpc>
              <a:spcBef>
                <a:spcPct val="20000"/>
              </a:spcBef>
            </a:pPr>
            <a:r>
              <a:rPr lang="en-US" altLang="ko-KR" dirty="0" smtClean="0">
                <a:ea typeface="굴림" panose="020B0600000101010101" pitchFamily="34" charset="-127"/>
                <a:sym typeface="Symbol" panose="05050102010706020507" pitchFamily="18" charset="2"/>
              </a:rPr>
              <a:t>MIN: Replace page that will be used farthest in future</a:t>
            </a:r>
          </a:p>
          <a:p>
            <a:pPr lvl="1">
              <a:lnSpc>
                <a:spcPct val="80000"/>
              </a:lnSpc>
              <a:spcBef>
                <a:spcPct val="20000"/>
              </a:spcBef>
            </a:pPr>
            <a:r>
              <a:rPr lang="en-US" altLang="ko-KR" dirty="0" smtClean="0">
                <a:ea typeface="굴림" panose="020B0600000101010101" pitchFamily="34" charset="-127"/>
                <a:sym typeface="Symbol" panose="05050102010706020507" pitchFamily="18" charset="2"/>
              </a:rPr>
              <a:t>LRU: Replace page used farthest in past </a:t>
            </a:r>
          </a:p>
          <a:p>
            <a:pPr>
              <a:lnSpc>
                <a:spcPct val="80000"/>
              </a:lnSpc>
              <a:spcBef>
                <a:spcPct val="20000"/>
              </a:spcBef>
            </a:pPr>
            <a:r>
              <a:rPr lang="en-US" altLang="ko-KR" dirty="0" smtClean="0">
                <a:ea typeface="굴림" panose="020B0600000101010101" pitchFamily="34" charset="-127"/>
                <a:sym typeface="Symbol" panose="05050102010706020507" pitchFamily="18" charset="2"/>
              </a:rPr>
              <a:t>Clock Algorithm: Approximation to LRU</a:t>
            </a:r>
          </a:p>
          <a:p>
            <a:pPr lvl="1">
              <a:lnSpc>
                <a:spcPct val="80000"/>
              </a:lnSpc>
              <a:spcBef>
                <a:spcPct val="20000"/>
              </a:spcBef>
            </a:pPr>
            <a:r>
              <a:rPr lang="en-US" altLang="ko-KR" dirty="0" smtClean="0">
                <a:ea typeface="굴림" panose="020B0600000101010101" pitchFamily="34" charset="-127"/>
                <a:sym typeface="Symbol" panose="05050102010706020507" pitchFamily="18" charset="2"/>
              </a:rPr>
              <a:t>Arrange all pages in circular list</a:t>
            </a:r>
          </a:p>
          <a:p>
            <a:pPr lvl="1">
              <a:lnSpc>
                <a:spcPct val="80000"/>
              </a:lnSpc>
              <a:spcBef>
                <a:spcPct val="20000"/>
              </a:spcBef>
            </a:pPr>
            <a:r>
              <a:rPr lang="en-US" altLang="ko-KR" dirty="0" smtClean="0">
                <a:ea typeface="굴림" panose="020B0600000101010101" pitchFamily="34" charset="-127"/>
                <a:sym typeface="Symbol" panose="05050102010706020507" pitchFamily="18" charset="2"/>
              </a:rPr>
              <a:t>Sweep through them, marking as not “in use”</a:t>
            </a:r>
          </a:p>
          <a:p>
            <a:pPr lvl="1">
              <a:lnSpc>
                <a:spcPct val="80000"/>
              </a:lnSpc>
              <a:spcBef>
                <a:spcPct val="20000"/>
              </a:spcBef>
            </a:pPr>
            <a:r>
              <a:rPr lang="en-US" altLang="ko-KR" dirty="0" smtClean="0">
                <a:ea typeface="굴림" panose="020B0600000101010101" pitchFamily="34" charset="-127"/>
                <a:sym typeface="Symbol" panose="05050102010706020507" pitchFamily="18" charset="2"/>
              </a:rPr>
              <a:t>If page not “in use” for one pass, than can replace</a:t>
            </a:r>
          </a:p>
          <a:p>
            <a:pPr>
              <a:lnSpc>
                <a:spcPct val="80000"/>
              </a:lnSpc>
              <a:spcBef>
                <a:spcPct val="20000"/>
              </a:spcBef>
            </a:pPr>
            <a:r>
              <a:rPr lang="en-US" altLang="ko-KR" dirty="0" smtClean="0">
                <a:ea typeface="굴림" panose="020B0600000101010101" pitchFamily="34" charset="-127"/>
                <a:sym typeface="Symbol" panose="05050102010706020507" pitchFamily="18" charset="2"/>
              </a:rPr>
              <a:t>N</a:t>
            </a:r>
            <a:r>
              <a:rPr lang="en-US" altLang="ko-KR" baseline="30000" dirty="0" smtClean="0">
                <a:ea typeface="굴림" panose="020B0600000101010101" pitchFamily="34" charset="-127"/>
                <a:sym typeface="Symbol" panose="05050102010706020507" pitchFamily="18" charset="2"/>
              </a:rPr>
              <a:t>th</a:t>
            </a:r>
            <a:r>
              <a:rPr lang="en-US" altLang="ko-KR" dirty="0" smtClean="0">
                <a:ea typeface="굴림" panose="020B0600000101010101" pitchFamily="34" charset="-127"/>
                <a:sym typeface="Symbol" panose="05050102010706020507" pitchFamily="18" charset="2"/>
              </a:rPr>
              <a:t>-chance clock algorithm: Another </a:t>
            </a:r>
            <a:r>
              <a:rPr lang="en-US" altLang="ko-KR" dirty="0" err="1" smtClean="0">
                <a:ea typeface="굴림" panose="020B0600000101010101" pitchFamily="34" charset="-127"/>
                <a:sym typeface="Symbol" panose="05050102010706020507" pitchFamily="18" charset="2"/>
              </a:rPr>
              <a:t>approx</a:t>
            </a:r>
            <a:r>
              <a:rPr lang="en-US" altLang="ko-KR" dirty="0" smtClean="0">
                <a:ea typeface="굴림" panose="020B0600000101010101" pitchFamily="34" charset="-127"/>
                <a:sym typeface="Symbol" panose="05050102010706020507" pitchFamily="18" charset="2"/>
              </a:rPr>
              <a:t> LRU</a:t>
            </a:r>
          </a:p>
          <a:p>
            <a:pPr lvl="1">
              <a:lnSpc>
                <a:spcPct val="80000"/>
              </a:lnSpc>
              <a:spcBef>
                <a:spcPct val="20000"/>
              </a:spcBef>
            </a:pPr>
            <a:r>
              <a:rPr lang="en-US" altLang="ko-KR" dirty="0" smtClean="0">
                <a:ea typeface="굴림" panose="020B0600000101010101" pitchFamily="34" charset="-127"/>
                <a:sym typeface="Symbol" panose="05050102010706020507" pitchFamily="18" charset="2"/>
              </a:rPr>
              <a:t>Give pages multiple passes of clock hand before replacing</a:t>
            </a:r>
          </a:p>
          <a:p>
            <a:pPr>
              <a:lnSpc>
                <a:spcPct val="80000"/>
              </a:lnSpc>
              <a:spcBef>
                <a:spcPct val="20000"/>
              </a:spcBef>
            </a:pPr>
            <a:r>
              <a:rPr lang="en-US" altLang="ko-KR" dirty="0" smtClean="0">
                <a:ea typeface="굴림" panose="020B0600000101010101" pitchFamily="34" charset="-127"/>
                <a:sym typeface="Symbol" panose="05050102010706020507" pitchFamily="18" charset="2"/>
              </a:rPr>
              <a:t>Second-Chance List algorithm: Yet another </a:t>
            </a:r>
            <a:r>
              <a:rPr lang="en-US" altLang="ko-KR" dirty="0" err="1" smtClean="0">
                <a:ea typeface="굴림" panose="020B0600000101010101" pitchFamily="34" charset="-127"/>
                <a:sym typeface="Symbol" panose="05050102010706020507" pitchFamily="18" charset="2"/>
              </a:rPr>
              <a:t>approx</a:t>
            </a:r>
            <a:r>
              <a:rPr lang="en-US" altLang="ko-KR" dirty="0" smtClean="0">
                <a:ea typeface="굴림" panose="020B0600000101010101" pitchFamily="34" charset="-127"/>
                <a:sym typeface="Symbol" panose="05050102010706020507" pitchFamily="18" charset="2"/>
              </a:rPr>
              <a:t> LRU</a:t>
            </a:r>
          </a:p>
          <a:p>
            <a:pPr lvl="1">
              <a:lnSpc>
                <a:spcPct val="80000"/>
              </a:lnSpc>
              <a:spcBef>
                <a:spcPct val="20000"/>
              </a:spcBef>
            </a:pPr>
            <a:r>
              <a:rPr lang="en-US" altLang="ko-KR" dirty="0" smtClean="0">
                <a:ea typeface="굴림" panose="020B0600000101010101" pitchFamily="34" charset="-127"/>
                <a:sym typeface="Symbol" panose="05050102010706020507" pitchFamily="18" charset="2"/>
              </a:rPr>
              <a:t>Divide pages into two groups, one of which is truly LRU and managed on page faults.</a:t>
            </a:r>
          </a:p>
          <a:p>
            <a:pPr>
              <a:lnSpc>
                <a:spcPct val="80000"/>
              </a:lnSpc>
              <a:spcBef>
                <a:spcPct val="10000"/>
              </a:spcBef>
            </a:pPr>
            <a:r>
              <a:rPr lang="en-US" altLang="ko-KR" dirty="0">
                <a:ea typeface="굴림" panose="020B0600000101010101" pitchFamily="34" charset="-127"/>
                <a:sym typeface="Symbol" panose="05050102010706020507" pitchFamily="18" charset="2"/>
              </a:rPr>
              <a:t>Working Set:</a:t>
            </a:r>
          </a:p>
          <a:p>
            <a:pPr lvl="1">
              <a:lnSpc>
                <a:spcPct val="80000"/>
              </a:lnSpc>
              <a:spcBef>
                <a:spcPct val="10000"/>
              </a:spcBef>
            </a:pPr>
            <a:r>
              <a:rPr lang="en-US" altLang="ko-KR" dirty="0">
                <a:ea typeface="굴림" panose="020B0600000101010101" pitchFamily="34" charset="-127"/>
                <a:sym typeface="Symbol" panose="05050102010706020507" pitchFamily="18" charset="2"/>
              </a:rPr>
              <a:t>Set of pages touched by a process recently</a:t>
            </a:r>
          </a:p>
          <a:p>
            <a:pPr>
              <a:lnSpc>
                <a:spcPct val="80000"/>
              </a:lnSpc>
              <a:spcBef>
                <a:spcPct val="10000"/>
              </a:spcBef>
            </a:pPr>
            <a:r>
              <a:rPr lang="en-US" altLang="ko-KR" dirty="0">
                <a:ea typeface="굴림" panose="020B0600000101010101" pitchFamily="34" charset="-127"/>
              </a:rPr>
              <a:t>Thrashing:</a:t>
            </a:r>
            <a:r>
              <a:rPr lang="en-US" altLang="ko-KR" dirty="0">
                <a:ea typeface="굴림" panose="020B0600000101010101" pitchFamily="34" charset="-127"/>
                <a:sym typeface="Symbol" panose="05050102010706020507" pitchFamily="18" charset="2"/>
              </a:rPr>
              <a:t> a process is busy swapping pages in and out</a:t>
            </a:r>
          </a:p>
          <a:p>
            <a:pPr lvl="1">
              <a:lnSpc>
                <a:spcPct val="80000"/>
              </a:lnSpc>
              <a:spcBef>
                <a:spcPct val="10000"/>
              </a:spcBef>
            </a:pPr>
            <a:r>
              <a:rPr lang="en-US" altLang="ko-KR" dirty="0">
                <a:ea typeface="굴림" panose="020B0600000101010101" pitchFamily="34" charset="-127"/>
                <a:sym typeface="Symbol" panose="05050102010706020507" pitchFamily="18" charset="2"/>
              </a:rPr>
              <a:t>Process will thrash if working set doesn’t fit in memory</a:t>
            </a:r>
          </a:p>
          <a:p>
            <a:pPr lvl="1">
              <a:lnSpc>
                <a:spcPct val="80000"/>
              </a:lnSpc>
              <a:spcBef>
                <a:spcPct val="10000"/>
              </a:spcBef>
            </a:pPr>
            <a:r>
              <a:rPr lang="en-US" altLang="ko-KR" dirty="0">
                <a:ea typeface="굴림" panose="020B0600000101010101" pitchFamily="34" charset="-127"/>
                <a:sym typeface="Symbol" panose="05050102010706020507" pitchFamily="18" charset="2"/>
              </a:rPr>
              <a:t>Need to swap out a process</a:t>
            </a:r>
          </a:p>
          <a:p>
            <a:pPr marL="0" indent="0">
              <a:lnSpc>
                <a:spcPct val="80000"/>
              </a:lnSpc>
              <a:spcBef>
                <a:spcPct val="20000"/>
              </a:spcBef>
              <a:buNone/>
            </a:pPr>
            <a:endParaRPr lang="en-US" altLang="ko-KR" dirty="0" smtClean="0">
              <a:ea typeface="굴림" panose="020B0600000101010101" pitchFamily="34" charset="-127"/>
              <a:sym typeface="Symbol" panose="05050102010706020507" pitchFamily="18" charset="2"/>
            </a:endParaRPr>
          </a:p>
        </p:txBody>
      </p:sp>
    </p:spTree>
    <p:extLst>
      <p:ext uri="{BB962C8B-B14F-4D97-AF65-F5344CB8AC3E}">
        <p14:creationId xmlns:p14="http://schemas.microsoft.com/office/powerpoint/2010/main" val="271296567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7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7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72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072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72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72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72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72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72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072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0723">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0723">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0723">
                                            <p:txEl>
                                              <p:pRg st="13" end="1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0723">
                                            <p:txEl>
                                              <p:pRg st="14" end="14"/>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0723">
                                            <p:txEl>
                                              <p:pRg st="15" end="15"/>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072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ko-KR" smtClean="0">
                <a:ea typeface="굴림" panose="020B0600000101010101" pitchFamily="34" charset="-127"/>
              </a:rPr>
              <a:t>What Factors Lead to Misses?</a:t>
            </a:r>
          </a:p>
        </p:txBody>
      </p:sp>
      <p:sp>
        <p:nvSpPr>
          <p:cNvPr id="796675" name="Rectangle 3"/>
          <p:cNvSpPr>
            <a:spLocks noGrp="1" noChangeArrowheads="1"/>
          </p:cNvSpPr>
          <p:nvPr>
            <p:ph type="body" idx="1"/>
          </p:nvPr>
        </p:nvSpPr>
        <p:spPr>
          <a:xfrm>
            <a:off x="152400" y="685800"/>
            <a:ext cx="8991600" cy="6019800"/>
          </a:xfrm>
        </p:spPr>
        <p:txBody>
          <a:bodyPr/>
          <a:lstStyle/>
          <a:p>
            <a:pPr>
              <a:lnSpc>
                <a:spcPct val="80000"/>
              </a:lnSpc>
              <a:spcBef>
                <a:spcPct val="20000"/>
              </a:spcBef>
            </a:pPr>
            <a:r>
              <a:rPr lang="en-US" altLang="ko-KR" smtClean="0">
                <a:solidFill>
                  <a:schemeClr val="hlink"/>
                </a:solidFill>
                <a:ea typeface="굴림" panose="020B0600000101010101" pitchFamily="34" charset="-127"/>
              </a:rPr>
              <a:t>Compulsory Misses: </a:t>
            </a:r>
          </a:p>
          <a:p>
            <a:pPr lvl="1">
              <a:lnSpc>
                <a:spcPct val="80000"/>
              </a:lnSpc>
              <a:spcBef>
                <a:spcPct val="20000"/>
              </a:spcBef>
            </a:pPr>
            <a:r>
              <a:rPr lang="en-US" altLang="ko-KR" smtClean="0">
                <a:ea typeface="굴림" panose="020B0600000101010101" pitchFamily="34" charset="-127"/>
              </a:rPr>
              <a:t>Pages that have never been paged into memory before</a:t>
            </a:r>
          </a:p>
          <a:p>
            <a:pPr lvl="1">
              <a:lnSpc>
                <a:spcPct val="80000"/>
              </a:lnSpc>
              <a:spcBef>
                <a:spcPct val="20000"/>
              </a:spcBef>
            </a:pPr>
            <a:r>
              <a:rPr lang="en-US" altLang="ko-KR" smtClean="0">
                <a:ea typeface="굴림" panose="020B0600000101010101" pitchFamily="34" charset="-127"/>
              </a:rPr>
              <a:t>How might we remove these misses?</a:t>
            </a:r>
          </a:p>
          <a:p>
            <a:pPr lvl="2">
              <a:lnSpc>
                <a:spcPct val="80000"/>
              </a:lnSpc>
              <a:spcBef>
                <a:spcPct val="20000"/>
              </a:spcBef>
            </a:pPr>
            <a:r>
              <a:rPr lang="en-US" altLang="ko-KR" smtClean="0">
                <a:ea typeface="굴림" panose="020B0600000101010101" pitchFamily="34" charset="-127"/>
              </a:rPr>
              <a:t>Prefetching: loading them into memory before needed</a:t>
            </a:r>
          </a:p>
          <a:p>
            <a:pPr lvl="2">
              <a:lnSpc>
                <a:spcPct val="80000"/>
              </a:lnSpc>
              <a:spcBef>
                <a:spcPct val="20000"/>
              </a:spcBef>
            </a:pPr>
            <a:r>
              <a:rPr lang="en-US" altLang="ko-KR" smtClean="0">
                <a:ea typeface="굴림" panose="020B0600000101010101" pitchFamily="34" charset="-127"/>
              </a:rPr>
              <a:t>Need to predict future somehow!  More later.</a:t>
            </a:r>
          </a:p>
          <a:p>
            <a:pPr>
              <a:lnSpc>
                <a:spcPct val="80000"/>
              </a:lnSpc>
              <a:spcBef>
                <a:spcPct val="20000"/>
              </a:spcBef>
            </a:pPr>
            <a:r>
              <a:rPr lang="en-US" altLang="ko-KR" smtClean="0">
                <a:solidFill>
                  <a:schemeClr val="hlink"/>
                </a:solidFill>
                <a:ea typeface="굴림" panose="020B0600000101010101" pitchFamily="34" charset="-127"/>
              </a:rPr>
              <a:t>Capacity Misses:</a:t>
            </a:r>
          </a:p>
          <a:p>
            <a:pPr lvl="1">
              <a:lnSpc>
                <a:spcPct val="80000"/>
              </a:lnSpc>
              <a:spcBef>
                <a:spcPct val="20000"/>
              </a:spcBef>
            </a:pPr>
            <a:r>
              <a:rPr lang="en-US" altLang="ko-KR" smtClean="0">
                <a:ea typeface="굴림" panose="020B0600000101010101" pitchFamily="34" charset="-127"/>
              </a:rPr>
              <a:t>Not enough memory. Must somehow increase size.</a:t>
            </a:r>
          </a:p>
          <a:p>
            <a:pPr lvl="1">
              <a:lnSpc>
                <a:spcPct val="80000"/>
              </a:lnSpc>
              <a:spcBef>
                <a:spcPct val="20000"/>
              </a:spcBef>
            </a:pPr>
            <a:r>
              <a:rPr lang="en-US" altLang="ko-KR" smtClean="0">
                <a:ea typeface="굴림" panose="020B0600000101010101" pitchFamily="34" charset="-127"/>
              </a:rPr>
              <a:t>Can we do this?</a:t>
            </a:r>
          </a:p>
          <a:p>
            <a:pPr lvl="2">
              <a:lnSpc>
                <a:spcPct val="80000"/>
              </a:lnSpc>
              <a:spcBef>
                <a:spcPct val="20000"/>
              </a:spcBef>
            </a:pPr>
            <a:r>
              <a:rPr lang="en-US" altLang="ko-KR" smtClean="0">
                <a:ea typeface="굴림" panose="020B0600000101010101" pitchFamily="34" charset="-127"/>
              </a:rPr>
              <a:t>One option: Increase amount of DRAM (not quick fix!)</a:t>
            </a:r>
          </a:p>
          <a:p>
            <a:pPr lvl="2">
              <a:lnSpc>
                <a:spcPct val="80000"/>
              </a:lnSpc>
              <a:spcBef>
                <a:spcPct val="20000"/>
              </a:spcBef>
            </a:pPr>
            <a:r>
              <a:rPr lang="en-US" altLang="ko-KR" smtClean="0">
                <a:ea typeface="굴림" panose="020B0600000101010101" pitchFamily="34" charset="-127"/>
              </a:rPr>
              <a:t>Another option:  If multiple processes in memory: adjust percentage of memory allocated to each one!</a:t>
            </a:r>
          </a:p>
          <a:p>
            <a:pPr>
              <a:lnSpc>
                <a:spcPct val="80000"/>
              </a:lnSpc>
              <a:spcBef>
                <a:spcPct val="20000"/>
              </a:spcBef>
            </a:pPr>
            <a:r>
              <a:rPr lang="en-US" altLang="ko-KR" smtClean="0">
                <a:solidFill>
                  <a:schemeClr val="hlink"/>
                </a:solidFill>
                <a:ea typeface="굴림" panose="020B0600000101010101" pitchFamily="34" charset="-127"/>
              </a:rPr>
              <a:t>Conflict Misses:</a:t>
            </a:r>
          </a:p>
          <a:p>
            <a:pPr lvl="1">
              <a:lnSpc>
                <a:spcPct val="80000"/>
              </a:lnSpc>
              <a:spcBef>
                <a:spcPct val="20000"/>
              </a:spcBef>
            </a:pPr>
            <a:r>
              <a:rPr lang="en-US" altLang="ko-KR" smtClean="0">
                <a:ea typeface="굴림" panose="020B0600000101010101" pitchFamily="34" charset="-127"/>
              </a:rPr>
              <a:t>Technically, conflict misses don’t exist in virtual memory, since it is a “fully-associative” cache</a:t>
            </a:r>
          </a:p>
          <a:p>
            <a:pPr>
              <a:lnSpc>
                <a:spcPct val="80000"/>
              </a:lnSpc>
              <a:spcBef>
                <a:spcPct val="20000"/>
              </a:spcBef>
            </a:pPr>
            <a:r>
              <a:rPr lang="en-US" altLang="ko-KR" smtClean="0">
                <a:solidFill>
                  <a:schemeClr val="hlink"/>
                </a:solidFill>
                <a:ea typeface="굴림" panose="020B0600000101010101" pitchFamily="34" charset="-127"/>
              </a:rPr>
              <a:t>Policy Misses:</a:t>
            </a:r>
          </a:p>
          <a:p>
            <a:pPr lvl="1">
              <a:lnSpc>
                <a:spcPct val="80000"/>
              </a:lnSpc>
              <a:spcBef>
                <a:spcPct val="20000"/>
              </a:spcBef>
            </a:pPr>
            <a:r>
              <a:rPr lang="en-US" altLang="ko-KR" smtClean="0">
                <a:ea typeface="굴림" panose="020B0600000101010101" pitchFamily="34" charset="-127"/>
              </a:rPr>
              <a:t>Caused when pages were in memory, but kicked out prematurely because of the replacement policy</a:t>
            </a:r>
          </a:p>
          <a:p>
            <a:pPr lvl="1">
              <a:lnSpc>
                <a:spcPct val="80000"/>
              </a:lnSpc>
              <a:spcBef>
                <a:spcPct val="20000"/>
              </a:spcBef>
            </a:pPr>
            <a:r>
              <a:rPr lang="en-US" altLang="ko-KR" smtClean="0">
                <a:ea typeface="굴림" panose="020B0600000101010101" pitchFamily="34" charset="-127"/>
              </a:rPr>
              <a:t>How to fix? Better replacement policy</a:t>
            </a:r>
          </a:p>
        </p:txBody>
      </p:sp>
    </p:spTree>
    <p:extLst>
      <p:ext uri="{BB962C8B-B14F-4D97-AF65-F5344CB8AC3E}">
        <p14:creationId xmlns:p14="http://schemas.microsoft.com/office/powerpoint/2010/main" val="346446130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66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9667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9667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9667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9667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9667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9667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9667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96675">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96675">
                                            <p:txEl>
                                              <p:pRg st="9" end="9"/>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96675">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96675">
                                            <p:txEl>
                                              <p:pRg st="11" end="11"/>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96675">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96675">
                                            <p:txEl>
                                              <p:pRg st="13" end="1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96675">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6675"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ko-KR" smtClean="0">
                <a:ea typeface="굴림" panose="020B0600000101010101" pitchFamily="34" charset="-127"/>
              </a:rPr>
              <a:t>Page Replacement Policies</a:t>
            </a:r>
          </a:p>
        </p:txBody>
      </p:sp>
      <p:sp>
        <p:nvSpPr>
          <p:cNvPr id="773123" name="Rectangle 3"/>
          <p:cNvSpPr>
            <a:spLocks noGrp="1" noChangeArrowheads="1"/>
          </p:cNvSpPr>
          <p:nvPr>
            <p:ph type="body" idx="1"/>
          </p:nvPr>
        </p:nvSpPr>
        <p:spPr>
          <a:xfrm>
            <a:off x="228600" y="685800"/>
            <a:ext cx="8915400" cy="6019800"/>
          </a:xfrm>
        </p:spPr>
        <p:txBody>
          <a:bodyPr>
            <a:noAutofit/>
          </a:bodyPr>
          <a:lstStyle/>
          <a:p>
            <a:pPr>
              <a:lnSpc>
                <a:spcPct val="80000"/>
              </a:lnSpc>
              <a:spcBef>
                <a:spcPct val="10000"/>
              </a:spcBef>
            </a:pPr>
            <a:r>
              <a:rPr lang="en-US" altLang="ko-KR" sz="2800" dirty="0" smtClean="0">
                <a:ea typeface="굴림" panose="020B0600000101010101" pitchFamily="34" charset="-127"/>
              </a:rPr>
              <a:t>Why do we care about Replacement Policy?	</a:t>
            </a:r>
          </a:p>
          <a:p>
            <a:pPr lvl="1">
              <a:lnSpc>
                <a:spcPct val="80000"/>
              </a:lnSpc>
              <a:spcBef>
                <a:spcPct val="10000"/>
              </a:spcBef>
            </a:pPr>
            <a:r>
              <a:rPr lang="en-US" altLang="ko-KR" sz="2400" dirty="0" smtClean="0">
                <a:ea typeface="굴림" panose="020B0600000101010101" pitchFamily="34" charset="-127"/>
              </a:rPr>
              <a:t>Replacement is an issue with any cache</a:t>
            </a:r>
          </a:p>
          <a:p>
            <a:pPr lvl="1">
              <a:lnSpc>
                <a:spcPct val="80000"/>
              </a:lnSpc>
              <a:spcBef>
                <a:spcPct val="10000"/>
              </a:spcBef>
            </a:pPr>
            <a:r>
              <a:rPr lang="en-US" altLang="ko-KR" sz="2400" dirty="0" smtClean="0">
                <a:ea typeface="굴림" panose="020B0600000101010101" pitchFamily="34" charset="-127"/>
              </a:rPr>
              <a:t>Particularly important with pages</a:t>
            </a:r>
          </a:p>
          <a:p>
            <a:pPr lvl="2">
              <a:lnSpc>
                <a:spcPct val="80000"/>
              </a:lnSpc>
              <a:spcBef>
                <a:spcPct val="10000"/>
              </a:spcBef>
            </a:pPr>
            <a:r>
              <a:rPr lang="en-US" altLang="ko-KR" sz="2400" dirty="0" smtClean="0">
                <a:ea typeface="굴림" panose="020B0600000101010101" pitchFamily="34" charset="-127"/>
              </a:rPr>
              <a:t>The cost of being wrong is high: must go to disk</a:t>
            </a:r>
          </a:p>
          <a:p>
            <a:pPr lvl="2">
              <a:lnSpc>
                <a:spcPct val="80000"/>
              </a:lnSpc>
              <a:spcBef>
                <a:spcPct val="10000"/>
              </a:spcBef>
            </a:pPr>
            <a:r>
              <a:rPr lang="en-US" altLang="ko-KR" sz="2400" dirty="0" smtClean="0">
                <a:ea typeface="굴림" panose="020B0600000101010101" pitchFamily="34" charset="-127"/>
              </a:rPr>
              <a:t>Must keep important pages in memory, not toss them out</a:t>
            </a:r>
          </a:p>
          <a:p>
            <a:pPr>
              <a:lnSpc>
                <a:spcPct val="80000"/>
              </a:lnSpc>
              <a:spcBef>
                <a:spcPct val="10000"/>
              </a:spcBef>
            </a:pPr>
            <a:r>
              <a:rPr lang="en-US" altLang="ko-KR" sz="2800" dirty="0" smtClean="0">
                <a:solidFill>
                  <a:schemeClr val="hlink"/>
                </a:solidFill>
                <a:ea typeface="굴림" panose="020B0600000101010101" pitchFamily="34" charset="-127"/>
              </a:rPr>
              <a:t>FIFO (First In, First Out)</a:t>
            </a:r>
          </a:p>
          <a:p>
            <a:pPr lvl="1">
              <a:lnSpc>
                <a:spcPct val="80000"/>
              </a:lnSpc>
              <a:spcBef>
                <a:spcPct val="10000"/>
              </a:spcBef>
            </a:pPr>
            <a:r>
              <a:rPr lang="en-US" altLang="ko-KR" sz="2400" dirty="0" smtClean="0">
                <a:ea typeface="굴림" panose="020B0600000101010101" pitchFamily="34" charset="-127"/>
              </a:rPr>
              <a:t>Throw out oldest page.  Be fair – let every page live in memory for same amount of time.</a:t>
            </a:r>
          </a:p>
          <a:p>
            <a:pPr lvl="1">
              <a:lnSpc>
                <a:spcPct val="80000"/>
              </a:lnSpc>
              <a:spcBef>
                <a:spcPct val="10000"/>
              </a:spcBef>
            </a:pPr>
            <a:r>
              <a:rPr lang="en-US" altLang="ko-KR" sz="2400" dirty="0" smtClean="0">
                <a:ea typeface="굴림" panose="020B0600000101010101" pitchFamily="34" charset="-127"/>
              </a:rPr>
              <a:t>Bad</a:t>
            </a:r>
            <a:r>
              <a:rPr lang="en-US" altLang="ko-KR" sz="2400" dirty="0">
                <a:ea typeface="굴림" panose="020B0600000101010101" pitchFamily="34" charset="-127"/>
              </a:rPr>
              <a:t> </a:t>
            </a:r>
            <a:r>
              <a:rPr lang="en-US" altLang="ko-KR" sz="2400" dirty="0" smtClean="0">
                <a:ea typeface="굴림" panose="020B0600000101010101" pitchFamily="34" charset="-127"/>
              </a:rPr>
              <a:t>– throws out heavily used pages instead of infrequently used</a:t>
            </a:r>
          </a:p>
          <a:p>
            <a:pPr>
              <a:lnSpc>
                <a:spcPct val="80000"/>
              </a:lnSpc>
              <a:spcBef>
                <a:spcPct val="10000"/>
              </a:spcBef>
            </a:pPr>
            <a:r>
              <a:rPr lang="en-US" altLang="ko-KR" sz="2800" dirty="0" smtClean="0">
                <a:solidFill>
                  <a:schemeClr val="hlink"/>
                </a:solidFill>
                <a:ea typeface="굴림" panose="020B0600000101010101" pitchFamily="34" charset="-127"/>
              </a:rPr>
              <a:t>MIN (Minimum):</a:t>
            </a:r>
            <a:r>
              <a:rPr lang="en-US" altLang="ko-KR" sz="2800" dirty="0" smtClean="0">
                <a:ea typeface="굴림" panose="020B0600000101010101" pitchFamily="34" charset="-127"/>
              </a:rPr>
              <a:t> </a:t>
            </a:r>
          </a:p>
          <a:p>
            <a:pPr lvl="1">
              <a:lnSpc>
                <a:spcPct val="80000"/>
              </a:lnSpc>
              <a:spcBef>
                <a:spcPct val="10000"/>
              </a:spcBef>
            </a:pPr>
            <a:r>
              <a:rPr lang="en-US" altLang="ko-KR" sz="2400" dirty="0" smtClean="0">
                <a:ea typeface="굴림" panose="020B0600000101010101" pitchFamily="34" charset="-127"/>
              </a:rPr>
              <a:t>Replace page that won’t be used for the longest time </a:t>
            </a:r>
          </a:p>
          <a:p>
            <a:pPr lvl="1">
              <a:lnSpc>
                <a:spcPct val="80000"/>
              </a:lnSpc>
              <a:spcBef>
                <a:spcPct val="10000"/>
              </a:spcBef>
            </a:pPr>
            <a:r>
              <a:rPr lang="en-US" altLang="ko-KR" sz="2400" dirty="0" smtClean="0">
                <a:ea typeface="굴림" panose="020B0600000101010101" pitchFamily="34" charset="-127"/>
              </a:rPr>
              <a:t>Great, but can’t really know future…</a:t>
            </a:r>
          </a:p>
          <a:p>
            <a:pPr lvl="1">
              <a:lnSpc>
                <a:spcPct val="80000"/>
              </a:lnSpc>
              <a:spcBef>
                <a:spcPct val="10000"/>
              </a:spcBef>
            </a:pPr>
            <a:r>
              <a:rPr lang="en-US" altLang="ko-KR" sz="2400" dirty="0" smtClean="0">
                <a:ea typeface="굴림" panose="020B0600000101010101" pitchFamily="34" charset="-127"/>
              </a:rPr>
              <a:t>Makes good comparison case, however</a:t>
            </a:r>
          </a:p>
          <a:p>
            <a:pPr>
              <a:lnSpc>
                <a:spcPct val="80000"/>
              </a:lnSpc>
              <a:spcBef>
                <a:spcPct val="10000"/>
              </a:spcBef>
            </a:pPr>
            <a:r>
              <a:rPr lang="en-US" altLang="ko-KR" sz="2800" dirty="0" smtClean="0">
                <a:solidFill>
                  <a:schemeClr val="hlink"/>
                </a:solidFill>
                <a:ea typeface="굴림" panose="020B0600000101010101" pitchFamily="34" charset="-127"/>
              </a:rPr>
              <a:t>RANDOM:</a:t>
            </a:r>
          </a:p>
          <a:p>
            <a:pPr lvl="1">
              <a:lnSpc>
                <a:spcPct val="80000"/>
              </a:lnSpc>
              <a:spcBef>
                <a:spcPct val="10000"/>
              </a:spcBef>
            </a:pPr>
            <a:r>
              <a:rPr lang="en-US" altLang="ko-KR" sz="2400" dirty="0" smtClean="0">
                <a:ea typeface="굴림" panose="020B0600000101010101" pitchFamily="34" charset="-127"/>
              </a:rPr>
              <a:t>Pick random page for every replacement</a:t>
            </a:r>
          </a:p>
          <a:p>
            <a:pPr lvl="1">
              <a:lnSpc>
                <a:spcPct val="80000"/>
              </a:lnSpc>
              <a:spcBef>
                <a:spcPct val="10000"/>
              </a:spcBef>
            </a:pPr>
            <a:r>
              <a:rPr lang="en-US" altLang="ko-KR" sz="2400" dirty="0" smtClean="0">
                <a:ea typeface="굴림" panose="020B0600000101010101" pitchFamily="34" charset="-127"/>
              </a:rPr>
              <a:t>Typical solution for TLB’s.  Simple hardware</a:t>
            </a:r>
          </a:p>
          <a:p>
            <a:pPr lvl="1">
              <a:lnSpc>
                <a:spcPct val="80000"/>
              </a:lnSpc>
              <a:spcBef>
                <a:spcPct val="10000"/>
              </a:spcBef>
            </a:pPr>
            <a:r>
              <a:rPr lang="en-US" altLang="ko-KR" sz="2400" dirty="0" smtClean="0">
                <a:ea typeface="굴림" panose="020B0600000101010101" pitchFamily="34" charset="-127"/>
              </a:rPr>
              <a:t>Pretty unpredictable – makes it hard to make real-time guarantees</a:t>
            </a:r>
          </a:p>
        </p:txBody>
      </p:sp>
    </p:spTree>
    <p:extLst>
      <p:ext uri="{BB962C8B-B14F-4D97-AF65-F5344CB8AC3E}">
        <p14:creationId xmlns:p14="http://schemas.microsoft.com/office/powerpoint/2010/main" val="223767181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31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731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731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7312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7312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7312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7312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7312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7312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7312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7312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73123">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73123">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73123">
                                            <p:txEl>
                                              <p:pRg st="13" end="1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73123">
                                            <p:txEl>
                                              <p:pRg st="14" end="14"/>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7312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3123"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ko-KR" smtClean="0">
                <a:ea typeface="굴림" panose="020B0600000101010101" pitchFamily="34" charset="-127"/>
              </a:rPr>
              <a:t>Replacement Policies (Con’t)</a:t>
            </a:r>
          </a:p>
        </p:txBody>
      </p:sp>
      <p:sp>
        <p:nvSpPr>
          <p:cNvPr id="774147" name="Rectangle 3"/>
          <p:cNvSpPr>
            <a:spLocks noGrp="1" noChangeArrowheads="1"/>
          </p:cNvSpPr>
          <p:nvPr>
            <p:ph type="body" idx="1"/>
          </p:nvPr>
        </p:nvSpPr>
        <p:spPr>
          <a:xfrm>
            <a:off x="152400" y="685800"/>
            <a:ext cx="8763000" cy="6019800"/>
          </a:xfrm>
        </p:spPr>
        <p:txBody>
          <a:bodyPr/>
          <a:lstStyle/>
          <a:p>
            <a:pPr>
              <a:lnSpc>
                <a:spcPct val="80000"/>
              </a:lnSpc>
              <a:spcBef>
                <a:spcPct val="20000"/>
              </a:spcBef>
            </a:pPr>
            <a:r>
              <a:rPr lang="en-US" altLang="ko-KR" dirty="0" smtClean="0">
                <a:solidFill>
                  <a:schemeClr val="hlink"/>
                </a:solidFill>
                <a:ea typeface="굴림" panose="020B0600000101010101" pitchFamily="34" charset="-127"/>
              </a:rPr>
              <a:t>LRU (Least Recently Used):</a:t>
            </a:r>
          </a:p>
          <a:p>
            <a:pPr lvl="1">
              <a:lnSpc>
                <a:spcPct val="80000"/>
              </a:lnSpc>
              <a:spcBef>
                <a:spcPct val="20000"/>
              </a:spcBef>
            </a:pPr>
            <a:r>
              <a:rPr lang="en-US" altLang="ko-KR" dirty="0" smtClean="0">
                <a:ea typeface="굴림" panose="020B0600000101010101" pitchFamily="34" charset="-127"/>
              </a:rPr>
              <a:t>Replace page that hasn’t been used for the longest time</a:t>
            </a:r>
          </a:p>
          <a:p>
            <a:pPr lvl="1">
              <a:lnSpc>
                <a:spcPct val="80000"/>
              </a:lnSpc>
              <a:spcBef>
                <a:spcPct val="20000"/>
              </a:spcBef>
            </a:pPr>
            <a:r>
              <a:rPr lang="en-US" altLang="ko-KR" dirty="0" smtClean="0">
                <a:ea typeface="굴림" panose="020B0600000101010101" pitchFamily="34" charset="-127"/>
              </a:rPr>
              <a:t>Programs have locality, so if something not used for a while, unlikely to be used in the near future.</a:t>
            </a:r>
          </a:p>
          <a:p>
            <a:pPr lvl="1">
              <a:lnSpc>
                <a:spcPct val="80000"/>
              </a:lnSpc>
              <a:spcBef>
                <a:spcPct val="20000"/>
              </a:spcBef>
            </a:pPr>
            <a:r>
              <a:rPr lang="en-US" altLang="ko-KR" dirty="0" smtClean="0">
                <a:ea typeface="굴림" panose="020B0600000101010101" pitchFamily="34" charset="-127"/>
              </a:rPr>
              <a:t>Seems like LRU should be a good approximation to MIN.</a:t>
            </a:r>
          </a:p>
          <a:p>
            <a:pPr>
              <a:lnSpc>
                <a:spcPct val="80000"/>
              </a:lnSpc>
              <a:spcBef>
                <a:spcPct val="20000"/>
              </a:spcBef>
            </a:pPr>
            <a:r>
              <a:rPr lang="en-US" altLang="ko-KR" dirty="0" smtClean="0">
                <a:ea typeface="굴림" panose="020B0600000101010101" pitchFamily="34" charset="-127"/>
              </a:rPr>
              <a:t>How to implement LRU? Use a list!</a:t>
            </a:r>
          </a:p>
          <a:p>
            <a:pPr lvl="1">
              <a:lnSpc>
                <a:spcPct val="80000"/>
              </a:lnSpc>
              <a:spcBef>
                <a:spcPct val="20000"/>
              </a:spcBef>
            </a:pPr>
            <a:endParaRPr lang="en-US" altLang="ko-KR" dirty="0" smtClean="0">
              <a:ea typeface="굴림" panose="020B0600000101010101" pitchFamily="34" charset="-127"/>
            </a:endParaRPr>
          </a:p>
          <a:p>
            <a:pPr lvl="1">
              <a:lnSpc>
                <a:spcPct val="80000"/>
              </a:lnSpc>
              <a:spcBef>
                <a:spcPct val="20000"/>
              </a:spcBef>
            </a:pPr>
            <a:endParaRPr lang="en-US" altLang="ko-KR" dirty="0" smtClean="0">
              <a:ea typeface="굴림" panose="020B0600000101010101" pitchFamily="34" charset="-127"/>
            </a:endParaRPr>
          </a:p>
          <a:p>
            <a:pPr lvl="1">
              <a:lnSpc>
                <a:spcPct val="80000"/>
              </a:lnSpc>
              <a:spcBef>
                <a:spcPct val="20000"/>
              </a:spcBef>
            </a:pPr>
            <a:endParaRPr lang="en-US" altLang="ko-KR" dirty="0" smtClean="0">
              <a:ea typeface="굴림" panose="020B0600000101010101" pitchFamily="34" charset="-127"/>
            </a:endParaRPr>
          </a:p>
          <a:p>
            <a:pPr lvl="1">
              <a:lnSpc>
                <a:spcPct val="80000"/>
              </a:lnSpc>
              <a:spcBef>
                <a:spcPct val="20000"/>
              </a:spcBef>
            </a:pPr>
            <a:endParaRPr lang="en-US" altLang="ko-KR" dirty="0" smtClean="0">
              <a:ea typeface="굴림" panose="020B0600000101010101" pitchFamily="34" charset="-127"/>
            </a:endParaRPr>
          </a:p>
          <a:p>
            <a:pPr lvl="1">
              <a:lnSpc>
                <a:spcPct val="80000"/>
              </a:lnSpc>
              <a:spcBef>
                <a:spcPct val="20000"/>
              </a:spcBef>
            </a:pPr>
            <a:r>
              <a:rPr lang="en-US" altLang="ko-KR" dirty="0" smtClean="0">
                <a:ea typeface="굴림" panose="020B0600000101010101" pitchFamily="34" charset="-127"/>
              </a:rPr>
              <a:t>On each use, remove page from list and place at head</a:t>
            </a:r>
          </a:p>
          <a:p>
            <a:pPr lvl="1">
              <a:lnSpc>
                <a:spcPct val="80000"/>
              </a:lnSpc>
              <a:spcBef>
                <a:spcPct val="20000"/>
              </a:spcBef>
            </a:pPr>
            <a:r>
              <a:rPr lang="en-US" altLang="ko-KR" dirty="0" smtClean="0">
                <a:ea typeface="굴림" panose="020B0600000101010101" pitchFamily="34" charset="-127"/>
              </a:rPr>
              <a:t>LRU page is at tail</a:t>
            </a:r>
          </a:p>
          <a:p>
            <a:pPr>
              <a:lnSpc>
                <a:spcPct val="80000"/>
              </a:lnSpc>
              <a:spcBef>
                <a:spcPct val="20000"/>
              </a:spcBef>
            </a:pPr>
            <a:r>
              <a:rPr lang="en-US" altLang="ko-KR" dirty="0" smtClean="0">
                <a:ea typeface="굴림" panose="020B0600000101010101" pitchFamily="34" charset="-127"/>
              </a:rPr>
              <a:t>Problems with this scheme for paging?</a:t>
            </a:r>
          </a:p>
          <a:p>
            <a:pPr lvl="1">
              <a:lnSpc>
                <a:spcPct val="80000"/>
              </a:lnSpc>
              <a:spcBef>
                <a:spcPct val="20000"/>
              </a:spcBef>
            </a:pPr>
            <a:r>
              <a:rPr lang="en-US" altLang="ko-KR" dirty="0" smtClean="0">
                <a:ea typeface="굴림" panose="020B0600000101010101" pitchFamily="34" charset="-127"/>
              </a:rPr>
              <a:t>Need to know immediately when each page used so that can change position in list… </a:t>
            </a:r>
          </a:p>
          <a:p>
            <a:pPr lvl="1">
              <a:lnSpc>
                <a:spcPct val="80000"/>
              </a:lnSpc>
              <a:spcBef>
                <a:spcPct val="20000"/>
              </a:spcBef>
            </a:pPr>
            <a:r>
              <a:rPr lang="en-US" altLang="ko-KR" dirty="0" smtClean="0">
                <a:ea typeface="굴림" panose="020B0600000101010101" pitchFamily="34" charset="-127"/>
              </a:rPr>
              <a:t>Many instructions for each hardware access</a:t>
            </a:r>
          </a:p>
          <a:p>
            <a:pPr>
              <a:lnSpc>
                <a:spcPct val="80000"/>
              </a:lnSpc>
              <a:spcBef>
                <a:spcPct val="20000"/>
              </a:spcBef>
            </a:pPr>
            <a:r>
              <a:rPr lang="en-US" altLang="ko-KR" dirty="0" smtClean="0">
                <a:ea typeface="굴림" panose="020B0600000101010101" pitchFamily="34" charset="-127"/>
              </a:rPr>
              <a:t>In practice, people </a:t>
            </a:r>
            <a:r>
              <a:rPr lang="en-US" altLang="ko-KR" dirty="0" smtClean="0">
                <a:solidFill>
                  <a:schemeClr val="hlink"/>
                </a:solidFill>
                <a:ea typeface="굴림" panose="020B0600000101010101" pitchFamily="34" charset="-127"/>
              </a:rPr>
              <a:t>approximate</a:t>
            </a:r>
            <a:r>
              <a:rPr lang="en-US" altLang="ko-KR" dirty="0" smtClean="0">
                <a:ea typeface="굴림" panose="020B0600000101010101" pitchFamily="34" charset="-127"/>
              </a:rPr>
              <a:t> LRU (more later)</a:t>
            </a:r>
          </a:p>
        </p:txBody>
      </p:sp>
      <p:grpSp>
        <p:nvGrpSpPr>
          <p:cNvPr id="774159" name="Group 15"/>
          <p:cNvGrpSpPr>
            <a:grpSpLocks/>
          </p:cNvGrpSpPr>
          <p:nvPr/>
        </p:nvGrpSpPr>
        <p:grpSpPr bwMode="auto">
          <a:xfrm>
            <a:off x="1371600" y="2743200"/>
            <a:ext cx="6438900" cy="1360170"/>
            <a:chOff x="736" y="3120"/>
            <a:chExt cx="4112" cy="924"/>
          </a:xfrm>
        </p:grpSpPr>
        <p:sp>
          <p:nvSpPr>
            <p:cNvPr id="35845" name="Rectangle 4"/>
            <p:cNvSpPr>
              <a:spLocks noChangeArrowheads="1"/>
            </p:cNvSpPr>
            <p:nvPr/>
          </p:nvSpPr>
          <p:spPr bwMode="auto">
            <a:xfrm>
              <a:off x="1536" y="3120"/>
              <a:ext cx="576" cy="528"/>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latin typeface="Gill Sans Light"/>
                  <a:ea typeface="굴림" panose="020B0600000101010101" pitchFamily="34" charset="-127"/>
                  <a:cs typeface="Gill Sans Light"/>
                </a:rPr>
                <a:t>Page 6</a:t>
              </a:r>
            </a:p>
          </p:txBody>
        </p:sp>
        <p:sp>
          <p:nvSpPr>
            <p:cNvPr id="35846" name="Rectangle 5"/>
            <p:cNvSpPr>
              <a:spLocks noChangeArrowheads="1"/>
            </p:cNvSpPr>
            <p:nvPr/>
          </p:nvSpPr>
          <p:spPr bwMode="auto">
            <a:xfrm>
              <a:off x="2448" y="3120"/>
              <a:ext cx="576" cy="528"/>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latin typeface="Gill Sans Light"/>
                  <a:ea typeface="굴림" panose="020B0600000101010101" pitchFamily="34" charset="-127"/>
                  <a:cs typeface="Gill Sans Light"/>
                </a:rPr>
                <a:t>Page 7</a:t>
              </a:r>
            </a:p>
          </p:txBody>
        </p:sp>
        <p:sp>
          <p:nvSpPr>
            <p:cNvPr id="35847" name="Rectangle 6"/>
            <p:cNvSpPr>
              <a:spLocks noChangeArrowheads="1"/>
            </p:cNvSpPr>
            <p:nvPr/>
          </p:nvSpPr>
          <p:spPr bwMode="auto">
            <a:xfrm>
              <a:off x="3360" y="3120"/>
              <a:ext cx="576" cy="528"/>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latin typeface="Gill Sans Light"/>
                  <a:ea typeface="굴림" panose="020B0600000101010101" pitchFamily="34" charset="-127"/>
                  <a:cs typeface="Gill Sans Light"/>
                </a:rPr>
                <a:t>Page 1</a:t>
              </a:r>
            </a:p>
          </p:txBody>
        </p:sp>
        <p:sp>
          <p:nvSpPr>
            <p:cNvPr id="35848" name="Rectangle 7"/>
            <p:cNvSpPr>
              <a:spLocks noChangeArrowheads="1"/>
            </p:cNvSpPr>
            <p:nvPr/>
          </p:nvSpPr>
          <p:spPr bwMode="auto">
            <a:xfrm>
              <a:off x="4272" y="3120"/>
              <a:ext cx="576" cy="528"/>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latin typeface="Gill Sans Light"/>
                  <a:ea typeface="굴림" panose="020B0600000101010101" pitchFamily="34" charset="-127"/>
                  <a:cs typeface="Gill Sans Light"/>
                </a:rPr>
                <a:t>Page 2</a:t>
              </a:r>
            </a:p>
          </p:txBody>
        </p:sp>
        <p:sp>
          <p:nvSpPr>
            <p:cNvPr id="35849" name="Line 8"/>
            <p:cNvSpPr>
              <a:spLocks noChangeShapeType="1"/>
            </p:cNvSpPr>
            <p:nvPr/>
          </p:nvSpPr>
          <p:spPr bwMode="auto">
            <a:xfrm>
              <a:off x="2112" y="3384"/>
              <a:ext cx="33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sp>
          <p:nvSpPr>
            <p:cNvPr id="35850" name="Line 9"/>
            <p:cNvSpPr>
              <a:spLocks noChangeShapeType="1"/>
            </p:cNvSpPr>
            <p:nvPr/>
          </p:nvSpPr>
          <p:spPr bwMode="auto">
            <a:xfrm>
              <a:off x="3024" y="3384"/>
              <a:ext cx="33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sp>
          <p:nvSpPr>
            <p:cNvPr id="35851" name="Line 10"/>
            <p:cNvSpPr>
              <a:spLocks noChangeShapeType="1"/>
            </p:cNvSpPr>
            <p:nvPr/>
          </p:nvSpPr>
          <p:spPr bwMode="auto">
            <a:xfrm>
              <a:off x="3936" y="3384"/>
              <a:ext cx="33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sp>
          <p:nvSpPr>
            <p:cNvPr id="35852" name="Line 11"/>
            <p:cNvSpPr>
              <a:spLocks noChangeShapeType="1"/>
            </p:cNvSpPr>
            <p:nvPr/>
          </p:nvSpPr>
          <p:spPr bwMode="auto">
            <a:xfrm>
              <a:off x="1200" y="3384"/>
              <a:ext cx="33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sp>
          <p:nvSpPr>
            <p:cNvPr id="35853" name="Text Box 12"/>
            <p:cNvSpPr txBox="1">
              <a:spLocks noChangeArrowheads="1"/>
            </p:cNvSpPr>
            <p:nvPr/>
          </p:nvSpPr>
          <p:spPr bwMode="auto">
            <a:xfrm>
              <a:off x="736" y="3279"/>
              <a:ext cx="469"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latin typeface="Gill Sans Light"/>
                  <a:ea typeface="굴림" panose="020B0600000101010101" pitchFamily="34" charset="-127"/>
                  <a:cs typeface="Gill Sans Light"/>
                </a:rPr>
                <a:t>Head</a:t>
              </a:r>
            </a:p>
          </p:txBody>
        </p:sp>
        <p:sp>
          <p:nvSpPr>
            <p:cNvPr id="35854" name="Freeform 13"/>
            <p:cNvSpPr>
              <a:spLocks/>
            </p:cNvSpPr>
            <p:nvPr/>
          </p:nvSpPr>
          <p:spPr bwMode="auto">
            <a:xfrm>
              <a:off x="3552" y="3648"/>
              <a:ext cx="720" cy="240"/>
            </a:xfrm>
            <a:custGeom>
              <a:avLst/>
              <a:gdLst>
                <a:gd name="T0" fmla="*/ 0 w 720"/>
                <a:gd name="T1" fmla="*/ 240 h 240"/>
                <a:gd name="T2" fmla="*/ 480 w 720"/>
                <a:gd name="T3" fmla="*/ 240 h 240"/>
                <a:gd name="T4" fmla="*/ 720 w 720"/>
                <a:gd name="T5" fmla="*/ 0 h 240"/>
                <a:gd name="T6" fmla="*/ 0 60000 65536"/>
                <a:gd name="T7" fmla="*/ 0 60000 65536"/>
                <a:gd name="T8" fmla="*/ 0 60000 65536"/>
              </a:gdLst>
              <a:ahLst/>
              <a:cxnLst>
                <a:cxn ang="T6">
                  <a:pos x="T0" y="T1"/>
                </a:cxn>
                <a:cxn ang="T7">
                  <a:pos x="T2" y="T3"/>
                </a:cxn>
                <a:cxn ang="T8">
                  <a:pos x="T4" y="T5"/>
                </a:cxn>
              </a:cxnLst>
              <a:rect l="0" t="0" r="r" b="b"/>
              <a:pathLst>
                <a:path w="720" h="240">
                  <a:moveTo>
                    <a:pt x="0" y="240"/>
                  </a:moveTo>
                  <a:lnTo>
                    <a:pt x="480" y="240"/>
                  </a:lnTo>
                  <a:lnTo>
                    <a:pt x="720" y="0"/>
                  </a:lnTo>
                </a:path>
              </a:pathLst>
            </a:custGeom>
            <a:noFill/>
            <a:ln w="381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Light"/>
                <a:cs typeface="Gill Sans Light"/>
              </a:endParaRPr>
            </a:p>
          </p:txBody>
        </p:sp>
        <p:sp>
          <p:nvSpPr>
            <p:cNvPr id="35855" name="Text Box 14"/>
            <p:cNvSpPr txBox="1">
              <a:spLocks noChangeArrowheads="1"/>
            </p:cNvSpPr>
            <p:nvPr/>
          </p:nvSpPr>
          <p:spPr bwMode="auto">
            <a:xfrm>
              <a:off x="2648" y="3774"/>
              <a:ext cx="761"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latin typeface="Gill Sans Light"/>
                  <a:ea typeface="굴림" panose="020B0600000101010101" pitchFamily="34" charset="-127"/>
                  <a:cs typeface="Gill Sans Light"/>
                </a:rPr>
                <a:t>Tail (LRU)</a:t>
              </a:r>
            </a:p>
          </p:txBody>
        </p:sp>
      </p:grpSp>
    </p:spTree>
    <p:extLst>
      <p:ext uri="{BB962C8B-B14F-4D97-AF65-F5344CB8AC3E}">
        <p14:creationId xmlns:p14="http://schemas.microsoft.com/office/powerpoint/2010/main" val="363944972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41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741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7414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74147">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74147">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7415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74147">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74147">
                                            <p:txEl>
                                              <p:pRg st="10" end="10"/>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74147">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74147">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74147">
                                            <p:txEl>
                                              <p:pRg st="13" end="13"/>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74147">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4147"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5171" name="Rectangle 3"/>
          <p:cNvSpPr>
            <a:spLocks noGrp="1" noChangeArrowheads="1"/>
          </p:cNvSpPr>
          <p:nvPr>
            <p:ph type="body" idx="1"/>
          </p:nvPr>
        </p:nvSpPr>
        <p:spPr>
          <a:xfrm>
            <a:off x="304800" y="762000"/>
            <a:ext cx="8610600" cy="5943600"/>
          </a:xfrm>
        </p:spPr>
        <p:txBody>
          <a:bodyPr>
            <a:normAutofit/>
          </a:bodyPr>
          <a:lstStyle/>
          <a:p>
            <a:pPr>
              <a:lnSpc>
                <a:spcPct val="80000"/>
              </a:lnSpc>
              <a:spcBef>
                <a:spcPct val="20000"/>
              </a:spcBef>
            </a:pPr>
            <a:r>
              <a:rPr lang="en-US" altLang="ko-KR" sz="2800" dirty="0" smtClean="0">
                <a:ea typeface="굴림" panose="020B0600000101010101" pitchFamily="34" charset="-127"/>
              </a:rPr>
              <a:t>Suppose we have 3 page frames, 4 virtual pages, and following reference stream: </a:t>
            </a:r>
          </a:p>
          <a:p>
            <a:pPr lvl="1">
              <a:lnSpc>
                <a:spcPct val="80000"/>
              </a:lnSpc>
              <a:spcBef>
                <a:spcPct val="20000"/>
              </a:spcBef>
            </a:pPr>
            <a:r>
              <a:rPr lang="en-US" altLang="ko-KR" sz="2400" dirty="0" smtClean="0">
                <a:ea typeface="굴림" panose="020B0600000101010101" pitchFamily="34" charset="-127"/>
              </a:rPr>
              <a:t>A B C A B D A D B C B</a:t>
            </a:r>
          </a:p>
          <a:p>
            <a:pPr>
              <a:lnSpc>
                <a:spcPct val="80000"/>
              </a:lnSpc>
              <a:spcBef>
                <a:spcPct val="20000"/>
              </a:spcBef>
            </a:pPr>
            <a:r>
              <a:rPr lang="en-US" altLang="ko-KR" sz="2800" dirty="0" smtClean="0">
                <a:ea typeface="굴림" panose="020B0600000101010101" pitchFamily="34" charset="-127"/>
              </a:rPr>
              <a:t>Consider FIFO Page replacement:</a:t>
            </a:r>
          </a:p>
          <a:p>
            <a:pPr>
              <a:lnSpc>
                <a:spcPct val="80000"/>
              </a:lnSpc>
              <a:spcBef>
                <a:spcPct val="20000"/>
              </a:spcBef>
            </a:pPr>
            <a:endParaRPr lang="en-US" altLang="ko-KR" sz="2800" dirty="0" smtClean="0">
              <a:ea typeface="굴림" panose="020B0600000101010101" pitchFamily="34" charset="-127"/>
            </a:endParaRPr>
          </a:p>
          <a:p>
            <a:pPr>
              <a:lnSpc>
                <a:spcPct val="80000"/>
              </a:lnSpc>
              <a:spcBef>
                <a:spcPct val="20000"/>
              </a:spcBef>
            </a:pPr>
            <a:endParaRPr lang="en-US" altLang="ko-KR" sz="2800" dirty="0" smtClean="0">
              <a:ea typeface="굴림" panose="020B0600000101010101" pitchFamily="34" charset="-127"/>
            </a:endParaRPr>
          </a:p>
          <a:p>
            <a:pPr>
              <a:lnSpc>
                <a:spcPct val="80000"/>
              </a:lnSpc>
              <a:spcBef>
                <a:spcPct val="20000"/>
              </a:spcBef>
            </a:pPr>
            <a:endParaRPr lang="en-US" altLang="ko-KR" sz="2800" dirty="0" smtClean="0">
              <a:ea typeface="굴림" panose="020B0600000101010101" pitchFamily="34" charset="-127"/>
            </a:endParaRPr>
          </a:p>
          <a:p>
            <a:pPr>
              <a:lnSpc>
                <a:spcPct val="80000"/>
              </a:lnSpc>
              <a:spcBef>
                <a:spcPct val="20000"/>
              </a:spcBef>
            </a:pPr>
            <a:endParaRPr lang="en-US" altLang="ko-KR" sz="2800" dirty="0" smtClean="0">
              <a:ea typeface="굴림" panose="020B0600000101010101" pitchFamily="34" charset="-127"/>
            </a:endParaRPr>
          </a:p>
          <a:p>
            <a:pPr>
              <a:lnSpc>
                <a:spcPct val="80000"/>
              </a:lnSpc>
              <a:spcBef>
                <a:spcPct val="20000"/>
              </a:spcBef>
            </a:pPr>
            <a:endParaRPr lang="en-US" altLang="ko-KR" sz="2800" dirty="0" smtClean="0">
              <a:ea typeface="굴림" panose="020B0600000101010101" pitchFamily="34" charset="-127"/>
            </a:endParaRPr>
          </a:p>
          <a:p>
            <a:pPr marL="0" indent="0">
              <a:lnSpc>
                <a:spcPct val="80000"/>
              </a:lnSpc>
              <a:spcBef>
                <a:spcPct val="20000"/>
              </a:spcBef>
              <a:buNone/>
            </a:pPr>
            <a:endParaRPr lang="en-US" altLang="ko-KR" sz="2800" dirty="0" smtClean="0">
              <a:ea typeface="굴림" panose="020B0600000101010101" pitchFamily="34" charset="-127"/>
            </a:endParaRPr>
          </a:p>
          <a:p>
            <a:pPr lvl="1">
              <a:lnSpc>
                <a:spcPct val="80000"/>
              </a:lnSpc>
              <a:spcBef>
                <a:spcPct val="20000"/>
              </a:spcBef>
            </a:pPr>
            <a:endParaRPr lang="en-US" altLang="ko-KR" sz="2400" dirty="0" smtClean="0">
              <a:ea typeface="굴림" panose="020B0600000101010101" pitchFamily="34" charset="-127"/>
            </a:endParaRPr>
          </a:p>
          <a:p>
            <a:pPr>
              <a:lnSpc>
                <a:spcPct val="80000"/>
              </a:lnSpc>
              <a:spcBef>
                <a:spcPct val="20000"/>
              </a:spcBef>
            </a:pPr>
            <a:r>
              <a:rPr lang="en-US" altLang="ko-KR" sz="2600" dirty="0" smtClean="0">
                <a:ea typeface="굴림" panose="020B0600000101010101" pitchFamily="34" charset="-127"/>
              </a:rPr>
              <a:t>FIFO: 7 faults</a:t>
            </a:r>
          </a:p>
          <a:p>
            <a:pPr>
              <a:lnSpc>
                <a:spcPct val="80000"/>
              </a:lnSpc>
              <a:spcBef>
                <a:spcPct val="20000"/>
              </a:spcBef>
            </a:pPr>
            <a:r>
              <a:rPr lang="en-US" altLang="ko-KR" sz="2600" dirty="0" smtClean="0">
                <a:ea typeface="굴림" panose="020B0600000101010101" pitchFamily="34" charset="-127"/>
              </a:rPr>
              <a:t>When referencing D, replacing A is bad choice, since need A again right away</a:t>
            </a:r>
          </a:p>
        </p:txBody>
      </p:sp>
      <p:sp>
        <p:nvSpPr>
          <p:cNvPr id="36867" name="Rectangle 2"/>
          <p:cNvSpPr>
            <a:spLocks noGrp="1" noChangeArrowheads="1"/>
          </p:cNvSpPr>
          <p:nvPr>
            <p:ph type="title"/>
          </p:nvPr>
        </p:nvSpPr>
        <p:spPr/>
        <p:txBody>
          <a:bodyPr/>
          <a:lstStyle/>
          <a:p>
            <a:r>
              <a:rPr lang="en-US" altLang="ko-KR" smtClean="0">
                <a:ea typeface="굴림" panose="020B0600000101010101" pitchFamily="34" charset="-127"/>
              </a:rPr>
              <a:t>Example: FIFO</a:t>
            </a:r>
          </a:p>
        </p:txBody>
      </p:sp>
      <p:grpSp>
        <p:nvGrpSpPr>
          <p:cNvPr id="775305" name="Group 137"/>
          <p:cNvGrpSpPr>
            <a:grpSpLocks/>
          </p:cNvGrpSpPr>
          <p:nvPr/>
        </p:nvGrpSpPr>
        <p:grpSpPr bwMode="auto">
          <a:xfrm>
            <a:off x="7858125" y="3168650"/>
            <a:ext cx="600075" cy="1476375"/>
            <a:chOff x="4950" y="2190"/>
            <a:chExt cx="378" cy="930"/>
          </a:xfrm>
        </p:grpSpPr>
        <p:sp>
          <p:nvSpPr>
            <p:cNvPr id="36943" name="Rectangle 52"/>
            <p:cNvSpPr>
              <a:spLocks noChangeArrowheads="1"/>
            </p:cNvSpPr>
            <p:nvPr/>
          </p:nvSpPr>
          <p:spPr bwMode="auto">
            <a:xfrm>
              <a:off x="4950" y="2810"/>
              <a:ext cx="378" cy="310"/>
            </a:xfrm>
            <a:prstGeom prst="rect">
              <a:avLst/>
            </a:prstGeom>
            <a:solidFill>
              <a:srgbClr val="FF66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a:latin typeface="Gill Sans Light"/>
                <a:ea typeface="굴림" panose="020B0600000101010101" pitchFamily="34" charset="-127"/>
                <a:cs typeface="Gill Sans Light"/>
              </a:endParaRPr>
            </a:p>
          </p:txBody>
        </p:sp>
        <p:sp>
          <p:nvSpPr>
            <p:cNvPr id="36944" name="Rectangle 40"/>
            <p:cNvSpPr>
              <a:spLocks noChangeArrowheads="1"/>
            </p:cNvSpPr>
            <p:nvPr/>
          </p:nvSpPr>
          <p:spPr bwMode="auto">
            <a:xfrm>
              <a:off x="4950" y="2500"/>
              <a:ext cx="378"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a:latin typeface="Gill Sans Light"/>
                <a:ea typeface="굴림" panose="020B0600000101010101" pitchFamily="34" charset="-127"/>
                <a:cs typeface="Gill Sans Light"/>
              </a:endParaRPr>
            </a:p>
          </p:txBody>
        </p:sp>
        <p:sp>
          <p:nvSpPr>
            <p:cNvPr id="36945" name="Rectangle 28"/>
            <p:cNvSpPr>
              <a:spLocks noChangeArrowheads="1"/>
            </p:cNvSpPr>
            <p:nvPr/>
          </p:nvSpPr>
          <p:spPr bwMode="auto">
            <a:xfrm>
              <a:off x="4950" y="2190"/>
              <a:ext cx="378" cy="310"/>
            </a:xfrm>
            <a:prstGeom prst="rect">
              <a:avLst/>
            </a:prstGeom>
            <a:solidFill>
              <a:schemeClr val="accent1"/>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a:latin typeface="Gill Sans Light"/>
                <a:ea typeface="굴림" panose="020B0600000101010101" pitchFamily="34" charset="-127"/>
                <a:cs typeface="Gill Sans Light"/>
              </a:endParaRPr>
            </a:p>
          </p:txBody>
        </p:sp>
      </p:grpSp>
      <p:grpSp>
        <p:nvGrpSpPr>
          <p:cNvPr id="775304" name="Group 136"/>
          <p:cNvGrpSpPr>
            <a:grpSpLocks/>
          </p:cNvGrpSpPr>
          <p:nvPr/>
        </p:nvGrpSpPr>
        <p:grpSpPr bwMode="auto">
          <a:xfrm>
            <a:off x="7259638" y="3168650"/>
            <a:ext cx="598487" cy="1476375"/>
            <a:chOff x="4573" y="2190"/>
            <a:chExt cx="377" cy="930"/>
          </a:xfrm>
        </p:grpSpPr>
        <p:sp>
          <p:nvSpPr>
            <p:cNvPr id="36940" name="Rectangle 51"/>
            <p:cNvSpPr>
              <a:spLocks noChangeArrowheads="1"/>
            </p:cNvSpPr>
            <p:nvPr/>
          </p:nvSpPr>
          <p:spPr bwMode="auto">
            <a:xfrm>
              <a:off x="4573" y="2810"/>
              <a:ext cx="377" cy="310"/>
            </a:xfrm>
            <a:prstGeom prst="rect">
              <a:avLst/>
            </a:prstGeom>
            <a:solidFill>
              <a:srgbClr val="FF66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a:latin typeface="Gill Sans Light"/>
                <a:ea typeface="굴림" panose="020B0600000101010101" pitchFamily="34" charset="-127"/>
                <a:cs typeface="Gill Sans Light"/>
              </a:endParaRPr>
            </a:p>
          </p:txBody>
        </p:sp>
        <p:sp>
          <p:nvSpPr>
            <p:cNvPr id="36941" name="Rectangle 39"/>
            <p:cNvSpPr>
              <a:spLocks noChangeArrowheads="1"/>
            </p:cNvSpPr>
            <p:nvPr/>
          </p:nvSpPr>
          <p:spPr bwMode="auto">
            <a:xfrm>
              <a:off x="4573" y="2500"/>
              <a:ext cx="377"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a:latin typeface="Gill Sans Light"/>
                <a:ea typeface="굴림" panose="020B0600000101010101" pitchFamily="34" charset="-127"/>
                <a:cs typeface="Gill Sans Light"/>
              </a:endParaRPr>
            </a:p>
          </p:txBody>
        </p:sp>
        <p:sp>
          <p:nvSpPr>
            <p:cNvPr id="36942" name="Rectangle 27"/>
            <p:cNvSpPr>
              <a:spLocks noChangeArrowheads="1"/>
            </p:cNvSpPr>
            <p:nvPr/>
          </p:nvSpPr>
          <p:spPr bwMode="auto">
            <a:xfrm>
              <a:off x="4573" y="2190"/>
              <a:ext cx="377" cy="310"/>
            </a:xfrm>
            <a:prstGeom prst="rect">
              <a:avLst/>
            </a:prstGeom>
            <a:solidFill>
              <a:schemeClr val="accent1"/>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dirty="0">
                  <a:latin typeface="Gill Sans Light"/>
                  <a:ea typeface="굴림" panose="020B0600000101010101" pitchFamily="34" charset="-127"/>
                  <a:cs typeface="Gill Sans Light"/>
                </a:rPr>
                <a:t>C</a:t>
              </a:r>
            </a:p>
          </p:txBody>
        </p:sp>
      </p:grpSp>
      <p:grpSp>
        <p:nvGrpSpPr>
          <p:cNvPr id="775303" name="Group 135"/>
          <p:cNvGrpSpPr>
            <a:grpSpLocks/>
          </p:cNvGrpSpPr>
          <p:nvPr/>
        </p:nvGrpSpPr>
        <p:grpSpPr bwMode="auto">
          <a:xfrm>
            <a:off x="6659563" y="3168650"/>
            <a:ext cx="600075" cy="1476375"/>
            <a:chOff x="4195" y="2190"/>
            <a:chExt cx="378" cy="930"/>
          </a:xfrm>
        </p:grpSpPr>
        <p:sp>
          <p:nvSpPr>
            <p:cNvPr id="36937" name="Rectangle 50"/>
            <p:cNvSpPr>
              <a:spLocks noChangeArrowheads="1"/>
            </p:cNvSpPr>
            <p:nvPr/>
          </p:nvSpPr>
          <p:spPr bwMode="auto">
            <a:xfrm>
              <a:off x="4195" y="2810"/>
              <a:ext cx="378" cy="310"/>
            </a:xfrm>
            <a:prstGeom prst="rect">
              <a:avLst/>
            </a:prstGeom>
            <a:solidFill>
              <a:srgbClr val="FF66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dirty="0">
                  <a:latin typeface="Gill Sans Light"/>
                  <a:ea typeface="굴림" panose="020B0600000101010101" pitchFamily="34" charset="-127"/>
                  <a:cs typeface="Gill Sans Light"/>
                </a:rPr>
                <a:t>B</a:t>
              </a:r>
            </a:p>
          </p:txBody>
        </p:sp>
        <p:sp>
          <p:nvSpPr>
            <p:cNvPr id="36938" name="Rectangle 38"/>
            <p:cNvSpPr>
              <a:spLocks noChangeArrowheads="1"/>
            </p:cNvSpPr>
            <p:nvPr/>
          </p:nvSpPr>
          <p:spPr bwMode="auto">
            <a:xfrm>
              <a:off x="4195" y="2500"/>
              <a:ext cx="378"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a:latin typeface="Gill Sans Light"/>
                <a:ea typeface="굴림" panose="020B0600000101010101" pitchFamily="34" charset="-127"/>
                <a:cs typeface="Gill Sans Light"/>
              </a:endParaRPr>
            </a:p>
          </p:txBody>
        </p:sp>
        <p:sp>
          <p:nvSpPr>
            <p:cNvPr id="36939" name="Rectangle 26"/>
            <p:cNvSpPr>
              <a:spLocks noChangeArrowheads="1"/>
            </p:cNvSpPr>
            <p:nvPr/>
          </p:nvSpPr>
          <p:spPr bwMode="auto">
            <a:xfrm>
              <a:off x="4195" y="2190"/>
              <a:ext cx="378" cy="310"/>
            </a:xfrm>
            <a:prstGeom prst="rect">
              <a:avLst/>
            </a:prstGeom>
            <a:solidFill>
              <a:srgbClr val="FFFF00"/>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a:latin typeface="Gill Sans Light"/>
                <a:ea typeface="굴림" panose="020B0600000101010101" pitchFamily="34" charset="-127"/>
                <a:cs typeface="Gill Sans Light"/>
              </a:endParaRPr>
            </a:p>
          </p:txBody>
        </p:sp>
      </p:grpSp>
      <p:grpSp>
        <p:nvGrpSpPr>
          <p:cNvPr id="775302" name="Group 134"/>
          <p:cNvGrpSpPr>
            <a:grpSpLocks/>
          </p:cNvGrpSpPr>
          <p:nvPr/>
        </p:nvGrpSpPr>
        <p:grpSpPr bwMode="auto">
          <a:xfrm>
            <a:off x="6061075" y="3168650"/>
            <a:ext cx="598488" cy="1476375"/>
            <a:chOff x="3818" y="2190"/>
            <a:chExt cx="377" cy="930"/>
          </a:xfrm>
        </p:grpSpPr>
        <p:sp>
          <p:nvSpPr>
            <p:cNvPr id="36934" name="Rectangle 49"/>
            <p:cNvSpPr>
              <a:spLocks noChangeArrowheads="1"/>
            </p:cNvSpPr>
            <p:nvPr/>
          </p:nvSpPr>
          <p:spPr bwMode="auto">
            <a:xfrm>
              <a:off x="3818" y="2810"/>
              <a:ext cx="377" cy="310"/>
            </a:xfrm>
            <a:prstGeom prst="rect">
              <a:avLst/>
            </a:prstGeom>
            <a:solidFill>
              <a:schemeClr val="accent1"/>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a:latin typeface="Gill Sans Light"/>
                <a:ea typeface="굴림" panose="020B0600000101010101" pitchFamily="34" charset="-127"/>
                <a:cs typeface="Gill Sans Light"/>
              </a:endParaRPr>
            </a:p>
          </p:txBody>
        </p:sp>
        <p:sp>
          <p:nvSpPr>
            <p:cNvPr id="36935" name="Rectangle 37"/>
            <p:cNvSpPr>
              <a:spLocks noChangeArrowheads="1"/>
            </p:cNvSpPr>
            <p:nvPr/>
          </p:nvSpPr>
          <p:spPr bwMode="auto">
            <a:xfrm>
              <a:off x="3818" y="2500"/>
              <a:ext cx="377"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a:latin typeface="Gill Sans Light"/>
                <a:ea typeface="굴림" panose="020B0600000101010101" pitchFamily="34" charset="-127"/>
                <a:cs typeface="Gill Sans Light"/>
              </a:endParaRPr>
            </a:p>
          </p:txBody>
        </p:sp>
        <p:sp>
          <p:nvSpPr>
            <p:cNvPr id="36936" name="Rectangle 25"/>
            <p:cNvSpPr>
              <a:spLocks noChangeArrowheads="1"/>
            </p:cNvSpPr>
            <p:nvPr/>
          </p:nvSpPr>
          <p:spPr bwMode="auto">
            <a:xfrm>
              <a:off x="3818" y="2190"/>
              <a:ext cx="377" cy="310"/>
            </a:xfrm>
            <a:prstGeom prst="rect">
              <a:avLst/>
            </a:prstGeom>
            <a:solidFill>
              <a:srgbClr val="FFFF00"/>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a:latin typeface="Gill Sans Light"/>
                <a:ea typeface="굴림" panose="020B0600000101010101" pitchFamily="34" charset="-127"/>
                <a:cs typeface="Gill Sans Light"/>
              </a:endParaRPr>
            </a:p>
          </p:txBody>
        </p:sp>
      </p:grpSp>
      <p:grpSp>
        <p:nvGrpSpPr>
          <p:cNvPr id="775301" name="Group 133"/>
          <p:cNvGrpSpPr>
            <a:grpSpLocks/>
          </p:cNvGrpSpPr>
          <p:nvPr/>
        </p:nvGrpSpPr>
        <p:grpSpPr bwMode="auto">
          <a:xfrm>
            <a:off x="5461000" y="3168650"/>
            <a:ext cx="600075" cy="1476375"/>
            <a:chOff x="3440" y="2190"/>
            <a:chExt cx="378" cy="930"/>
          </a:xfrm>
        </p:grpSpPr>
        <p:sp>
          <p:nvSpPr>
            <p:cNvPr id="36931" name="Rectangle 48"/>
            <p:cNvSpPr>
              <a:spLocks noChangeArrowheads="1"/>
            </p:cNvSpPr>
            <p:nvPr/>
          </p:nvSpPr>
          <p:spPr bwMode="auto">
            <a:xfrm>
              <a:off x="3440" y="2810"/>
              <a:ext cx="378" cy="310"/>
            </a:xfrm>
            <a:prstGeom prst="rect">
              <a:avLst/>
            </a:prstGeom>
            <a:solidFill>
              <a:schemeClr val="accent1"/>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a:latin typeface="Gill Sans Light"/>
                <a:ea typeface="굴림" panose="020B0600000101010101" pitchFamily="34" charset="-127"/>
                <a:cs typeface="Gill Sans Light"/>
              </a:endParaRPr>
            </a:p>
          </p:txBody>
        </p:sp>
        <p:sp>
          <p:nvSpPr>
            <p:cNvPr id="36932" name="Rectangle 36"/>
            <p:cNvSpPr>
              <a:spLocks noChangeArrowheads="1"/>
            </p:cNvSpPr>
            <p:nvPr/>
          </p:nvSpPr>
          <p:spPr bwMode="auto">
            <a:xfrm>
              <a:off x="3440" y="2500"/>
              <a:ext cx="378"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dirty="0">
                  <a:latin typeface="Gill Sans Light"/>
                  <a:ea typeface="굴림" panose="020B0600000101010101" pitchFamily="34" charset="-127"/>
                  <a:cs typeface="Gill Sans Light"/>
                </a:rPr>
                <a:t>A</a:t>
              </a:r>
            </a:p>
          </p:txBody>
        </p:sp>
        <p:sp>
          <p:nvSpPr>
            <p:cNvPr id="36933" name="Rectangle 24"/>
            <p:cNvSpPr>
              <a:spLocks noChangeArrowheads="1"/>
            </p:cNvSpPr>
            <p:nvPr/>
          </p:nvSpPr>
          <p:spPr bwMode="auto">
            <a:xfrm>
              <a:off x="3440" y="2190"/>
              <a:ext cx="378" cy="310"/>
            </a:xfrm>
            <a:prstGeom prst="rect">
              <a:avLst/>
            </a:prstGeom>
            <a:solidFill>
              <a:srgbClr val="FFFF00"/>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a:latin typeface="Gill Sans Light"/>
                <a:ea typeface="굴림" panose="020B0600000101010101" pitchFamily="34" charset="-127"/>
                <a:cs typeface="Gill Sans Light"/>
              </a:endParaRPr>
            </a:p>
          </p:txBody>
        </p:sp>
      </p:grpSp>
      <p:grpSp>
        <p:nvGrpSpPr>
          <p:cNvPr id="775300" name="Group 132"/>
          <p:cNvGrpSpPr>
            <a:grpSpLocks/>
          </p:cNvGrpSpPr>
          <p:nvPr/>
        </p:nvGrpSpPr>
        <p:grpSpPr bwMode="auto">
          <a:xfrm>
            <a:off x="4862513" y="3168650"/>
            <a:ext cx="598487" cy="1476375"/>
            <a:chOff x="3063" y="2190"/>
            <a:chExt cx="377" cy="930"/>
          </a:xfrm>
        </p:grpSpPr>
        <p:sp>
          <p:nvSpPr>
            <p:cNvPr id="36928" name="Rectangle 47"/>
            <p:cNvSpPr>
              <a:spLocks noChangeArrowheads="1"/>
            </p:cNvSpPr>
            <p:nvPr/>
          </p:nvSpPr>
          <p:spPr bwMode="auto">
            <a:xfrm>
              <a:off x="3063" y="2810"/>
              <a:ext cx="377" cy="310"/>
            </a:xfrm>
            <a:prstGeom prst="rect">
              <a:avLst/>
            </a:prstGeom>
            <a:solidFill>
              <a:schemeClr val="accent1"/>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a:latin typeface="Gill Sans Light"/>
                <a:ea typeface="굴림" panose="020B0600000101010101" pitchFamily="34" charset="-127"/>
                <a:cs typeface="Gill Sans Light"/>
              </a:endParaRPr>
            </a:p>
          </p:txBody>
        </p:sp>
        <p:sp>
          <p:nvSpPr>
            <p:cNvPr id="36929" name="Rectangle 35"/>
            <p:cNvSpPr>
              <a:spLocks noChangeArrowheads="1"/>
            </p:cNvSpPr>
            <p:nvPr/>
          </p:nvSpPr>
          <p:spPr bwMode="auto">
            <a:xfrm>
              <a:off x="3063" y="2500"/>
              <a:ext cx="377" cy="310"/>
            </a:xfrm>
            <a:prstGeom prst="rect">
              <a:avLst/>
            </a:prstGeom>
            <a:solidFill>
              <a:srgbClr val="FF66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a:latin typeface="Gill Sans Light"/>
                <a:ea typeface="굴림" panose="020B0600000101010101" pitchFamily="34" charset="-127"/>
                <a:cs typeface="Gill Sans Light"/>
              </a:endParaRPr>
            </a:p>
          </p:txBody>
        </p:sp>
        <p:sp>
          <p:nvSpPr>
            <p:cNvPr id="36930" name="Rectangle 23"/>
            <p:cNvSpPr>
              <a:spLocks noChangeArrowheads="1"/>
            </p:cNvSpPr>
            <p:nvPr/>
          </p:nvSpPr>
          <p:spPr bwMode="auto">
            <a:xfrm>
              <a:off x="3063" y="2190"/>
              <a:ext cx="377" cy="310"/>
            </a:xfrm>
            <a:prstGeom prst="rect">
              <a:avLst/>
            </a:prstGeom>
            <a:solidFill>
              <a:srgbClr val="FFFF00"/>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dirty="0">
                  <a:latin typeface="Gill Sans Light"/>
                  <a:ea typeface="굴림" panose="020B0600000101010101" pitchFamily="34" charset="-127"/>
                  <a:cs typeface="Gill Sans Light"/>
                </a:rPr>
                <a:t>D</a:t>
              </a:r>
            </a:p>
          </p:txBody>
        </p:sp>
      </p:grpSp>
      <p:grpSp>
        <p:nvGrpSpPr>
          <p:cNvPr id="775299" name="Group 131"/>
          <p:cNvGrpSpPr>
            <a:grpSpLocks/>
          </p:cNvGrpSpPr>
          <p:nvPr/>
        </p:nvGrpSpPr>
        <p:grpSpPr bwMode="auto">
          <a:xfrm>
            <a:off x="4262438" y="3168650"/>
            <a:ext cx="600075" cy="1476375"/>
            <a:chOff x="2685" y="2190"/>
            <a:chExt cx="378" cy="930"/>
          </a:xfrm>
        </p:grpSpPr>
        <p:sp>
          <p:nvSpPr>
            <p:cNvPr id="36925" name="Rectangle 46"/>
            <p:cNvSpPr>
              <a:spLocks noChangeArrowheads="1"/>
            </p:cNvSpPr>
            <p:nvPr/>
          </p:nvSpPr>
          <p:spPr bwMode="auto">
            <a:xfrm>
              <a:off x="2685" y="2810"/>
              <a:ext cx="378" cy="310"/>
            </a:xfrm>
            <a:prstGeom prst="rect">
              <a:avLst/>
            </a:prstGeom>
            <a:solidFill>
              <a:schemeClr val="accent1"/>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a:latin typeface="Gill Sans Light"/>
                <a:ea typeface="굴림" panose="020B0600000101010101" pitchFamily="34" charset="-127"/>
                <a:cs typeface="Gill Sans Light"/>
              </a:endParaRPr>
            </a:p>
          </p:txBody>
        </p:sp>
        <p:sp>
          <p:nvSpPr>
            <p:cNvPr id="36926" name="Rectangle 34"/>
            <p:cNvSpPr>
              <a:spLocks noChangeArrowheads="1"/>
            </p:cNvSpPr>
            <p:nvPr/>
          </p:nvSpPr>
          <p:spPr bwMode="auto">
            <a:xfrm>
              <a:off x="2685" y="2500"/>
              <a:ext cx="378" cy="310"/>
            </a:xfrm>
            <a:prstGeom prst="rect">
              <a:avLst/>
            </a:prstGeom>
            <a:solidFill>
              <a:srgbClr val="FF66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a:latin typeface="Gill Sans Light"/>
                <a:ea typeface="굴림" panose="020B0600000101010101" pitchFamily="34" charset="-127"/>
                <a:cs typeface="Gill Sans Light"/>
              </a:endParaRPr>
            </a:p>
          </p:txBody>
        </p:sp>
        <p:sp>
          <p:nvSpPr>
            <p:cNvPr id="36927" name="Rectangle 22"/>
            <p:cNvSpPr>
              <a:spLocks noChangeArrowheads="1"/>
            </p:cNvSpPr>
            <p:nvPr/>
          </p:nvSpPr>
          <p:spPr bwMode="auto">
            <a:xfrm>
              <a:off x="2685" y="2190"/>
              <a:ext cx="378"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a:latin typeface="Gill Sans Light"/>
                <a:ea typeface="굴림" panose="020B0600000101010101" pitchFamily="34" charset="-127"/>
                <a:cs typeface="Gill Sans Light"/>
              </a:endParaRPr>
            </a:p>
          </p:txBody>
        </p:sp>
      </p:grpSp>
      <p:grpSp>
        <p:nvGrpSpPr>
          <p:cNvPr id="775298" name="Group 130"/>
          <p:cNvGrpSpPr>
            <a:grpSpLocks/>
          </p:cNvGrpSpPr>
          <p:nvPr/>
        </p:nvGrpSpPr>
        <p:grpSpPr bwMode="auto">
          <a:xfrm>
            <a:off x="3662363" y="3168650"/>
            <a:ext cx="600075" cy="1476375"/>
            <a:chOff x="2307" y="2190"/>
            <a:chExt cx="378" cy="930"/>
          </a:xfrm>
        </p:grpSpPr>
        <p:sp>
          <p:nvSpPr>
            <p:cNvPr id="36922" name="Rectangle 45"/>
            <p:cNvSpPr>
              <a:spLocks noChangeArrowheads="1"/>
            </p:cNvSpPr>
            <p:nvPr/>
          </p:nvSpPr>
          <p:spPr bwMode="auto">
            <a:xfrm>
              <a:off x="2307" y="2810"/>
              <a:ext cx="378" cy="310"/>
            </a:xfrm>
            <a:prstGeom prst="rect">
              <a:avLst/>
            </a:prstGeom>
            <a:solidFill>
              <a:schemeClr val="accent1"/>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a:latin typeface="Gill Sans Light"/>
                <a:ea typeface="굴림" panose="020B0600000101010101" pitchFamily="34" charset="-127"/>
                <a:cs typeface="Gill Sans Light"/>
              </a:endParaRPr>
            </a:p>
          </p:txBody>
        </p:sp>
        <p:sp>
          <p:nvSpPr>
            <p:cNvPr id="36923" name="Rectangle 33"/>
            <p:cNvSpPr>
              <a:spLocks noChangeArrowheads="1"/>
            </p:cNvSpPr>
            <p:nvPr/>
          </p:nvSpPr>
          <p:spPr bwMode="auto">
            <a:xfrm>
              <a:off x="2307" y="2500"/>
              <a:ext cx="378" cy="310"/>
            </a:xfrm>
            <a:prstGeom prst="rect">
              <a:avLst/>
            </a:prstGeom>
            <a:solidFill>
              <a:srgbClr val="FF66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a:latin typeface="Gill Sans Light"/>
                <a:ea typeface="굴림" panose="020B0600000101010101" pitchFamily="34" charset="-127"/>
                <a:cs typeface="Gill Sans Light"/>
              </a:endParaRPr>
            </a:p>
          </p:txBody>
        </p:sp>
        <p:sp>
          <p:nvSpPr>
            <p:cNvPr id="36924" name="Rectangle 21"/>
            <p:cNvSpPr>
              <a:spLocks noChangeArrowheads="1"/>
            </p:cNvSpPr>
            <p:nvPr/>
          </p:nvSpPr>
          <p:spPr bwMode="auto">
            <a:xfrm>
              <a:off x="2307" y="2190"/>
              <a:ext cx="378"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a:latin typeface="Gill Sans Light"/>
                <a:ea typeface="굴림" panose="020B0600000101010101" pitchFamily="34" charset="-127"/>
                <a:cs typeface="Gill Sans Light"/>
              </a:endParaRPr>
            </a:p>
          </p:txBody>
        </p:sp>
      </p:grpSp>
      <p:grpSp>
        <p:nvGrpSpPr>
          <p:cNvPr id="775297" name="Group 129"/>
          <p:cNvGrpSpPr>
            <a:grpSpLocks/>
          </p:cNvGrpSpPr>
          <p:nvPr/>
        </p:nvGrpSpPr>
        <p:grpSpPr bwMode="auto">
          <a:xfrm>
            <a:off x="3063875" y="3168650"/>
            <a:ext cx="598488" cy="1476375"/>
            <a:chOff x="1930" y="2190"/>
            <a:chExt cx="377" cy="930"/>
          </a:xfrm>
        </p:grpSpPr>
        <p:sp>
          <p:nvSpPr>
            <p:cNvPr id="36919" name="Rectangle 44"/>
            <p:cNvSpPr>
              <a:spLocks noChangeArrowheads="1"/>
            </p:cNvSpPr>
            <p:nvPr/>
          </p:nvSpPr>
          <p:spPr bwMode="auto">
            <a:xfrm>
              <a:off x="1930" y="2810"/>
              <a:ext cx="377" cy="310"/>
            </a:xfrm>
            <a:prstGeom prst="rect">
              <a:avLst/>
            </a:prstGeom>
            <a:solidFill>
              <a:schemeClr val="accent1"/>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dirty="0">
                  <a:latin typeface="Gill Sans Light"/>
                  <a:ea typeface="굴림" panose="020B0600000101010101" pitchFamily="34" charset="-127"/>
                  <a:cs typeface="Gill Sans Light"/>
                </a:rPr>
                <a:t>C</a:t>
              </a:r>
            </a:p>
          </p:txBody>
        </p:sp>
        <p:sp>
          <p:nvSpPr>
            <p:cNvPr id="36920" name="Rectangle 32"/>
            <p:cNvSpPr>
              <a:spLocks noChangeArrowheads="1"/>
            </p:cNvSpPr>
            <p:nvPr/>
          </p:nvSpPr>
          <p:spPr bwMode="auto">
            <a:xfrm>
              <a:off x="1930" y="2500"/>
              <a:ext cx="377" cy="310"/>
            </a:xfrm>
            <a:prstGeom prst="rect">
              <a:avLst/>
            </a:prstGeom>
            <a:solidFill>
              <a:srgbClr val="FF66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a:latin typeface="Gill Sans Light"/>
                <a:ea typeface="굴림" panose="020B0600000101010101" pitchFamily="34" charset="-127"/>
                <a:cs typeface="Gill Sans Light"/>
              </a:endParaRPr>
            </a:p>
          </p:txBody>
        </p:sp>
        <p:sp>
          <p:nvSpPr>
            <p:cNvPr id="36921" name="Rectangle 20"/>
            <p:cNvSpPr>
              <a:spLocks noChangeArrowheads="1"/>
            </p:cNvSpPr>
            <p:nvPr/>
          </p:nvSpPr>
          <p:spPr bwMode="auto">
            <a:xfrm>
              <a:off x="1930" y="2190"/>
              <a:ext cx="377"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a:latin typeface="Gill Sans Light"/>
                <a:ea typeface="굴림" panose="020B0600000101010101" pitchFamily="34" charset="-127"/>
                <a:cs typeface="Gill Sans Light"/>
              </a:endParaRPr>
            </a:p>
          </p:txBody>
        </p:sp>
      </p:grpSp>
      <p:grpSp>
        <p:nvGrpSpPr>
          <p:cNvPr id="775296" name="Group 128"/>
          <p:cNvGrpSpPr>
            <a:grpSpLocks/>
          </p:cNvGrpSpPr>
          <p:nvPr/>
        </p:nvGrpSpPr>
        <p:grpSpPr bwMode="auto">
          <a:xfrm>
            <a:off x="2463800" y="3168650"/>
            <a:ext cx="600075" cy="1476375"/>
            <a:chOff x="1552" y="2190"/>
            <a:chExt cx="378" cy="930"/>
          </a:xfrm>
        </p:grpSpPr>
        <p:sp>
          <p:nvSpPr>
            <p:cNvPr id="36916" name="Rectangle 43"/>
            <p:cNvSpPr>
              <a:spLocks noChangeArrowheads="1"/>
            </p:cNvSpPr>
            <p:nvPr/>
          </p:nvSpPr>
          <p:spPr bwMode="auto">
            <a:xfrm>
              <a:off x="1552" y="2810"/>
              <a:ext cx="378" cy="31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a:latin typeface="Gill Sans Light"/>
                <a:ea typeface="굴림" panose="020B0600000101010101" pitchFamily="34" charset="-127"/>
                <a:cs typeface="Gill Sans Light"/>
              </a:endParaRPr>
            </a:p>
          </p:txBody>
        </p:sp>
        <p:sp>
          <p:nvSpPr>
            <p:cNvPr id="36917" name="Rectangle 31"/>
            <p:cNvSpPr>
              <a:spLocks noChangeArrowheads="1"/>
            </p:cNvSpPr>
            <p:nvPr/>
          </p:nvSpPr>
          <p:spPr bwMode="auto">
            <a:xfrm>
              <a:off x="1552" y="2500"/>
              <a:ext cx="378" cy="310"/>
            </a:xfrm>
            <a:prstGeom prst="rect">
              <a:avLst/>
            </a:prstGeom>
            <a:solidFill>
              <a:srgbClr val="FF66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dirty="0">
                  <a:latin typeface="Gill Sans Light"/>
                  <a:ea typeface="굴림" panose="020B0600000101010101" pitchFamily="34" charset="-127"/>
                  <a:cs typeface="Gill Sans Light"/>
                </a:rPr>
                <a:t>B</a:t>
              </a:r>
            </a:p>
          </p:txBody>
        </p:sp>
        <p:sp>
          <p:nvSpPr>
            <p:cNvPr id="36918" name="Rectangle 19"/>
            <p:cNvSpPr>
              <a:spLocks noChangeArrowheads="1"/>
            </p:cNvSpPr>
            <p:nvPr/>
          </p:nvSpPr>
          <p:spPr bwMode="auto">
            <a:xfrm>
              <a:off x="1552" y="2190"/>
              <a:ext cx="378"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a:latin typeface="Gill Sans Light"/>
                <a:ea typeface="굴림" panose="020B0600000101010101" pitchFamily="34" charset="-127"/>
                <a:cs typeface="Gill Sans Light"/>
              </a:endParaRPr>
            </a:p>
          </p:txBody>
        </p:sp>
      </p:grpSp>
      <p:grpSp>
        <p:nvGrpSpPr>
          <p:cNvPr id="775295" name="Group 127"/>
          <p:cNvGrpSpPr>
            <a:grpSpLocks/>
          </p:cNvGrpSpPr>
          <p:nvPr/>
        </p:nvGrpSpPr>
        <p:grpSpPr bwMode="auto">
          <a:xfrm>
            <a:off x="1865313" y="3168650"/>
            <a:ext cx="598487" cy="1476375"/>
            <a:chOff x="1117" y="1948"/>
            <a:chExt cx="377" cy="930"/>
          </a:xfrm>
        </p:grpSpPr>
        <p:sp>
          <p:nvSpPr>
            <p:cNvPr id="36913" name="Rectangle 42"/>
            <p:cNvSpPr>
              <a:spLocks noChangeArrowheads="1"/>
            </p:cNvSpPr>
            <p:nvPr/>
          </p:nvSpPr>
          <p:spPr bwMode="auto">
            <a:xfrm>
              <a:off x="1117" y="2568"/>
              <a:ext cx="377" cy="31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a:latin typeface="Gill Sans Light"/>
                <a:ea typeface="굴림" panose="020B0600000101010101" pitchFamily="34" charset="-127"/>
                <a:cs typeface="Gill Sans Light"/>
              </a:endParaRPr>
            </a:p>
          </p:txBody>
        </p:sp>
        <p:sp>
          <p:nvSpPr>
            <p:cNvPr id="36914" name="Rectangle 30"/>
            <p:cNvSpPr>
              <a:spLocks noChangeArrowheads="1"/>
            </p:cNvSpPr>
            <p:nvPr/>
          </p:nvSpPr>
          <p:spPr bwMode="auto">
            <a:xfrm>
              <a:off x="1117" y="2258"/>
              <a:ext cx="377" cy="31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a:latin typeface="Gill Sans Light"/>
                <a:ea typeface="굴림" panose="020B0600000101010101" pitchFamily="34" charset="-127"/>
                <a:cs typeface="Gill Sans Light"/>
              </a:endParaRPr>
            </a:p>
          </p:txBody>
        </p:sp>
        <p:sp>
          <p:nvSpPr>
            <p:cNvPr id="36915" name="Rectangle 18"/>
            <p:cNvSpPr>
              <a:spLocks noChangeArrowheads="1"/>
            </p:cNvSpPr>
            <p:nvPr/>
          </p:nvSpPr>
          <p:spPr bwMode="auto">
            <a:xfrm>
              <a:off x="1117" y="1948"/>
              <a:ext cx="377"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dirty="0">
                  <a:latin typeface="Gill Sans Light"/>
                  <a:ea typeface="굴림" panose="020B0600000101010101" pitchFamily="34" charset="-127"/>
                  <a:cs typeface="Gill Sans Light"/>
                </a:rPr>
                <a:t>A</a:t>
              </a:r>
            </a:p>
          </p:txBody>
        </p:sp>
      </p:grpSp>
      <p:sp>
        <p:nvSpPr>
          <p:cNvPr id="775184" name="Rectangle 16"/>
          <p:cNvSpPr>
            <a:spLocks noChangeArrowheads="1"/>
          </p:cNvSpPr>
          <p:nvPr/>
        </p:nvSpPr>
        <p:spPr bwMode="auto">
          <a:xfrm>
            <a:off x="7858125" y="2438400"/>
            <a:ext cx="600075" cy="730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a:latin typeface="Gill Sans Light"/>
                <a:ea typeface="굴림" panose="020B0600000101010101" pitchFamily="34" charset="-127"/>
                <a:cs typeface="Gill Sans Light"/>
              </a:rPr>
              <a:t>B</a:t>
            </a:r>
          </a:p>
        </p:txBody>
      </p:sp>
      <p:sp>
        <p:nvSpPr>
          <p:cNvPr id="775183" name="Rectangle 15"/>
          <p:cNvSpPr>
            <a:spLocks noChangeArrowheads="1"/>
          </p:cNvSpPr>
          <p:nvPr/>
        </p:nvSpPr>
        <p:spPr bwMode="auto">
          <a:xfrm>
            <a:off x="7259638" y="2438400"/>
            <a:ext cx="598487"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a:latin typeface="Gill Sans Light"/>
                <a:ea typeface="굴림" panose="020B0600000101010101" pitchFamily="34" charset="-127"/>
                <a:cs typeface="Gill Sans Light"/>
              </a:rPr>
              <a:t>C</a:t>
            </a:r>
          </a:p>
        </p:txBody>
      </p:sp>
      <p:sp>
        <p:nvSpPr>
          <p:cNvPr id="775182" name="Rectangle 14"/>
          <p:cNvSpPr>
            <a:spLocks noChangeArrowheads="1"/>
          </p:cNvSpPr>
          <p:nvPr/>
        </p:nvSpPr>
        <p:spPr bwMode="auto">
          <a:xfrm>
            <a:off x="6659563" y="2438400"/>
            <a:ext cx="600075" cy="730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a:latin typeface="Gill Sans Light"/>
                <a:ea typeface="굴림" panose="020B0600000101010101" pitchFamily="34" charset="-127"/>
                <a:cs typeface="Gill Sans Light"/>
              </a:rPr>
              <a:t>B</a:t>
            </a:r>
          </a:p>
        </p:txBody>
      </p:sp>
      <p:sp>
        <p:nvSpPr>
          <p:cNvPr id="775181" name="Rectangle 13"/>
          <p:cNvSpPr>
            <a:spLocks noChangeArrowheads="1"/>
          </p:cNvSpPr>
          <p:nvPr/>
        </p:nvSpPr>
        <p:spPr bwMode="auto">
          <a:xfrm>
            <a:off x="6061075" y="2438400"/>
            <a:ext cx="598488" cy="73025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a:latin typeface="Gill Sans Light"/>
                <a:ea typeface="굴림" panose="020B0600000101010101" pitchFamily="34" charset="-127"/>
                <a:cs typeface="Gill Sans Light"/>
              </a:rPr>
              <a:t>D</a:t>
            </a:r>
          </a:p>
        </p:txBody>
      </p:sp>
      <p:sp>
        <p:nvSpPr>
          <p:cNvPr id="775180" name="Rectangle 12"/>
          <p:cNvSpPr>
            <a:spLocks noChangeArrowheads="1"/>
          </p:cNvSpPr>
          <p:nvPr/>
        </p:nvSpPr>
        <p:spPr bwMode="auto">
          <a:xfrm>
            <a:off x="5461000" y="2438400"/>
            <a:ext cx="600075" cy="730250"/>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a:latin typeface="Gill Sans Light"/>
                <a:ea typeface="굴림" panose="020B0600000101010101" pitchFamily="34" charset="-127"/>
                <a:cs typeface="Gill Sans Light"/>
              </a:rPr>
              <a:t>A</a:t>
            </a:r>
          </a:p>
        </p:txBody>
      </p:sp>
      <p:sp>
        <p:nvSpPr>
          <p:cNvPr id="775179" name="Rectangle 11"/>
          <p:cNvSpPr>
            <a:spLocks noChangeArrowheads="1"/>
          </p:cNvSpPr>
          <p:nvPr/>
        </p:nvSpPr>
        <p:spPr bwMode="auto">
          <a:xfrm>
            <a:off x="4862513" y="2438400"/>
            <a:ext cx="598487" cy="73025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a:latin typeface="Gill Sans Light"/>
                <a:ea typeface="굴림" panose="020B0600000101010101" pitchFamily="34" charset="-127"/>
                <a:cs typeface="Gill Sans Light"/>
              </a:rPr>
              <a:t>D</a:t>
            </a:r>
          </a:p>
        </p:txBody>
      </p:sp>
      <p:sp>
        <p:nvSpPr>
          <p:cNvPr id="775178" name="Rectangle 10"/>
          <p:cNvSpPr>
            <a:spLocks noChangeArrowheads="1"/>
          </p:cNvSpPr>
          <p:nvPr/>
        </p:nvSpPr>
        <p:spPr bwMode="auto">
          <a:xfrm>
            <a:off x="4262438" y="2438400"/>
            <a:ext cx="600075" cy="730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a:latin typeface="Gill Sans Light"/>
                <a:ea typeface="굴림" panose="020B0600000101010101" pitchFamily="34" charset="-127"/>
                <a:cs typeface="Gill Sans Light"/>
              </a:rPr>
              <a:t>B</a:t>
            </a:r>
          </a:p>
        </p:txBody>
      </p:sp>
      <p:sp>
        <p:nvSpPr>
          <p:cNvPr id="775177" name="Rectangle 9"/>
          <p:cNvSpPr>
            <a:spLocks noChangeArrowheads="1"/>
          </p:cNvSpPr>
          <p:nvPr/>
        </p:nvSpPr>
        <p:spPr bwMode="auto">
          <a:xfrm>
            <a:off x="3662363" y="2438400"/>
            <a:ext cx="600075" cy="730250"/>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a:latin typeface="Gill Sans Light"/>
                <a:ea typeface="굴림" panose="020B0600000101010101" pitchFamily="34" charset="-127"/>
                <a:cs typeface="Gill Sans Light"/>
              </a:rPr>
              <a:t>A</a:t>
            </a:r>
          </a:p>
        </p:txBody>
      </p:sp>
      <p:sp>
        <p:nvSpPr>
          <p:cNvPr id="775176" name="Rectangle 8"/>
          <p:cNvSpPr>
            <a:spLocks noChangeArrowheads="1"/>
          </p:cNvSpPr>
          <p:nvPr/>
        </p:nvSpPr>
        <p:spPr bwMode="auto">
          <a:xfrm>
            <a:off x="3063875" y="2438400"/>
            <a:ext cx="598488"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a:latin typeface="Gill Sans Light"/>
                <a:ea typeface="굴림" panose="020B0600000101010101" pitchFamily="34" charset="-127"/>
                <a:cs typeface="Gill Sans Light"/>
              </a:rPr>
              <a:t>C</a:t>
            </a:r>
          </a:p>
        </p:txBody>
      </p:sp>
      <p:sp>
        <p:nvSpPr>
          <p:cNvPr id="775175" name="Rectangle 7"/>
          <p:cNvSpPr>
            <a:spLocks noChangeArrowheads="1"/>
          </p:cNvSpPr>
          <p:nvPr/>
        </p:nvSpPr>
        <p:spPr bwMode="auto">
          <a:xfrm>
            <a:off x="2463800" y="2438400"/>
            <a:ext cx="600075" cy="730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a:latin typeface="Gill Sans Light"/>
                <a:ea typeface="굴림" panose="020B0600000101010101" pitchFamily="34" charset="-127"/>
                <a:cs typeface="Gill Sans Light"/>
              </a:rPr>
              <a:t>B</a:t>
            </a:r>
          </a:p>
        </p:txBody>
      </p:sp>
      <p:sp>
        <p:nvSpPr>
          <p:cNvPr id="775174" name="Rectangle 6"/>
          <p:cNvSpPr>
            <a:spLocks noChangeArrowheads="1"/>
          </p:cNvSpPr>
          <p:nvPr/>
        </p:nvSpPr>
        <p:spPr bwMode="auto">
          <a:xfrm>
            <a:off x="1865313" y="2438400"/>
            <a:ext cx="598487" cy="730250"/>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a:latin typeface="Gill Sans Light"/>
                <a:ea typeface="굴림" panose="020B0600000101010101" pitchFamily="34" charset="-127"/>
                <a:cs typeface="Gill Sans Light"/>
              </a:rPr>
              <a:t>A</a:t>
            </a:r>
          </a:p>
        </p:txBody>
      </p:sp>
      <p:grpSp>
        <p:nvGrpSpPr>
          <p:cNvPr id="775306" name="Group 138"/>
          <p:cNvGrpSpPr>
            <a:grpSpLocks/>
          </p:cNvGrpSpPr>
          <p:nvPr/>
        </p:nvGrpSpPr>
        <p:grpSpPr bwMode="auto">
          <a:xfrm>
            <a:off x="854075" y="2438400"/>
            <a:ext cx="7604125" cy="2206625"/>
            <a:chOff x="538" y="1536"/>
            <a:chExt cx="4790" cy="1390"/>
          </a:xfrm>
        </p:grpSpPr>
        <p:sp>
          <p:nvSpPr>
            <p:cNvPr id="36891" name="Rectangle 41"/>
            <p:cNvSpPr>
              <a:spLocks noChangeArrowheads="1"/>
            </p:cNvSpPr>
            <p:nvPr/>
          </p:nvSpPr>
          <p:spPr bwMode="auto">
            <a:xfrm>
              <a:off x="538" y="2616"/>
              <a:ext cx="637" cy="31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a:latin typeface="Gill Sans Light"/>
                  <a:ea typeface="굴림" panose="020B0600000101010101" pitchFamily="34" charset="-127"/>
                  <a:cs typeface="Gill Sans Light"/>
                </a:rPr>
                <a:t>3</a:t>
              </a:r>
            </a:p>
          </p:txBody>
        </p:sp>
        <p:sp>
          <p:nvSpPr>
            <p:cNvPr id="36892" name="Rectangle 29"/>
            <p:cNvSpPr>
              <a:spLocks noChangeArrowheads="1"/>
            </p:cNvSpPr>
            <p:nvPr/>
          </p:nvSpPr>
          <p:spPr bwMode="auto">
            <a:xfrm>
              <a:off x="538" y="2306"/>
              <a:ext cx="637" cy="31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a:latin typeface="Gill Sans Light"/>
                  <a:ea typeface="굴림" panose="020B0600000101010101" pitchFamily="34" charset="-127"/>
                  <a:cs typeface="Gill Sans Light"/>
                </a:rPr>
                <a:t>2</a:t>
              </a:r>
            </a:p>
          </p:txBody>
        </p:sp>
        <p:sp>
          <p:nvSpPr>
            <p:cNvPr id="36893" name="Rectangle 17"/>
            <p:cNvSpPr>
              <a:spLocks noChangeArrowheads="1"/>
            </p:cNvSpPr>
            <p:nvPr/>
          </p:nvSpPr>
          <p:spPr bwMode="auto">
            <a:xfrm>
              <a:off x="538" y="1996"/>
              <a:ext cx="637" cy="31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a:latin typeface="Gill Sans Light"/>
                  <a:ea typeface="굴림" panose="020B0600000101010101" pitchFamily="34" charset="-127"/>
                  <a:cs typeface="Gill Sans Light"/>
                </a:rPr>
                <a:t>1</a:t>
              </a:r>
            </a:p>
          </p:txBody>
        </p:sp>
        <p:sp>
          <p:nvSpPr>
            <p:cNvPr id="36894" name="Rectangle 5"/>
            <p:cNvSpPr>
              <a:spLocks noChangeArrowheads="1"/>
            </p:cNvSpPr>
            <p:nvPr/>
          </p:nvSpPr>
          <p:spPr bwMode="auto">
            <a:xfrm>
              <a:off x="538" y="1584"/>
              <a:ext cx="637" cy="46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50000"/>
                </a:lnSpc>
                <a:spcBef>
                  <a:spcPct val="30000"/>
                </a:spcBef>
              </a:pPr>
              <a:r>
                <a:rPr lang="en-US" altLang="ko-KR" sz="2400" dirty="0">
                  <a:latin typeface="Gill Sans Light"/>
                  <a:ea typeface="굴림" panose="020B0600000101010101" pitchFamily="34" charset="-127"/>
                  <a:cs typeface="Gill Sans Light"/>
                </a:rPr>
                <a:t>Ref:</a:t>
              </a:r>
            </a:p>
            <a:p>
              <a:pPr algn="l">
                <a:lnSpc>
                  <a:spcPct val="90000"/>
                </a:lnSpc>
                <a:spcBef>
                  <a:spcPct val="30000"/>
                </a:spcBef>
              </a:pPr>
              <a:r>
                <a:rPr lang="en-US" altLang="ko-KR" sz="2400" dirty="0">
                  <a:latin typeface="Gill Sans Light"/>
                  <a:ea typeface="굴림" panose="020B0600000101010101" pitchFamily="34" charset="-127"/>
                  <a:cs typeface="Gill Sans Light"/>
                </a:rPr>
                <a:t>Page:</a:t>
              </a:r>
            </a:p>
          </p:txBody>
        </p:sp>
        <p:sp>
          <p:nvSpPr>
            <p:cNvPr id="36895" name="Line 53"/>
            <p:cNvSpPr>
              <a:spLocks noChangeShapeType="1"/>
            </p:cNvSpPr>
            <p:nvPr/>
          </p:nvSpPr>
          <p:spPr bwMode="auto">
            <a:xfrm>
              <a:off x="538" y="1536"/>
              <a:ext cx="479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sp>
          <p:nvSpPr>
            <p:cNvPr id="36896" name="Line 54"/>
            <p:cNvSpPr>
              <a:spLocks noChangeShapeType="1"/>
            </p:cNvSpPr>
            <p:nvPr/>
          </p:nvSpPr>
          <p:spPr bwMode="auto">
            <a:xfrm>
              <a:off x="538" y="1996"/>
              <a:ext cx="479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sp>
          <p:nvSpPr>
            <p:cNvPr id="36897" name="Line 55"/>
            <p:cNvSpPr>
              <a:spLocks noChangeShapeType="1"/>
            </p:cNvSpPr>
            <p:nvPr/>
          </p:nvSpPr>
          <p:spPr bwMode="auto">
            <a:xfrm>
              <a:off x="538" y="2306"/>
              <a:ext cx="47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sp>
          <p:nvSpPr>
            <p:cNvPr id="36898" name="Line 56"/>
            <p:cNvSpPr>
              <a:spLocks noChangeShapeType="1"/>
            </p:cNvSpPr>
            <p:nvPr/>
          </p:nvSpPr>
          <p:spPr bwMode="auto">
            <a:xfrm>
              <a:off x="538" y="2616"/>
              <a:ext cx="47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sp>
          <p:nvSpPr>
            <p:cNvPr id="36899" name="Line 57"/>
            <p:cNvSpPr>
              <a:spLocks noChangeShapeType="1"/>
            </p:cNvSpPr>
            <p:nvPr/>
          </p:nvSpPr>
          <p:spPr bwMode="auto">
            <a:xfrm>
              <a:off x="538" y="2926"/>
              <a:ext cx="479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sp>
          <p:nvSpPr>
            <p:cNvPr id="36900" name="Line 58"/>
            <p:cNvSpPr>
              <a:spLocks noChangeShapeType="1"/>
            </p:cNvSpPr>
            <p:nvPr/>
          </p:nvSpPr>
          <p:spPr bwMode="auto">
            <a:xfrm>
              <a:off x="538" y="1536"/>
              <a:ext cx="0" cy="139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sp>
          <p:nvSpPr>
            <p:cNvPr id="36901" name="Line 59"/>
            <p:cNvSpPr>
              <a:spLocks noChangeShapeType="1"/>
            </p:cNvSpPr>
            <p:nvPr/>
          </p:nvSpPr>
          <p:spPr bwMode="auto">
            <a:xfrm>
              <a:off x="1175" y="1536"/>
              <a:ext cx="0" cy="139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sp>
          <p:nvSpPr>
            <p:cNvPr id="36902" name="Line 60"/>
            <p:cNvSpPr>
              <a:spLocks noChangeShapeType="1"/>
            </p:cNvSpPr>
            <p:nvPr/>
          </p:nvSpPr>
          <p:spPr bwMode="auto">
            <a:xfrm>
              <a:off x="1552" y="1536"/>
              <a:ext cx="0" cy="13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sp>
          <p:nvSpPr>
            <p:cNvPr id="36903" name="Line 61"/>
            <p:cNvSpPr>
              <a:spLocks noChangeShapeType="1"/>
            </p:cNvSpPr>
            <p:nvPr/>
          </p:nvSpPr>
          <p:spPr bwMode="auto">
            <a:xfrm>
              <a:off x="1930" y="1536"/>
              <a:ext cx="0" cy="13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sp>
          <p:nvSpPr>
            <p:cNvPr id="36904" name="Line 62"/>
            <p:cNvSpPr>
              <a:spLocks noChangeShapeType="1"/>
            </p:cNvSpPr>
            <p:nvPr/>
          </p:nvSpPr>
          <p:spPr bwMode="auto">
            <a:xfrm>
              <a:off x="2307" y="1536"/>
              <a:ext cx="0" cy="13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sp>
          <p:nvSpPr>
            <p:cNvPr id="36905" name="Line 63"/>
            <p:cNvSpPr>
              <a:spLocks noChangeShapeType="1"/>
            </p:cNvSpPr>
            <p:nvPr/>
          </p:nvSpPr>
          <p:spPr bwMode="auto">
            <a:xfrm>
              <a:off x="2685" y="1536"/>
              <a:ext cx="0" cy="13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sp>
          <p:nvSpPr>
            <p:cNvPr id="36906" name="Line 64"/>
            <p:cNvSpPr>
              <a:spLocks noChangeShapeType="1"/>
            </p:cNvSpPr>
            <p:nvPr/>
          </p:nvSpPr>
          <p:spPr bwMode="auto">
            <a:xfrm>
              <a:off x="3063" y="1536"/>
              <a:ext cx="0" cy="13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sp>
          <p:nvSpPr>
            <p:cNvPr id="36907" name="Line 65"/>
            <p:cNvSpPr>
              <a:spLocks noChangeShapeType="1"/>
            </p:cNvSpPr>
            <p:nvPr/>
          </p:nvSpPr>
          <p:spPr bwMode="auto">
            <a:xfrm>
              <a:off x="3440" y="1536"/>
              <a:ext cx="0" cy="13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sp>
          <p:nvSpPr>
            <p:cNvPr id="36908" name="Line 66"/>
            <p:cNvSpPr>
              <a:spLocks noChangeShapeType="1"/>
            </p:cNvSpPr>
            <p:nvPr/>
          </p:nvSpPr>
          <p:spPr bwMode="auto">
            <a:xfrm>
              <a:off x="3818" y="1536"/>
              <a:ext cx="0" cy="13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sp>
          <p:nvSpPr>
            <p:cNvPr id="36909" name="Line 67"/>
            <p:cNvSpPr>
              <a:spLocks noChangeShapeType="1"/>
            </p:cNvSpPr>
            <p:nvPr/>
          </p:nvSpPr>
          <p:spPr bwMode="auto">
            <a:xfrm>
              <a:off x="4195" y="1536"/>
              <a:ext cx="0" cy="13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sp>
          <p:nvSpPr>
            <p:cNvPr id="36910" name="Line 68"/>
            <p:cNvSpPr>
              <a:spLocks noChangeShapeType="1"/>
            </p:cNvSpPr>
            <p:nvPr/>
          </p:nvSpPr>
          <p:spPr bwMode="auto">
            <a:xfrm>
              <a:off x="4573" y="1536"/>
              <a:ext cx="0" cy="13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sp>
          <p:nvSpPr>
            <p:cNvPr id="36911" name="Line 69"/>
            <p:cNvSpPr>
              <a:spLocks noChangeShapeType="1"/>
            </p:cNvSpPr>
            <p:nvPr/>
          </p:nvSpPr>
          <p:spPr bwMode="auto">
            <a:xfrm>
              <a:off x="4950" y="1536"/>
              <a:ext cx="0" cy="13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sp>
          <p:nvSpPr>
            <p:cNvPr id="36912" name="Line 70"/>
            <p:cNvSpPr>
              <a:spLocks noChangeShapeType="1"/>
            </p:cNvSpPr>
            <p:nvPr/>
          </p:nvSpPr>
          <p:spPr bwMode="auto">
            <a:xfrm>
              <a:off x="5328" y="1536"/>
              <a:ext cx="0" cy="139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grpSp>
    </p:spTree>
    <p:extLst>
      <p:ext uri="{BB962C8B-B14F-4D97-AF65-F5344CB8AC3E}">
        <p14:creationId xmlns:p14="http://schemas.microsoft.com/office/powerpoint/2010/main" val="71018499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75171">
                                            <p:txEl>
                                              <p:pRg st="0" end="0"/>
                                            </p:txEl>
                                          </p:spTgt>
                                        </p:tgtEl>
                                        <p:attrNameLst>
                                          <p:attrName>style.visibility</p:attrName>
                                        </p:attrNameLst>
                                      </p:cBhvr>
                                      <p:to>
                                        <p:strVal val="visible"/>
                                      </p:to>
                                    </p:set>
                                    <p:anim calcmode="lin" valueType="num">
                                      <p:cBhvr additive="base">
                                        <p:cTn id="7" dur="500" fill="hold"/>
                                        <p:tgtEl>
                                          <p:spTgt spid="77517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7517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75171">
                                            <p:txEl>
                                              <p:pRg st="1" end="1"/>
                                            </p:txEl>
                                          </p:spTgt>
                                        </p:tgtEl>
                                        <p:attrNameLst>
                                          <p:attrName>style.visibility</p:attrName>
                                        </p:attrNameLst>
                                      </p:cBhvr>
                                      <p:to>
                                        <p:strVal val="visible"/>
                                      </p:to>
                                    </p:set>
                                    <p:anim calcmode="lin" valueType="num">
                                      <p:cBhvr additive="base">
                                        <p:cTn id="11" dur="500" fill="hold"/>
                                        <p:tgtEl>
                                          <p:spTgt spid="775171">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77517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775171">
                                            <p:txEl>
                                              <p:pRg st="2" end="2"/>
                                            </p:txEl>
                                          </p:spTgt>
                                        </p:tgtEl>
                                        <p:attrNameLst>
                                          <p:attrName>style.visibility</p:attrName>
                                        </p:attrNameLst>
                                      </p:cBhvr>
                                      <p:to>
                                        <p:strVal val="visible"/>
                                      </p:to>
                                    </p:set>
                                    <p:anim calcmode="lin" valueType="num">
                                      <p:cBhvr additive="base">
                                        <p:cTn id="17" dur="500" fill="hold"/>
                                        <p:tgtEl>
                                          <p:spTgt spid="775171">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775171">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775306"/>
                                        </p:tgtEl>
                                        <p:attrNameLst>
                                          <p:attrName>style.visibility</p:attrName>
                                        </p:attrNameLst>
                                      </p:cBhvr>
                                      <p:to>
                                        <p:strVal val="visible"/>
                                      </p:to>
                                    </p:set>
                                    <p:anim calcmode="lin" valueType="num">
                                      <p:cBhvr additive="base">
                                        <p:cTn id="21" dur="500" fill="hold"/>
                                        <p:tgtEl>
                                          <p:spTgt spid="775306"/>
                                        </p:tgtEl>
                                        <p:attrNameLst>
                                          <p:attrName>ppt_x</p:attrName>
                                        </p:attrNameLst>
                                      </p:cBhvr>
                                      <p:tavLst>
                                        <p:tav tm="0">
                                          <p:val>
                                            <p:strVal val="1+#ppt_w/2"/>
                                          </p:val>
                                        </p:tav>
                                        <p:tav tm="100000">
                                          <p:val>
                                            <p:strVal val="#ppt_x"/>
                                          </p:val>
                                        </p:tav>
                                      </p:tavLst>
                                    </p:anim>
                                    <p:anim calcmode="lin" valueType="num">
                                      <p:cBhvr additive="base">
                                        <p:cTn id="22" dur="500" fill="hold"/>
                                        <p:tgtEl>
                                          <p:spTgt spid="775306"/>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7517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77529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75175"/>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775296"/>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75176"/>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775297"/>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75177"/>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775298"/>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75178"/>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775299"/>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75179"/>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0"/>
                                          </p:stCondLst>
                                        </p:cTn>
                                        <p:tgtEl>
                                          <p:spTgt spid="775300"/>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775180"/>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nodeType="clickEffect">
                                  <p:stCondLst>
                                    <p:cond delay="0"/>
                                  </p:stCondLst>
                                  <p:childTnLst>
                                    <p:set>
                                      <p:cBhvr>
                                        <p:cTn id="78" dur="1" fill="hold">
                                          <p:stCondLst>
                                            <p:cond delay="0"/>
                                          </p:stCondLst>
                                        </p:cTn>
                                        <p:tgtEl>
                                          <p:spTgt spid="775301"/>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775181"/>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nodeType="clickEffect">
                                  <p:stCondLst>
                                    <p:cond delay="0"/>
                                  </p:stCondLst>
                                  <p:childTnLst>
                                    <p:set>
                                      <p:cBhvr>
                                        <p:cTn id="86" dur="1" fill="hold">
                                          <p:stCondLst>
                                            <p:cond delay="0"/>
                                          </p:stCondLst>
                                        </p:cTn>
                                        <p:tgtEl>
                                          <p:spTgt spid="775302"/>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775182"/>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nodeType="clickEffect">
                                  <p:stCondLst>
                                    <p:cond delay="0"/>
                                  </p:stCondLst>
                                  <p:childTnLst>
                                    <p:set>
                                      <p:cBhvr>
                                        <p:cTn id="94" dur="1" fill="hold">
                                          <p:stCondLst>
                                            <p:cond delay="0"/>
                                          </p:stCondLst>
                                        </p:cTn>
                                        <p:tgtEl>
                                          <p:spTgt spid="775303"/>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775183"/>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nodeType="clickEffect">
                                  <p:stCondLst>
                                    <p:cond delay="0"/>
                                  </p:stCondLst>
                                  <p:childTnLst>
                                    <p:set>
                                      <p:cBhvr>
                                        <p:cTn id="102" dur="1" fill="hold">
                                          <p:stCondLst>
                                            <p:cond delay="0"/>
                                          </p:stCondLst>
                                        </p:cTn>
                                        <p:tgtEl>
                                          <p:spTgt spid="775304"/>
                                        </p:tgtEl>
                                        <p:attrNameLst>
                                          <p:attrName>style.visibility</p:attrName>
                                        </p:attrNameLst>
                                      </p:cBhvr>
                                      <p:to>
                                        <p:strVal val="visible"/>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775184"/>
                                        </p:tgtEl>
                                        <p:attrNameLst>
                                          <p:attrName>style.visibility</p:attrName>
                                        </p:attrNameLst>
                                      </p:cBhvr>
                                      <p:to>
                                        <p:strVal val="visible"/>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 presetClass="entr" presetSubtype="0" fill="hold" nodeType="clickEffect">
                                  <p:stCondLst>
                                    <p:cond delay="0"/>
                                  </p:stCondLst>
                                  <p:childTnLst>
                                    <p:set>
                                      <p:cBhvr>
                                        <p:cTn id="110" dur="1" fill="hold">
                                          <p:stCondLst>
                                            <p:cond delay="0"/>
                                          </p:stCondLst>
                                        </p:cTn>
                                        <p:tgtEl>
                                          <p:spTgt spid="775305"/>
                                        </p:tgtEl>
                                        <p:attrNameLst>
                                          <p:attrName>style.visibility</p:attrName>
                                        </p:attrNameLst>
                                      </p:cBhvr>
                                      <p:to>
                                        <p:strVal val="visible"/>
                                      </p:to>
                                    </p:se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 presetClass="entr" presetSubtype="2" fill="hold" grpId="0" nodeType="clickEffect">
                                  <p:stCondLst>
                                    <p:cond delay="0"/>
                                  </p:stCondLst>
                                  <p:childTnLst>
                                    <p:set>
                                      <p:cBhvr>
                                        <p:cTn id="114" dur="1" fill="hold">
                                          <p:stCondLst>
                                            <p:cond delay="0"/>
                                          </p:stCondLst>
                                        </p:cTn>
                                        <p:tgtEl>
                                          <p:spTgt spid="775171">
                                            <p:txEl>
                                              <p:pRg st="10" end="10"/>
                                            </p:txEl>
                                          </p:spTgt>
                                        </p:tgtEl>
                                        <p:attrNameLst>
                                          <p:attrName>style.visibility</p:attrName>
                                        </p:attrNameLst>
                                      </p:cBhvr>
                                      <p:to>
                                        <p:strVal val="visible"/>
                                      </p:to>
                                    </p:set>
                                    <p:anim calcmode="lin" valueType="num">
                                      <p:cBhvr additive="base">
                                        <p:cTn id="115" dur="500" fill="hold"/>
                                        <p:tgtEl>
                                          <p:spTgt spid="775171">
                                            <p:txEl>
                                              <p:pRg st="10" end="10"/>
                                            </p:txEl>
                                          </p:spTgt>
                                        </p:tgtEl>
                                        <p:attrNameLst>
                                          <p:attrName>ppt_x</p:attrName>
                                        </p:attrNameLst>
                                      </p:cBhvr>
                                      <p:tavLst>
                                        <p:tav tm="0">
                                          <p:val>
                                            <p:strVal val="1+#ppt_w/2"/>
                                          </p:val>
                                        </p:tav>
                                        <p:tav tm="100000">
                                          <p:val>
                                            <p:strVal val="#ppt_x"/>
                                          </p:val>
                                        </p:tav>
                                      </p:tavLst>
                                    </p:anim>
                                    <p:anim calcmode="lin" valueType="num">
                                      <p:cBhvr additive="base">
                                        <p:cTn id="116" dur="500" fill="hold"/>
                                        <p:tgtEl>
                                          <p:spTgt spid="775171">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2" fill="hold" grpId="0" nodeType="clickEffect">
                                  <p:stCondLst>
                                    <p:cond delay="0"/>
                                  </p:stCondLst>
                                  <p:childTnLst>
                                    <p:set>
                                      <p:cBhvr>
                                        <p:cTn id="120" dur="1" fill="hold">
                                          <p:stCondLst>
                                            <p:cond delay="0"/>
                                          </p:stCondLst>
                                        </p:cTn>
                                        <p:tgtEl>
                                          <p:spTgt spid="775171">
                                            <p:txEl>
                                              <p:pRg st="11" end="11"/>
                                            </p:txEl>
                                          </p:spTgt>
                                        </p:tgtEl>
                                        <p:attrNameLst>
                                          <p:attrName>style.visibility</p:attrName>
                                        </p:attrNameLst>
                                      </p:cBhvr>
                                      <p:to>
                                        <p:strVal val="visible"/>
                                      </p:to>
                                    </p:set>
                                    <p:anim calcmode="lin" valueType="num">
                                      <p:cBhvr additive="base">
                                        <p:cTn id="121" dur="500" fill="hold"/>
                                        <p:tgtEl>
                                          <p:spTgt spid="775171">
                                            <p:txEl>
                                              <p:pRg st="11" end="11"/>
                                            </p:txEl>
                                          </p:spTgt>
                                        </p:tgtEl>
                                        <p:attrNameLst>
                                          <p:attrName>ppt_x</p:attrName>
                                        </p:attrNameLst>
                                      </p:cBhvr>
                                      <p:tavLst>
                                        <p:tav tm="0">
                                          <p:val>
                                            <p:strVal val="1+#ppt_w/2"/>
                                          </p:val>
                                        </p:tav>
                                        <p:tav tm="100000">
                                          <p:val>
                                            <p:strVal val="#ppt_x"/>
                                          </p:val>
                                        </p:tav>
                                      </p:tavLst>
                                    </p:anim>
                                    <p:anim calcmode="lin" valueType="num">
                                      <p:cBhvr additive="base">
                                        <p:cTn id="122" dur="500" fill="hold"/>
                                        <p:tgtEl>
                                          <p:spTgt spid="775171">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5171" grpId="0" build="p"/>
      <p:bldP spid="775184" grpId="0"/>
      <p:bldP spid="775183" grpId="0"/>
      <p:bldP spid="775182" grpId="0"/>
      <p:bldP spid="775181" grpId="0"/>
      <p:bldP spid="775180" grpId="0"/>
      <p:bldP spid="775179" grpId="0"/>
      <p:bldP spid="775178" grpId="0"/>
      <p:bldP spid="775177" grpId="0"/>
      <p:bldP spid="775176" grpId="0"/>
      <p:bldP spid="775175" grpId="0"/>
      <p:bldP spid="775174" grpId="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43" name="Rectangle 3"/>
          <p:cNvSpPr>
            <a:spLocks noGrp="1" noChangeArrowheads="1"/>
          </p:cNvSpPr>
          <p:nvPr>
            <p:ph type="body" idx="1"/>
          </p:nvPr>
        </p:nvSpPr>
        <p:spPr>
          <a:xfrm>
            <a:off x="228600" y="838200"/>
            <a:ext cx="8610600" cy="5943600"/>
          </a:xfrm>
        </p:spPr>
        <p:txBody>
          <a:bodyPr>
            <a:noAutofit/>
          </a:bodyPr>
          <a:lstStyle/>
          <a:p>
            <a:pPr>
              <a:lnSpc>
                <a:spcPct val="80000"/>
              </a:lnSpc>
              <a:spcBef>
                <a:spcPct val="20000"/>
              </a:spcBef>
            </a:pPr>
            <a:r>
              <a:rPr lang="en-US" altLang="ko-KR" sz="2800" dirty="0" smtClean="0">
                <a:ea typeface="굴림" panose="020B0600000101010101" pitchFamily="34" charset="-127"/>
              </a:rPr>
              <a:t>Suppose we have the same reference stream: </a:t>
            </a:r>
          </a:p>
          <a:p>
            <a:pPr lvl="1">
              <a:lnSpc>
                <a:spcPct val="80000"/>
              </a:lnSpc>
              <a:spcBef>
                <a:spcPct val="20000"/>
              </a:spcBef>
            </a:pPr>
            <a:r>
              <a:rPr lang="en-US" altLang="ko-KR" sz="2400" dirty="0" smtClean="0">
                <a:ea typeface="굴림" panose="020B0600000101010101" pitchFamily="34" charset="-127"/>
              </a:rPr>
              <a:t>A B C A B D A D B C B</a:t>
            </a:r>
          </a:p>
          <a:p>
            <a:pPr>
              <a:lnSpc>
                <a:spcPct val="80000"/>
              </a:lnSpc>
              <a:spcBef>
                <a:spcPct val="20000"/>
              </a:spcBef>
            </a:pPr>
            <a:r>
              <a:rPr lang="en-US" altLang="ko-KR" sz="2800" dirty="0" smtClean="0">
                <a:ea typeface="굴림" panose="020B0600000101010101" pitchFamily="34" charset="-127"/>
              </a:rPr>
              <a:t>Consider MIN Page replacement:</a:t>
            </a:r>
          </a:p>
          <a:p>
            <a:pPr>
              <a:lnSpc>
                <a:spcPct val="80000"/>
              </a:lnSpc>
              <a:spcBef>
                <a:spcPct val="20000"/>
              </a:spcBef>
            </a:pPr>
            <a:endParaRPr lang="en-US" altLang="ko-KR" sz="2800" dirty="0" smtClean="0">
              <a:ea typeface="굴림" panose="020B0600000101010101" pitchFamily="34" charset="-127"/>
            </a:endParaRPr>
          </a:p>
          <a:p>
            <a:pPr>
              <a:lnSpc>
                <a:spcPct val="80000"/>
              </a:lnSpc>
              <a:spcBef>
                <a:spcPct val="20000"/>
              </a:spcBef>
            </a:pPr>
            <a:endParaRPr lang="en-US" altLang="ko-KR" sz="2800" dirty="0" smtClean="0">
              <a:ea typeface="굴림" panose="020B0600000101010101" pitchFamily="34" charset="-127"/>
            </a:endParaRPr>
          </a:p>
          <a:p>
            <a:pPr>
              <a:lnSpc>
                <a:spcPct val="80000"/>
              </a:lnSpc>
              <a:spcBef>
                <a:spcPct val="20000"/>
              </a:spcBef>
            </a:pPr>
            <a:endParaRPr lang="en-US" altLang="ko-KR" sz="2800" dirty="0" smtClean="0">
              <a:ea typeface="굴림" panose="020B0600000101010101" pitchFamily="34" charset="-127"/>
            </a:endParaRPr>
          </a:p>
          <a:p>
            <a:pPr>
              <a:lnSpc>
                <a:spcPct val="80000"/>
              </a:lnSpc>
              <a:spcBef>
                <a:spcPct val="20000"/>
              </a:spcBef>
            </a:pPr>
            <a:endParaRPr lang="en-US" altLang="ko-KR" sz="2800" dirty="0" smtClean="0">
              <a:ea typeface="굴림" panose="020B0600000101010101" pitchFamily="34" charset="-127"/>
            </a:endParaRPr>
          </a:p>
          <a:p>
            <a:pPr>
              <a:lnSpc>
                <a:spcPct val="80000"/>
              </a:lnSpc>
              <a:spcBef>
                <a:spcPct val="20000"/>
              </a:spcBef>
            </a:pPr>
            <a:endParaRPr lang="en-US" altLang="ko-KR" sz="2800" dirty="0" smtClean="0">
              <a:ea typeface="굴림" panose="020B0600000101010101" pitchFamily="34" charset="-127"/>
            </a:endParaRPr>
          </a:p>
          <a:p>
            <a:pPr marL="457200" lvl="1" indent="0">
              <a:lnSpc>
                <a:spcPct val="80000"/>
              </a:lnSpc>
              <a:spcBef>
                <a:spcPct val="20000"/>
              </a:spcBef>
              <a:buNone/>
            </a:pPr>
            <a:endParaRPr lang="en-US" altLang="ko-KR" sz="2400" dirty="0" smtClean="0">
              <a:ea typeface="굴림" panose="020B0600000101010101" pitchFamily="34" charset="-127"/>
            </a:endParaRPr>
          </a:p>
          <a:p>
            <a:pPr marL="457200" lvl="1" indent="0">
              <a:lnSpc>
                <a:spcPct val="80000"/>
              </a:lnSpc>
              <a:spcBef>
                <a:spcPct val="20000"/>
              </a:spcBef>
              <a:buNone/>
            </a:pPr>
            <a:endParaRPr lang="en-US" altLang="ko-KR" sz="1600" dirty="0" smtClean="0">
              <a:ea typeface="굴림" panose="020B0600000101010101" pitchFamily="34" charset="-127"/>
            </a:endParaRPr>
          </a:p>
          <a:p>
            <a:pPr>
              <a:lnSpc>
                <a:spcPct val="80000"/>
              </a:lnSpc>
              <a:spcBef>
                <a:spcPct val="20000"/>
              </a:spcBef>
            </a:pPr>
            <a:r>
              <a:rPr lang="en-US" altLang="ko-KR" sz="2600" dirty="0" smtClean="0">
                <a:ea typeface="굴림" panose="020B0600000101010101" pitchFamily="34" charset="-127"/>
              </a:rPr>
              <a:t>MIN: 5 faults </a:t>
            </a:r>
          </a:p>
          <a:p>
            <a:pPr lvl="1">
              <a:lnSpc>
                <a:spcPct val="80000"/>
              </a:lnSpc>
              <a:spcBef>
                <a:spcPct val="20000"/>
              </a:spcBef>
            </a:pPr>
            <a:r>
              <a:rPr lang="en-US" altLang="ko-KR" sz="2400" dirty="0" smtClean="0">
                <a:ea typeface="굴림" panose="020B0600000101010101" pitchFamily="34" charset="-127"/>
              </a:rPr>
              <a:t>Where will D be brought in? Look for page not referenced farthest in future.</a:t>
            </a:r>
          </a:p>
          <a:p>
            <a:pPr>
              <a:lnSpc>
                <a:spcPct val="80000"/>
              </a:lnSpc>
              <a:spcBef>
                <a:spcPct val="20000"/>
              </a:spcBef>
            </a:pPr>
            <a:r>
              <a:rPr lang="en-US" altLang="ko-KR" sz="2800" dirty="0" smtClean="0">
                <a:ea typeface="굴림" panose="020B0600000101010101" pitchFamily="34" charset="-127"/>
              </a:rPr>
              <a:t>What will LRU do?</a:t>
            </a:r>
          </a:p>
          <a:p>
            <a:pPr lvl="1">
              <a:lnSpc>
                <a:spcPct val="80000"/>
              </a:lnSpc>
              <a:spcBef>
                <a:spcPct val="20000"/>
              </a:spcBef>
            </a:pPr>
            <a:r>
              <a:rPr lang="en-US" altLang="ko-KR" sz="2400" dirty="0" smtClean="0">
                <a:ea typeface="굴림" panose="020B0600000101010101" pitchFamily="34" charset="-127"/>
              </a:rPr>
              <a:t>Same decisions as MIN here, but won’t always be true!</a:t>
            </a:r>
          </a:p>
        </p:txBody>
      </p:sp>
      <p:sp>
        <p:nvSpPr>
          <p:cNvPr id="37891" name="Rectangle 2"/>
          <p:cNvSpPr>
            <a:spLocks noGrp="1" noChangeArrowheads="1"/>
          </p:cNvSpPr>
          <p:nvPr>
            <p:ph type="title"/>
          </p:nvPr>
        </p:nvSpPr>
        <p:spPr/>
        <p:txBody>
          <a:bodyPr/>
          <a:lstStyle/>
          <a:p>
            <a:r>
              <a:rPr lang="en-US" altLang="ko-KR" smtClean="0">
                <a:ea typeface="굴림" panose="020B0600000101010101" pitchFamily="34" charset="-127"/>
              </a:rPr>
              <a:t>Example: MIN</a:t>
            </a:r>
          </a:p>
        </p:txBody>
      </p:sp>
      <p:grpSp>
        <p:nvGrpSpPr>
          <p:cNvPr id="778246" name="Group 6"/>
          <p:cNvGrpSpPr>
            <a:grpSpLocks/>
          </p:cNvGrpSpPr>
          <p:nvPr/>
        </p:nvGrpSpPr>
        <p:grpSpPr bwMode="auto">
          <a:xfrm>
            <a:off x="7858125" y="3016250"/>
            <a:ext cx="600075" cy="1476375"/>
            <a:chOff x="4950" y="2190"/>
            <a:chExt cx="378" cy="930"/>
          </a:xfrm>
        </p:grpSpPr>
        <p:sp>
          <p:nvSpPr>
            <p:cNvPr id="37967" name="Rectangle 7"/>
            <p:cNvSpPr>
              <a:spLocks noChangeArrowheads="1"/>
            </p:cNvSpPr>
            <p:nvPr/>
          </p:nvSpPr>
          <p:spPr bwMode="auto">
            <a:xfrm>
              <a:off x="4950" y="2810"/>
              <a:ext cx="378" cy="310"/>
            </a:xfrm>
            <a:prstGeom prst="rect">
              <a:avLst/>
            </a:prstGeom>
            <a:solidFill>
              <a:srgbClr val="FFFF00"/>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a:latin typeface="Gill Sans Light"/>
                <a:ea typeface="굴림" panose="020B0600000101010101" pitchFamily="34" charset="-127"/>
                <a:cs typeface="Gill Sans Light"/>
              </a:endParaRPr>
            </a:p>
          </p:txBody>
        </p:sp>
        <p:sp>
          <p:nvSpPr>
            <p:cNvPr id="37968" name="Rectangle 8"/>
            <p:cNvSpPr>
              <a:spLocks noChangeArrowheads="1"/>
            </p:cNvSpPr>
            <p:nvPr/>
          </p:nvSpPr>
          <p:spPr bwMode="auto">
            <a:xfrm>
              <a:off x="4950" y="2500"/>
              <a:ext cx="378" cy="310"/>
            </a:xfrm>
            <a:prstGeom prst="rect">
              <a:avLst/>
            </a:prstGeom>
            <a:solidFill>
              <a:srgbClr val="FF66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a:latin typeface="Gill Sans Light"/>
                <a:ea typeface="굴림" panose="020B0600000101010101" pitchFamily="34" charset="-127"/>
                <a:cs typeface="Gill Sans Light"/>
              </a:endParaRPr>
            </a:p>
          </p:txBody>
        </p:sp>
        <p:sp>
          <p:nvSpPr>
            <p:cNvPr id="37969" name="Rectangle 9"/>
            <p:cNvSpPr>
              <a:spLocks noChangeArrowheads="1"/>
            </p:cNvSpPr>
            <p:nvPr/>
          </p:nvSpPr>
          <p:spPr bwMode="auto">
            <a:xfrm>
              <a:off x="4950" y="2190"/>
              <a:ext cx="378" cy="310"/>
            </a:xfrm>
            <a:prstGeom prst="rect">
              <a:avLst/>
            </a:prstGeom>
            <a:solidFill>
              <a:schemeClr val="accent1"/>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a:latin typeface="Gill Sans Light"/>
                <a:ea typeface="굴림" panose="020B0600000101010101" pitchFamily="34" charset="-127"/>
                <a:cs typeface="Gill Sans Light"/>
              </a:endParaRPr>
            </a:p>
          </p:txBody>
        </p:sp>
      </p:grpSp>
      <p:grpSp>
        <p:nvGrpSpPr>
          <p:cNvPr id="778250" name="Group 10"/>
          <p:cNvGrpSpPr>
            <a:grpSpLocks/>
          </p:cNvGrpSpPr>
          <p:nvPr/>
        </p:nvGrpSpPr>
        <p:grpSpPr bwMode="auto">
          <a:xfrm>
            <a:off x="7259638" y="3016250"/>
            <a:ext cx="598487" cy="1476375"/>
            <a:chOff x="4573" y="2190"/>
            <a:chExt cx="377" cy="930"/>
          </a:xfrm>
        </p:grpSpPr>
        <p:sp>
          <p:nvSpPr>
            <p:cNvPr id="37964" name="Rectangle 11"/>
            <p:cNvSpPr>
              <a:spLocks noChangeArrowheads="1"/>
            </p:cNvSpPr>
            <p:nvPr/>
          </p:nvSpPr>
          <p:spPr bwMode="auto">
            <a:xfrm>
              <a:off x="4573" y="2810"/>
              <a:ext cx="377" cy="310"/>
            </a:xfrm>
            <a:prstGeom prst="rect">
              <a:avLst/>
            </a:prstGeom>
            <a:solidFill>
              <a:srgbClr val="FFFF00"/>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a:latin typeface="Gill Sans Light"/>
                <a:ea typeface="굴림" panose="020B0600000101010101" pitchFamily="34" charset="-127"/>
                <a:cs typeface="Gill Sans Light"/>
              </a:endParaRPr>
            </a:p>
          </p:txBody>
        </p:sp>
        <p:sp>
          <p:nvSpPr>
            <p:cNvPr id="37965" name="Rectangle 12"/>
            <p:cNvSpPr>
              <a:spLocks noChangeArrowheads="1"/>
            </p:cNvSpPr>
            <p:nvPr/>
          </p:nvSpPr>
          <p:spPr bwMode="auto">
            <a:xfrm>
              <a:off x="4573" y="2500"/>
              <a:ext cx="377" cy="310"/>
            </a:xfrm>
            <a:prstGeom prst="rect">
              <a:avLst/>
            </a:prstGeom>
            <a:solidFill>
              <a:srgbClr val="FF66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a:latin typeface="Gill Sans Light"/>
                <a:ea typeface="굴림" panose="020B0600000101010101" pitchFamily="34" charset="-127"/>
                <a:cs typeface="Gill Sans Light"/>
              </a:endParaRPr>
            </a:p>
          </p:txBody>
        </p:sp>
        <p:sp>
          <p:nvSpPr>
            <p:cNvPr id="37966" name="Rectangle 13"/>
            <p:cNvSpPr>
              <a:spLocks noChangeArrowheads="1"/>
            </p:cNvSpPr>
            <p:nvPr/>
          </p:nvSpPr>
          <p:spPr bwMode="auto">
            <a:xfrm>
              <a:off x="4573" y="2190"/>
              <a:ext cx="377" cy="310"/>
            </a:xfrm>
            <a:prstGeom prst="rect">
              <a:avLst/>
            </a:prstGeom>
            <a:solidFill>
              <a:schemeClr val="accent1"/>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a:latin typeface="Gill Sans Light"/>
                  <a:ea typeface="굴림" panose="020B0600000101010101" pitchFamily="34" charset="-127"/>
                  <a:cs typeface="Gill Sans Light"/>
                </a:rPr>
                <a:t>C</a:t>
              </a:r>
            </a:p>
          </p:txBody>
        </p:sp>
      </p:grpSp>
      <p:grpSp>
        <p:nvGrpSpPr>
          <p:cNvPr id="778254" name="Group 14"/>
          <p:cNvGrpSpPr>
            <a:grpSpLocks/>
          </p:cNvGrpSpPr>
          <p:nvPr/>
        </p:nvGrpSpPr>
        <p:grpSpPr bwMode="auto">
          <a:xfrm>
            <a:off x="6659563" y="3016250"/>
            <a:ext cx="600075" cy="1476375"/>
            <a:chOff x="4195" y="2190"/>
            <a:chExt cx="378" cy="930"/>
          </a:xfrm>
        </p:grpSpPr>
        <p:sp>
          <p:nvSpPr>
            <p:cNvPr id="37961" name="Rectangle 15"/>
            <p:cNvSpPr>
              <a:spLocks noChangeArrowheads="1"/>
            </p:cNvSpPr>
            <p:nvPr/>
          </p:nvSpPr>
          <p:spPr bwMode="auto">
            <a:xfrm>
              <a:off x="4195" y="2810"/>
              <a:ext cx="378" cy="310"/>
            </a:xfrm>
            <a:prstGeom prst="rect">
              <a:avLst/>
            </a:prstGeom>
            <a:solidFill>
              <a:srgbClr val="FFFF00"/>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a:latin typeface="Gill Sans Light"/>
                <a:ea typeface="굴림" panose="020B0600000101010101" pitchFamily="34" charset="-127"/>
                <a:cs typeface="Gill Sans Light"/>
              </a:endParaRPr>
            </a:p>
          </p:txBody>
        </p:sp>
        <p:sp>
          <p:nvSpPr>
            <p:cNvPr id="37962" name="Rectangle 16"/>
            <p:cNvSpPr>
              <a:spLocks noChangeArrowheads="1"/>
            </p:cNvSpPr>
            <p:nvPr/>
          </p:nvSpPr>
          <p:spPr bwMode="auto">
            <a:xfrm>
              <a:off x="4195" y="2500"/>
              <a:ext cx="378" cy="310"/>
            </a:xfrm>
            <a:prstGeom prst="rect">
              <a:avLst/>
            </a:prstGeom>
            <a:solidFill>
              <a:srgbClr val="FF66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a:latin typeface="Gill Sans Light"/>
                <a:ea typeface="굴림" panose="020B0600000101010101" pitchFamily="34" charset="-127"/>
                <a:cs typeface="Gill Sans Light"/>
              </a:endParaRPr>
            </a:p>
          </p:txBody>
        </p:sp>
        <p:sp>
          <p:nvSpPr>
            <p:cNvPr id="37963" name="Rectangle 17"/>
            <p:cNvSpPr>
              <a:spLocks noChangeArrowheads="1"/>
            </p:cNvSpPr>
            <p:nvPr/>
          </p:nvSpPr>
          <p:spPr bwMode="auto">
            <a:xfrm>
              <a:off x="4195" y="2190"/>
              <a:ext cx="378"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a:latin typeface="Gill Sans Light"/>
                <a:ea typeface="굴림" panose="020B0600000101010101" pitchFamily="34" charset="-127"/>
                <a:cs typeface="Gill Sans Light"/>
              </a:endParaRPr>
            </a:p>
          </p:txBody>
        </p:sp>
      </p:grpSp>
      <p:grpSp>
        <p:nvGrpSpPr>
          <p:cNvPr id="778258" name="Group 18"/>
          <p:cNvGrpSpPr>
            <a:grpSpLocks/>
          </p:cNvGrpSpPr>
          <p:nvPr/>
        </p:nvGrpSpPr>
        <p:grpSpPr bwMode="auto">
          <a:xfrm>
            <a:off x="6061075" y="3016250"/>
            <a:ext cx="598488" cy="1476375"/>
            <a:chOff x="3818" y="2190"/>
            <a:chExt cx="377" cy="930"/>
          </a:xfrm>
        </p:grpSpPr>
        <p:sp>
          <p:nvSpPr>
            <p:cNvPr id="37958" name="Rectangle 19"/>
            <p:cNvSpPr>
              <a:spLocks noChangeArrowheads="1"/>
            </p:cNvSpPr>
            <p:nvPr/>
          </p:nvSpPr>
          <p:spPr bwMode="auto">
            <a:xfrm>
              <a:off x="3818" y="2810"/>
              <a:ext cx="377" cy="310"/>
            </a:xfrm>
            <a:prstGeom prst="rect">
              <a:avLst/>
            </a:prstGeom>
            <a:solidFill>
              <a:srgbClr val="FFFF00"/>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a:latin typeface="Gill Sans Light"/>
                <a:ea typeface="굴림" panose="020B0600000101010101" pitchFamily="34" charset="-127"/>
                <a:cs typeface="Gill Sans Light"/>
              </a:endParaRPr>
            </a:p>
          </p:txBody>
        </p:sp>
        <p:sp>
          <p:nvSpPr>
            <p:cNvPr id="37959" name="Rectangle 20"/>
            <p:cNvSpPr>
              <a:spLocks noChangeArrowheads="1"/>
            </p:cNvSpPr>
            <p:nvPr/>
          </p:nvSpPr>
          <p:spPr bwMode="auto">
            <a:xfrm>
              <a:off x="3818" y="2500"/>
              <a:ext cx="377" cy="310"/>
            </a:xfrm>
            <a:prstGeom prst="rect">
              <a:avLst/>
            </a:prstGeom>
            <a:solidFill>
              <a:srgbClr val="FF66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a:latin typeface="Gill Sans Light"/>
                <a:ea typeface="굴림" panose="020B0600000101010101" pitchFamily="34" charset="-127"/>
                <a:cs typeface="Gill Sans Light"/>
              </a:endParaRPr>
            </a:p>
          </p:txBody>
        </p:sp>
        <p:sp>
          <p:nvSpPr>
            <p:cNvPr id="37960" name="Rectangle 21"/>
            <p:cNvSpPr>
              <a:spLocks noChangeArrowheads="1"/>
            </p:cNvSpPr>
            <p:nvPr/>
          </p:nvSpPr>
          <p:spPr bwMode="auto">
            <a:xfrm>
              <a:off x="3818" y="2190"/>
              <a:ext cx="377"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a:latin typeface="Gill Sans Light"/>
                <a:ea typeface="굴림" panose="020B0600000101010101" pitchFamily="34" charset="-127"/>
                <a:cs typeface="Gill Sans Light"/>
              </a:endParaRPr>
            </a:p>
          </p:txBody>
        </p:sp>
      </p:grpSp>
      <p:grpSp>
        <p:nvGrpSpPr>
          <p:cNvPr id="778262" name="Group 22"/>
          <p:cNvGrpSpPr>
            <a:grpSpLocks/>
          </p:cNvGrpSpPr>
          <p:nvPr/>
        </p:nvGrpSpPr>
        <p:grpSpPr bwMode="auto">
          <a:xfrm>
            <a:off x="5461000" y="3016250"/>
            <a:ext cx="600075" cy="1476375"/>
            <a:chOff x="3440" y="2190"/>
            <a:chExt cx="378" cy="930"/>
          </a:xfrm>
        </p:grpSpPr>
        <p:sp>
          <p:nvSpPr>
            <p:cNvPr id="37955" name="Rectangle 23"/>
            <p:cNvSpPr>
              <a:spLocks noChangeArrowheads="1"/>
            </p:cNvSpPr>
            <p:nvPr/>
          </p:nvSpPr>
          <p:spPr bwMode="auto">
            <a:xfrm>
              <a:off x="3440" y="2810"/>
              <a:ext cx="378" cy="310"/>
            </a:xfrm>
            <a:prstGeom prst="rect">
              <a:avLst/>
            </a:prstGeom>
            <a:solidFill>
              <a:srgbClr val="FFFF00"/>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a:latin typeface="Gill Sans Light"/>
                <a:ea typeface="굴림" panose="020B0600000101010101" pitchFamily="34" charset="-127"/>
                <a:cs typeface="Gill Sans Light"/>
              </a:endParaRPr>
            </a:p>
          </p:txBody>
        </p:sp>
        <p:sp>
          <p:nvSpPr>
            <p:cNvPr id="37956" name="Rectangle 24"/>
            <p:cNvSpPr>
              <a:spLocks noChangeArrowheads="1"/>
            </p:cNvSpPr>
            <p:nvPr/>
          </p:nvSpPr>
          <p:spPr bwMode="auto">
            <a:xfrm>
              <a:off x="3440" y="2500"/>
              <a:ext cx="378" cy="310"/>
            </a:xfrm>
            <a:prstGeom prst="rect">
              <a:avLst/>
            </a:prstGeom>
            <a:solidFill>
              <a:srgbClr val="FF66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a:latin typeface="Gill Sans Light"/>
                <a:ea typeface="굴림" panose="020B0600000101010101" pitchFamily="34" charset="-127"/>
                <a:cs typeface="Gill Sans Light"/>
              </a:endParaRPr>
            </a:p>
          </p:txBody>
        </p:sp>
        <p:sp>
          <p:nvSpPr>
            <p:cNvPr id="37957" name="Rectangle 25"/>
            <p:cNvSpPr>
              <a:spLocks noChangeArrowheads="1"/>
            </p:cNvSpPr>
            <p:nvPr/>
          </p:nvSpPr>
          <p:spPr bwMode="auto">
            <a:xfrm>
              <a:off x="3440" y="2190"/>
              <a:ext cx="378"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a:latin typeface="Gill Sans Light"/>
                <a:ea typeface="굴림" panose="020B0600000101010101" pitchFamily="34" charset="-127"/>
                <a:cs typeface="Gill Sans Light"/>
              </a:endParaRPr>
            </a:p>
          </p:txBody>
        </p:sp>
      </p:grpSp>
      <p:grpSp>
        <p:nvGrpSpPr>
          <p:cNvPr id="778266" name="Group 26"/>
          <p:cNvGrpSpPr>
            <a:grpSpLocks/>
          </p:cNvGrpSpPr>
          <p:nvPr/>
        </p:nvGrpSpPr>
        <p:grpSpPr bwMode="auto">
          <a:xfrm>
            <a:off x="4862513" y="3016250"/>
            <a:ext cx="598487" cy="1476375"/>
            <a:chOff x="3063" y="2190"/>
            <a:chExt cx="377" cy="930"/>
          </a:xfrm>
        </p:grpSpPr>
        <p:sp>
          <p:nvSpPr>
            <p:cNvPr id="37952" name="Rectangle 27"/>
            <p:cNvSpPr>
              <a:spLocks noChangeArrowheads="1"/>
            </p:cNvSpPr>
            <p:nvPr/>
          </p:nvSpPr>
          <p:spPr bwMode="auto">
            <a:xfrm>
              <a:off x="3063" y="2810"/>
              <a:ext cx="377" cy="310"/>
            </a:xfrm>
            <a:prstGeom prst="rect">
              <a:avLst/>
            </a:prstGeom>
            <a:solidFill>
              <a:srgbClr val="FFFF00"/>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a:latin typeface="Gill Sans Light"/>
                  <a:ea typeface="굴림" panose="020B0600000101010101" pitchFamily="34" charset="-127"/>
                  <a:cs typeface="Gill Sans Light"/>
                </a:rPr>
                <a:t>D</a:t>
              </a:r>
            </a:p>
          </p:txBody>
        </p:sp>
        <p:sp>
          <p:nvSpPr>
            <p:cNvPr id="37953" name="Rectangle 28"/>
            <p:cNvSpPr>
              <a:spLocks noChangeArrowheads="1"/>
            </p:cNvSpPr>
            <p:nvPr/>
          </p:nvSpPr>
          <p:spPr bwMode="auto">
            <a:xfrm>
              <a:off x="3063" y="2500"/>
              <a:ext cx="377" cy="310"/>
            </a:xfrm>
            <a:prstGeom prst="rect">
              <a:avLst/>
            </a:prstGeom>
            <a:solidFill>
              <a:srgbClr val="FF66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a:latin typeface="Gill Sans Light"/>
                <a:ea typeface="굴림" panose="020B0600000101010101" pitchFamily="34" charset="-127"/>
                <a:cs typeface="Gill Sans Light"/>
              </a:endParaRPr>
            </a:p>
          </p:txBody>
        </p:sp>
        <p:sp>
          <p:nvSpPr>
            <p:cNvPr id="37954" name="Rectangle 29"/>
            <p:cNvSpPr>
              <a:spLocks noChangeArrowheads="1"/>
            </p:cNvSpPr>
            <p:nvPr/>
          </p:nvSpPr>
          <p:spPr bwMode="auto">
            <a:xfrm>
              <a:off x="3063" y="2190"/>
              <a:ext cx="377"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a:latin typeface="Gill Sans Light"/>
                <a:ea typeface="굴림" panose="020B0600000101010101" pitchFamily="34" charset="-127"/>
                <a:cs typeface="Gill Sans Light"/>
              </a:endParaRPr>
            </a:p>
          </p:txBody>
        </p:sp>
      </p:grpSp>
      <p:grpSp>
        <p:nvGrpSpPr>
          <p:cNvPr id="778270" name="Group 30"/>
          <p:cNvGrpSpPr>
            <a:grpSpLocks/>
          </p:cNvGrpSpPr>
          <p:nvPr/>
        </p:nvGrpSpPr>
        <p:grpSpPr bwMode="auto">
          <a:xfrm>
            <a:off x="4262438" y="3016250"/>
            <a:ext cx="600075" cy="1476375"/>
            <a:chOff x="2685" y="2190"/>
            <a:chExt cx="378" cy="930"/>
          </a:xfrm>
        </p:grpSpPr>
        <p:sp>
          <p:nvSpPr>
            <p:cNvPr id="37949" name="Rectangle 31"/>
            <p:cNvSpPr>
              <a:spLocks noChangeArrowheads="1"/>
            </p:cNvSpPr>
            <p:nvPr/>
          </p:nvSpPr>
          <p:spPr bwMode="auto">
            <a:xfrm>
              <a:off x="2685" y="2810"/>
              <a:ext cx="378" cy="310"/>
            </a:xfrm>
            <a:prstGeom prst="rect">
              <a:avLst/>
            </a:prstGeom>
            <a:solidFill>
              <a:schemeClr val="accent1"/>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a:latin typeface="Gill Sans Light"/>
                <a:ea typeface="굴림" panose="020B0600000101010101" pitchFamily="34" charset="-127"/>
                <a:cs typeface="Gill Sans Light"/>
              </a:endParaRPr>
            </a:p>
          </p:txBody>
        </p:sp>
        <p:sp>
          <p:nvSpPr>
            <p:cNvPr id="37950" name="Rectangle 32"/>
            <p:cNvSpPr>
              <a:spLocks noChangeArrowheads="1"/>
            </p:cNvSpPr>
            <p:nvPr/>
          </p:nvSpPr>
          <p:spPr bwMode="auto">
            <a:xfrm>
              <a:off x="2685" y="2500"/>
              <a:ext cx="378" cy="310"/>
            </a:xfrm>
            <a:prstGeom prst="rect">
              <a:avLst/>
            </a:prstGeom>
            <a:solidFill>
              <a:srgbClr val="FF66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a:latin typeface="Gill Sans Light"/>
                <a:ea typeface="굴림" panose="020B0600000101010101" pitchFamily="34" charset="-127"/>
                <a:cs typeface="Gill Sans Light"/>
              </a:endParaRPr>
            </a:p>
          </p:txBody>
        </p:sp>
        <p:sp>
          <p:nvSpPr>
            <p:cNvPr id="37951" name="Rectangle 33"/>
            <p:cNvSpPr>
              <a:spLocks noChangeArrowheads="1"/>
            </p:cNvSpPr>
            <p:nvPr/>
          </p:nvSpPr>
          <p:spPr bwMode="auto">
            <a:xfrm>
              <a:off x="2685" y="2190"/>
              <a:ext cx="378"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a:latin typeface="Gill Sans Light"/>
                <a:ea typeface="굴림" panose="020B0600000101010101" pitchFamily="34" charset="-127"/>
                <a:cs typeface="Gill Sans Light"/>
              </a:endParaRPr>
            </a:p>
          </p:txBody>
        </p:sp>
      </p:grpSp>
      <p:grpSp>
        <p:nvGrpSpPr>
          <p:cNvPr id="778274" name="Group 34"/>
          <p:cNvGrpSpPr>
            <a:grpSpLocks/>
          </p:cNvGrpSpPr>
          <p:nvPr/>
        </p:nvGrpSpPr>
        <p:grpSpPr bwMode="auto">
          <a:xfrm>
            <a:off x="3662363" y="3016250"/>
            <a:ext cx="600075" cy="1476375"/>
            <a:chOff x="2307" y="2190"/>
            <a:chExt cx="378" cy="930"/>
          </a:xfrm>
        </p:grpSpPr>
        <p:sp>
          <p:nvSpPr>
            <p:cNvPr id="37946" name="Rectangle 35"/>
            <p:cNvSpPr>
              <a:spLocks noChangeArrowheads="1"/>
            </p:cNvSpPr>
            <p:nvPr/>
          </p:nvSpPr>
          <p:spPr bwMode="auto">
            <a:xfrm>
              <a:off x="2307" y="2810"/>
              <a:ext cx="378" cy="310"/>
            </a:xfrm>
            <a:prstGeom prst="rect">
              <a:avLst/>
            </a:prstGeom>
            <a:solidFill>
              <a:schemeClr val="accent1"/>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a:latin typeface="Gill Sans Light"/>
                <a:ea typeface="굴림" panose="020B0600000101010101" pitchFamily="34" charset="-127"/>
                <a:cs typeface="Gill Sans Light"/>
              </a:endParaRPr>
            </a:p>
          </p:txBody>
        </p:sp>
        <p:sp>
          <p:nvSpPr>
            <p:cNvPr id="37947" name="Rectangle 36"/>
            <p:cNvSpPr>
              <a:spLocks noChangeArrowheads="1"/>
            </p:cNvSpPr>
            <p:nvPr/>
          </p:nvSpPr>
          <p:spPr bwMode="auto">
            <a:xfrm>
              <a:off x="2307" y="2500"/>
              <a:ext cx="378" cy="310"/>
            </a:xfrm>
            <a:prstGeom prst="rect">
              <a:avLst/>
            </a:prstGeom>
            <a:solidFill>
              <a:srgbClr val="FF66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a:latin typeface="Gill Sans Light"/>
                <a:ea typeface="굴림" panose="020B0600000101010101" pitchFamily="34" charset="-127"/>
                <a:cs typeface="Gill Sans Light"/>
              </a:endParaRPr>
            </a:p>
          </p:txBody>
        </p:sp>
        <p:sp>
          <p:nvSpPr>
            <p:cNvPr id="37948" name="Rectangle 37"/>
            <p:cNvSpPr>
              <a:spLocks noChangeArrowheads="1"/>
            </p:cNvSpPr>
            <p:nvPr/>
          </p:nvSpPr>
          <p:spPr bwMode="auto">
            <a:xfrm>
              <a:off x="2307" y="2190"/>
              <a:ext cx="378"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a:latin typeface="Gill Sans Light"/>
                <a:ea typeface="굴림" panose="020B0600000101010101" pitchFamily="34" charset="-127"/>
                <a:cs typeface="Gill Sans Light"/>
              </a:endParaRPr>
            </a:p>
          </p:txBody>
        </p:sp>
      </p:grpSp>
      <p:grpSp>
        <p:nvGrpSpPr>
          <p:cNvPr id="778278" name="Group 38"/>
          <p:cNvGrpSpPr>
            <a:grpSpLocks/>
          </p:cNvGrpSpPr>
          <p:nvPr/>
        </p:nvGrpSpPr>
        <p:grpSpPr bwMode="auto">
          <a:xfrm>
            <a:off x="3063875" y="3016250"/>
            <a:ext cx="598488" cy="1476375"/>
            <a:chOff x="1930" y="2190"/>
            <a:chExt cx="377" cy="930"/>
          </a:xfrm>
        </p:grpSpPr>
        <p:sp>
          <p:nvSpPr>
            <p:cNvPr id="37943" name="Rectangle 39"/>
            <p:cNvSpPr>
              <a:spLocks noChangeArrowheads="1"/>
            </p:cNvSpPr>
            <p:nvPr/>
          </p:nvSpPr>
          <p:spPr bwMode="auto">
            <a:xfrm>
              <a:off x="1930" y="2810"/>
              <a:ext cx="377" cy="310"/>
            </a:xfrm>
            <a:prstGeom prst="rect">
              <a:avLst/>
            </a:prstGeom>
            <a:solidFill>
              <a:schemeClr val="accent1"/>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a:latin typeface="Gill Sans Light"/>
                  <a:ea typeface="굴림" panose="020B0600000101010101" pitchFamily="34" charset="-127"/>
                  <a:cs typeface="Gill Sans Light"/>
                </a:rPr>
                <a:t>C</a:t>
              </a:r>
            </a:p>
          </p:txBody>
        </p:sp>
        <p:sp>
          <p:nvSpPr>
            <p:cNvPr id="37944" name="Rectangle 40"/>
            <p:cNvSpPr>
              <a:spLocks noChangeArrowheads="1"/>
            </p:cNvSpPr>
            <p:nvPr/>
          </p:nvSpPr>
          <p:spPr bwMode="auto">
            <a:xfrm>
              <a:off x="1930" y="2500"/>
              <a:ext cx="377" cy="310"/>
            </a:xfrm>
            <a:prstGeom prst="rect">
              <a:avLst/>
            </a:prstGeom>
            <a:solidFill>
              <a:srgbClr val="FF66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a:latin typeface="Gill Sans Light"/>
                <a:ea typeface="굴림" panose="020B0600000101010101" pitchFamily="34" charset="-127"/>
                <a:cs typeface="Gill Sans Light"/>
              </a:endParaRPr>
            </a:p>
          </p:txBody>
        </p:sp>
        <p:sp>
          <p:nvSpPr>
            <p:cNvPr id="37945" name="Rectangle 41"/>
            <p:cNvSpPr>
              <a:spLocks noChangeArrowheads="1"/>
            </p:cNvSpPr>
            <p:nvPr/>
          </p:nvSpPr>
          <p:spPr bwMode="auto">
            <a:xfrm>
              <a:off x="1930" y="2190"/>
              <a:ext cx="377"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a:latin typeface="Gill Sans Light"/>
                <a:ea typeface="굴림" panose="020B0600000101010101" pitchFamily="34" charset="-127"/>
                <a:cs typeface="Gill Sans Light"/>
              </a:endParaRPr>
            </a:p>
          </p:txBody>
        </p:sp>
      </p:grpSp>
      <p:grpSp>
        <p:nvGrpSpPr>
          <p:cNvPr id="778282" name="Group 42"/>
          <p:cNvGrpSpPr>
            <a:grpSpLocks/>
          </p:cNvGrpSpPr>
          <p:nvPr/>
        </p:nvGrpSpPr>
        <p:grpSpPr bwMode="auto">
          <a:xfrm>
            <a:off x="2463800" y="3016250"/>
            <a:ext cx="600075" cy="1476375"/>
            <a:chOff x="1552" y="2190"/>
            <a:chExt cx="378" cy="930"/>
          </a:xfrm>
        </p:grpSpPr>
        <p:sp>
          <p:nvSpPr>
            <p:cNvPr id="37940" name="Rectangle 43"/>
            <p:cNvSpPr>
              <a:spLocks noChangeArrowheads="1"/>
            </p:cNvSpPr>
            <p:nvPr/>
          </p:nvSpPr>
          <p:spPr bwMode="auto">
            <a:xfrm>
              <a:off x="1552" y="2810"/>
              <a:ext cx="378" cy="31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a:latin typeface="Gill Sans Light"/>
                <a:ea typeface="굴림" panose="020B0600000101010101" pitchFamily="34" charset="-127"/>
                <a:cs typeface="Gill Sans Light"/>
              </a:endParaRPr>
            </a:p>
          </p:txBody>
        </p:sp>
        <p:sp>
          <p:nvSpPr>
            <p:cNvPr id="37941" name="Rectangle 44"/>
            <p:cNvSpPr>
              <a:spLocks noChangeArrowheads="1"/>
            </p:cNvSpPr>
            <p:nvPr/>
          </p:nvSpPr>
          <p:spPr bwMode="auto">
            <a:xfrm>
              <a:off x="1552" y="2500"/>
              <a:ext cx="378" cy="310"/>
            </a:xfrm>
            <a:prstGeom prst="rect">
              <a:avLst/>
            </a:prstGeom>
            <a:solidFill>
              <a:srgbClr val="FF66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a:latin typeface="Gill Sans Light"/>
                  <a:ea typeface="굴림" panose="020B0600000101010101" pitchFamily="34" charset="-127"/>
                  <a:cs typeface="Gill Sans Light"/>
                </a:rPr>
                <a:t>B</a:t>
              </a:r>
            </a:p>
          </p:txBody>
        </p:sp>
        <p:sp>
          <p:nvSpPr>
            <p:cNvPr id="37942" name="Rectangle 45"/>
            <p:cNvSpPr>
              <a:spLocks noChangeArrowheads="1"/>
            </p:cNvSpPr>
            <p:nvPr/>
          </p:nvSpPr>
          <p:spPr bwMode="auto">
            <a:xfrm>
              <a:off x="1552" y="2190"/>
              <a:ext cx="378"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a:latin typeface="Gill Sans Light"/>
                <a:ea typeface="굴림" panose="020B0600000101010101" pitchFamily="34" charset="-127"/>
                <a:cs typeface="Gill Sans Light"/>
              </a:endParaRPr>
            </a:p>
          </p:txBody>
        </p:sp>
      </p:grpSp>
      <p:grpSp>
        <p:nvGrpSpPr>
          <p:cNvPr id="778286" name="Group 46"/>
          <p:cNvGrpSpPr>
            <a:grpSpLocks/>
          </p:cNvGrpSpPr>
          <p:nvPr/>
        </p:nvGrpSpPr>
        <p:grpSpPr bwMode="auto">
          <a:xfrm>
            <a:off x="1865313" y="3016250"/>
            <a:ext cx="598487" cy="1476375"/>
            <a:chOff x="1117" y="1948"/>
            <a:chExt cx="377" cy="930"/>
          </a:xfrm>
        </p:grpSpPr>
        <p:sp>
          <p:nvSpPr>
            <p:cNvPr id="37937" name="Rectangle 47"/>
            <p:cNvSpPr>
              <a:spLocks noChangeArrowheads="1"/>
            </p:cNvSpPr>
            <p:nvPr/>
          </p:nvSpPr>
          <p:spPr bwMode="auto">
            <a:xfrm>
              <a:off x="1117" y="2568"/>
              <a:ext cx="377" cy="31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a:latin typeface="Gill Sans Light"/>
                <a:ea typeface="굴림" panose="020B0600000101010101" pitchFamily="34" charset="-127"/>
                <a:cs typeface="Gill Sans Light"/>
              </a:endParaRPr>
            </a:p>
          </p:txBody>
        </p:sp>
        <p:sp>
          <p:nvSpPr>
            <p:cNvPr id="37938" name="Rectangle 48"/>
            <p:cNvSpPr>
              <a:spLocks noChangeArrowheads="1"/>
            </p:cNvSpPr>
            <p:nvPr/>
          </p:nvSpPr>
          <p:spPr bwMode="auto">
            <a:xfrm>
              <a:off x="1117" y="2258"/>
              <a:ext cx="377" cy="31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a:latin typeface="Gill Sans Light"/>
                <a:ea typeface="굴림" panose="020B0600000101010101" pitchFamily="34" charset="-127"/>
                <a:cs typeface="Gill Sans Light"/>
              </a:endParaRPr>
            </a:p>
          </p:txBody>
        </p:sp>
        <p:sp>
          <p:nvSpPr>
            <p:cNvPr id="37939" name="Rectangle 49"/>
            <p:cNvSpPr>
              <a:spLocks noChangeArrowheads="1"/>
            </p:cNvSpPr>
            <p:nvPr/>
          </p:nvSpPr>
          <p:spPr bwMode="auto">
            <a:xfrm>
              <a:off x="1117" y="1948"/>
              <a:ext cx="377" cy="310"/>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a:latin typeface="Gill Sans Light"/>
                  <a:ea typeface="굴림" panose="020B0600000101010101" pitchFamily="34" charset="-127"/>
                  <a:cs typeface="Gill Sans Light"/>
                </a:rPr>
                <a:t>A</a:t>
              </a:r>
            </a:p>
          </p:txBody>
        </p:sp>
      </p:grpSp>
      <p:sp>
        <p:nvSpPr>
          <p:cNvPr id="778291" name="Rectangle 51"/>
          <p:cNvSpPr>
            <a:spLocks noChangeArrowheads="1"/>
          </p:cNvSpPr>
          <p:nvPr/>
        </p:nvSpPr>
        <p:spPr bwMode="auto">
          <a:xfrm>
            <a:off x="7858125" y="2286000"/>
            <a:ext cx="600075" cy="730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a:latin typeface="Gill Sans Light"/>
                <a:ea typeface="굴림" panose="020B0600000101010101" pitchFamily="34" charset="-127"/>
                <a:cs typeface="Gill Sans Light"/>
              </a:rPr>
              <a:t>B</a:t>
            </a:r>
          </a:p>
        </p:txBody>
      </p:sp>
      <p:sp>
        <p:nvSpPr>
          <p:cNvPr id="778292" name="Rectangle 52"/>
          <p:cNvSpPr>
            <a:spLocks noChangeArrowheads="1"/>
          </p:cNvSpPr>
          <p:nvPr/>
        </p:nvSpPr>
        <p:spPr bwMode="auto">
          <a:xfrm>
            <a:off x="7259638" y="2286000"/>
            <a:ext cx="598487"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a:latin typeface="Gill Sans Light"/>
                <a:ea typeface="굴림" panose="020B0600000101010101" pitchFamily="34" charset="-127"/>
                <a:cs typeface="Gill Sans Light"/>
              </a:rPr>
              <a:t>C</a:t>
            </a:r>
          </a:p>
        </p:txBody>
      </p:sp>
      <p:sp>
        <p:nvSpPr>
          <p:cNvPr id="778293" name="Rectangle 53"/>
          <p:cNvSpPr>
            <a:spLocks noChangeArrowheads="1"/>
          </p:cNvSpPr>
          <p:nvPr/>
        </p:nvSpPr>
        <p:spPr bwMode="auto">
          <a:xfrm>
            <a:off x="6659563" y="2286000"/>
            <a:ext cx="600075" cy="730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a:latin typeface="Gill Sans Light"/>
                <a:ea typeface="굴림" panose="020B0600000101010101" pitchFamily="34" charset="-127"/>
                <a:cs typeface="Gill Sans Light"/>
              </a:rPr>
              <a:t>B</a:t>
            </a:r>
          </a:p>
        </p:txBody>
      </p:sp>
      <p:sp>
        <p:nvSpPr>
          <p:cNvPr id="778294" name="Rectangle 54"/>
          <p:cNvSpPr>
            <a:spLocks noChangeArrowheads="1"/>
          </p:cNvSpPr>
          <p:nvPr/>
        </p:nvSpPr>
        <p:spPr bwMode="auto">
          <a:xfrm>
            <a:off x="6061075" y="2286000"/>
            <a:ext cx="598488" cy="73025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a:latin typeface="Gill Sans Light"/>
                <a:ea typeface="굴림" panose="020B0600000101010101" pitchFamily="34" charset="-127"/>
                <a:cs typeface="Gill Sans Light"/>
              </a:rPr>
              <a:t>D</a:t>
            </a:r>
          </a:p>
        </p:txBody>
      </p:sp>
      <p:sp>
        <p:nvSpPr>
          <p:cNvPr id="778295" name="Rectangle 55"/>
          <p:cNvSpPr>
            <a:spLocks noChangeArrowheads="1"/>
          </p:cNvSpPr>
          <p:nvPr/>
        </p:nvSpPr>
        <p:spPr bwMode="auto">
          <a:xfrm>
            <a:off x="5461000" y="2286000"/>
            <a:ext cx="600075" cy="730250"/>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a:latin typeface="Gill Sans Light"/>
                <a:ea typeface="굴림" panose="020B0600000101010101" pitchFamily="34" charset="-127"/>
                <a:cs typeface="Gill Sans Light"/>
              </a:rPr>
              <a:t>A</a:t>
            </a:r>
          </a:p>
        </p:txBody>
      </p:sp>
      <p:sp>
        <p:nvSpPr>
          <p:cNvPr id="778296" name="Rectangle 56"/>
          <p:cNvSpPr>
            <a:spLocks noChangeArrowheads="1"/>
          </p:cNvSpPr>
          <p:nvPr/>
        </p:nvSpPr>
        <p:spPr bwMode="auto">
          <a:xfrm>
            <a:off x="4862513" y="2286000"/>
            <a:ext cx="598487" cy="73025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a:latin typeface="Gill Sans Light"/>
                <a:ea typeface="굴림" panose="020B0600000101010101" pitchFamily="34" charset="-127"/>
                <a:cs typeface="Gill Sans Light"/>
              </a:rPr>
              <a:t>D</a:t>
            </a:r>
          </a:p>
        </p:txBody>
      </p:sp>
      <p:sp>
        <p:nvSpPr>
          <p:cNvPr id="778297" name="Rectangle 57"/>
          <p:cNvSpPr>
            <a:spLocks noChangeArrowheads="1"/>
          </p:cNvSpPr>
          <p:nvPr/>
        </p:nvSpPr>
        <p:spPr bwMode="auto">
          <a:xfrm>
            <a:off x="4262438" y="2286000"/>
            <a:ext cx="600075" cy="730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a:latin typeface="Gill Sans Light"/>
                <a:ea typeface="굴림" panose="020B0600000101010101" pitchFamily="34" charset="-127"/>
                <a:cs typeface="Gill Sans Light"/>
              </a:rPr>
              <a:t>B</a:t>
            </a:r>
          </a:p>
        </p:txBody>
      </p:sp>
      <p:sp>
        <p:nvSpPr>
          <p:cNvPr id="778298" name="Rectangle 58"/>
          <p:cNvSpPr>
            <a:spLocks noChangeArrowheads="1"/>
          </p:cNvSpPr>
          <p:nvPr/>
        </p:nvSpPr>
        <p:spPr bwMode="auto">
          <a:xfrm>
            <a:off x="3662363" y="2286000"/>
            <a:ext cx="600075" cy="730250"/>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a:latin typeface="Gill Sans Light"/>
                <a:ea typeface="굴림" panose="020B0600000101010101" pitchFamily="34" charset="-127"/>
                <a:cs typeface="Gill Sans Light"/>
              </a:rPr>
              <a:t>A</a:t>
            </a:r>
          </a:p>
        </p:txBody>
      </p:sp>
      <p:sp>
        <p:nvSpPr>
          <p:cNvPr id="778299" name="Rectangle 59"/>
          <p:cNvSpPr>
            <a:spLocks noChangeArrowheads="1"/>
          </p:cNvSpPr>
          <p:nvPr/>
        </p:nvSpPr>
        <p:spPr bwMode="auto">
          <a:xfrm>
            <a:off x="3063875" y="2286000"/>
            <a:ext cx="598488"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a:latin typeface="Gill Sans Light"/>
                <a:ea typeface="굴림" panose="020B0600000101010101" pitchFamily="34" charset="-127"/>
                <a:cs typeface="Gill Sans Light"/>
              </a:rPr>
              <a:t>C</a:t>
            </a:r>
          </a:p>
        </p:txBody>
      </p:sp>
      <p:sp>
        <p:nvSpPr>
          <p:cNvPr id="778300" name="Rectangle 60"/>
          <p:cNvSpPr>
            <a:spLocks noChangeArrowheads="1"/>
          </p:cNvSpPr>
          <p:nvPr/>
        </p:nvSpPr>
        <p:spPr bwMode="auto">
          <a:xfrm>
            <a:off x="2463800" y="2286000"/>
            <a:ext cx="600075" cy="730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a:latin typeface="Gill Sans Light"/>
                <a:ea typeface="굴림" panose="020B0600000101010101" pitchFamily="34" charset="-127"/>
                <a:cs typeface="Gill Sans Light"/>
              </a:rPr>
              <a:t>B</a:t>
            </a:r>
          </a:p>
        </p:txBody>
      </p:sp>
      <p:sp>
        <p:nvSpPr>
          <p:cNvPr id="778301" name="Rectangle 61"/>
          <p:cNvSpPr>
            <a:spLocks noChangeArrowheads="1"/>
          </p:cNvSpPr>
          <p:nvPr/>
        </p:nvSpPr>
        <p:spPr bwMode="auto">
          <a:xfrm>
            <a:off x="1865313" y="2286000"/>
            <a:ext cx="598487" cy="730250"/>
          </a:xfrm>
          <a:prstGeom prst="rect">
            <a:avLst/>
          </a:prstGeom>
          <a:noFill/>
          <a:ln>
            <a:noFill/>
          </a:ln>
          <a:effectLst/>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a:latin typeface="Gill Sans Light"/>
                <a:ea typeface="굴림" panose="020B0600000101010101" pitchFamily="34" charset="-127"/>
                <a:cs typeface="Gill Sans Light"/>
              </a:rPr>
              <a:t>A</a:t>
            </a:r>
          </a:p>
        </p:txBody>
      </p:sp>
      <p:grpSp>
        <p:nvGrpSpPr>
          <p:cNvPr id="778321" name="Group 81"/>
          <p:cNvGrpSpPr>
            <a:grpSpLocks/>
          </p:cNvGrpSpPr>
          <p:nvPr/>
        </p:nvGrpSpPr>
        <p:grpSpPr bwMode="auto">
          <a:xfrm>
            <a:off x="854075" y="2286000"/>
            <a:ext cx="7604125" cy="2206625"/>
            <a:chOff x="538" y="1440"/>
            <a:chExt cx="4790" cy="1390"/>
          </a:xfrm>
        </p:grpSpPr>
        <p:sp>
          <p:nvSpPr>
            <p:cNvPr id="37915" name="Rectangle 4"/>
            <p:cNvSpPr>
              <a:spLocks noChangeArrowheads="1"/>
            </p:cNvSpPr>
            <p:nvPr/>
          </p:nvSpPr>
          <p:spPr bwMode="auto">
            <a:xfrm>
              <a:off x="538" y="2520"/>
              <a:ext cx="637" cy="31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a:latin typeface="Gill Sans Light"/>
                  <a:ea typeface="굴림" panose="020B0600000101010101" pitchFamily="34" charset="-127"/>
                  <a:cs typeface="Gill Sans Light"/>
                </a:rPr>
                <a:t>3</a:t>
              </a:r>
            </a:p>
          </p:txBody>
        </p:sp>
        <p:sp>
          <p:nvSpPr>
            <p:cNvPr id="37916" name="Rectangle 5"/>
            <p:cNvSpPr>
              <a:spLocks noChangeArrowheads="1"/>
            </p:cNvSpPr>
            <p:nvPr/>
          </p:nvSpPr>
          <p:spPr bwMode="auto">
            <a:xfrm>
              <a:off x="538" y="2210"/>
              <a:ext cx="637" cy="31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a:latin typeface="Gill Sans Light"/>
                  <a:ea typeface="굴림" panose="020B0600000101010101" pitchFamily="34" charset="-127"/>
                  <a:cs typeface="Gill Sans Light"/>
                </a:rPr>
                <a:t>2</a:t>
              </a:r>
            </a:p>
          </p:txBody>
        </p:sp>
        <p:sp>
          <p:nvSpPr>
            <p:cNvPr id="37917" name="Rectangle 50"/>
            <p:cNvSpPr>
              <a:spLocks noChangeArrowheads="1"/>
            </p:cNvSpPr>
            <p:nvPr/>
          </p:nvSpPr>
          <p:spPr bwMode="auto">
            <a:xfrm>
              <a:off x="538" y="1900"/>
              <a:ext cx="637" cy="31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a:latin typeface="Gill Sans Light"/>
                  <a:ea typeface="굴림" panose="020B0600000101010101" pitchFamily="34" charset="-127"/>
                  <a:cs typeface="Gill Sans Light"/>
                </a:rPr>
                <a:t>1</a:t>
              </a:r>
            </a:p>
          </p:txBody>
        </p:sp>
        <p:sp>
          <p:nvSpPr>
            <p:cNvPr id="37918" name="Rectangle 62"/>
            <p:cNvSpPr>
              <a:spLocks noChangeArrowheads="1"/>
            </p:cNvSpPr>
            <p:nvPr/>
          </p:nvSpPr>
          <p:spPr bwMode="auto">
            <a:xfrm>
              <a:off x="538" y="1440"/>
              <a:ext cx="637" cy="46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90000"/>
                </a:lnSpc>
                <a:spcBef>
                  <a:spcPct val="30000"/>
                </a:spcBef>
              </a:pPr>
              <a:r>
                <a:rPr lang="en-US" altLang="ko-KR" sz="2400" dirty="0">
                  <a:latin typeface="Gill Sans Light"/>
                  <a:ea typeface="굴림" panose="020B0600000101010101" pitchFamily="34" charset="-127"/>
                  <a:cs typeface="Gill Sans Light"/>
                </a:rPr>
                <a:t>Ref:</a:t>
              </a:r>
            </a:p>
            <a:p>
              <a:pPr algn="l">
                <a:lnSpc>
                  <a:spcPct val="50000"/>
                </a:lnSpc>
                <a:spcBef>
                  <a:spcPct val="30000"/>
                </a:spcBef>
              </a:pPr>
              <a:r>
                <a:rPr lang="en-US" altLang="ko-KR" sz="2400" dirty="0">
                  <a:latin typeface="Gill Sans Light"/>
                  <a:ea typeface="굴림" panose="020B0600000101010101" pitchFamily="34" charset="-127"/>
                  <a:cs typeface="Gill Sans Light"/>
                </a:rPr>
                <a:t>Page:</a:t>
              </a:r>
            </a:p>
          </p:txBody>
        </p:sp>
        <p:sp>
          <p:nvSpPr>
            <p:cNvPr id="37919" name="Line 63"/>
            <p:cNvSpPr>
              <a:spLocks noChangeShapeType="1"/>
            </p:cNvSpPr>
            <p:nvPr/>
          </p:nvSpPr>
          <p:spPr bwMode="auto">
            <a:xfrm>
              <a:off x="538" y="1440"/>
              <a:ext cx="479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sp>
          <p:nvSpPr>
            <p:cNvPr id="37920" name="Line 64"/>
            <p:cNvSpPr>
              <a:spLocks noChangeShapeType="1"/>
            </p:cNvSpPr>
            <p:nvPr/>
          </p:nvSpPr>
          <p:spPr bwMode="auto">
            <a:xfrm>
              <a:off x="538" y="1900"/>
              <a:ext cx="479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sp>
          <p:nvSpPr>
            <p:cNvPr id="37921" name="Line 65"/>
            <p:cNvSpPr>
              <a:spLocks noChangeShapeType="1"/>
            </p:cNvSpPr>
            <p:nvPr/>
          </p:nvSpPr>
          <p:spPr bwMode="auto">
            <a:xfrm>
              <a:off x="538" y="2210"/>
              <a:ext cx="47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sp>
          <p:nvSpPr>
            <p:cNvPr id="37922" name="Line 66"/>
            <p:cNvSpPr>
              <a:spLocks noChangeShapeType="1"/>
            </p:cNvSpPr>
            <p:nvPr/>
          </p:nvSpPr>
          <p:spPr bwMode="auto">
            <a:xfrm>
              <a:off x="538" y="2520"/>
              <a:ext cx="479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sp>
          <p:nvSpPr>
            <p:cNvPr id="37923" name="Line 67"/>
            <p:cNvSpPr>
              <a:spLocks noChangeShapeType="1"/>
            </p:cNvSpPr>
            <p:nvPr/>
          </p:nvSpPr>
          <p:spPr bwMode="auto">
            <a:xfrm>
              <a:off x="538" y="2830"/>
              <a:ext cx="479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sp>
          <p:nvSpPr>
            <p:cNvPr id="37924" name="Line 68"/>
            <p:cNvSpPr>
              <a:spLocks noChangeShapeType="1"/>
            </p:cNvSpPr>
            <p:nvPr/>
          </p:nvSpPr>
          <p:spPr bwMode="auto">
            <a:xfrm>
              <a:off x="538" y="1440"/>
              <a:ext cx="0" cy="139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sp>
          <p:nvSpPr>
            <p:cNvPr id="37925" name="Line 69"/>
            <p:cNvSpPr>
              <a:spLocks noChangeShapeType="1"/>
            </p:cNvSpPr>
            <p:nvPr/>
          </p:nvSpPr>
          <p:spPr bwMode="auto">
            <a:xfrm>
              <a:off x="1175" y="1440"/>
              <a:ext cx="0" cy="139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sp>
          <p:nvSpPr>
            <p:cNvPr id="37926" name="Line 70"/>
            <p:cNvSpPr>
              <a:spLocks noChangeShapeType="1"/>
            </p:cNvSpPr>
            <p:nvPr/>
          </p:nvSpPr>
          <p:spPr bwMode="auto">
            <a:xfrm>
              <a:off x="1552"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sp>
          <p:nvSpPr>
            <p:cNvPr id="37927" name="Line 71"/>
            <p:cNvSpPr>
              <a:spLocks noChangeShapeType="1"/>
            </p:cNvSpPr>
            <p:nvPr/>
          </p:nvSpPr>
          <p:spPr bwMode="auto">
            <a:xfrm>
              <a:off x="1930"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sp>
          <p:nvSpPr>
            <p:cNvPr id="37928" name="Line 72"/>
            <p:cNvSpPr>
              <a:spLocks noChangeShapeType="1"/>
            </p:cNvSpPr>
            <p:nvPr/>
          </p:nvSpPr>
          <p:spPr bwMode="auto">
            <a:xfrm>
              <a:off x="2307"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sp>
          <p:nvSpPr>
            <p:cNvPr id="37929" name="Line 73"/>
            <p:cNvSpPr>
              <a:spLocks noChangeShapeType="1"/>
            </p:cNvSpPr>
            <p:nvPr/>
          </p:nvSpPr>
          <p:spPr bwMode="auto">
            <a:xfrm>
              <a:off x="2685"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sp>
          <p:nvSpPr>
            <p:cNvPr id="37930" name="Line 74"/>
            <p:cNvSpPr>
              <a:spLocks noChangeShapeType="1"/>
            </p:cNvSpPr>
            <p:nvPr/>
          </p:nvSpPr>
          <p:spPr bwMode="auto">
            <a:xfrm>
              <a:off x="3063"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sp>
          <p:nvSpPr>
            <p:cNvPr id="37931" name="Line 75"/>
            <p:cNvSpPr>
              <a:spLocks noChangeShapeType="1"/>
            </p:cNvSpPr>
            <p:nvPr/>
          </p:nvSpPr>
          <p:spPr bwMode="auto">
            <a:xfrm>
              <a:off x="3440"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sp>
          <p:nvSpPr>
            <p:cNvPr id="37932" name="Line 76"/>
            <p:cNvSpPr>
              <a:spLocks noChangeShapeType="1"/>
            </p:cNvSpPr>
            <p:nvPr/>
          </p:nvSpPr>
          <p:spPr bwMode="auto">
            <a:xfrm>
              <a:off x="3818"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sp>
          <p:nvSpPr>
            <p:cNvPr id="37933" name="Line 77"/>
            <p:cNvSpPr>
              <a:spLocks noChangeShapeType="1"/>
            </p:cNvSpPr>
            <p:nvPr/>
          </p:nvSpPr>
          <p:spPr bwMode="auto">
            <a:xfrm>
              <a:off x="4195"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sp>
          <p:nvSpPr>
            <p:cNvPr id="37934" name="Line 78"/>
            <p:cNvSpPr>
              <a:spLocks noChangeShapeType="1"/>
            </p:cNvSpPr>
            <p:nvPr/>
          </p:nvSpPr>
          <p:spPr bwMode="auto">
            <a:xfrm>
              <a:off x="4573"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sp>
          <p:nvSpPr>
            <p:cNvPr id="37935" name="Line 79"/>
            <p:cNvSpPr>
              <a:spLocks noChangeShapeType="1"/>
            </p:cNvSpPr>
            <p:nvPr/>
          </p:nvSpPr>
          <p:spPr bwMode="auto">
            <a:xfrm>
              <a:off x="4950"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sp>
          <p:nvSpPr>
            <p:cNvPr id="37936" name="Line 80"/>
            <p:cNvSpPr>
              <a:spLocks noChangeShapeType="1"/>
            </p:cNvSpPr>
            <p:nvPr/>
          </p:nvSpPr>
          <p:spPr bwMode="auto">
            <a:xfrm>
              <a:off x="5328" y="1440"/>
              <a:ext cx="0" cy="139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a:latin typeface="Gill Sans Light"/>
                <a:cs typeface="Gill Sans Light"/>
              </a:endParaRPr>
            </a:p>
          </p:txBody>
        </p:sp>
      </p:grpSp>
    </p:spTree>
    <p:extLst>
      <p:ext uri="{BB962C8B-B14F-4D97-AF65-F5344CB8AC3E}">
        <p14:creationId xmlns:p14="http://schemas.microsoft.com/office/powerpoint/2010/main" val="338350789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82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7824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78243">
                                            <p:txEl>
                                              <p:pRg st="2" end="2"/>
                                            </p:txEl>
                                          </p:spTgt>
                                        </p:tgtEl>
                                        <p:attrNameLst>
                                          <p:attrName>style.visibility</p:attrName>
                                        </p:attrNameLst>
                                      </p:cBhvr>
                                      <p:to>
                                        <p:strVal val="visible"/>
                                      </p:to>
                                    </p:set>
                                  </p:childTnLst>
                                </p:cTn>
                              </p:par>
                              <p:par>
                                <p:cTn id="13" presetID="2" presetClass="entr" presetSubtype="2" fill="hold" nodeType="withEffect">
                                  <p:stCondLst>
                                    <p:cond delay="0"/>
                                  </p:stCondLst>
                                  <p:childTnLst>
                                    <p:set>
                                      <p:cBhvr>
                                        <p:cTn id="14" dur="1" fill="hold">
                                          <p:stCondLst>
                                            <p:cond delay="0"/>
                                          </p:stCondLst>
                                        </p:cTn>
                                        <p:tgtEl>
                                          <p:spTgt spid="778321"/>
                                        </p:tgtEl>
                                        <p:attrNameLst>
                                          <p:attrName>style.visibility</p:attrName>
                                        </p:attrNameLst>
                                      </p:cBhvr>
                                      <p:to>
                                        <p:strVal val="visible"/>
                                      </p:to>
                                    </p:set>
                                    <p:anim calcmode="lin" valueType="num">
                                      <p:cBhvr additive="base">
                                        <p:cTn id="15" dur="500" fill="hold"/>
                                        <p:tgtEl>
                                          <p:spTgt spid="778321"/>
                                        </p:tgtEl>
                                        <p:attrNameLst>
                                          <p:attrName>ppt_x</p:attrName>
                                        </p:attrNameLst>
                                      </p:cBhvr>
                                      <p:tavLst>
                                        <p:tav tm="0">
                                          <p:val>
                                            <p:strVal val="1+#ppt_w/2"/>
                                          </p:val>
                                        </p:tav>
                                        <p:tav tm="100000">
                                          <p:val>
                                            <p:strVal val="#ppt_x"/>
                                          </p:val>
                                        </p:tav>
                                      </p:tavLst>
                                    </p:anim>
                                    <p:anim calcmode="lin" valueType="num">
                                      <p:cBhvr additive="base">
                                        <p:cTn id="16" dur="500" fill="hold"/>
                                        <p:tgtEl>
                                          <p:spTgt spid="778321"/>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7830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778286"/>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78300"/>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778282"/>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78299"/>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778278"/>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78298"/>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778274"/>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778297"/>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nodeType="clickEffect">
                                  <p:stCondLst>
                                    <p:cond delay="0"/>
                                  </p:stCondLst>
                                  <p:childTnLst>
                                    <p:set>
                                      <p:cBhvr>
                                        <p:cTn id="56" dur="1" fill="hold">
                                          <p:stCondLst>
                                            <p:cond delay="0"/>
                                          </p:stCondLst>
                                        </p:cTn>
                                        <p:tgtEl>
                                          <p:spTgt spid="778270"/>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78296"/>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nodeType="clickEffect">
                                  <p:stCondLst>
                                    <p:cond delay="0"/>
                                  </p:stCondLst>
                                  <p:childTnLst>
                                    <p:set>
                                      <p:cBhvr>
                                        <p:cTn id="64" dur="1" fill="hold">
                                          <p:stCondLst>
                                            <p:cond delay="0"/>
                                          </p:stCondLst>
                                        </p:cTn>
                                        <p:tgtEl>
                                          <p:spTgt spid="778266"/>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778295"/>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nodeType="clickEffect">
                                  <p:stCondLst>
                                    <p:cond delay="0"/>
                                  </p:stCondLst>
                                  <p:childTnLst>
                                    <p:set>
                                      <p:cBhvr>
                                        <p:cTn id="72" dur="1" fill="hold">
                                          <p:stCondLst>
                                            <p:cond delay="0"/>
                                          </p:stCondLst>
                                        </p:cTn>
                                        <p:tgtEl>
                                          <p:spTgt spid="778262"/>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778294"/>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nodeType="clickEffect">
                                  <p:stCondLst>
                                    <p:cond delay="0"/>
                                  </p:stCondLst>
                                  <p:childTnLst>
                                    <p:set>
                                      <p:cBhvr>
                                        <p:cTn id="80" dur="1" fill="hold">
                                          <p:stCondLst>
                                            <p:cond delay="0"/>
                                          </p:stCondLst>
                                        </p:cTn>
                                        <p:tgtEl>
                                          <p:spTgt spid="778258"/>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778293"/>
                                        </p:tgtEl>
                                        <p:attrNameLst>
                                          <p:attrName>style.visibility</p:attrName>
                                        </p:attrNameLst>
                                      </p:cBhvr>
                                      <p:to>
                                        <p:strVal val="visible"/>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nodeType="clickEffect">
                                  <p:stCondLst>
                                    <p:cond delay="0"/>
                                  </p:stCondLst>
                                  <p:childTnLst>
                                    <p:set>
                                      <p:cBhvr>
                                        <p:cTn id="88" dur="1" fill="hold">
                                          <p:stCondLst>
                                            <p:cond delay="0"/>
                                          </p:stCondLst>
                                        </p:cTn>
                                        <p:tgtEl>
                                          <p:spTgt spid="778254"/>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778292"/>
                                        </p:tgtEl>
                                        <p:attrNameLst>
                                          <p:attrName>style.visibility</p:attrName>
                                        </p:attrNameLst>
                                      </p:cBhvr>
                                      <p:to>
                                        <p:strVal val="visible"/>
                                      </p:to>
                                    </p:set>
                                  </p:childTnLst>
                                </p:cTn>
                              </p:par>
                            </p:childTnLst>
                          </p:cTn>
                        </p:par>
                      </p:childTnLst>
                    </p:cTn>
                  </p:par>
                  <p:par>
                    <p:cTn id="93" fill="hold" nodeType="clickPar">
                      <p:stCondLst>
                        <p:cond delay="indefinite"/>
                      </p:stCondLst>
                      <p:childTnLst>
                        <p:par>
                          <p:cTn id="94" fill="hold" nodeType="withGroup">
                            <p:stCondLst>
                              <p:cond delay="0"/>
                            </p:stCondLst>
                            <p:childTnLst>
                              <p:par>
                                <p:cTn id="95" presetID="1" presetClass="entr" presetSubtype="0" fill="hold" nodeType="clickEffect">
                                  <p:stCondLst>
                                    <p:cond delay="0"/>
                                  </p:stCondLst>
                                  <p:childTnLst>
                                    <p:set>
                                      <p:cBhvr>
                                        <p:cTn id="96" dur="1" fill="hold">
                                          <p:stCondLst>
                                            <p:cond delay="0"/>
                                          </p:stCondLst>
                                        </p:cTn>
                                        <p:tgtEl>
                                          <p:spTgt spid="778250"/>
                                        </p:tgtEl>
                                        <p:attrNameLst>
                                          <p:attrName>style.visibility</p:attrName>
                                        </p:attrNameLst>
                                      </p:cBhvr>
                                      <p:to>
                                        <p:strVal val="visible"/>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778291"/>
                                        </p:tgtEl>
                                        <p:attrNameLst>
                                          <p:attrName>style.visibility</p:attrName>
                                        </p:attrNameLst>
                                      </p:cBhvr>
                                      <p:to>
                                        <p:strVal val="visible"/>
                                      </p:to>
                                    </p:se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 presetClass="entr" presetSubtype="0" fill="hold" nodeType="clickEffect">
                                  <p:stCondLst>
                                    <p:cond delay="0"/>
                                  </p:stCondLst>
                                  <p:childTnLst>
                                    <p:set>
                                      <p:cBhvr>
                                        <p:cTn id="104" dur="1" fill="hold">
                                          <p:stCondLst>
                                            <p:cond delay="0"/>
                                          </p:stCondLst>
                                        </p:cTn>
                                        <p:tgtEl>
                                          <p:spTgt spid="778246"/>
                                        </p:tgtEl>
                                        <p:attrNameLst>
                                          <p:attrName>style.visibility</p:attrName>
                                        </p:attrNameLst>
                                      </p:cBhvr>
                                      <p:to>
                                        <p:strVal val="visible"/>
                                      </p:to>
                                    </p:se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778243">
                                            <p:txEl>
                                              <p:pRg st="10" end="10"/>
                                            </p:txEl>
                                          </p:spTgt>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778243">
                                            <p:txEl>
                                              <p:pRg st="11" end="11"/>
                                            </p:txEl>
                                          </p:spTgt>
                                        </p:tgtEl>
                                        <p:attrNameLst>
                                          <p:attrName>style.visibility</p:attrName>
                                        </p:attrNameLst>
                                      </p:cBhvr>
                                      <p:to>
                                        <p:strVal val="visible"/>
                                      </p:to>
                                    </p:se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778243">
                                            <p:txEl>
                                              <p:pRg st="12" end="12"/>
                                            </p:txEl>
                                          </p:spTgt>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77824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43" grpId="0" build="p"/>
      <p:bldP spid="778291" grpId="0"/>
      <p:bldP spid="778292" grpId="0"/>
      <p:bldP spid="778293" grpId="0"/>
      <p:bldP spid="778294" grpId="0"/>
      <p:bldP spid="778295" grpId="0"/>
      <p:bldP spid="778296" grpId="0"/>
      <p:bldP spid="778297" grpId="0"/>
      <p:bldP spid="778298" grpId="0"/>
      <p:bldP spid="778299" grpId="0"/>
      <p:bldP spid="778300" grpId="0"/>
      <p:bldP spid="778301" grpId="0"/>
    </p:bldLst>
  </p:timing>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66482</TotalTime>
  <Pages>60</Pages>
  <Words>3850</Words>
  <Application>Microsoft Macintosh PowerPoint</Application>
  <PresentationFormat>On-screen Show (4:3)</PresentationFormat>
  <Paragraphs>752</Paragraphs>
  <Slides>41</Slides>
  <Notes>28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43" baseType="lpstr">
      <vt:lpstr>Office</vt:lpstr>
      <vt:lpstr>Equation</vt:lpstr>
      <vt:lpstr>CS162 Operating Systems and Systems Programming Lecture 15   Demand Paging (Finished)</vt:lpstr>
      <vt:lpstr>Management &amp; Access to the Memory Hierarchy</vt:lpstr>
      <vt:lpstr>Some following questions</vt:lpstr>
      <vt:lpstr>Demand Paging Cost Model</vt:lpstr>
      <vt:lpstr>What Factors Lead to Misses?</vt:lpstr>
      <vt:lpstr>Page Replacement Policies</vt:lpstr>
      <vt:lpstr>Replacement Policies (Con’t)</vt:lpstr>
      <vt:lpstr>Example: FIFO</vt:lpstr>
      <vt:lpstr>Example: MIN</vt:lpstr>
      <vt:lpstr>When will LRU perform badly?</vt:lpstr>
      <vt:lpstr>Graph of Page Faults Versus The Number of Frames</vt:lpstr>
      <vt:lpstr>Adding Memory Doesn’t Always Help Fault Rate</vt:lpstr>
      <vt:lpstr>Administrivia</vt:lpstr>
      <vt:lpstr>break</vt:lpstr>
      <vt:lpstr>Implementing LRU</vt:lpstr>
      <vt:lpstr>Clock Algorithm: Not Recently Used</vt:lpstr>
      <vt:lpstr>Nth Chance version of Clock Algorithm</vt:lpstr>
      <vt:lpstr>Clock Algorithms: Details</vt:lpstr>
      <vt:lpstr>Clock Algorithms Details (continued)</vt:lpstr>
      <vt:lpstr>Second-Chance List Algorithm (VAX/VMS)</vt:lpstr>
      <vt:lpstr>Second-Chance List Algorithm (con’t)</vt:lpstr>
      <vt:lpstr>Free List</vt:lpstr>
      <vt:lpstr>Demand Paging (more details) </vt:lpstr>
      <vt:lpstr>Allocation of Page Frames (Memory Pages)</vt:lpstr>
      <vt:lpstr>Fixed/Priority Allocation</vt:lpstr>
      <vt:lpstr>Page-Fault Frequency Allocation</vt:lpstr>
      <vt:lpstr>Thrashing</vt:lpstr>
      <vt:lpstr>Locality In A Memory-Reference Pattern</vt:lpstr>
      <vt:lpstr>Working-Set Model</vt:lpstr>
      <vt:lpstr>What about Compulsory Misses?</vt:lpstr>
      <vt:lpstr>Reverse Page Mapping (Sometimes called “Coremap”)</vt:lpstr>
      <vt:lpstr>Linux Memory Details?</vt:lpstr>
      <vt:lpstr>Recall: Linux Virtual memory map</vt:lpstr>
      <vt:lpstr>Virtual Map (Details)</vt:lpstr>
      <vt:lpstr>Internal Interfaces: Allocating Memory</vt:lpstr>
      <vt:lpstr>Page Frame Reclaiming Algorithm (PFRA)</vt:lpstr>
      <vt:lpstr>SLAB Allocator</vt:lpstr>
      <vt:lpstr>SLAB Allocator Details</vt:lpstr>
      <vt:lpstr>SLAB Allocator: Cache Use</vt:lpstr>
      <vt:lpstr>SLAB Allocator Details (Con’t)</vt:lpstr>
      <vt:lpstr>Summary</vt:lpstr>
    </vt:vector>
  </TitlesOfParts>
  <Company>UC Berkeley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subject/>
  <dc:creator>John D. Kubiatowicz</dc:creator>
  <cp:keywords/>
  <dc:description>Imported some pictures from Silbershatz (c) 2005</dc:description>
  <cp:lastModifiedBy>Anthony D. Joseph</cp:lastModifiedBy>
  <cp:revision>720</cp:revision>
  <cp:lastPrinted>2015-10-21T20:58:24Z</cp:lastPrinted>
  <dcterms:created xsi:type="dcterms:W3CDTF">1995-08-12T11:37:26Z</dcterms:created>
  <dcterms:modified xsi:type="dcterms:W3CDTF">2016-03-15T04:37:13Z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