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1696" r:id="rId3"/>
    <p:sldId id="1697" r:id="rId4"/>
    <p:sldId id="1698" r:id="rId5"/>
    <p:sldId id="1699" r:id="rId6"/>
    <p:sldId id="1700" r:id="rId7"/>
    <p:sldId id="1701" r:id="rId8"/>
    <p:sldId id="1702" r:id="rId9"/>
    <p:sldId id="1703" r:id="rId10"/>
    <p:sldId id="1796" r:id="rId11"/>
    <p:sldId id="1704" r:id="rId12"/>
    <p:sldId id="1799" r:id="rId13"/>
    <p:sldId id="1705" r:id="rId14"/>
    <p:sldId id="1706" r:id="rId15"/>
    <p:sldId id="1707" r:id="rId16"/>
    <p:sldId id="1793" r:id="rId17"/>
    <p:sldId id="1802" r:id="rId18"/>
    <p:sldId id="1797" r:id="rId19"/>
    <p:sldId id="1798" r:id="rId20"/>
    <p:sldId id="1708" r:id="rId21"/>
    <p:sldId id="1709" r:id="rId22"/>
    <p:sldId id="1801" r:id="rId23"/>
    <p:sldId id="1710" r:id="rId24"/>
    <p:sldId id="1711" r:id="rId25"/>
    <p:sldId id="1712" r:id="rId26"/>
    <p:sldId id="1724" r:id="rId27"/>
    <p:sldId id="1725" r:id="rId28"/>
    <p:sldId id="1726" r:id="rId29"/>
    <p:sldId id="1727" r:id="rId30"/>
    <p:sldId id="1728" r:id="rId31"/>
    <p:sldId id="1729" r:id="rId32"/>
    <p:sldId id="1730" r:id="rId33"/>
    <p:sldId id="1731" r:id="rId34"/>
    <p:sldId id="1732" r:id="rId35"/>
    <p:sldId id="1733" r:id="rId36"/>
    <p:sldId id="1803" r:id="rId37"/>
    <p:sldId id="1744" r:id="rId38"/>
    <p:sldId id="1746" r:id="rId39"/>
    <p:sldId id="1748" r:id="rId40"/>
    <p:sldId id="1749" r:id="rId41"/>
    <p:sldId id="1750" r:id="rId42"/>
    <p:sldId id="1751" r:id="rId43"/>
    <p:sldId id="1752" r:id="rId44"/>
    <p:sldId id="1753" r:id="rId45"/>
    <p:sldId id="1754" r:id="rId46"/>
    <p:sldId id="1755" r:id="rId47"/>
    <p:sldId id="1756" r:id="rId48"/>
    <p:sldId id="1757" r:id="rId49"/>
    <p:sldId id="1758" r:id="rId50"/>
    <p:sldId id="1774" r:id="rId51"/>
    <p:sldId id="1775" r:id="rId52"/>
    <p:sldId id="1759" r:id="rId53"/>
    <p:sldId id="1760" r:id="rId54"/>
    <p:sldId id="1761" r:id="rId55"/>
    <p:sldId id="1762" r:id="rId56"/>
    <p:sldId id="1763" r:id="rId57"/>
    <p:sldId id="1764" r:id="rId58"/>
    <p:sldId id="1776" r:id="rId59"/>
    <p:sldId id="1777" r:id="rId60"/>
    <p:sldId id="1781" r:id="rId61"/>
    <p:sldId id="1782" r:id="rId62"/>
    <p:sldId id="1783" r:id="rId63"/>
    <p:sldId id="1784" r:id="rId64"/>
    <p:sldId id="1785" r:id="rId65"/>
    <p:sldId id="1786" r:id="rId66"/>
    <p:sldId id="1787" r:id="rId67"/>
    <p:sldId id="1788" r:id="rId68"/>
    <p:sldId id="1789" r:id="rId69"/>
    <p:sldId id="1790" r:id="rId70"/>
    <p:sldId id="1791" r:id="rId71"/>
    <p:sldId id="1792" r:id="rId72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9DC"/>
    <a:srgbClr val="FFFFBD"/>
    <a:srgbClr val="9933FF"/>
    <a:srgbClr val="FFC5F0"/>
    <a:srgbClr val="FF33CC"/>
    <a:srgbClr val="FF99FF"/>
    <a:srgbClr val="29C6D7"/>
    <a:srgbClr val="FC230C"/>
    <a:srgbClr val="ECE21C"/>
    <a:srgbClr val="618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2" autoAdjust="0"/>
    <p:restoredTop sz="96104" autoAdjust="0"/>
  </p:normalViewPr>
  <p:slideViewPr>
    <p:cSldViewPr>
      <p:cViewPr varScale="1">
        <p:scale>
          <a:sx n="115" d="100"/>
          <a:sy n="115" d="100"/>
        </p:scale>
        <p:origin x="20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179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handoutMaster" Target="handoutMasters/handoutMaster1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istoica:slides:2013:xdata-jan29-31:error-moore-la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'[error-moore-law.xlsx]Sheet1'!$H$1</c:f>
              <c:strCache>
                <c:ptCount val="1"/>
                <c:pt idx="0">
                  <c:v>Moore's Law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'[error-moore-law.xlsx]Sheet1'!$G$2:$G$7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'[error-moore-law.xlsx]Sheet1'!$H$2:$H$7</c:f>
              <c:numCache>
                <c:formatCode>General</c:formatCode>
                <c:ptCount val="6"/>
                <c:pt idx="0">
                  <c:v>1.0</c:v>
                </c:pt>
                <c:pt idx="1">
                  <c:v>1.58</c:v>
                </c:pt>
                <c:pt idx="2">
                  <c:v>2.5</c:v>
                </c:pt>
                <c:pt idx="3">
                  <c:v>4.0</c:v>
                </c:pt>
                <c:pt idx="4">
                  <c:v>6.34</c:v>
                </c:pt>
                <c:pt idx="5">
                  <c:v>10.0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'[error-moore-law.xlsx]Sheet1'!$J$1</c:f>
              <c:strCache>
                <c:ptCount val="1"/>
                <c:pt idx="0">
                  <c:v>Particle Accel.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'[error-moore-law.xlsx]Sheet1'!$G$2:$G$7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'[error-moore-law.xlsx]Sheet1'!$J$2:$J$7</c:f>
              <c:numCache>
                <c:formatCode>General</c:formatCode>
                <c:ptCount val="6"/>
                <c:pt idx="0">
                  <c:v>1.0</c:v>
                </c:pt>
                <c:pt idx="1">
                  <c:v>1.8</c:v>
                </c:pt>
                <c:pt idx="2">
                  <c:v>3.24</c:v>
                </c:pt>
                <c:pt idx="3">
                  <c:v>5.83</c:v>
                </c:pt>
                <c:pt idx="4">
                  <c:v>10.5</c:v>
                </c:pt>
                <c:pt idx="5">
                  <c:v>18.9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'[error-moore-law.xlsx]Sheet1'!$K$1</c:f>
              <c:strCache>
                <c:ptCount val="1"/>
                <c:pt idx="0">
                  <c:v>DNA Sequencers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'[error-moore-law.xlsx]Sheet1'!$G$2:$G$7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'[error-moore-law.xlsx]Sheet1'!$K$2:$K$7</c:f>
              <c:numCache>
                <c:formatCode>General</c:formatCode>
                <c:ptCount val="6"/>
                <c:pt idx="0">
                  <c:v>1.0</c:v>
                </c:pt>
                <c:pt idx="1">
                  <c:v>2.2</c:v>
                </c:pt>
                <c:pt idx="2">
                  <c:v>4.84</c:v>
                </c:pt>
                <c:pt idx="3">
                  <c:v>10.6</c:v>
                </c:pt>
                <c:pt idx="4">
                  <c:v>23.4</c:v>
                </c:pt>
                <c:pt idx="5">
                  <c:v>51.0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5569632"/>
        <c:axId val="-2134249872"/>
      </c:lineChart>
      <c:catAx>
        <c:axId val="2105569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34249872"/>
        <c:crosses val="autoZero"/>
        <c:auto val="1"/>
        <c:lblAlgn val="ctr"/>
        <c:lblOffset val="100"/>
        <c:noMultiLvlLbl val="0"/>
      </c:catAx>
      <c:valAx>
        <c:axId val="-2134249872"/>
        <c:scaling>
          <c:orientation val="minMax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1055696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03385277102142"/>
          <c:y val="0.186590604745835"/>
          <c:w val="0.352530541012216"/>
          <c:h val="0.3876918956559"/>
        </c:manualLayout>
      </c:layout>
      <c:overlay val="0"/>
      <c:txPr>
        <a:bodyPr/>
        <a:lstStyle/>
        <a:p>
          <a:pPr>
            <a:defRPr sz="1800">
              <a:latin typeface="Helvetica"/>
              <a:cs typeface="Helvetica"/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ertificate_authority" TargetMode="External"/><Relationship Id="rId4" Type="http://schemas.openxmlformats.org/officeDocument/2006/relationships/hyperlink" Target="http://en.wikipedia.org/wiki/VASCO_Data_Security_International" TargetMode="External"/><Relationship Id="rId5" Type="http://schemas.openxmlformats.org/officeDocument/2006/relationships/hyperlink" Target="http://en.wikipedia.org/wiki/DigiNotar#cite_note-vasco-acquisition-0" TargetMode="External"/><Relationship Id="rId6" Type="http://schemas.openxmlformats.org/officeDocument/2006/relationships/hyperlink" Target="http://en.wikipedia.org/wiki/DigiNotar#cite_note-gc1-1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92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737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84C0F99-46AB-4A75-8E12-1099C0EA776A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731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643D244-262A-48AE-A2AD-B526F1D650AC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746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CB68B82-ECB8-40B8-A7E9-98F4317A887B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8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687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653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57B6D22-95AC-4AA2-A7C6-A5047A050B1E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84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249F49C-8DE0-4578-BA55-A95161281DFF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31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263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560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17B6F8A-55BF-4395-A8EE-D66226F57700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18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2DB9D40-10E7-4054-A75C-4EA0D290729F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altLang="en-US" smtClean="0">
                <a:latin typeface="Comic Sans MS" panose="030F0702030302020204" pitchFamily="66" charset="0"/>
              </a:rPr>
              <a:t>Shor</a:t>
            </a:r>
            <a:r>
              <a:rPr lang="ja-JP" altLang="en-US" smtClean="0">
                <a:latin typeface="Comic Sans MS" panose="030F0702030302020204" pitchFamily="66" charset="0"/>
              </a:rPr>
              <a:t>’</a:t>
            </a:r>
            <a:r>
              <a:rPr lang="en-US" altLang="ja-JP" smtClean="0">
                <a:latin typeface="Comic Sans MS" panose="030F0702030302020204" pitchFamily="66" charset="0"/>
              </a:rPr>
              <a:t>s algorithm is polynomial in log N</a:t>
            </a:r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172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CA657C6-D4E5-449B-A0BB-267007232C46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866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F8529D1-F497-40A0-86E4-3EE10CE36E20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5540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CF678A9-9E88-4EA2-AAED-04CD6B3CDC79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8680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51E062E-FCE4-48EE-9ABB-D606DCE0BF3E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1640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B6A68F-6304-4455-A19B-9DAAA45C898F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8120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8D130E2-C0BD-4046-A4FF-3F06E0B4D12B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8155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65D93EE-A462-4EA3-BE04-6406EC552B96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b="1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Wikipedia: DigiNotar</a:t>
            </a:r>
            <a:r>
              <a:rPr lang="en-US" altLang="en-US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was a Dutch </a:t>
            </a:r>
            <a:r>
              <a:rPr lang="en-US" altLang="en-US" smtClean="0">
                <a:latin typeface="Comic Sans MS" panose="030F0702030302020204" pitchFamily="66" charset="0"/>
                <a:ea typeface="ＭＳ Ｐゴシック" panose="020B0600070205080204" pitchFamily="34" charset="-128"/>
                <a:hlinkClick r:id="rId3" tooltip="Certificate authority"/>
              </a:rPr>
              <a:t>certificate authority</a:t>
            </a:r>
            <a:r>
              <a:rPr lang="en-US" altLang="en-US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owned by </a:t>
            </a:r>
            <a:r>
              <a:rPr lang="en-US" altLang="en-US" smtClean="0">
                <a:latin typeface="Comic Sans MS" panose="030F0702030302020204" pitchFamily="66" charset="0"/>
                <a:ea typeface="ＭＳ Ｐゴシック" panose="020B0600070205080204" pitchFamily="34" charset="-128"/>
                <a:hlinkClick r:id="rId4" tooltip="VASCO Data Security International"/>
              </a:rPr>
              <a:t>VASCO Data Security International</a:t>
            </a:r>
            <a:r>
              <a:rPr lang="en-US" altLang="en-US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.</a:t>
            </a:r>
            <a:r>
              <a:rPr lang="en-US" altLang="en-US" baseline="30000" smtClean="0">
                <a:latin typeface="Comic Sans MS" panose="030F0702030302020204" pitchFamily="66" charset="0"/>
                <a:ea typeface="ＭＳ Ｐゴシック" panose="020B0600070205080204" pitchFamily="34" charset="-128"/>
                <a:hlinkClick r:id="rId5"/>
              </a:rPr>
              <a:t>[1]</a:t>
            </a:r>
            <a:r>
              <a:rPr lang="en-US" altLang="en-US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On September 3, 2011, after it had become clear that a security breach had resulted in the fraudulent issuing of certificates, the Dutch government took over operational management of DigiNotar's systems.</a:t>
            </a:r>
            <a:r>
              <a:rPr lang="en-US" altLang="en-US" baseline="30000" smtClean="0">
                <a:latin typeface="Comic Sans MS" panose="030F0702030302020204" pitchFamily="66" charset="0"/>
                <a:ea typeface="ＭＳ Ｐゴシック" panose="020B0600070205080204" pitchFamily="34" charset="-128"/>
                <a:hlinkClick r:id="rId6"/>
              </a:rPr>
              <a:t>[2]</a:t>
            </a:r>
            <a:r>
              <a:rPr lang="en-US" altLang="en-US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That same month, the company was declared bankrupt. (Wikipedia)</a:t>
            </a:r>
          </a:p>
        </p:txBody>
      </p:sp>
    </p:spTree>
    <p:extLst>
      <p:ext uri="{BB962C8B-B14F-4D97-AF65-F5344CB8AC3E}">
        <p14:creationId xmlns:p14="http://schemas.microsoft.com/office/powerpoint/2010/main" val="35236312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2B85270-6C85-4F46-8358-1D2E785226D9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123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1709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F6B571B-D0AA-48E9-824E-21CFB9BF2C7A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585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Partial failures, network and computers</a:t>
            </a:r>
          </a:p>
          <a:p>
            <a:r>
              <a:rPr lang="en-US" altLang="en-US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Asynchrony, network, computers, 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E0B5F68-7BF9-4A71-9A08-AE66E8BBF0A6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2991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During the last few years many have claimed that the datacenter is the new computer. This transformation is still in its infancy. </a:t>
            </a:r>
          </a:p>
        </p:txBody>
      </p:sp>
      <p:sp>
        <p:nvSpPr>
          <p:cNvPr id="593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B39CBAD-95EB-41E0-9B36-3DB189732A2D}" type="datetime1">
              <a:rPr lang="en-US" altLang="en-US"/>
              <a:pPr eaLnBrk="1" hangingPunct="1"/>
              <a:t>4/27/16</a:t>
            </a:fld>
            <a:endParaRPr lang="en-US" altLang="en-US"/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AMPLab Overview - franklin@cs.berkeley.edu</a:t>
            </a:r>
          </a:p>
        </p:txBody>
      </p:sp>
      <p:sp>
        <p:nvSpPr>
          <p:cNvPr id="59397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001ECC4-2B91-42E8-9477-22FA65BFF6AC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4612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Large block: throughput, smaller metadata to central</a:t>
            </a:r>
          </a:p>
          <a:p>
            <a:r>
              <a:rPr lang="en-US" altLang="en-US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Stripe: would take forever to read</a:t>
            </a:r>
          </a:p>
          <a:p>
            <a:endParaRPr lang="en-US" altLang="en-US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E95FD63-E0CE-4D55-A11B-07444BAF1E6C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4250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Large block: throughput, smaller metadata to central</a:t>
            </a:r>
          </a:p>
          <a:p>
            <a:r>
              <a:rPr lang="en-US" altLang="en-US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Stripe: would take forever to read</a:t>
            </a:r>
          </a:p>
          <a:p>
            <a:endParaRPr lang="en-US" altLang="en-US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8186075-0747-4CC2-A46C-B05602D9E69A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8329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62425" y="9150350"/>
            <a:ext cx="3176588" cy="42703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CBB3E4-ABB2-6649-902A-2BB425892DE4}" type="slidenum">
              <a:rPr lang="en-US" sz="1300"/>
              <a:pPr eaLnBrk="1" hangingPunct="1"/>
              <a:t>51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469550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Transparent: not a single line of code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224C98C-8D70-4825-9068-359E5CC35A9D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8294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Expressitivity; can however do graph algos, even simulate other parallel models (PRAM and BSP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C59A0F9-2323-423A-911D-764C158FE774}" type="slidenum">
              <a:rPr lang="en-US" altLang="en-US"/>
              <a:pPr eaLnBrk="1" hangingPunct="1"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5604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</a:t>
            </a:r>
            <a:r>
              <a:rPr lang="en-US" dirty="0" smtClean="0"/>
              <a:t>We want to</a:t>
            </a:r>
            <a:r>
              <a:rPr lang="en-US" baseline="0" dirty="0" smtClean="0"/>
              <a:t> make it possible for everyone to construct sophisticated swarm applications by writing small components (</a:t>
            </a:r>
            <a:r>
              <a:rPr lang="en-US" baseline="0" dirty="0" err="1" smtClean="0"/>
              <a:t>Swarmlets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547050C-936C-4092-B274-35283DEDAB0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497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1BFB74BD-F100-1044-AE1F-053B9DAB1CFB}" type="slidenum">
              <a:rPr lang="en-US"/>
              <a:pPr/>
              <a:t>69</a:t>
            </a:fld>
            <a:endParaRPr lang="en-US"/>
          </a:p>
        </p:txBody>
      </p:sp>
      <p:sp>
        <p:nvSpPr>
          <p:cNvPr id="135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55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E930610-01B1-4E78-8841-95CB4C06A0BA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476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3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829" y="9119891"/>
            <a:ext cx="3170162" cy="4792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AE07D92-03E3-4918-A221-44DF4D53EC6B}" type="slidenum">
              <a:rPr lang="en-US"/>
              <a:pPr/>
              <a:t>70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876" y="4560988"/>
            <a:ext cx="5365448" cy="4319289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-"/>
            </a:pPr>
            <a:r>
              <a:rPr lang="en-US" smtClean="0"/>
              <a:t>Each node is assigned an ID randomly</a:t>
            </a:r>
          </a:p>
          <a:p>
            <a:pPr>
              <a:buFontTx/>
              <a:buChar char="-"/>
            </a:pPr>
            <a:r>
              <a:rPr lang="en-US" smtClean="0"/>
              <a:t>IDs are arranged into a ring by numerical order, top ID wraps around to 0</a:t>
            </a:r>
          </a:p>
          <a:p>
            <a:pPr>
              <a:buFontTx/>
              <a:buChar char="-"/>
            </a:pPr>
            <a:r>
              <a:rPr lang="en-US" smtClean="0"/>
              <a:t>Each node maintains two sets of neighbors, its leaf set and routing table</a:t>
            </a:r>
          </a:p>
          <a:p>
            <a:pPr>
              <a:buFontTx/>
              <a:buChar char="-"/>
            </a:pPr>
            <a:r>
              <a:rPr lang="en-US" smtClean="0"/>
              <a:t>Leaf set is immediate predecessor and successor</a:t>
            </a:r>
          </a:p>
          <a:p>
            <a:pPr>
              <a:buFontTx/>
              <a:buChar char="-"/>
            </a:pPr>
            <a:r>
              <a:rPr lang="en-US" smtClean="0"/>
              <a:t>Routing table neighbors resolve successively longer matching prefixes of node’s own ID</a:t>
            </a:r>
          </a:p>
          <a:p>
            <a:pPr>
              <a:buFontTx/>
              <a:buChar char="-"/>
            </a:pPr>
            <a:r>
              <a:rPr lang="en-US" smtClean="0"/>
              <a:t>Lookup queries are routed greedily to node with closest matching ID (numerically, not lexigraphically)</a:t>
            </a:r>
          </a:p>
          <a:p>
            <a:pPr>
              <a:buFontTx/>
              <a:buChar char="-"/>
            </a:pPr>
            <a:r>
              <a:rPr lang="en-US" smtClean="0"/>
              <a:t>Response is sent directly to querying node</a:t>
            </a:r>
          </a:p>
          <a:p>
            <a:pPr>
              <a:buFontTx/>
              <a:buChar char="-"/>
            </a:pPr>
            <a:r>
              <a:rPr lang="en-US" smtClean="0"/>
              <a:t>Lookup handled differently in other DHTs; see Gummadi et al.’s SIGCOMM paper for details</a:t>
            </a:r>
          </a:p>
        </p:txBody>
      </p:sp>
    </p:spTree>
    <p:extLst>
      <p:ext uri="{BB962C8B-B14F-4D97-AF65-F5344CB8AC3E}">
        <p14:creationId xmlns:p14="http://schemas.microsoft.com/office/powerpoint/2010/main" val="30486374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62425" y="9150350"/>
            <a:ext cx="3176588" cy="427038"/>
          </a:xfrm>
          <a:prstGeom prst="rect">
            <a:avLst/>
          </a:prstGeom>
          <a:ln/>
        </p:spPr>
        <p:txBody>
          <a:bodyPr/>
          <a:lstStyle/>
          <a:p>
            <a:fld id="{E0AC0854-3D27-4D1B-B0E1-A95492B4D542}" type="slidenum">
              <a:rPr lang="en-US"/>
              <a:pPr/>
              <a:t>71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6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30B333F-F504-496C-ACD4-0B68A770F940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67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A4F3478-D8C3-40B2-B914-2ED3CCD4E64D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81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7FA9825-D102-4301-9B7A-69725CE6999C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4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D225E23-0599-472C-8D59-27DDCD4AB111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93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44AC5EC-61CA-44A9-ADF7-8EE9F9AEAC08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8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2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en-US" sz="1400" b="0" i="0" dirty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24.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4890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4/27/16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i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262120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Joseph CS162 ©UCB Spring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 Light" charset="0"/>
          <a:ea typeface="Gill Sans Light" charset="0"/>
          <a:cs typeface="Gill Sans Light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mazon.com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amazon.com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azon.com" TargetMode="External"/><Relationship Id="rId3" Type="http://schemas.openxmlformats.org/officeDocument/2006/relationships/hyperlink" Target="https://www.eff.org/observatory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7.w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image" Target="../media/image2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wmf"/><Relationship Id="rId12" Type="http://schemas.openxmlformats.org/officeDocument/2006/relationships/oleObject" Target="../embeddings/oleObject8.bin"/><Relationship Id="rId13" Type="http://schemas.openxmlformats.org/officeDocument/2006/relationships/oleObject" Target="../embeddings/oleObject9.bin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8.xml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oleObject" Target="../embeddings/oleObject4.bin"/><Relationship Id="rId7" Type="http://schemas.openxmlformats.org/officeDocument/2006/relationships/image" Target="../media/image30.wmf"/><Relationship Id="rId8" Type="http://schemas.openxmlformats.org/officeDocument/2006/relationships/oleObject" Target="../embeddings/oleObject5.bin"/><Relationship Id="rId9" Type="http://schemas.openxmlformats.org/officeDocument/2006/relationships/oleObject" Target="../embeddings/oleObject6.bin"/><Relationship Id="rId10" Type="http://schemas.openxmlformats.org/officeDocument/2006/relationships/oleObject" Target="../embeddings/oleObject7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24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r>
              <a:rPr lang="en-US" altLang="en-US" sz="3000" smtClean="0"/>
              <a:t/>
            </a:r>
            <a:br>
              <a:rPr lang="en-US" altLang="en-US" sz="3000" smtClean="0"/>
            </a:br>
            <a:r>
              <a:rPr lang="en-US" altLang="en-US" sz="3000" smtClean="0"/>
              <a:t>Security</a:t>
            </a:r>
            <a:endParaRPr lang="en-US" altLang="en-US" sz="3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April 27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2016</a:t>
            </a:r>
          </a:p>
          <a:p>
            <a:pPr marL="285750" indent="-285750"/>
            <a:r>
              <a:rPr lang="en-US" altLang="en-US" dirty="0" smtClean="0"/>
              <a:t>Prof. Anthony D. Joseph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Authentication in Distributed Systems</a:t>
            </a:r>
          </a:p>
        </p:txBody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791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What if identity must be established across network?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Need way to prevent exposure of information while still proving identity to remote 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Many of the original UNIX tools sent passwords over the wire “in clear text”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E.g.: telnet, ftp, yp (yellow pages, for distributed login)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Result: Snooping programs widespread 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What do we need? Cannot rely on physical security!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Encryption: Privacy, restrict receivers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Authentication: Remote Authenticity, restrict senders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68275" algn="l"/>
              </a:tabLst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grpSp>
        <p:nvGrpSpPr>
          <p:cNvPr id="1030157" name="Group 13"/>
          <p:cNvGrpSpPr>
            <a:grpSpLocks/>
          </p:cNvGrpSpPr>
          <p:nvPr/>
        </p:nvGrpSpPr>
        <p:grpSpPr bwMode="auto">
          <a:xfrm>
            <a:off x="1371600" y="1066800"/>
            <a:ext cx="6324600" cy="1562100"/>
            <a:chOff x="864" y="1104"/>
            <a:chExt cx="3984" cy="984"/>
          </a:xfrm>
        </p:grpSpPr>
        <p:grpSp>
          <p:nvGrpSpPr>
            <p:cNvPr id="16392" name="Group 11"/>
            <p:cNvGrpSpPr>
              <a:grpSpLocks/>
            </p:cNvGrpSpPr>
            <p:nvPr/>
          </p:nvGrpSpPr>
          <p:grpSpPr bwMode="auto">
            <a:xfrm>
              <a:off x="864" y="1104"/>
              <a:ext cx="3984" cy="984"/>
              <a:chOff x="864" y="1104"/>
              <a:chExt cx="3984" cy="984"/>
            </a:xfrm>
          </p:grpSpPr>
          <p:pic>
            <p:nvPicPr>
              <p:cNvPr id="16394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2" y="1104"/>
                <a:ext cx="936" cy="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95" name="Rectangle 6" descr="Dark downward diagonal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688" cy="192"/>
              </a:xfrm>
              <a:prstGeom prst="rect">
                <a:avLst/>
              </a:prstGeom>
              <a:pattFill prst="dkDnDiag">
                <a:fgClr>
                  <a:srgbClr val="00FFFF"/>
                </a:fgClr>
                <a:bgClr>
                  <a:schemeClr val="bg1"/>
                </a:bgClr>
              </a:patt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 dirty="0">
                  <a:latin typeface="Gill Sans Light" charset="0"/>
                  <a:ea typeface="Gill Sans Light" charset="0"/>
                  <a:cs typeface="Gill Sans Light" charset="0"/>
                </a:endParaRPr>
              </a:p>
            </p:txBody>
          </p:sp>
          <p:pic>
            <p:nvPicPr>
              <p:cNvPr id="16396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" y="1192"/>
                <a:ext cx="768" cy="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6393" name="Text Box 8"/>
            <p:cNvSpPr txBox="1">
              <a:spLocks noChangeArrowheads="1"/>
            </p:cNvSpPr>
            <p:nvPr/>
          </p:nvSpPr>
          <p:spPr bwMode="auto">
            <a:xfrm>
              <a:off x="2484" y="1380"/>
              <a:ext cx="928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800" b="0">
                  <a:latin typeface="Gill Sans Light" charset="0"/>
                  <a:ea typeface="Gill Sans Light" charset="0"/>
                  <a:cs typeface="Gill Sans Light" charset="0"/>
                </a:rPr>
                <a:t>Network</a:t>
              </a:r>
            </a:p>
          </p:txBody>
        </p:sp>
      </p:grpSp>
      <p:grpSp>
        <p:nvGrpSpPr>
          <p:cNvPr id="1030156" name="Group 12"/>
          <p:cNvGrpSpPr>
            <a:grpSpLocks/>
          </p:cNvGrpSpPr>
          <p:nvPr/>
        </p:nvGrpSpPr>
        <p:grpSpPr bwMode="auto">
          <a:xfrm>
            <a:off x="3124201" y="1649414"/>
            <a:ext cx="1570038" cy="1803400"/>
            <a:chOff x="2051" y="1504"/>
            <a:chExt cx="989" cy="1136"/>
          </a:xfrm>
        </p:grpSpPr>
        <p:pic>
          <p:nvPicPr>
            <p:cNvPr id="16390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" y="1504"/>
              <a:ext cx="733" cy="1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1" name="Text Box 10"/>
            <p:cNvSpPr txBox="1">
              <a:spLocks noChangeArrowheads="1"/>
            </p:cNvSpPr>
            <p:nvPr/>
          </p:nvSpPr>
          <p:spPr bwMode="auto">
            <a:xfrm rot="5400000">
              <a:off x="2457" y="2020"/>
              <a:ext cx="87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 dirty="0">
                  <a:latin typeface="Gill Sans Light" charset="0"/>
                  <a:ea typeface="Gill Sans Light" charset="0"/>
                  <a:cs typeface="Gill Sans Light" charset="0"/>
                </a:rPr>
                <a:t>PASS: </a:t>
              </a:r>
              <a:r>
                <a:rPr lang="en-US" altLang="ko-KR" sz="2400" b="0" dirty="0" err="1">
                  <a:latin typeface="Gill Sans Light" charset="0"/>
                  <a:ea typeface="Gill Sans Light" charset="0"/>
                  <a:cs typeface="Gill Sans Light" charset="0"/>
                </a:rPr>
                <a:t>gina</a:t>
              </a:r>
              <a:endParaRPr lang="en-US" altLang="ko-KR" sz="2400" b="0" dirty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018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30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30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0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0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14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Authentication via Secret Key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41300" y="774700"/>
            <a:ext cx="8674100" cy="5105400"/>
          </a:xfrm>
        </p:spPr>
        <p:txBody>
          <a:bodyPr/>
          <a:lstStyle/>
          <a:p>
            <a:r>
              <a:rPr lang="en-US" altLang="en-US" dirty="0" smtClean="0"/>
              <a:t>Main idea: entity proves identity by decrypting a secret encrypted with its own key</a:t>
            </a:r>
          </a:p>
          <a:p>
            <a:pPr lvl="1"/>
            <a:r>
              <a:rPr lang="en-US" altLang="en-US" dirty="0" smtClean="0"/>
              <a:t>K – secret key shared only by A and B</a:t>
            </a:r>
          </a:p>
          <a:p>
            <a:r>
              <a:rPr lang="en-US" altLang="en-US" dirty="0" smtClean="0"/>
              <a:t>A can asks B to authenticate itself by decrypting a nonce, i.e., random value, x</a:t>
            </a:r>
          </a:p>
          <a:p>
            <a:pPr lvl="1"/>
            <a:r>
              <a:rPr lang="en-US" altLang="en-US" dirty="0" smtClean="0"/>
              <a:t>Avoid replay attacks (attacker impersonating client or server)</a:t>
            </a:r>
          </a:p>
          <a:p>
            <a:r>
              <a:rPr lang="en-US" altLang="en-US" dirty="0" smtClean="0"/>
              <a:t>Vulnerable to man-in-the middle attack</a:t>
            </a:r>
          </a:p>
        </p:txBody>
      </p:sp>
      <p:sp>
        <p:nvSpPr>
          <p:cNvPr id="36867" name="Line 4"/>
          <p:cNvSpPr>
            <a:spLocks noChangeShapeType="1"/>
          </p:cNvSpPr>
          <p:nvPr/>
        </p:nvSpPr>
        <p:spPr bwMode="auto">
          <a:xfrm flipH="1">
            <a:off x="2906713" y="4191000"/>
            <a:ext cx="1587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6868" name="Line 5"/>
          <p:cNvSpPr>
            <a:spLocks noChangeShapeType="1"/>
          </p:cNvSpPr>
          <p:nvPr/>
        </p:nvSpPr>
        <p:spPr bwMode="auto">
          <a:xfrm flipH="1">
            <a:off x="5497513" y="4191000"/>
            <a:ext cx="1587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08300" y="4298950"/>
            <a:ext cx="2590800" cy="730250"/>
            <a:chOff x="3072" y="1220"/>
            <a:chExt cx="1632" cy="460"/>
          </a:xfrm>
        </p:grpSpPr>
        <p:sp>
          <p:nvSpPr>
            <p:cNvPr id="36876" name="Line 7"/>
            <p:cNvSpPr>
              <a:spLocks noChangeShapeType="1"/>
            </p:cNvSpPr>
            <p:nvPr/>
          </p:nvSpPr>
          <p:spPr bwMode="auto">
            <a:xfrm>
              <a:off x="3072" y="1296"/>
              <a:ext cx="163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6877" name="Text Box 8"/>
            <p:cNvSpPr txBox="1">
              <a:spLocks noChangeArrowheads="1"/>
            </p:cNvSpPr>
            <p:nvPr/>
          </p:nvSpPr>
          <p:spPr bwMode="auto">
            <a:xfrm rot="765608">
              <a:off x="3425" y="1220"/>
              <a:ext cx="6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E(x, K)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778125" y="5029200"/>
            <a:ext cx="2720975" cy="762000"/>
            <a:chOff x="2990" y="1680"/>
            <a:chExt cx="1714" cy="480"/>
          </a:xfrm>
        </p:grpSpPr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 flipH="1">
              <a:off x="3072" y="1680"/>
              <a:ext cx="163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 rot="-934980">
              <a:off x="2990" y="1821"/>
              <a:ext cx="10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                  x</a:t>
              </a:r>
            </a:p>
          </p:txBody>
        </p:sp>
      </p:grpSp>
      <p:sp>
        <p:nvSpPr>
          <p:cNvPr id="36871" name="Text Box 12"/>
          <p:cNvSpPr txBox="1">
            <a:spLocks noChangeArrowheads="1"/>
          </p:cNvSpPr>
          <p:nvPr/>
        </p:nvSpPr>
        <p:spPr bwMode="auto">
          <a:xfrm>
            <a:off x="2743200" y="3843338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6872" name="Text Box 13"/>
          <p:cNvSpPr txBox="1">
            <a:spLocks noChangeArrowheads="1"/>
          </p:cNvSpPr>
          <p:nvPr/>
        </p:nvSpPr>
        <p:spPr bwMode="auto">
          <a:xfrm>
            <a:off x="5334000" y="3857625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6873" name="TextBox 13"/>
          <p:cNvSpPr txBox="1">
            <a:spLocks noChangeArrowheads="1"/>
          </p:cNvSpPr>
          <p:nvPr/>
        </p:nvSpPr>
        <p:spPr bwMode="auto">
          <a:xfrm>
            <a:off x="5867400" y="4953000"/>
            <a:ext cx="2743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lvl="1" eaLnBrk="1" hangingPunct="1"/>
            <a:r>
              <a:rPr lang="en-US" altLang="en-US" sz="2000" b="0">
                <a:latin typeface="Helvetica" panose="020B0604020202020204" pitchFamily="34" charset="0"/>
              </a:rPr>
              <a:t>Notation: E(m,k) – encrypt message m with key k</a:t>
            </a:r>
          </a:p>
          <a:p>
            <a:pPr eaLnBrk="1" hangingPunct="1"/>
            <a:endParaRPr lang="en-US" altLang="en-US" sz="180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87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Secure Hash Function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Hash Function: Short summary of data (message)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For instance, h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=H(M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) is the hash of message M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 fixed length, despite size of message M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Often, h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 is called the “digest” of M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Hash function H is considered secure if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It is infeasible to find M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 with h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=H(M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); i.e., can’t easily find other message with same digest as given message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It is infeasible to locate two messages, m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 and m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, which “collide”, i.e. for which H(m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) = H(m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4558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 small change in a message changes many bits of digest/can’t tell anything about message given its hash</a:t>
            </a:r>
          </a:p>
        </p:txBody>
      </p:sp>
      <p:grpSp>
        <p:nvGrpSpPr>
          <p:cNvPr id="1042438" name="Group 6"/>
          <p:cNvGrpSpPr>
            <a:grpSpLocks/>
          </p:cNvGrpSpPr>
          <p:nvPr/>
        </p:nvGrpSpPr>
        <p:grpSpPr bwMode="auto">
          <a:xfrm>
            <a:off x="1752600" y="762000"/>
            <a:ext cx="5562600" cy="1676400"/>
            <a:chOff x="1104" y="2448"/>
            <a:chExt cx="3504" cy="1056"/>
          </a:xfrm>
        </p:grpSpPr>
        <p:sp>
          <p:nvSpPr>
            <p:cNvPr id="22533" name="Rectangle 7"/>
            <p:cNvSpPr>
              <a:spLocks noChangeArrowheads="1"/>
            </p:cNvSpPr>
            <p:nvPr/>
          </p:nvSpPr>
          <p:spPr bwMode="auto">
            <a:xfrm>
              <a:off x="3216" y="2448"/>
              <a:ext cx="1392" cy="480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DFCD3454BBEA788A</a:t>
              </a:r>
            </a:p>
            <a:p>
              <a:pPr algn="l"/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751A696C24D97009</a:t>
              </a:r>
            </a:p>
            <a:p>
              <a:pPr algn="l"/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CA992D17</a:t>
              </a:r>
            </a:p>
          </p:txBody>
        </p:sp>
        <p:sp>
          <p:nvSpPr>
            <p:cNvPr id="22534" name="Rectangle 8"/>
            <p:cNvSpPr>
              <a:spLocks noChangeArrowheads="1"/>
            </p:cNvSpPr>
            <p:nvPr/>
          </p:nvSpPr>
          <p:spPr bwMode="auto">
            <a:xfrm>
              <a:off x="1104" y="3072"/>
              <a:ext cx="912" cy="384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1400" b="0">
                  <a:latin typeface="Consolas" charset="0"/>
                  <a:ea typeface="Consolas" charset="0"/>
                  <a:cs typeface="Consolas" charset="0"/>
                </a:rPr>
                <a:t>The red fox</a:t>
              </a:r>
            </a:p>
            <a:p>
              <a:pPr>
                <a:spcBef>
                  <a:spcPct val="0"/>
                </a:spcBef>
              </a:pPr>
              <a:r>
                <a:rPr lang="en-US" altLang="ko-KR" sz="1400" b="0" dirty="0">
                  <a:latin typeface="Consolas" charset="0"/>
                  <a:ea typeface="Consolas" charset="0"/>
                  <a:cs typeface="Consolas" charset="0"/>
                </a:rPr>
                <a:t>runs across</a:t>
              </a:r>
            </a:p>
            <a:p>
              <a:pPr>
                <a:spcBef>
                  <a:spcPct val="0"/>
                </a:spcBef>
              </a:pPr>
              <a:r>
                <a:rPr lang="en-US" altLang="ko-KR" sz="1400" b="0" dirty="0">
                  <a:latin typeface="Consolas" charset="0"/>
                  <a:ea typeface="Consolas" charset="0"/>
                  <a:cs typeface="Consolas" charset="0"/>
                </a:rPr>
                <a:t>the ice</a:t>
              </a:r>
            </a:p>
          </p:txBody>
        </p:sp>
        <p:sp>
          <p:nvSpPr>
            <p:cNvPr id="22535" name="Rectangle 9"/>
            <p:cNvSpPr>
              <a:spLocks noChangeArrowheads="1"/>
            </p:cNvSpPr>
            <p:nvPr/>
          </p:nvSpPr>
          <p:spPr bwMode="auto">
            <a:xfrm>
              <a:off x="2304" y="2496"/>
              <a:ext cx="624" cy="384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Hash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Function</a:t>
              </a:r>
            </a:p>
          </p:txBody>
        </p:sp>
        <p:sp>
          <p:nvSpPr>
            <p:cNvPr id="22536" name="Rectangle 10"/>
            <p:cNvSpPr>
              <a:spLocks noChangeArrowheads="1"/>
            </p:cNvSpPr>
            <p:nvPr/>
          </p:nvSpPr>
          <p:spPr bwMode="auto">
            <a:xfrm>
              <a:off x="2304" y="3072"/>
              <a:ext cx="624" cy="384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Hash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Function</a:t>
              </a:r>
            </a:p>
          </p:txBody>
        </p:sp>
        <p:sp>
          <p:nvSpPr>
            <p:cNvPr id="22537" name="Rectangle 11"/>
            <p:cNvSpPr>
              <a:spLocks noChangeArrowheads="1"/>
            </p:cNvSpPr>
            <p:nvPr/>
          </p:nvSpPr>
          <p:spPr bwMode="auto">
            <a:xfrm>
              <a:off x="3216" y="3024"/>
              <a:ext cx="1392" cy="480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52ED879E70F71D92</a:t>
              </a:r>
            </a:p>
            <a:p>
              <a:pPr algn="l"/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6EB6957008E03CE4</a:t>
              </a:r>
            </a:p>
            <a:p>
              <a:pPr algn="l"/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CA6945D3</a:t>
              </a:r>
            </a:p>
          </p:txBody>
        </p:sp>
        <p:sp>
          <p:nvSpPr>
            <p:cNvPr id="22538" name="Rectangle 12"/>
            <p:cNvSpPr>
              <a:spLocks noChangeArrowheads="1"/>
            </p:cNvSpPr>
            <p:nvPr/>
          </p:nvSpPr>
          <p:spPr bwMode="auto">
            <a:xfrm>
              <a:off x="1104" y="2496"/>
              <a:ext cx="912" cy="384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Fox</a:t>
              </a:r>
            </a:p>
          </p:txBody>
        </p:sp>
        <p:sp>
          <p:nvSpPr>
            <p:cNvPr id="22539" name="Line 13"/>
            <p:cNvSpPr>
              <a:spLocks noChangeShapeType="1"/>
            </p:cNvSpPr>
            <p:nvPr/>
          </p:nvSpPr>
          <p:spPr bwMode="auto">
            <a:xfrm>
              <a:off x="2016" y="2688"/>
              <a:ext cx="28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0" name="Line 14"/>
            <p:cNvSpPr>
              <a:spLocks noChangeShapeType="1"/>
            </p:cNvSpPr>
            <p:nvPr/>
          </p:nvSpPr>
          <p:spPr bwMode="auto">
            <a:xfrm>
              <a:off x="2928" y="2688"/>
              <a:ext cx="28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1" name="Line 15"/>
            <p:cNvSpPr>
              <a:spLocks noChangeShapeType="1"/>
            </p:cNvSpPr>
            <p:nvPr/>
          </p:nvSpPr>
          <p:spPr bwMode="auto">
            <a:xfrm>
              <a:off x="2928" y="3264"/>
              <a:ext cx="28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2" name="Line 16"/>
            <p:cNvSpPr>
              <a:spLocks noChangeShapeType="1"/>
            </p:cNvSpPr>
            <p:nvPr/>
          </p:nvSpPr>
          <p:spPr bwMode="auto">
            <a:xfrm>
              <a:off x="2016" y="3264"/>
              <a:ext cx="28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8891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42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42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4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Integrity: Cryptographic Hashes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838200"/>
            <a:ext cx="8915400" cy="56388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Basic building block for integrity: cryptographic hashing</a:t>
            </a:r>
          </a:p>
          <a:p>
            <a:pPr lvl="1"/>
            <a:r>
              <a:rPr lang="en-US" altLang="en-US" dirty="0" smtClean="0"/>
              <a:t>Associate hash with byte-stream, receiver verifies match</a:t>
            </a:r>
          </a:p>
          <a:p>
            <a:pPr lvl="2"/>
            <a:r>
              <a:rPr lang="en-US" altLang="en-US" dirty="0" smtClean="0"/>
              <a:t>Assures data hasn’</a:t>
            </a:r>
            <a:r>
              <a:rPr lang="en-US" altLang="ja-JP" dirty="0" smtClean="0"/>
              <a:t>t been modified, either accidentally – or maliciously</a:t>
            </a:r>
          </a:p>
          <a:p>
            <a:r>
              <a:rPr lang="en-US" altLang="en-US" dirty="0" smtClean="0"/>
              <a:t>Approach: </a:t>
            </a:r>
          </a:p>
          <a:p>
            <a:pPr lvl="1"/>
            <a:r>
              <a:rPr lang="en-US" altLang="en-US" dirty="0" smtClean="0"/>
              <a:t>Sender computes a secure digest of message m using H(x)</a:t>
            </a:r>
          </a:p>
          <a:p>
            <a:pPr lvl="2"/>
            <a:r>
              <a:rPr lang="en-US" altLang="en-US" dirty="0" smtClean="0"/>
              <a:t>H(x) is a publicly known hash function</a:t>
            </a:r>
          </a:p>
          <a:p>
            <a:pPr lvl="2"/>
            <a:r>
              <a:rPr lang="en-US" altLang="en-US" dirty="0" smtClean="0"/>
              <a:t>Digest d = </a:t>
            </a:r>
            <a:r>
              <a:rPr lang="cs-CZ" altLang="en-US" dirty="0" smtClean="0"/>
              <a:t>HMAC (K, m) = H (K  |  H (K  |  m)</a:t>
            </a:r>
            <a:r>
              <a:rPr lang="en-US" altLang="en-US" dirty="0" smtClean="0"/>
              <a:t>)</a:t>
            </a:r>
          </a:p>
          <a:p>
            <a:pPr lvl="2"/>
            <a:r>
              <a:rPr lang="en-US" altLang="en-US" dirty="0" smtClean="0"/>
              <a:t>HMAC(K, m) is a hash-based message authentication function</a:t>
            </a:r>
          </a:p>
          <a:p>
            <a:pPr lvl="2"/>
            <a:endParaRPr lang="en-US" altLang="en-US" dirty="0" smtClean="0"/>
          </a:p>
          <a:p>
            <a:pPr lvl="1"/>
            <a:r>
              <a:rPr lang="en-US" altLang="en-US" dirty="0" smtClean="0"/>
              <a:t>Send digest d and message m to receiver</a:t>
            </a:r>
          </a:p>
          <a:p>
            <a:pPr lvl="2"/>
            <a:endParaRPr lang="en-US" altLang="en-US" dirty="0" smtClean="0"/>
          </a:p>
          <a:p>
            <a:pPr lvl="1"/>
            <a:r>
              <a:rPr lang="en-US" altLang="en-US" dirty="0" smtClean="0"/>
              <a:t>Upon receiving m and d, receiver uses shared secret key, K, to </a:t>
            </a:r>
            <a:r>
              <a:rPr lang="en-US" altLang="en-US" dirty="0" err="1" smtClean="0"/>
              <a:t>recompute</a:t>
            </a:r>
            <a:r>
              <a:rPr lang="en-US" altLang="en-US" dirty="0" smtClean="0"/>
              <a:t> HMAC(K, m) and see whether result agrees with d</a:t>
            </a:r>
          </a:p>
        </p:txBody>
      </p:sp>
    </p:spTree>
    <p:extLst>
      <p:ext uri="{BB962C8B-B14F-4D97-AF65-F5344CB8AC3E}">
        <p14:creationId xmlns:p14="http://schemas.microsoft.com/office/powerpoint/2010/main" val="162189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Hashing for Integrity</a:t>
            </a:r>
          </a:p>
        </p:txBody>
      </p:sp>
      <p:grpSp>
        <p:nvGrpSpPr>
          <p:cNvPr id="39938" name="Group 3"/>
          <p:cNvGrpSpPr>
            <a:grpSpLocks/>
          </p:cNvGrpSpPr>
          <p:nvPr/>
        </p:nvGrpSpPr>
        <p:grpSpPr bwMode="auto">
          <a:xfrm>
            <a:off x="304800" y="1676400"/>
            <a:ext cx="8248650" cy="3429000"/>
            <a:chOff x="96" y="1728"/>
            <a:chExt cx="5196" cy="2160"/>
          </a:xfrm>
        </p:grpSpPr>
        <p:grpSp>
          <p:nvGrpSpPr>
            <p:cNvPr id="39941" name="Group 4"/>
            <p:cNvGrpSpPr>
              <a:grpSpLocks/>
            </p:cNvGrpSpPr>
            <p:nvPr/>
          </p:nvGrpSpPr>
          <p:grpSpPr bwMode="auto">
            <a:xfrm>
              <a:off x="1488" y="2544"/>
              <a:ext cx="2448" cy="1344"/>
              <a:chOff x="1719" y="1709"/>
              <a:chExt cx="1775" cy="1123"/>
            </a:xfrm>
          </p:grpSpPr>
          <p:sp>
            <p:nvSpPr>
              <p:cNvPr id="39961" name="Oval 5"/>
              <p:cNvSpPr>
                <a:spLocks noChangeArrowheads="1"/>
              </p:cNvSpPr>
              <p:nvPr/>
            </p:nvSpPr>
            <p:spPr bwMode="auto">
              <a:xfrm>
                <a:off x="2109" y="1709"/>
                <a:ext cx="736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2" name="Oval 6"/>
              <p:cNvSpPr>
                <a:spLocks noChangeArrowheads="1"/>
              </p:cNvSpPr>
              <p:nvPr/>
            </p:nvSpPr>
            <p:spPr bwMode="auto">
              <a:xfrm>
                <a:off x="2542" y="1752"/>
                <a:ext cx="692" cy="34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3" name="Oval 7"/>
              <p:cNvSpPr>
                <a:spLocks noChangeArrowheads="1"/>
              </p:cNvSpPr>
              <p:nvPr/>
            </p:nvSpPr>
            <p:spPr bwMode="auto">
              <a:xfrm>
                <a:off x="2715" y="1925"/>
                <a:ext cx="692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4" name="Oval 8"/>
              <p:cNvSpPr>
                <a:spLocks noChangeArrowheads="1"/>
              </p:cNvSpPr>
              <p:nvPr/>
            </p:nvSpPr>
            <p:spPr bwMode="auto">
              <a:xfrm>
                <a:off x="2801" y="2141"/>
                <a:ext cx="693" cy="51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5" name="Oval 9"/>
              <p:cNvSpPr>
                <a:spLocks noChangeArrowheads="1"/>
              </p:cNvSpPr>
              <p:nvPr/>
            </p:nvSpPr>
            <p:spPr bwMode="auto">
              <a:xfrm>
                <a:off x="2412" y="2270"/>
                <a:ext cx="692" cy="56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6" name="Oval 10"/>
              <p:cNvSpPr>
                <a:spLocks noChangeArrowheads="1"/>
              </p:cNvSpPr>
              <p:nvPr/>
            </p:nvSpPr>
            <p:spPr bwMode="auto">
              <a:xfrm>
                <a:off x="1935" y="2141"/>
                <a:ext cx="693" cy="64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7" name="Oval 11"/>
              <p:cNvSpPr>
                <a:spLocks noChangeArrowheads="1"/>
              </p:cNvSpPr>
              <p:nvPr/>
            </p:nvSpPr>
            <p:spPr bwMode="auto">
              <a:xfrm>
                <a:off x="1719" y="1838"/>
                <a:ext cx="693" cy="60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8" name="Freeform 12"/>
              <p:cNvSpPr>
                <a:spLocks/>
              </p:cNvSpPr>
              <p:nvPr/>
            </p:nvSpPr>
            <p:spPr bwMode="auto">
              <a:xfrm>
                <a:off x="1893" y="1753"/>
                <a:ext cx="1470" cy="1037"/>
              </a:xfrm>
              <a:custGeom>
                <a:avLst/>
                <a:gdLst>
                  <a:gd name="T0" fmla="*/ 8 w 1632"/>
                  <a:gd name="T1" fmla="*/ 30 h 1152"/>
                  <a:gd name="T2" fmla="*/ 59 w 1632"/>
                  <a:gd name="T3" fmla="*/ 8 h 1152"/>
                  <a:gd name="T4" fmla="*/ 102 w 1632"/>
                  <a:gd name="T5" fmla="*/ 0 h 1152"/>
                  <a:gd name="T6" fmla="*/ 190 w 1632"/>
                  <a:gd name="T7" fmla="*/ 8 h 1152"/>
                  <a:gd name="T8" fmla="*/ 219 w 1632"/>
                  <a:gd name="T9" fmla="*/ 22 h 1152"/>
                  <a:gd name="T10" fmla="*/ 234 w 1632"/>
                  <a:gd name="T11" fmla="*/ 50 h 1152"/>
                  <a:gd name="T12" fmla="*/ 249 w 1632"/>
                  <a:gd name="T13" fmla="*/ 58 h 1152"/>
                  <a:gd name="T14" fmla="*/ 234 w 1632"/>
                  <a:gd name="T15" fmla="*/ 137 h 1152"/>
                  <a:gd name="T16" fmla="*/ 139 w 1632"/>
                  <a:gd name="T17" fmla="*/ 174 h 1152"/>
                  <a:gd name="T18" fmla="*/ 44 w 1632"/>
                  <a:gd name="T19" fmla="*/ 145 h 1152"/>
                  <a:gd name="T20" fmla="*/ 14 w 1632"/>
                  <a:gd name="T21" fmla="*/ 115 h 1152"/>
                  <a:gd name="T22" fmla="*/ 0 w 1632"/>
                  <a:gd name="T23" fmla="*/ 109 h 1152"/>
                  <a:gd name="T24" fmla="*/ 8 w 1632"/>
                  <a:gd name="T25" fmla="*/ 30 h 11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32"/>
                  <a:gd name="T40" fmla="*/ 0 h 1152"/>
                  <a:gd name="T41" fmla="*/ 1632 w 1632"/>
                  <a:gd name="T42" fmla="*/ 1152 h 115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32" h="1152">
                    <a:moveTo>
                      <a:pt x="48" y="192"/>
                    </a:moveTo>
                    <a:lnTo>
                      <a:pt x="384" y="48"/>
                    </a:lnTo>
                    <a:lnTo>
                      <a:pt x="672" y="0"/>
                    </a:lnTo>
                    <a:lnTo>
                      <a:pt x="1248" y="48"/>
                    </a:lnTo>
                    <a:lnTo>
                      <a:pt x="1440" y="144"/>
                    </a:lnTo>
                    <a:lnTo>
                      <a:pt x="1536" y="336"/>
                    </a:lnTo>
                    <a:lnTo>
                      <a:pt x="1632" y="384"/>
                    </a:lnTo>
                    <a:lnTo>
                      <a:pt x="1536" y="912"/>
                    </a:lnTo>
                    <a:lnTo>
                      <a:pt x="912" y="1152"/>
                    </a:lnTo>
                    <a:lnTo>
                      <a:pt x="288" y="960"/>
                    </a:lnTo>
                    <a:lnTo>
                      <a:pt x="96" y="768"/>
                    </a:lnTo>
                    <a:lnTo>
                      <a:pt x="0" y="720"/>
                    </a:lnTo>
                    <a:lnTo>
                      <a:pt x="48" y="192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42" name="Oval 13"/>
            <p:cNvSpPr>
              <a:spLocks noChangeArrowheads="1"/>
            </p:cNvSpPr>
            <p:nvPr/>
          </p:nvSpPr>
          <p:spPr bwMode="auto">
            <a:xfrm>
              <a:off x="576" y="2688"/>
              <a:ext cx="672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43" name="Text Box 14"/>
            <p:cNvSpPr txBox="1">
              <a:spLocks noChangeArrowheads="1"/>
            </p:cNvSpPr>
            <p:nvPr/>
          </p:nvSpPr>
          <p:spPr bwMode="auto">
            <a:xfrm>
              <a:off x="2211" y="2640"/>
              <a:ext cx="77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Helvetica" panose="020B0604020202020204" pitchFamily="34" charset="0"/>
                  <a:cs typeface="Helvetica" panose="020B0604020202020204" pitchFamily="34" charset="0"/>
                </a:rPr>
                <a:t>Internet</a:t>
              </a:r>
            </a:p>
          </p:txBody>
        </p:sp>
        <p:sp>
          <p:nvSpPr>
            <p:cNvPr id="39944" name="Text Box 15"/>
            <p:cNvSpPr txBox="1">
              <a:spLocks noChangeArrowheads="1"/>
            </p:cNvSpPr>
            <p:nvPr/>
          </p:nvSpPr>
          <p:spPr bwMode="auto">
            <a:xfrm>
              <a:off x="547" y="2736"/>
              <a:ext cx="72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400" b="0">
                  <a:latin typeface="Helvetica" panose="020B0604020202020204" pitchFamily="34" charset="0"/>
                  <a:cs typeface="Helvetica" panose="020B0604020202020204" pitchFamily="34" charset="0"/>
                </a:rPr>
                <a:t>Digest</a:t>
              </a:r>
            </a:p>
            <a:p>
              <a:pPr algn="ctr" eaLnBrk="1" hangingPunct="1"/>
              <a:r>
                <a:rPr lang="en-US" altLang="en-US" sz="1400" b="0">
                  <a:latin typeface="Helvetica" panose="020B0604020202020204" pitchFamily="34" charset="0"/>
                  <a:cs typeface="Helvetica" panose="020B0604020202020204" pitchFamily="34" charset="0"/>
                </a:rPr>
                <a:t>HMAC(K,m)</a:t>
              </a:r>
              <a:endParaRPr lang="en-US" altLang="en-US" sz="1100" b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45" name="Text Box 16"/>
            <p:cNvSpPr txBox="1">
              <a:spLocks noChangeArrowheads="1"/>
            </p:cNvSpPr>
            <p:nvPr/>
          </p:nvSpPr>
          <p:spPr bwMode="auto">
            <a:xfrm>
              <a:off x="96" y="1787"/>
              <a:ext cx="118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Helvetica" panose="020B0604020202020204" pitchFamily="34" charset="0"/>
                  <a:cs typeface="Helvetica" panose="020B0604020202020204" pitchFamily="34" charset="0"/>
                </a:rPr>
                <a:t>plaintext (m)</a:t>
              </a:r>
              <a:endParaRPr lang="en-US" altLang="en-US" sz="1800" b="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46" name="Line 17"/>
            <p:cNvSpPr>
              <a:spLocks noChangeShapeType="1"/>
            </p:cNvSpPr>
            <p:nvPr/>
          </p:nvSpPr>
          <p:spPr bwMode="auto">
            <a:xfrm flipV="1">
              <a:off x="4368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9947" name="Text Box 18"/>
            <p:cNvSpPr txBox="1">
              <a:spLocks noChangeArrowheads="1"/>
            </p:cNvSpPr>
            <p:nvPr/>
          </p:nvSpPr>
          <p:spPr bwMode="auto">
            <a:xfrm>
              <a:off x="1764" y="3144"/>
              <a:ext cx="12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Encrypted Digest</a:t>
              </a:r>
            </a:p>
          </p:txBody>
        </p:sp>
        <p:sp>
          <p:nvSpPr>
            <p:cNvPr id="39948" name="Freeform 19"/>
            <p:cNvSpPr>
              <a:spLocks/>
            </p:cNvSpPr>
            <p:nvPr/>
          </p:nvSpPr>
          <p:spPr bwMode="auto">
            <a:xfrm>
              <a:off x="432" y="2016"/>
              <a:ext cx="3936" cy="1584"/>
            </a:xfrm>
            <a:custGeom>
              <a:avLst/>
              <a:gdLst>
                <a:gd name="T0" fmla="*/ 0 w 3936"/>
                <a:gd name="T1" fmla="*/ 0 h 1344"/>
                <a:gd name="T2" fmla="*/ 0 w 3936"/>
                <a:gd name="T3" fmla="*/ 25871 h 1344"/>
                <a:gd name="T4" fmla="*/ 3936 w 3936"/>
                <a:gd name="T5" fmla="*/ 25871 h 1344"/>
                <a:gd name="T6" fmla="*/ 3936 w 3936"/>
                <a:gd name="T7" fmla="*/ 18474 h 13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36"/>
                <a:gd name="T13" fmla="*/ 0 h 1344"/>
                <a:gd name="T14" fmla="*/ 3936 w 3936"/>
                <a:gd name="T15" fmla="*/ 1344 h 13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36" h="1344">
                  <a:moveTo>
                    <a:pt x="0" y="0"/>
                  </a:moveTo>
                  <a:lnTo>
                    <a:pt x="0" y="1344"/>
                  </a:lnTo>
                  <a:lnTo>
                    <a:pt x="3936" y="1344"/>
                  </a:lnTo>
                  <a:lnTo>
                    <a:pt x="3936" y="96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9949" name="Oval 20"/>
            <p:cNvSpPr>
              <a:spLocks noChangeArrowheads="1"/>
            </p:cNvSpPr>
            <p:nvPr/>
          </p:nvSpPr>
          <p:spPr bwMode="auto">
            <a:xfrm>
              <a:off x="4032" y="2688"/>
              <a:ext cx="672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50" name="Text Box 21"/>
            <p:cNvSpPr txBox="1">
              <a:spLocks noChangeArrowheads="1"/>
            </p:cNvSpPr>
            <p:nvPr/>
          </p:nvSpPr>
          <p:spPr bwMode="auto">
            <a:xfrm>
              <a:off x="4010" y="2736"/>
              <a:ext cx="724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Helvetica" panose="020B0604020202020204" pitchFamily="34" charset="0"/>
                  <a:cs typeface="Helvetica" panose="020B0604020202020204" pitchFamily="34" charset="0"/>
                </a:rPr>
                <a:t>Digest</a:t>
              </a:r>
            </a:p>
            <a:p>
              <a:pPr eaLnBrk="1" hangingPunct="1"/>
              <a:r>
                <a:rPr lang="en-US" altLang="en-US" sz="1400" b="0">
                  <a:latin typeface="Helvetica" panose="020B0604020202020204" pitchFamily="34" charset="0"/>
                  <a:cs typeface="Helvetica" panose="020B0604020202020204" pitchFamily="34" charset="0"/>
                </a:rPr>
                <a:t>HMAC(K,m)</a:t>
              </a:r>
              <a:endParaRPr lang="en-US" altLang="en-US" sz="1100" b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eaLnBrk="1" hangingPunct="1"/>
              <a:endParaRPr lang="en-US" altLang="en-US" sz="1400" b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51" name="Freeform 22"/>
            <p:cNvSpPr>
              <a:spLocks/>
            </p:cNvSpPr>
            <p:nvPr/>
          </p:nvSpPr>
          <p:spPr bwMode="auto">
            <a:xfrm>
              <a:off x="432" y="2496"/>
              <a:ext cx="480" cy="192"/>
            </a:xfrm>
            <a:custGeom>
              <a:avLst/>
              <a:gdLst>
                <a:gd name="T0" fmla="*/ 0 w 480"/>
                <a:gd name="T1" fmla="*/ 0 h 192"/>
                <a:gd name="T2" fmla="*/ 480 w 480"/>
                <a:gd name="T3" fmla="*/ 0 h 192"/>
                <a:gd name="T4" fmla="*/ 480 w 480"/>
                <a:gd name="T5" fmla="*/ 192 h 192"/>
                <a:gd name="T6" fmla="*/ 0 60000 65536"/>
                <a:gd name="T7" fmla="*/ 0 60000 65536"/>
                <a:gd name="T8" fmla="*/ 0 60000 65536"/>
                <a:gd name="T9" fmla="*/ 0 w 480"/>
                <a:gd name="T10" fmla="*/ 0 h 192"/>
                <a:gd name="T11" fmla="*/ 480 w 48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92">
                  <a:moveTo>
                    <a:pt x="0" y="0"/>
                  </a:moveTo>
                  <a:lnTo>
                    <a:pt x="480" y="0"/>
                  </a:lnTo>
                  <a:lnTo>
                    <a:pt x="480" y="19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9952" name="AutoShape 23"/>
            <p:cNvSpPr>
              <a:spLocks noChangeArrowheads="1"/>
            </p:cNvSpPr>
            <p:nvPr/>
          </p:nvSpPr>
          <p:spPr bwMode="auto">
            <a:xfrm>
              <a:off x="4080" y="2208"/>
              <a:ext cx="576" cy="288"/>
            </a:xfrm>
            <a:prstGeom prst="diamond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53" name="Text Box 24"/>
            <p:cNvSpPr txBox="1">
              <a:spLocks noChangeArrowheads="1"/>
            </p:cNvSpPr>
            <p:nvPr/>
          </p:nvSpPr>
          <p:spPr bwMode="auto">
            <a:xfrm>
              <a:off x="4263" y="2232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=</a:t>
              </a:r>
            </a:p>
          </p:txBody>
        </p:sp>
        <p:sp>
          <p:nvSpPr>
            <p:cNvPr id="39954" name="Text Box 25"/>
            <p:cNvSpPr txBox="1">
              <a:spLocks noChangeArrowheads="1"/>
            </p:cNvSpPr>
            <p:nvPr/>
          </p:nvSpPr>
          <p:spPr bwMode="auto">
            <a:xfrm>
              <a:off x="4368" y="2496"/>
              <a:ext cx="5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digest</a:t>
              </a:r>
              <a:r>
                <a:rPr lang="ja-JP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’</a:t>
              </a:r>
              <a:endParaRPr lang="en-US" altLang="en-US" sz="1800" b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55" name="Freeform 26"/>
            <p:cNvSpPr>
              <a:spLocks/>
            </p:cNvSpPr>
            <p:nvPr/>
          </p:nvSpPr>
          <p:spPr bwMode="auto">
            <a:xfrm>
              <a:off x="912" y="2352"/>
              <a:ext cx="3168" cy="1008"/>
            </a:xfrm>
            <a:custGeom>
              <a:avLst/>
              <a:gdLst>
                <a:gd name="T0" fmla="*/ 0 w 3168"/>
                <a:gd name="T1" fmla="*/ 864 h 1008"/>
                <a:gd name="T2" fmla="*/ 0 w 3168"/>
                <a:gd name="T3" fmla="*/ 1008 h 1008"/>
                <a:gd name="T4" fmla="*/ 3072 w 3168"/>
                <a:gd name="T5" fmla="*/ 1008 h 1008"/>
                <a:gd name="T6" fmla="*/ 3072 w 3168"/>
                <a:gd name="T7" fmla="*/ 0 h 1008"/>
                <a:gd name="T8" fmla="*/ 3168 w 3168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68"/>
                <a:gd name="T16" fmla="*/ 0 h 1008"/>
                <a:gd name="T17" fmla="*/ 3168 w 3168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68" h="1008">
                  <a:moveTo>
                    <a:pt x="0" y="864"/>
                  </a:moveTo>
                  <a:lnTo>
                    <a:pt x="0" y="1008"/>
                  </a:lnTo>
                  <a:lnTo>
                    <a:pt x="3072" y="1008"/>
                  </a:lnTo>
                  <a:lnTo>
                    <a:pt x="3072" y="0"/>
                  </a:lnTo>
                  <a:lnTo>
                    <a:pt x="316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9956" name="Line 27"/>
            <p:cNvSpPr>
              <a:spLocks noChangeShapeType="1"/>
            </p:cNvSpPr>
            <p:nvPr/>
          </p:nvSpPr>
          <p:spPr bwMode="auto">
            <a:xfrm flipV="1">
              <a:off x="4368" y="196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9957" name="Text Box 28"/>
            <p:cNvSpPr txBox="1">
              <a:spLocks noChangeArrowheads="1"/>
            </p:cNvSpPr>
            <p:nvPr/>
          </p:nvSpPr>
          <p:spPr bwMode="auto">
            <a:xfrm>
              <a:off x="4359" y="1992"/>
              <a:ext cx="3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NO</a:t>
              </a:r>
            </a:p>
          </p:txBody>
        </p:sp>
        <p:sp>
          <p:nvSpPr>
            <p:cNvPr id="39958" name="Text Box 29"/>
            <p:cNvSpPr txBox="1">
              <a:spLocks noChangeArrowheads="1"/>
            </p:cNvSpPr>
            <p:nvPr/>
          </p:nvSpPr>
          <p:spPr bwMode="auto">
            <a:xfrm>
              <a:off x="3830" y="1739"/>
              <a:ext cx="10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corrupted msg</a:t>
              </a:r>
            </a:p>
          </p:txBody>
        </p:sp>
        <p:sp>
          <p:nvSpPr>
            <p:cNvPr id="39959" name="Freeform 30"/>
            <p:cNvSpPr>
              <a:spLocks/>
            </p:cNvSpPr>
            <p:nvPr/>
          </p:nvSpPr>
          <p:spPr bwMode="auto">
            <a:xfrm>
              <a:off x="4368" y="1968"/>
              <a:ext cx="816" cy="1632"/>
            </a:xfrm>
            <a:custGeom>
              <a:avLst/>
              <a:gdLst>
                <a:gd name="T0" fmla="*/ 0 w 816"/>
                <a:gd name="T1" fmla="*/ 1632 h 1632"/>
                <a:gd name="T2" fmla="*/ 816 w 816"/>
                <a:gd name="T3" fmla="*/ 1632 h 1632"/>
                <a:gd name="T4" fmla="*/ 816 w 816"/>
                <a:gd name="T5" fmla="*/ 0 h 1632"/>
                <a:gd name="T6" fmla="*/ 0 60000 65536"/>
                <a:gd name="T7" fmla="*/ 0 60000 65536"/>
                <a:gd name="T8" fmla="*/ 0 60000 65536"/>
                <a:gd name="T9" fmla="*/ 0 w 816"/>
                <a:gd name="T10" fmla="*/ 0 h 1632"/>
                <a:gd name="T11" fmla="*/ 816 w 816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632">
                  <a:moveTo>
                    <a:pt x="0" y="1632"/>
                  </a:moveTo>
                  <a:lnTo>
                    <a:pt x="816" y="1632"/>
                  </a:lnTo>
                  <a:lnTo>
                    <a:pt x="81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9960" name="Text Box 31"/>
            <p:cNvSpPr txBox="1">
              <a:spLocks noChangeArrowheads="1"/>
            </p:cNvSpPr>
            <p:nvPr/>
          </p:nvSpPr>
          <p:spPr bwMode="auto">
            <a:xfrm>
              <a:off x="4854" y="1728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     m</a:t>
              </a:r>
            </a:p>
          </p:txBody>
        </p:sp>
      </p:grpSp>
      <p:sp>
        <p:nvSpPr>
          <p:cNvPr id="39939" name="Text Box 18"/>
          <p:cNvSpPr txBox="1">
            <a:spLocks noChangeArrowheads="1"/>
          </p:cNvSpPr>
          <p:nvPr/>
        </p:nvSpPr>
        <p:spPr bwMode="auto">
          <a:xfrm>
            <a:off x="3886200" y="4267200"/>
            <a:ext cx="2492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Helvetica" panose="020B0604020202020204" pitchFamily="34" charset="0"/>
                <a:cs typeface="Helvetica" panose="020B0604020202020204" pitchFamily="34" charset="0"/>
              </a:rPr>
              <a:t>Unencrypted Message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080473" y="5575493"/>
            <a:ext cx="48333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0" dirty="0">
                <a:solidFill>
                  <a:srgbClr val="FF0000"/>
                </a:solidFill>
                <a:latin typeface="Gill Sans Light" charset="0"/>
                <a:ea typeface="Gill Sans Light" charset="0"/>
                <a:cs typeface="Gill Sans Light" charset="0"/>
              </a:rPr>
              <a:t>Can encrypt m for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87876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Cryptographic Hash Functions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7150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MD5 (Message Digest version 5)</a:t>
            </a:r>
          </a:p>
          <a:p>
            <a:pPr lvl="1"/>
            <a:r>
              <a:rPr lang="en-US" altLang="en-US" dirty="0" smtClean="0"/>
              <a:t>Developed in 1991 (</a:t>
            </a:r>
            <a:r>
              <a:rPr lang="en-US" altLang="en-US" dirty="0" err="1" smtClean="0"/>
              <a:t>Rivest</a:t>
            </a:r>
            <a:r>
              <a:rPr lang="en-US" altLang="en-US" dirty="0" smtClean="0"/>
              <a:t>), produces 128 bit hashes</a:t>
            </a:r>
          </a:p>
          <a:p>
            <a:pPr lvl="1"/>
            <a:r>
              <a:rPr lang="en-US" altLang="en-US" dirty="0" smtClean="0"/>
              <a:t>Widely used (RFC 1321)</a:t>
            </a:r>
          </a:p>
          <a:p>
            <a:pPr lvl="1"/>
            <a:r>
              <a:rPr lang="en-US" altLang="en-US" dirty="0" smtClean="0"/>
              <a:t>Broken (1996-2008): attacks that find collisions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SHA-1 (Secure Hash Algorithm)</a:t>
            </a:r>
          </a:p>
          <a:p>
            <a:pPr lvl="1"/>
            <a:r>
              <a:rPr lang="en-US" altLang="en-US" dirty="0" smtClean="0"/>
              <a:t>Developed in 1995 (NSA) as MD5 successor with 160 bit hashes</a:t>
            </a:r>
          </a:p>
          <a:p>
            <a:pPr lvl="1"/>
            <a:r>
              <a:rPr lang="en-US" altLang="en-US" dirty="0" smtClean="0"/>
              <a:t>Widely used (SSL/TLS, SSH, PGP, IPSEC)</a:t>
            </a:r>
          </a:p>
          <a:p>
            <a:pPr lvl="1"/>
            <a:r>
              <a:rPr lang="en-US" altLang="en-US" dirty="0" smtClean="0"/>
              <a:t>Broken in 2005, government use discontinued in 2010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SHA-2 (2001) </a:t>
            </a:r>
          </a:p>
          <a:p>
            <a:pPr lvl="1"/>
            <a:r>
              <a:rPr lang="en-US" altLang="en-US" dirty="0" smtClean="0"/>
              <a:t>Family of SHA-224, SHA-256, SHA-384, SHA-512 functions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HMAC’s are secure even with older “insecure” hash functions</a:t>
            </a:r>
          </a:p>
          <a:p>
            <a:pPr lvl="1"/>
            <a:r>
              <a:rPr lang="en-US" altLang="en-US" dirty="0" smtClean="0"/>
              <a:t>	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291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11200"/>
            <a:ext cx="8763000" cy="576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Final </a:t>
            </a:r>
            <a:r>
              <a:rPr lang="en-US" altLang="ko-KR" dirty="0">
                <a:ea typeface="굴림" charset="-127"/>
              </a:rPr>
              <a:t>Exam</a:t>
            </a:r>
          </a:p>
          <a:p>
            <a:pPr lvl="1">
              <a:defRPr/>
            </a:pPr>
            <a:r>
              <a:rPr lang="en-US" altLang="ko-KR" dirty="0" smtClean="0">
                <a:ea typeface="굴림" charset="-127"/>
              </a:rPr>
              <a:t>Monday </a:t>
            </a:r>
            <a:r>
              <a:rPr lang="en-US" altLang="ko-KR" dirty="0">
                <a:ea typeface="굴림" charset="-127"/>
              </a:rPr>
              <a:t>May 9th 3-6 PM Wheeler Auditorium</a:t>
            </a:r>
          </a:p>
          <a:p>
            <a:pPr lvl="1">
              <a:defRPr/>
            </a:pPr>
            <a:r>
              <a:rPr lang="en-US" dirty="0" smtClean="0"/>
              <a:t>All </a:t>
            </a:r>
            <a:r>
              <a:rPr lang="en-US" dirty="0"/>
              <a:t>material from the course </a:t>
            </a:r>
          </a:p>
          <a:p>
            <a:pPr lvl="2">
              <a:defRPr/>
            </a:pPr>
            <a:r>
              <a:rPr lang="en-US" dirty="0" smtClean="0"/>
              <a:t>With </a:t>
            </a:r>
            <a:r>
              <a:rPr lang="en-US" dirty="0"/>
              <a:t>slightly more focus on second half, but you are still responsible for all the material</a:t>
            </a:r>
          </a:p>
          <a:p>
            <a:pPr lvl="1">
              <a:defRPr/>
            </a:pPr>
            <a:r>
              <a:rPr lang="en-US" dirty="0"/>
              <a:t>Two </a:t>
            </a:r>
            <a:r>
              <a:rPr lang="en-US" dirty="0" smtClean="0"/>
              <a:t>double-sided sheets </a:t>
            </a:r>
            <a:r>
              <a:rPr lang="en-US" dirty="0"/>
              <a:t>of </a:t>
            </a:r>
            <a:r>
              <a:rPr lang="en-US" dirty="0" smtClean="0"/>
              <a:t>handwritten notes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No calculators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Review session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May 6</a:t>
            </a:r>
            <a:r>
              <a:rPr lang="en-US" baseline="30000" dirty="0" smtClean="0"/>
              <a:t>th</a:t>
            </a:r>
            <a:r>
              <a:rPr lang="en-US" dirty="0" smtClean="0"/>
              <a:t> 1-4 PM 390 Hearst Mining</a:t>
            </a:r>
            <a:endParaRPr lang="en-US" dirty="0"/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1681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break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7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Key Distribution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715963"/>
            <a:ext cx="8718550" cy="583723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do you get shared secret to both places?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For instance: how do you send authenticated, secret mail to someone who you have never met?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Must negotiate key over private channel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Exchange code book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Key cards/memory stick/others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Third Party: Authentication Server (like </a:t>
            </a:r>
            <a:r>
              <a:rPr lang="en-US" altLang="ko-KR" smtClean="0">
                <a:solidFill>
                  <a:srgbClr val="FC0128"/>
                </a:solidFill>
                <a:ea typeface="굴림" panose="020B0600000101010101" pitchFamily="34" charset="-127"/>
              </a:rPr>
              <a:t>Kerberos</a:t>
            </a:r>
            <a:r>
              <a:rPr lang="en-US" altLang="ko-KR" smtClean="0"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Notation: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K</a:t>
            </a:r>
            <a:r>
              <a:rPr lang="en-US" altLang="ko-KR" baseline="-25000" smtClean="0">
                <a:ea typeface="굴림" panose="020B0600000101010101" pitchFamily="34" charset="-127"/>
              </a:rPr>
              <a:t>xy</a:t>
            </a:r>
            <a:r>
              <a:rPr lang="en-US" altLang="ko-KR" smtClean="0">
                <a:ea typeface="굴림" panose="020B0600000101010101" pitchFamily="34" charset="-127"/>
              </a:rPr>
              <a:t> is key for talking between x and y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(…)</a:t>
            </a:r>
            <a:r>
              <a:rPr lang="en-US" altLang="ko-KR" baseline="30000" smtClean="0">
                <a:ea typeface="굴림" panose="020B0600000101010101" pitchFamily="34" charset="-127"/>
              </a:rPr>
              <a:t>K</a:t>
            </a:r>
            <a:r>
              <a:rPr lang="en-US" altLang="ko-KR" smtClean="0">
                <a:ea typeface="굴림" panose="020B0600000101010101" pitchFamily="34" charset="-127"/>
              </a:rPr>
              <a:t> means encrypt message (…) with the key K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Clients: A and B, Authentication server 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 asks server for key: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S: [Hi! I’d like a key for talking between A and B]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Not encrypted. Others can find out if A and B are talking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Server returns </a:t>
            </a:r>
            <a:r>
              <a:rPr lang="en-US" altLang="ko-KR" i="1" smtClean="0">
                <a:ea typeface="굴림" panose="020B0600000101010101" pitchFamily="34" charset="-127"/>
                <a:sym typeface="Symbol" panose="05050102010706020507" pitchFamily="18" charset="2"/>
              </a:rPr>
              <a:t>session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 key encrypted using B’s key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SA: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Message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 [ Use K</a:t>
            </a:r>
            <a:r>
              <a:rPr lang="en-US" altLang="ko-KR" baseline="-25000" smtClean="0">
                <a:ea typeface="굴림" panose="020B0600000101010101" pitchFamily="34" charset="-127"/>
                <a:sym typeface="Symbol" panose="05050102010706020507" pitchFamily="18" charset="2"/>
              </a:rPr>
              <a:t>ab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 (This is A! Use K</a:t>
            </a:r>
            <a:r>
              <a:rPr lang="en-US" altLang="ko-KR" baseline="-25000" smtClean="0">
                <a:ea typeface="굴림" panose="020B0600000101010101" pitchFamily="34" charset="-127"/>
                <a:sym typeface="Symbol" panose="05050102010706020507" pitchFamily="18" charset="2"/>
              </a:rPr>
              <a:t>ab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  <a:r>
              <a:rPr lang="en-US" altLang="ko-KR" baseline="30000" smtClean="0">
                <a:ea typeface="굴림" panose="020B0600000101010101" pitchFamily="34" charset="-127"/>
                <a:sym typeface="Symbol" panose="05050102010706020507" pitchFamily="18" charset="2"/>
              </a:rPr>
              <a:t>Ksb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 ] </a:t>
            </a:r>
            <a:r>
              <a:rPr lang="en-US" altLang="ko-KR" baseline="30000" smtClean="0">
                <a:ea typeface="굴림" panose="020B0600000101010101" pitchFamily="34" charset="-127"/>
                <a:sym typeface="Symbol" panose="05050102010706020507" pitchFamily="18" charset="2"/>
              </a:rPr>
              <a:t>Ksa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This allows A to know, “S said use this key”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Whenever A wants to talk with B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AB: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Ticket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 [ This is A! Use K</a:t>
            </a:r>
            <a:r>
              <a:rPr lang="en-US" altLang="ko-KR" baseline="-25000" smtClean="0">
                <a:ea typeface="굴림" panose="020B0600000101010101" pitchFamily="34" charset="-127"/>
                <a:sym typeface="Symbol" panose="05050102010706020507" pitchFamily="18" charset="2"/>
              </a:rPr>
              <a:t>ab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]</a:t>
            </a:r>
            <a:r>
              <a:rPr lang="en-US" altLang="ko-KR" baseline="30000" smtClean="0">
                <a:ea typeface="굴림" panose="020B0600000101010101" pitchFamily="34" charset="-127"/>
                <a:sym typeface="Symbol" panose="05050102010706020507" pitchFamily="18" charset="2"/>
              </a:rPr>
              <a:t>Ksb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Now, B knows that K</a:t>
            </a:r>
            <a:r>
              <a:rPr lang="en-US" altLang="ko-KR" baseline="-25000" smtClean="0">
                <a:ea typeface="굴림" panose="020B0600000101010101" pitchFamily="34" charset="-127"/>
                <a:sym typeface="Symbol" panose="05050102010706020507" pitchFamily="18" charset="2"/>
              </a:rPr>
              <a:t>ab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 is sanctioned by 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239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3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Authentication Server Continued [Kerberos]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819400"/>
            <a:ext cx="8686800" cy="3733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Details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Both A and B use passwords (shared with key server) to decrypt return from key servers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Add in timestamps to limit how long tickets will be used to prevent attacker from replaying messages later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Also have to include encrypted checksums (hashed version of message) to prevent malicious user from inserting things into messages/changing messages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Want to minimize # times A types in password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S (Give me temporary secret)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SA (Use K</a:t>
            </a:r>
            <a:r>
              <a:rPr lang="en-US" altLang="ko-KR" baseline="-25000" smtClean="0">
                <a:ea typeface="굴림" panose="020B0600000101010101" pitchFamily="34" charset="-127"/>
                <a:sym typeface="Symbol" panose="05050102010706020507" pitchFamily="18" charset="2"/>
              </a:rPr>
              <a:t>temp-sa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 for next 8 hours)</a:t>
            </a:r>
            <a:r>
              <a:rPr lang="en-US" altLang="ko-KR" baseline="30000" smtClean="0">
                <a:ea typeface="굴림" panose="020B0600000101010101" pitchFamily="34" charset="-127"/>
                <a:sym typeface="Symbol" panose="05050102010706020507" pitchFamily="18" charset="2"/>
              </a:rPr>
              <a:t>Ksa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Can now use K</a:t>
            </a:r>
            <a:r>
              <a:rPr lang="en-US" altLang="ko-KR" baseline="-25000" smtClean="0">
                <a:ea typeface="굴림" panose="020B0600000101010101" pitchFamily="34" charset="-127"/>
                <a:sym typeface="Symbol" panose="05050102010706020507" pitchFamily="18" charset="2"/>
              </a:rPr>
              <a:t>temp-sa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 in place of K</a:t>
            </a:r>
            <a:r>
              <a:rPr lang="en-US" altLang="ko-KR" baseline="-25000" smtClean="0">
                <a:ea typeface="굴림" panose="020B0600000101010101" pitchFamily="34" charset="-127"/>
                <a:sym typeface="Symbol" panose="05050102010706020507" pitchFamily="18" charset="2"/>
              </a:rPr>
              <a:t>sa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 in prototcol</a:t>
            </a:r>
          </a:p>
        </p:txBody>
      </p:sp>
      <p:grpSp>
        <p:nvGrpSpPr>
          <p:cNvPr id="19460" name="Group 20"/>
          <p:cNvGrpSpPr>
            <a:grpSpLocks/>
          </p:cNvGrpSpPr>
          <p:nvPr/>
        </p:nvGrpSpPr>
        <p:grpSpPr bwMode="auto">
          <a:xfrm>
            <a:off x="1681163" y="685800"/>
            <a:ext cx="5862637" cy="2209800"/>
            <a:chOff x="960" y="480"/>
            <a:chExt cx="3693" cy="1392"/>
          </a:xfrm>
        </p:grpSpPr>
        <p:pic>
          <p:nvPicPr>
            <p:cNvPr id="19461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008"/>
              <a:ext cx="669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62" name="Oval 11"/>
            <p:cNvSpPr>
              <a:spLocks noChangeArrowheads="1"/>
            </p:cNvSpPr>
            <p:nvPr/>
          </p:nvSpPr>
          <p:spPr bwMode="auto">
            <a:xfrm>
              <a:off x="2544" y="480"/>
              <a:ext cx="672" cy="672"/>
            </a:xfrm>
            <a:prstGeom prst="ellipse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200" b="0">
                  <a:latin typeface="Gill Sans Light" charset="0"/>
                  <a:ea typeface="Gill Sans Light" charset="0"/>
                  <a:cs typeface="Gill Sans Light" charset="0"/>
                </a:rPr>
                <a:t>Key</a:t>
              </a:r>
            </a:p>
            <a:p>
              <a:r>
                <a:rPr lang="en-US" altLang="ko-KR" sz="2200" b="0">
                  <a:latin typeface="Gill Sans Light" charset="0"/>
                  <a:ea typeface="Gill Sans Light" charset="0"/>
                  <a:cs typeface="Gill Sans Light" charset="0"/>
                </a:rPr>
                <a:t>Server</a:t>
              </a:r>
            </a:p>
          </p:txBody>
        </p:sp>
        <p:sp>
          <p:nvSpPr>
            <p:cNvPr id="19463" name="Freeform 12"/>
            <p:cNvSpPr>
              <a:spLocks/>
            </p:cNvSpPr>
            <p:nvPr/>
          </p:nvSpPr>
          <p:spPr bwMode="auto">
            <a:xfrm>
              <a:off x="1632" y="720"/>
              <a:ext cx="912" cy="480"/>
            </a:xfrm>
            <a:custGeom>
              <a:avLst/>
              <a:gdLst>
                <a:gd name="T0" fmla="*/ 0 w 912"/>
                <a:gd name="T1" fmla="*/ 480 h 544"/>
                <a:gd name="T2" fmla="*/ 144 w 912"/>
                <a:gd name="T3" fmla="*/ 141 h 544"/>
                <a:gd name="T4" fmla="*/ 480 w 912"/>
                <a:gd name="T5" fmla="*/ 14 h 544"/>
                <a:gd name="T6" fmla="*/ 912 w 912"/>
                <a:gd name="T7" fmla="*/ 56 h 5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2" h="544">
                  <a:moveTo>
                    <a:pt x="0" y="544"/>
                  </a:moveTo>
                  <a:cubicBezTo>
                    <a:pt x="32" y="396"/>
                    <a:pt x="64" y="248"/>
                    <a:pt x="144" y="160"/>
                  </a:cubicBezTo>
                  <a:cubicBezTo>
                    <a:pt x="224" y="72"/>
                    <a:pt x="352" y="32"/>
                    <a:pt x="480" y="16"/>
                  </a:cubicBezTo>
                  <a:cubicBezTo>
                    <a:pt x="608" y="0"/>
                    <a:pt x="760" y="32"/>
                    <a:pt x="912" y="6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19464" name="Freeform 13"/>
            <p:cNvSpPr>
              <a:spLocks/>
            </p:cNvSpPr>
            <p:nvPr/>
          </p:nvSpPr>
          <p:spPr bwMode="auto">
            <a:xfrm>
              <a:off x="1728" y="960"/>
              <a:ext cx="864" cy="336"/>
            </a:xfrm>
            <a:custGeom>
              <a:avLst/>
              <a:gdLst>
                <a:gd name="T0" fmla="*/ 864 w 816"/>
                <a:gd name="T1" fmla="*/ 0 h 144"/>
                <a:gd name="T2" fmla="*/ 0 w 816"/>
                <a:gd name="T3" fmla="*/ 336 h 1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16" h="144">
                  <a:moveTo>
                    <a:pt x="816" y="0"/>
                  </a:moveTo>
                  <a:cubicBezTo>
                    <a:pt x="816" y="0"/>
                    <a:pt x="408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19465" name="Text Box 14"/>
            <p:cNvSpPr txBox="1">
              <a:spLocks noChangeArrowheads="1"/>
            </p:cNvSpPr>
            <p:nvPr/>
          </p:nvSpPr>
          <p:spPr bwMode="auto">
            <a:xfrm rot="20083457">
              <a:off x="1370" y="569"/>
              <a:ext cx="8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200" b="0">
                  <a:latin typeface="Gill Sans Light" charset="0"/>
                  <a:ea typeface="Gill Sans Light" charset="0"/>
                  <a:cs typeface="Gill Sans Light" charset="0"/>
                </a:rPr>
                <a:t>Req Ticket</a:t>
              </a:r>
            </a:p>
          </p:txBody>
        </p:sp>
        <p:sp>
          <p:nvSpPr>
            <p:cNvPr id="19466" name="Text Box 15"/>
            <p:cNvSpPr txBox="1">
              <a:spLocks noChangeArrowheads="1"/>
            </p:cNvSpPr>
            <p:nvPr/>
          </p:nvSpPr>
          <p:spPr bwMode="auto">
            <a:xfrm rot="20265041">
              <a:off x="1833" y="890"/>
              <a:ext cx="53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200" b="0">
                  <a:latin typeface="Gill Sans Light" charset="0"/>
                  <a:ea typeface="Gill Sans Light" charset="0"/>
                  <a:cs typeface="Gill Sans Light" charset="0"/>
                </a:rPr>
                <a:t>Ticket</a:t>
              </a:r>
            </a:p>
          </p:txBody>
        </p:sp>
        <p:pic>
          <p:nvPicPr>
            <p:cNvPr id="19467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104"/>
              <a:ext cx="81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68" name="Freeform 16"/>
            <p:cNvSpPr>
              <a:spLocks/>
            </p:cNvSpPr>
            <p:nvPr/>
          </p:nvSpPr>
          <p:spPr bwMode="auto">
            <a:xfrm>
              <a:off x="1728" y="1200"/>
              <a:ext cx="2400" cy="192"/>
            </a:xfrm>
            <a:custGeom>
              <a:avLst/>
              <a:gdLst>
                <a:gd name="T0" fmla="*/ 0 w 2400"/>
                <a:gd name="T1" fmla="*/ 192 h 208"/>
                <a:gd name="T2" fmla="*/ 480 w 2400"/>
                <a:gd name="T3" fmla="*/ 59 h 208"/>
                <a:gd name="T4" fmla="*/ 1968 w 2400"/>
                <a:gd name="T5" fmla="*/ 15 h 208"/>
                <a:gd name="T6" fmla="*/ 2400 w 2400"/>
                <a:gd name="T7" fmla="*/ 148 h 2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0" h="208">
                  <a:moveTo>
                    <a:pt x="0" y="208"/>
                  </a:moveTo>
                  <a:cubicBezTo>
                    <a:pt x="76" y="152"/>
                    <a:pt x="152" y="96"/>
                    <a:pt x="480" y="64"/>
                  </a:cubicBezTo>
                  <a:cubicBezTo>
                    <a:pt x="808" y="32"/>
                    <a:pt x="1648" y="0"/>
                    <a:pt x="1968" y="16"/>
                  </a:cubicBezTo>
                  <a:cubicBezTo>
                    <a:pt x="2288" y="32"/>
                    <a:pt x="2344" y="96"/>
                    <a:pt x="2400" y="16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19469" name="Text Box 17"/>
            <p:cNvSpPr txBox="1">
              <a:spLocks noChangeArrowheads="1"/>
            </p:cNvSpPr>
            <p:nvPr/>
          </p:nvSpPr>
          <p:spPr bwMode="auto">
            <a:xfrm>
              <a:off x="2640" y="1263"/>
              <a:ext cx="53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200" b="0">
                  <a:latin typeface="Gill Sans Light" charset="0"/>
                  <a:ea typeface="Gill Sans Light" charset="0"/>
                  <a:cs typeface="Gill Sans Light" charset="0"/>
                </a:rPr>
                <a:t>Ticket</a:t>
              </a:r>
            </a:p>
          </p:txBody>
        </p:sp>
        <p:sp>
          <p:nvSpPr>
            <p:cNvPr id="19470" name="AutoShape 18"/>
            <p:cNvSpPr>
              <a:spLocks noChangeArrowheads="1"/>
            </p:cNvSpPr>
            <p:nvPr/>
          </p:nvSpPr>
          <p:spPr bwMode="auto">
            <a:xfrm>
              <a:off x="1824" y="1536"/>
              <a:ext cx="2208" cy="240"/>
            </a:xfrm>
            <a:prstGeom prst="leftRightArrow">
              <a:avLst>
                <a:gd name="adj1" fmla="val 65833"/>
                <a:gd name="adj2" fmla="val 116491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200" b="0">
                  <a:latin typeface="Gill Sans Light" charset="0"/>
                  <a:ea typeface="Gill Sans Light" charset="0"/>
                  <a:cs typeface="Gill Sans Light" charset="0"/>
                </a:rPr>
                <a:t>Secure Communication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062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36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Computer Security Today?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Computing in the presence of an adversary!</a:t>
            </a:r>
          </a:p>
          <a:p>
            <a:pPr lvl="1"/>
            <a:r>
              <a:rPr lang="en-US" altLang="en-US" smtClean="0"/>
              <a:t>Adversary is the security field’</a:t>
            </a:r>
            <a:r>
              <a:rPr lang="en-US" altLang="ja-JP" smtClean="0"/>
              <a:t>s defining characteristic</a:t>
            </a:r>
          </a:p>
          <a:p>
            <a:r>
              <a:rPr lang="en-US" altLang="en-US" smtClean="0"/>
              <a:t>Reliability, robustness, and fault tolerance</a:t>
            </a:r>
          </a:p>
          <a:p>
            <a:pPr lvl="1"/>
            <a:r>
              <a:rPr lang="en-US" altLang="en-US" smtClean="0"/>
              <a:t>Dealing with Mother Nature (random failures)</a:t>
            </a:r>
          </a:p>
          <a:p>
            <a:r>
              <a:rPr lang="en-US" altLang="en-US" smtClean="0"/>
              <a:t>Security</a:t>
            </a:r>
          </a:p>
          <a:p>
            <a:pPr lvl="1"/>
            <a:r>
              <a:rPr lang="en-US" altLang="en-US" smtClean="0"/>
              <a:t>Dealing with actions of a knowledgeable attacker dedicated to causing harm</a:t>
            </a:r>
          </a:p>
          <a:p>
            <a:pPr lvl="1"/>
            <a:r>
              <a:rPr lang="en-US" altLang="en-US" smtClean="0"/>
              <a:t>Surviving malice, and not just mischance</a:t>
            </a:r>
          </a:p>
          <a:p>
            <a:r>
              <a:rPr lang="en-US" altLang="en-US" smtClean="0"/>
              <a:t>Wherever there is an adversary, there is a computer security problem!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1646" y="5237861"/>
            <a:ext cx="2284867" cy="863815"/>
            <a:chOff x="1448185" y="1760435"/>
            <a:chExt cx="2284867" cy="8638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8185" y="1760435"/>
              <a:ext cx="647862" cy="8638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245145" y="1810154"/>
              <a:ext cx="14879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latin typeface="Gill Sans Light" charset="0"/>
                  <a:ea typeface="Gill Sans Light" charset="0"/>
                  <a:cs typeface="Gill Sans Light" charset="0"/>
                </a:rPr>
                <a:t>7</a:t>
              </a:r>
              <a:r>
                <a:rPr lang="en-US" b="0" dirty="0" smtClean="0">
                  <a:latin typeface="Gill Sans Light" charset="0"/>
                  <a:ea typeface="Gill Sans Light" charset="0"/>
                  <a:cs typeface="Gill Sans Light" charset="0"/>
                </a:rPr>
                <a:t>0-110 million</a:t>
              </a:r>
              <a:br>
                <a:rPr lang="en-US" b="0" dirty="0" smtClean="0">
                  <a:latin typeface="Gill Sans Light" charset="0"/>
                  <a:ea typeface="Gill Sans Light" charset="0"/>
                  <a:cs typeface="Gill Sans Light" charset="0"/>
                </a:rPr>
              </a:br>
              <a:r>
                <a:rPr lang="en-US" b="0" dirty="0" smtClean="0">
                  <a:latin typeface="Gill Sans Light" charset="0"/>
                  <a:ea typeface="Gill Sans Light" charset="0"/>
                  <a:cs typeface="Gill Sans Light" charset="0"/>
                </a:rPr>
                <a:t>users</a:t>
              </a:r>
              <a:endParaRPr lang="en-US" b="0" dirty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01540" y="5237861"/>
            <a:ext cx="1841917" cy="965382"/>
            <a:chOff x="4258079" y="1760435"/>
            <a:chExt cx="1841917" cy="965382"/>
          </a:xfrm>
        </p:grpSpPr>
        <p:sp>
          <p:nvSpPr>
            <p:cNvPr id="8" name="TextBox 7"/>
            <p:cNvSpPr txBox="1"/>
            <p:nvPr/>
          </p:nvSpPr>
          <p:spPr>
            <a:xfrm>
              <a:off x="5105813" y="1790464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 smtClean="0">
                  <a:latin typeface="Gill Sans Light" charset="0"/>
                  <a:ea typeface="Gill Sans Light" charset="0"/>
                  <a:cs typeface="Gill Sans Light" charset="0"/>
                </a:rPr>
                <a:t>.5 million</a:t>
              </a:r>
            </a:p>
            <a:p>
              <a:pPr algn="ctr"/>
              <a:r>
                <a:rPr lang="en-US" b="0" dirty="0" smtClean="0">
                  <a:latin typeface="Gill Sans Light" charset="0"/>
                  <a:ea typeface="Gill Sans Light" charset="0"/>
                  <a:cs typeface="Gill Sans Light" charset="0"/>
                </a:rPr>
                <a:t>hosts</a:t>
              </a:r>
              <a:endParaRPr lang="en-US" b="0" dirty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8079" y="1760435"/>
              <a:ext cx="797083" cy="965382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945641" y="5043706"/>
            <a:ext cx="1558763" cy="1176816"/>
            <a:chOff x="6502180" y="1361131"/>
            <a:chExt cx="1558763" cy="1176816"/>
          </a:xfrm>
        </p:grpSpPr>
        <p:sp>
          <p:nvSpPr>
            <p:cNvPr id="11" name="TextBox 10"/>
            <p:cNvSpPr txBox="1"/>
            <p:nvPr/>
          </p:nvSpPr>
          <p:spPr>
            <a:xfrm>
              <a:off x="6502180" y="1706950"/>
              <a:ext cx="1289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0" dirty="0" smtClean="0">
                  <a:latin typeface="Gill Sans Light" charset="0"/>
                  <a:ea typeface="Gill Sans Light" charset="0"/>
                  <a:cs typeface="Gill Sans Light" charset="0"/>
                </a:rPr>
                <a:t>?</a:t>
              </a:r>
              <a:r>
                <a:rPr lang="en-US" sz="2400" b="0" dirty="0" smtClean="0">
                  <a:latin typeface="Gill Sans Light" charset="0"/>
                  <a:ea typeface="Gill Sans Light" charset="0"/>
                  <a:cs typeface="Gill Sans Light" charset="0"/>
                </a:rPr>
                <a:t> </a:t>
              </a:r>
              <a:r>
                <a:rPr lang="en-US" b="0" dirty="0" smtClean="0">
                  <a:latin typeface="Gill Sans Light" charset="0"/>
                  <a:ea typeface="Gill Sans Light" charset="0"/>
                  <a:cs typeface="Gill Sans Light" charset="0"/>
                </a:rPr>
                <a:t>??? million</a:t>
              </a:r>
              <a:endParaRPr lang="en-US" b="0" dirty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54580" y="1517435"/>
              <a:ext cx="1289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0" dirty="0" smtClean="0">
                  <a:latin typeface="Gill Sans Light" charset="0"/>
                  <a:ea typeface="Gill Sans Light" charset="0"/>
                  <a:cs typeface="Gill Sans Light" charset="0"/>
                </a:rPr>
                <a:t>?</a:t>
              </a:r>
              <a:r>
                <a:rPr lang="en-US" sz="2400" b="0" dirty="0" smtClean="0">
                  <a:latin typeface="Gill Sans Light" charset="0"/>
                  <a:ea typeface="Gill Sans Light" charset="0"/>
                  <a:cs typeface="Gill Sans Light" charset="0"/>
                </a:rPr>
                <a:t> </a:t>
              </a:r>
              <a:r>
                <a:rPr lang="en-US" b="0" dirty="0" smtClean="0">
                  <a:latin typeface="Gill Sans Light" charset="0"/>
                  <a:ea typeface="Gill Sans Light" charset="0"/>
                  <a:cs typeface="Gill Sans Light" charset="0"/>
                </a:rPr>
                <a:t>??? million</a:t>
              </a:r>
              <a:endParaRPr lang="en-US" b="0" dirty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71808" y="1361131"/>
              <a:ext cx="1289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0" dirty="0" smtClean="0">
                  <a:latin typeface="Gill Sans Light" charset="0"/>
                  <a:ea typeface="Gill Sans Light" charset="0"/>
                  <a:cs typeface="Gill Sans Light" charset="0"/>
                </a:rPr>
                <a:t>?</a:t>
              </a:r>
              <a:r>
                <a:rPr lang="en-US" sz="2400" b="0" dirty="0" smtClean="0">
                  <a:latin typeface="Gill Sans Light" charset="0"/>
                  <a:ea typeface="Gill Sans Light" charset="0"/>
                  <a:cs typeface="Gill Sans Light" charset="0"/>
                </a:rPr>
                <a:t> </a:t>
              </a:r>
              <a:r>
                <a:rPr lang="en-US" b="0" dirty="0" smtClean="0">
                  <a:latin typeface="Gill Sans Light" charset="0"/>
                  <a:ea typeface="Gill Sans Light" charset="0"/>
                  <a:cs typeface="Gill Sans Light" charset="0"/>
                </a:rPr>
                <a:t>??? million</a:t>
              </a:r>
              <a:endParaRPr lang="en-US" b="0" dirty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40069" y="5158855"/>
            <a:ext cx="2688755" cy="1057970"/>
            <a:chOff x="6654580" y="1681429"/>
            <a:chExt cx="2688755" cy="105797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6654580" y="1681429"/>
              <a:ext cx="2688755" cy="105797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654580" y="1722584"/>
              <a:ext cx="2272730" cy="927100"/>
              <a:chOff x="6603731" y="1722584"/>
              <a:chExt cx="2272730" cy="927100"/>
            </a:xfrm>
            <a:solidFill>
              <a:srgbClr val="FFFFFF"/>
            </a:solidFill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5"/>
              <a:srcRect r="52707"/>
              <a:stretch/>
            </p:blipFill>
            <p:spPr>
              <a:xfrm>
                <a:off x="6603731" y="1722584"/>
                <a:ext cx="906925" cy="9271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7806937" y="1810154"/>
                <a:ext cx="1069524" cy="646331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0" smtClean="0">
                    <a:latin typeface="Gill Sans Light" charset="0"/>
                    <a:ea typeface="Gill Sans Light" charset="0"/>
                    <a:cs typeface="Gill Sans Light" charset="0"/>
                  </a:rPr>
                  <a:t>56 </a:t>
                </a:r>
                <a:r>
                  <a:rPr lang="en-US" b="0" dirty="0" smtClean="0">
                    <a:latin typeface="Gill Sans Light" charset="0"/>
                    <a:ea typeface="Gill Sans Light" charset="0"/>
                    <a:cs typeface="Gill Sans Light" charset="0"/>
                  </a:rPr>
                  <a:t>million</a:t>
                </a:r>
                <a:br>
                  <a:rPr lang="en-US" b="0" dirty="0" smtClean="0">
                    <a:latin typeface="Gill Sans Light" charset="0"/>
                    <a:ea typeface="Gill Sans Light" charset="0"/>
                    <a:cs typeface="Gill Sans Light" charset="0"/>
                  </a:rPr>
                </a:br>
                <a:r>
                  <a:rPr lang="en-US" b="0" dirty="0" smtClean="0">
                    <a:latin typeface="Gill Sans Light" charset="0"/>
                    <a:ea typeface="Gill Sans Light" charset="0"/>
                    <a:cs typeface="Gill Sans Light" charset="0"/>
                  </a:rPr>
                  <a:t>users</a:t>
                </a:r>
                <a:endParaRPr lang="en-US" b="0" dirty="0">
                  <a:latin typeface="Gill Sans Light" charset="0"/>
                  <a:ea typeface="Gill Sans Light" charset="0"/>
                  <a:cs typeface="Gill Sans Light" charset="0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840069" y="5190343"/>
            <a:ext cx="2427593" cy="923005"/>
            <a:chOff x="6396608" y="1712917"/>
            <a:chExt cx="2427593" cy="92300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96608" y="1712917"/>
              <a:ext cx="2427593" cy="64672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6396608" y="2266590"/>
              <a:ext cx="16077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 Light" charset="0"/>
                  <a:ea typeface="Gill Sans Light" charset="0"/>
                  <a:cs typeface="Gill Sans Light" charset="0"/>
                </a:rPr>
                <a:t>83 million users</a:t>
              </a:r>
              <a:endParaRPr lang="en-US" b="0" dirty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3601" y="5190343"/>
            <a:ext cx="7878074" cy="1026482"/>
            <a:chOff x="990140" y="1712917"/>
            <a:chExt cx="7878074" cy="1026482"/>
          </a:xfrm>
        </p:grpSpPr>
        <p:sp>
          <p:nvSpPr>
            <p:cNvPr id="23" name="Rectangle 22"/>
            <p:cNvSpPr/>
            <p:nvPr/>
          </p:nvSpPr>
          <p:spPr bwMode="auto">
            <a:xfrm>
              <a:off x="990140" y="1712917"/>
              <a:ext cx="7878074" cy="102648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09110" y="1744108"/>
              <a:ext cx="1061312" cy="94040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480611" y="2003353"/>
              <a:ext cx="1824388" cy="64633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 Light" charset="0"/>
                  <a:ea typeface="Gill Sans Light" charset="0"/>
                  <a:cs typeface="Gill Sans Light" charset="0"/>
                </a:rPr>
                <a:t>BlackEnergy</a:t>
              </a:r>
              <a:r>
                <a:rPr lang="en-US" b="0" dirty="0" smtClean="0">
                  <a:latin typeface="Gill Sans Light" charset="0"/>
                  <a:ea typeface="Gill Sans Light" charset="0"/>
                  <a:cs typeface="Gill Sans Light" charset="0"/>
                </a:rPr>
                <a:t> </a:t>
              </a:r>
            </a:p>
            <a:p>
              <a:r>
                <a:rPr lang="en-US" b="0" dirty="0" smtClean="0">
                  <a:latin typeface="Gill Sans Light" charset="0"/>
                  <a:ea typeface="Gill Sans Light" charset="0"/>
                  <a:cs typeface="Gill Sans Light" charset="0"/>
                </a:rPr>
                <a:t>SCADA  malware</a:t>
              </a:r>
              <a:endParaRPr lang="en-US" b="0" dirty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13867" y="1712918"/>
              <a:ext cx="971594" cy="971594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03090" y="1744108"/>
              <a:ext cx="1534613" cy="412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5308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Asymmetric Encryption (Public Key)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229600" cy="5105400"/>
          </a:xfrm>
        </p:spPr>
        <p:txBody>
          <a:bodyPr/>
          <a:lstStyle/>
          <a:p>
            <a:r>
              <a:rPr lang="en-US" altLang="en-US" dirty="0" smtClean="0"/>
              <a:t>Idea: use two different keys, one to encrypt (e) and one to decrypt (d)</a:t>
            </a:r>
          </a:p>
          <a:p>
            <a:pPr lvl="1"/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FF0000"/>
                </a:solidFill>
              </a:rPr>
              <a:t>key pair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Crucial property: knowing e does not give away d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Therefore e can be public: everyone knows it!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If Alice wants to send to Bob, she fetches Bob’</a:t>
            </a:r>
            <a:r>
              <a:rPr lang="en-US" altLang="ja-JP" dirty="0" smtClean="0"/>
              <a:t>s public key (say from Bob’s home page) and encrypts with it</a:t>
            </a:r>
          </a:p>
          <a:p>
            <a:pPr lvl="1"/>
            <a:r>
              <a:rPr lang="en-US" altLang="en-US" dirty="0" smtClean="0"/>
              <a:t>Alice can’</a:t>
            </a:r>
            <a:r>
              <a:rPr lang="en-US" altLang="ja-JP" dirty="0" smtClean="0"/>
              <a:t>t decrypt what she’s sending to Bob …</a:t>
            </a:r>
          </a:p>
          <a:p>
            <a:pPr lvl="1"/>
            <a:r>
              <a:rPr lang="en-US" altLang="en-US" dirty="0" smtClean="0"/>
              <a:t>…  but then, neither can anyone else (except Bob)</a:t>
            </a:r>
          </a:p>
        </p:txBody>
      </p:sp>
    </p:spTree>
    <p:extLst>
      <p:ext uri="{BB962C8B-B14F-4D97-AF65-F5344CB8AC3E}">
        <p14:creationId xmlns:p14="http://schemas.microsoft.com/office/powerpoint/2010/main" val="14698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Public Key / Asymmetric Encryption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Sender uses receiver’</a:t>
            </a:r>
            <a:r>
              <a:rPr lang="en-US" altLang="ja-JP" dirty="0" smtClean="0"/>
              <a:t>s </a:t>
            </a:r>
            <a:r>
              <a:rPr lang="en-US" altLang="ja-JP" dirty="0" smtClean="0">
                <a:solidFill>
                  <a:srgbClr val="FF0000"/>
                </a:solidFill>
              </a:rPr>
              <a:t>public</a:t>
            </a:r>
            <a:r>
              <a:rPr lang="en-US" altLang="ja-JP" dirty="0" smtClean="0"/>
              <a:t> key</a:t>
            </a:r>
          </a:p>
          <a:p>
            <a:pPr lvl="1"/>
            <a:r>
              <a:rPr lang="en-US" altLang="en-US" dirty="0" smtClean="0"/>
              <a:t>Advertised to everyone</a:t>
            </a:r>
          </a:p>
          <a:p>
            <a:r>
              <a:rPr lang="en-US" altLang="en-US" dirty="0" smtClean="0"/>
              <a:t>Receiver uses complementary </a:t>
            </a:r>
            <a:r>
              <a:rPr lang="en-US" altLang="en-US" dirty="0" smtClean="0">
                <a:solidFill>
                  <a:srgbClr val="FF0000"/>
                </a:solidFill>
              </a:rPr>
              <a:t>private</a:t>
            </a:r>
            <a:r>
              <a:rPr lang="en-US" altLang="en-US" dirty="0" smtClean="0"/>
              <a:t> key</a:t>
            </a:r>
          </a:p>
          <a:p>
            <a:pPr lvl="1"/>
            <a:r>
              <a:rPr lang="en-US" altLang="en-US" dirty="0" smtClean="0"/>
              <a:t>Must be kept secret</a:t>
            </a:r>
          </a:p>
        </p:txBody>
      </p:sp>
      <p:grpSp>
        <p:nvGrpSpPr>
          <p:cNvPr id="46083" name="Group 4"/>
          <p:cNvGrpSpPr>
            <a:grpSpLocks/>
          </p:cNvGrpSpPr>
          <p:nvPr/>
        </p:nvGrpSpPr>
        <p:grpSpPr bwMode="auto">
          <a:xfrm>
            <a:off x="914400" y="2833688"/>
            <a:ext cx="7315200" cy="3033712"/>
            <a:chOff x="720" y="1929"/>
            <a:chExt cx="4320" cy="1527"/>
          </a:xfrm>
        </p:grpSpPr>
        <p:sp>
          <p:nvSpPr>
            <p:cNvPr id="46084" name="Oval 5"/>
            <p:cNvSpPr>
              <a:spLocks noChangeArrowheads="1"/>
            </p:cNvSpPr>
            <p:nvPr/>
          </p:nvSpPr>
          <p:spPr bwMode="auto">
            <a:xfrm>
              <a:off x="720" y="2592"/>
              <a:ext cx="1008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6085" name="Group 6"/>
            <p:cNvGrpSpPr>
              <a:grpSpLocks/>
            </p:cNvGrpSpPr>
            <p:nvPr/>
          </p:nvGrpSpPr>
          <p:grpSpPr bwMode="auto">
            <a:xfrm>
              <a:off x="1968" y="2496"/>
              <a:ext cx="1920" cy="960"/>
              <a:chOff x="1719" y="1709"/>
              <a:chExt cx="1775" cy="1123"/>
            </a:xfrm>
          </p:grpSpPr>
          <p:sp>
            <p:nvSpPr>
              <p:cNvPr id="46096" name="Oval 7"/>
              <p:cNvSpPr>
                <a:spLocks noChangeArrowheads="1"/>
              </p:cNvSpPr>
              <p:nvPr/>
            </p:nvSpPr>
            <p:spPr bwMode="auto">
              <a:xfrm>
                <a:off x="2109" y="1709"/>
                <a:ext cx="736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097" name="Oval 8"/>
              <p:cNvSpPr>
                <a:spLocks noChangeArrowheads="1"/>
              </p:cNvSpPr>
              <p:nvPr/>
            </p:nvSpPr>
            <p:spPr bwMode="auto">
              <a:xfrm>
                <a:off x="2542" y="1752"/>
                <a:ext cx="692" cy="34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098" name="Oval 9"/>
              <p:cNvSpPr>
                <a:spLocks noChangeArrowheads="1"/>
              </p:cNvSpPr>
              <p:nvPr/>
            </p:nvSpPr>
            <p:spPr bwMode="auto">
              <a:xfrm>
                <a:off x="2715" y="1925"/>
                <a:ext cx="692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Arial" panose="020B0604020202020204" pitchFamily="34" charset="0"/>
                </a:endParaRPr>
              </a:p>
            </p:txBody>
          </p:sp>
          <p:sp>
            <p:nvSpPr>
              <p:cNvPr id="46099" name="Oval 10"/>
              <p:cNvSpPr>
                <a:spLocks noChangeArrowheads="1"/>
              </p:cNvSpPr>
              <p:nvPr/>
            </p:nvSpPr>
            <p:spPr bwMode="auto">
              <a:xfrm>
                <a:off x="2801" y="2141"/>
                <a:ext cx="693" cy="51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Arial" panose="020B0604020202020204" pitchFamily="34" charset="0"/>
                </a:endParaRPr>
              </a:p>
            </p:txBody>
          </p:sp>
          <p:sp>
            <p:nvSpPr>
              <p:cNvPr id="46100" name="Oval 11"/>
              <p:cNvSpPr>
                <a:spLocks noChangeArrowheads="1"/>
              </p:cNvSpPr>
              <p:nvPr/>
            </p:nvSpPr>
            <p:spPr bwMode="auto">
              <a:xfrm>
                <a:off x="2412" y="2270"/>
                <a:ext cx="692" cy="56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Arial" panose="020B0604020202020204" pitchFamily="34" charset="0"/>
                </a:endParaRPr>
              </a:p>
            </p:txBody>
          </p:sp>
          <p:sp>
            <p:nvSpPr>
              <p:cNvPr id="46101" name="Oval 12"/>
              <p:cNvSpPr>
                <a:spLocks noChangeArrowheads="1"/>
              </p:cNvSpPr>
              <p:nvPr/>
            </p:nvSpPr>
            <p:spPr bwMode="auto">
              <a:xfrm>
                <a:off x="1935" y="2141"/>
                <a:ext cx="693" cy="64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Arial" panose="020B0604020202020204" pitchFamily="34" charset="0"/>
                </a:endParaRPr>
              </a:p>
            </p:txBody>
          </p:sp>
          <p:sp>
            <p:nvSpPr>
              <p:cNvPr id="46102" name="Oval 13"/>
              <p:cNvSpPr>
                <a:spLocks noChangeArrowheads="1"/>
              </p:cNvSpPr>
              <p:nvPr/>
            </p:nvSpPr>
            <p:spPr bwMode="auto">
              <a:xfrm>
                <a:off x="1719" y="1838"/>
                <a:ext cx="693" cy="60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Arial" panose="020B0604020202020204" pitchFamily="34" charset="0"/>
                </a:endParaRPr>
              </a:p>
            </p:txBody>
          </p:sp>
          <p:sp>
            <p:nvSpPr>
              <p:cNvPr id="46103" name="Freeform 14"/>
              <p:cNvSpPr>
                <a:spLocks/>
              </p:cNvSpPr>
              <p:nvPr/>
            </p:nvSpPr>
            <p:spPr bwMode="auto">
              <a:xfrm>
                <a:off x="1893" y="1753"/>
                <a:ext cx="1470" cy="1037"/>
              </a:xfrm>
              <a:custGeom>
                <a:avLst/>
                <a:gdLst>
                  <a:gd name="T0" fmla="*/ 8 w 1632"/>
                  <a:gd name="T1" fmla="*/ 30 h 1152"/>
                  <a:gd name="T2" fmla="*/ 59 w 1632"/>
                  <a:gd name="T3" fmla="*/ 8 h 1152"/>
                  <a:gd name="T4" fmla="*/ 102 w 1632"/>
                  <a:gd name="T5" fmla="*/ 0 h 1152"/>
                  <a:gd name="T6" fmla="*/ 190 w 1632"/>
                  <a:gd name="T7" fmla="*/ 8 h 1152"/>
                  <a:gd name="T8" fmla="*/ 219 w 1632"/>
                  <a:gd name="T9" fmla="*/ 22 h 1152"/>
                  <a:gd name="T10" fmla="*/ 234 w 1632"/>
                  <a:gd name="T11" fmla="*/ 50 h 1152"/>
                  <a:gd name="T12" fmla="*/ 249 w 1632"/>
                  <a:gd name="T13" fmla="*/ 58 h 1152"/>
                  <a:gd name="T14" fmla="*/ 234 w 1632"/>
                  <a:gd name="T15" fmla="*/ 137 h 1152"/>
                  <a:gd name="T16" fmla="*/ 139 w 1632"/>
                  <a:gd name="T17" fmla="*/ 174 h 1152"/>
                  <a:gd name="T18" fmla="*/ 44 w 1632"/>
                  <a:gd name="T19" fmla="*/ 145 h 1152"/>
                  <a:gd name="T20" fmla="*/ 14 w 1632"/>
                  <a:gd name="T21" fmla="*/ 115 h 1152"/>
                  <a:gd name="T22" fmla="*/ 0 w 1632"/>
                  <a:gd name="T23" fmla="*/ 109 h 1152"/>
                  <a:gd name="T24" fmla="*/ 8 w 1632"/>
                  <a:gd name="T25" fmla="*/ 30 h 11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32"/>
                  <a:gd name="T40" fmla="*/ 0 h 1152"/>
                  <a:gd name="T41" fmla="*/ 1632 w 1632"/>
                  <a:gd name="T42" fmla="*/ 1152 h 115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32" h="1152">
                    <a:moveTo>
                      <a:pt x="48" y="192"/>
                    </a:moveTo>
                    <a:lnTo>
                      <a:pt x="384" y="48"/>
                    </a:lnTo>
                    <a:lnTo>
                      <a:pt x="672" y="0"/>
                    </a:lnTo>
                    <a:lnTo>
                      <a:pt x="1248" y="48"/>
                    </a:lnTo>
                    <a:lnTo>
                      <a:pt x="1440" y="144"/>
                    </a:lnTo>
                    <a:lnTo>
                      <a:pt x="1536" y="336"/>
                    </a:lnTo>
                    <a:lnTo>
                      <a:pt x="1632" y="384"/>
                    </a:lnTo>
                    <a:lnTo>
                      <a:pt x="1536" y="912"/>
                    </a:lnTo>
                    <a:lnTo>
                      <a:pt x="912" y="1152"/>
                    </a:lnTo>
                    <a:lnTo>
                      <a:pt x="288" y="960"/>
                    </a:lnTo>
                    <a:lnTo>
                      <a:pt x="96" y="768"/>
                    </a:lnTo>
                    <a:lnTo>
                      <a:pt x="0" y="720"/>
                    </a:lnTo>
                    <a:lnTo>
                      <a:pt x="48" y="192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086" name="Text Box 15"/>
            <p:cNvSpPr txBox="1">
              <a:spLocks noChangeArrowheads="1"/>
            </p:cNvSpPr>
            <p:nvPr/>
          </p:nvSpPr>
          <p:spPr bwMode="auto">
            <a:xfrm>
              <a:off x="2499" y="2544"/>
              <a:ext cx="7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Arial" panose="020B0604020202020204" pitchFamily="34" charset="0"/>
                </a:rPr>
                <a:t>Internet</a:t>
              </a:r>
            </a:p>
          </p:txBody>
        </p:sp>
        <p:sp>
          <p:nvSpPr>
            <p:cNvPr id="46087" name="Text Box 16"/>
            <p:cNvSpPr txBox="1">
              <a:spLocks noChangeArrowheads="1"/>
            </p:cNvSpPr>
            <p:nvPr/>
          </p:nvSpPr>
          <p:spPr bwMode="auto">
            <a:xfrm>
              <a:off x="792" y="2664"/>
              <a:ext cx="85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Encrypt with</a:t>
              </a:r>
            </a:p>
            <a:p>
              <a:pPr eaLnBrk="1" hangingPunct="1"/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public</a:t>
              </a:r>
              <a:r>
                <a:rPr lang="en-US" altLang="en-US" sz="1800" b="0">
                  <a:latin typeface="Arial" panose="020B0604020202020204" pitchFamily="34" charset="0"/>
                </a:rPr>
                <a:t> key</a:t>
              </a:r>
            </a:p>
          </p:txBody>
        </p:sp>
        <p:sp>
          <p:nvSpPr>
            <p:cNvPr id="46088" name="Oval 17"/>
            <p:cNvSpPr>
              <a:spLocks noChangeArrowheads="1"/>
            </p:cNvSpPr>
            <p:nvPr/>
          </p:nvSpPr>
          <p:spPr bwMode="auto">
            <a:xfrm>
              <a:off x="4032" y="2592"/>
              <a:ext cx="1008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89" name="Text Box 18"/>
            <p:cNvSpPr txBox="1">
              <a:spLocks noChangeArrowheads="1"/>
            </p:cNvSpPr>
            <p:nvPr/>
          </p:nvSpPr>
          <p:spPr bwMode="auto">
            <a:xfrm>
              <a:off x="4104" y="2664"/>
              <a:ext cx="850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Decrypt with</a:t>
              </a:r>
            </a:p>
            <a:p>
              <a:pPr eaLnBrk="1" hangingPunct="1"/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private</a:t>
              </a:r>
              <a:r>
                <a:rPr lang="en-US" altLang="en-US" sz="1800" b="0">
                  <a:latin typeface="Arial" panose="020B0604020202020204" pitchFamily="34" charset="0"/>
                </a:rPr>
                <a:t> key</a:t>
              </a:r>
            </a:p>
          </p:txBody>
        </p:sp>
        <p:sp>
          <p:nvSpPr>
            <p:cNvPr id="46090" name="Text Box 19"/>
            <p:cNvSpPr txBox="1">
              <a:spLocks noChangeArrowheads="1"/>
            </p:cNvSpPr>
            <p:nvPr/>
          </p:nvSpPr>
          <p:spPr bwMode="auto">
            <a:xfrm>
              <a:off x="885" y="1931"/>
              <a:ext cx="6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Plaintext</a:t>
              </a:r>
            </a:p>
          </p:txBody>
        </p:sp>
        <p:sp>
          <p:nvSpPr>
            <p:cNvPr id="46091" name="Text Box 20"/>
            <p:cNvSpPr txBox="1">
              <a:spLocks noChangeArrowheads="1"/>
            </p:cNvSpPr>
            <p:nvPr/>
          </p:nvSpPr>
          <p:spPr bwMode="auto">
            <a:xfrm>
              <a:off x="4230" y="1929"/>
              <a:ext cx="6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Plaintext</a:t>
              </a:r>
            </a:p>
          </p:txBody>
        </p:sp>
        <p:sp>
          <p:nvSpPr>
            <p:cNvPr id="46092" name="Line 21"/>
            <p:cNvSpPr>
              <a:spLocks noChangeShapeType="1"/>
            </p:cNvSpPr>
            <p:nvPr/>
          </p:nvSpPr>
          <p:spPr bwMode="auto">
            <a:xfrm>
              <a:off x="1200" y="216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6093" name="Freeform 22"/>
            <p:cNvSpPr>
              <a:spLocks/>
            </p:cNvSpPr>
            <p:nvPr/>
          </p:nvSpPr>
          <p:spPr bwMode="auto">
            <a:xfrm>
              <a:off x="1200" y="3120"/>
              <a:ext cx="3360" cy="144"/>
            </a:xfrm>
            <a:custGeom>
              <a:avLst/>
              <a:gdLst>
                <a:gd name="T0" fmla="*/ 0 w 3360"/>
                <a:gd name="T1" fmla="*/ 0 h 144"/>
                <a:gd name="T2" fmla="*/ 0 w 3360"/>
                <a:gd name="T3" fmla="*/ 144 h 144"/>
                <a:gd name="T4" fmla="*/ 3360 w 3360"/>
                <a:gd name="T5" fmla="*/ 144 h 144"/>
                <a:gd name="T6" fmla="*/ 3360 w 3360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0"/>
                <a:gd name="T13" fmla="*/ 0 h 144"/>
                <a:gd name="T14" fmla="*/ 3360 w 336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0" h="144">
                  <a:moveTo>
                    <a:pt x="0" y="0"/>
                  </a:moveTo>
                  <a:lnTo>
                    <a:pt x="0" y="144"/>
                  </a:lnTo>
                  <a:lnTo>
                    <a:pt x="3360" y="144"/>
                  </a:lnTo>
                  <a:lnTo>
                    <a:pt x="336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6094" name="Line 23"/>
            <p:cNvSpPr>
              <a:spLocks noChangeShapeType="1"/>
            </p:cNvSpPr>
            <p:nvPr/>
          </p:nvSpPr>
          <p:spPr bwMode="auto">
            <a:xfrm flipV="1">
              <a:off x="4560" y="2112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6095" name="Text Box 24"/>
            <p:cNvSpPr txBox="1">
              <a:spLocks noChangeArrowheads="1"/>
            </p:cNvSpPr>
            <p:nvPr/>
          </p:nvSpPr>
          <p:spPr bwMode="auto">
            <a:xfrm>
              <a:off x="2439" y="3048"/>
              <a:ext cx="72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Ciphertext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44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717550"/>
            <a:ext cx="8715375" cy="59118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Idea: </a:t>
            </a:r>
            <a:r>
              <a:rPr lang="en-US" altLang="ko-KR" dirty="0" err="1" smtClean="0">
                <a:ea typeface="굴림" panose="020B0600000101010101" pitchFamily="34" charset="-127"/>
              </a:rPr>
              <a:t>K</a:t>
            </a:r>
            <a:r>
              <a:rPr lang="en-US" altLang="ko-KR" baseline="-25000" dirty="0" err="1" smtClean="0">
                <a:ea typeface="굴림" panose="020B0600000101010101" pitchFamily="34" charset="-127"/>
              </a:rPr>
              <a:t>public</a:t>
            </a:r>
            <a:r>
              <a:rPr lang="en-US" altLang="ko-KR" dirty="0" smtClean="0">
                <a:ea typeface="굴림" panose="020B0600000101010101" pitchFamily="34" charset="-127"/>
              </a:rPr>
              <a:t> can be made public, keep </a:t>
            </a:r>
            <a:r>
              <a:rPr lang="en-US" altLang="ko-KR" dirty="0" err="1" smtClean="0">
                <a:ea typeface="굴림" panose="020B0600000101010101" pitchFamily="34" charset="-127"/>
              </a:rPr>
              <a:t>K</a:t>
            </a:r>
            <a:r>
              <a:rPr lang="en-US" altLang="ko-KR" baseline="-25000" dirty="0" err="1" smtClean="0">
                <a:ea typeface="굴림" panose="020B0600000101010101" pitchFamily="34" charset="-127"/>
              </a:rPr>
              <a:t>private</a:t>
            </a:r>
            <a:r>
              <a:rPr lang="en-US" altLang="ko-KR" dirty="0" smtClean="0">
                <a:ea typeface="굴림" panose="020B0600000101010101" pitchFamily="34" charset="-127"/>
              </a:rPr>
              <a:t> private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Gives message privacy (restricted receiver):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Public keys (secure destination points) can be acquired by anyone/used by anyone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Only person with private key can decrypt message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authentication?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combination of private and public key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err="1" smtClean="0">
                <a:ea typeface="굴림" panose="020B0600000101010101" pitchFamily="34" charset="-127"/>
              </a:rPr>
              <a:t>Alice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Bob</a:t>
            </a:r>
            <a:r>
              <a:rPr lang="en-US" altLang="ko-KR" dirty="0" smtClean="0">
                <a:ea typeface="굴림" panose="020B0600000101010101" pitchFamily="34" charset="-127"/>
              </a:rPr>
              <a:t>: [(I’m Alice)</a:t>
            </a:r>
            <a:r>
              <a:rPr lang="en-US" altLang="ko-KR" baseline="30000" dirty="0" err="1" smtClean="0">
                <a:ea typeface="굴림" panose="020B0600000101010101" pitchFamily="34" charset="-127"/>
              </a:rPr>
              <a:t>Aprivate</a:t>
            </a:r>
            <a:r>
              <a:rPr lang="en-US" altLang="ko-KR" dirty="0" smtClean="0">
                <a:ea typeface="굴림" panose="020B0600000101010101" pitchFamily="34" charset="-127"/>
              </a:rPr>
              <a:t> Rest of message]</a:t>
            </a:r>
            <a:r>
              <a:rPr lang="en-US" altLang="ko-KR" baseline="30000" dirty="0" err="1" smtClean="0">
                <a:ea typeface="굴림" panose="020B0600000101010101" pitchFamily="34" charset="-127"/>
              </a:rPr>
              <a:t>Bpublic</a:t>
            </a:r>
            <a:endParaRPr lang="en-US" altLang="ko-KR" baseline="300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Provides restricted sender and receiver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But: how does Alice know that it was Bob who sent her </a:t>
            </a:r>
            <a:r>
              <a:rPr lang="en-US" altLang="ko-KR" dirty="0" err="1" smtClean="0">
                <a:solidFill>
                  <a:schemeClr val="hlink"/>
                </a:solidFill>
                <a:ea typeface="굴림" panose="020B0600000101010101" pitchFamily="34" charset="-127"/>
              </a:rPr>
              <a:t>B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굴림" panose="020B0600000101010101" pitchFamily="34" charset="-127"/>
              </a:rPr>
              <a:t>public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?  And vice versa…</a:t>
            </a:r>
          </a:p>
        </p:txBody>
      </p:sp>
      <p:sp>
        <p:nvSpPr>
          <p:cNvPr id="1041422" name="AutoShape 14"/>
          <p:cNvSpPr>
            <a:spLocks noChangeArrowheads="1"/>
          </p:cNvSpPr>
          <p:nvPr/>
        </p:nvSpPr>
        <p:spPr bwMode="auto">
          <a:xfrm>
            <a:off x="2819400" y="1562100"/>
            <a:ext cx="3581400" cy="1028700"/>
          </a:xfrm>
          <a:prstGeom prst="leftRightArrow">
            <a:avLst>
              <a:gd name="adj1" fmla="val 65833"/>
              <a:gd name="adj2" fmla="val 44083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ko-KR" altLang="en-US" sz="2000" b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grpSp>
        <p:nvGrpSpPr>
          <p:cNvPr id="1041446" name="Group 38"/>
          <p:cNvGrpSpPr>
            <a:grpSpLocks/>
          </p:cNvGrpSpPr>
          <p:nvPr/>
        </p:nvGrpSpPr>
        <p:grpSpPr bwMode="auto">
          <a:xfrm>
            <a:off x="3886201" y="1676402"/>
            <a:ext cx="2347913" cy="458788"/>
            <a:chOff x="2448" y="1056"/>
            <a:chExt cx="1479" cy="289"/>
          </a:xfrm>
        </p:grpSpPr>
        <p:sp>
          <p:nvSpPr>
            <p:cNvPr id="21528" name="Text Box 18"/>
            <p:cNvSpPr txBox="1">
              <a:spLocks noChangeArrowheads="1"/>
            </p:cNvSpPr>
            <p:nvPr/>
          </p:nvSpPr>
          <p:spPr bwMode="auto">
            <a:xfrm>
              <a:off x="3360" y="1056"/>
              <a:ext cx="56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>
                  <a:latin typeface="Gill Sans Light" charset="0"/>
                  <a:ea typeface="Gill Sans Light" charset="0"/>
                  <a:cs typeface="Gill Sans Light" charset="0"/>
                </a:rPr>
                <a:t>B</a:t>
              </a:r>
              <a:r>
                <a:rPr lang="en-US" altLang="ko-KR" sz="2400" b="0" baseline="-25000">
                  <a:latin typeface="Gill Sans Light" charset="0"/>
                  <a:ea typeface="Gill Sans Light" charset="0"/>
                  <a:cs typeface="Gill Sans Light" charset="0"/>
                </a:rPr>
                <a:t>private</a:t>
              </a:r>
              <a:endParaRPr lang="en-US" altLang="ko-KR" sz="2400" b="0" dirty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21529" name="Line 21"/>
            <p:cNvSpPr>
              <a:spLocks noChangeShapeType="1"/>
            </p:cNvSpPr>
            <p:nvPr/>
          </p:nvSpPr>
          <p:spPr bwMode="auto">
            <a:xfrm>
              <a:off x="2448" y="1224"/>
              <a:ext cx="91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</p:grpSp>
      <p:grpSp>
        <p:nvGrpSpPr>
          <p:cNvPr id="1041447" name="Group 39"/>
          <p:cNvGrpSpPr>
            <a:grpSpLocks/>
          </p:cNvGrpSpPr>
          <p:nvPr/>
        </p:nvGrpSpPr>
        <p:grpSpPr bwMode="auto">
          <a:xfrm>
            <a:off x="2895600" y="1981202"/>
            <a:ext cx="2438400" cy="458788"/>
            <a:chOff x="1824" y="1248"/>
            <a:chExt cx="1536" cy="289"/>
          </a:xfrm>
        </p:grpSpPr>
        <p:sp>
          <p:nvSpPr>
            <p:cNvPr id="21526" name="Text Box 16"/>
            <p:cNvSpPr txBox="1">
              <a:spLocks noChangeArrowheads="1"/>
            </p:cNvSpPr>
            <p:nvPr/>
          </p:nvSpPr>
          <p:spPr bwMode="auto">
            <a:xfrm>
              <a:off x="1824" y="1248"/>
              <a:ext cx="59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>
                  <a:latin typeface="Gill Sans Light" charset="0"/>
                  <a:ea typeface="Gill Sans Light" charset="0"/>
                  <a:cs typeface="Gill Sans Light" charset="0"/>
                </a:rPr>
                <a:t>A</a:t>
              </a:r>
              <a:r>
                <a:rPr lang="en-US" altLang="ko-KR" sz="2400" b="0" baseline="-25000">
                  <a:latin typeface="Gill Sans Light" charset="0"/>
                  <a:ea typeface="Gill Sans Light" charset="0"/>
                  <a:cs typeface="Gill Sans Light" charset="0"/>
                </a:rPr>
                <a:t>private</a:t>
              </a:r>
              <a:endParaRPr lang="en-US" altLang="ko-KR" sz="2400" b="0" dirty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 flipH="1">
              <a:off x="2448" y="1368"/>
              <a:ext cx="91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</p:grp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Public Key Encryption Details</a:t>
            </a:r>
          </a:p>
        </p:txBody>
      </p:sp>
      <p:grpSp>
        <p:nvGrpSpPr>
          <p:cNvPr id="1041443" name="Group 35"/>
          <p:cNvGrpSpPr>
            <a:grpSpLocks/>
          </p:cNvGrpSpPr>
          <p:nvPr/>
        </p:nvGrpSpPr>
        <p:grpSpPr bwMode="auto">
          <a:xfrm>
            <a:off x="1524000" y="1333500"/>
            <a:ext cx="5862638" cy="1944688"/>
            <a:chOff x="960" y="840"/>
            <a:chExt cx="3693" cy="1225"/>
          </a:xfrm>
        </p:grpSpPr>
        <p:grpSp>
          <p:nvGrpSpPr>
            <p:cNvPr id="21520" name="Group 31"/>
            <p:cNvGrpSpPr>
              <a:grpSpLocks/>
            </p:cNvGrpSpPr>
            <p:nvPr/>
          </p:nvGrpSpPr>
          <p:grpSpPr bwMode="auto">
            <a:xfrm>
              <a:off x="960" y="936"/>
              <a:ext cx="816" cy="1129"/>
              <a:chOff x="960" y="936"/>
              <a:chExt cx="816" cy="1129"/>
            </a:xfrm>
          </p:grpSpPr>
          <p:pic>
            <p:nvPicPr>
              <p:cNvPr id="21524" name="Picture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" y="936"/>
                <a:ext cx="816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1525" name="Text Box 19"/>
              <p:cNvSpPr txBox="1">
                <a:spLocks noChangeArrowheads="1"/>
              </p:cNvSpPr>
              <p:nvPr/>
            </p:nvSpPr>
            <p:spPr bwMode="auto">
              <a:xfrm>
                <a:off x="1113" y="1776"/>
                <a:ext cx="491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400" b="0">
                    <a:latin typeface="Gill Sans Light" charset="0"/>
                    <a:ea typeface="Gill Sans Light" charset="0"/>
                    <a:cs typeface="Gill Sans Light" charset="0"/>
                  </a:rPr>
                  <a:t>Alice</a:t>
                </a:r>
              </a:p>
            </p:txBody>
          </p:sp>
        </p:grpSp>
        <p:grpSp>
          <p:nvGrpSpPr>
            <p:cNvPr id="21521" name="Group 30"/>
            <p:cNvGrpSpPr>
              <a:grpSpLocks/>
            </p:cNvGrpSpPr>
            <p:nvPr/>
          </p:nvGrpSpPr>
          <p:grpSpPr bwMode="auto">
            <a:xfrm>
              <a:off x="3984" y="840"/>
              <a:ext cx="669" cy="1225"/>
              <a:chOff x="3984" y="840"/>
              <a:chExt cx="669" cy="1225"/>
            </a:xfrm>
          </p:grpSpPr>
          <p:pic>
            <p:nvPicPr>
              <p:cNvPr id="21522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4" y="840"/>
                <a:ext cx="669" cy="8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1523" name="Text Box 20"/>
              <p:cNvSpPr txBox="1">
                <a:spLocks noChangeArrowheads="1"/>
              </p:cNvSpPr>
              <p:nvPr/>
            </p:nvSpPr>
            <p:spPr bwMode="auto">
              <a:xfrm>
                <a:off x="4062" y="1776"/>
                <a:ext cx="422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400" b="0">
                    <a:latin typeface="Gill Sans Light" charset="0"/>
                    <a:ea typeface="Gill Sans Light" charset="0"/>
                    <a:cs typeface="Gill Sans Light" charset="0"/>
                  </a:rPr>
                  <a:t>Bob</a:t>
                </a:r>
              </a:p>
            </p:txBody>
          </p:sp>
        </p:grpSp>
      </p:grpSp>
      <p:sp>
        <p:nvSpPr>
          <p:cNvPr id="1041425" name="Text Box 17"/>
          <p:cNvSpPr txBox="1">
            <a:spLocks noChangeArrowheads="1"/>
          </p:cNvSpPr>
          <p:nvPr/>
        </p:nvSpPr>
        <p:spPr bwMode="auto">
          <a:xfrm>
            <a:off x="3006725" y="1676400"/>
            <a:ext cx="814435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400" b="0">
                <a:latin typeface="Gill Sans Light" charset="0"/>
                <a:ea typeface="Gill Sans Light" charset="0"/>
                <a:cs typeface="Gill Sans Light" charset="0"/>
              </a:rPr>
              <a:t>B</a:t>
            </a:r>
            <a:r>
              <a:rPr lang="en-US" altLang="ko-KR" sz="2400" b="0" baseline="-25000">
                <a:latin typeface="Gill Sans Light" charset="0"/>
                <a:ea typeface="Gill Sans Light" charset="0"/>
                <a:cs typeface="Gill Sans Light" charset="0"/>
              </a:rPr>
              <a:t>public</a:t>
            </a:r>
            <a:endParaRPr lang="en-US" altLang="ko-KR" sz="2400" b="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1041423" name="Text Box 15"/>
          <p:cNvSpPr txBox="1">
            <a:spLocks noChangeArrowheads="1"/>
          </p:cNvSpPr>
          <p:nvPr/>
        </p:nvSpPr>
        <p:spPr bwMode="auto">
          <a:xfrm>
            <a:off x="5334000" y="1981200"/>
            <a:ext cx="856113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400" b="0">
                <a:latin typeface="Gill Sans Light" charset="0"/>
                <a:ea typeface="Gill Sans Light" charset="0"/>
                <a:cs typeface="Gill Sans Light" charset="0"/>
              </a:rPr>
              <a:t>A</a:t>
            </a:r>
            <a:r>
              <a:rPr lang="en-US" altLang="ko-KR" sz="2400" b="0" baseline="-25000">
                <a:latin typeface="Gill Sans Light" charset="0"/>
                <a:ea typeface="Gill Sans Light" charset="0"/>
                <a:cs typeface="Gill Sans Light" charset="0"/>
              </a:rPr>
              <a:t>public</a:t>
            </a:r>
            <a:endParaRPr lang="en-US" altLang="ko-KR" sz="2400" b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grpSp>
        <p:nvGrpSpPr>
          <p:cNvPr id="1041450" name="Group 42"/>
          <p:cNvGrpSpPr>
            <a:grpSpLocks/>
          </p:cNvGrpSpPr>
          <p:nvPr/>
        </p:nvGrpSpPr>
        <p:grpSpPr bwMode="auto">
          <a:xfrm>
            <a:off x="3332163" y="1109663"/>
            <a:ext cx="3221037" cy="719138"/>
            <a:chOff x="2099" y="699"/>
            <a:chExt cx="2029" cy="453"/>
          </a:xfrm>
        </p:grpSpPr>
        <p:sp>
          <p:nvSpPr>
            <p:cNvPr id="21518" name="Freeform 33"/>
            <p:cNvSpPr>
              <a:spLocks/>
            </p:cNvSpPr>
            <p:nvPr/>
          </p:nvSpPr>
          <p:spPr bwMode="auto">
            <a:xfrm>
              <a:off x="2099" y="875"/>
              <a:ext cx="2029" cy="277"/>
            </a:xfrm>
            <a:custGeom>
              <a:avLst/>
              <a:gdLst>
                <a:gd name="T0" fmla="*/ 2029 w 2029"/>
                <a:gd name="T1" fmla="*/ 277 h 277"/>
                <a:gd name="T2" fmla="*/ 1789 w 2029"/>
                <a:gd name="T3" fmla="*/ 93 h 277"/>
                <a:gd name="T4" fmla="*/ 1405 w 2029"/>
                <a:gd name="T5" fmla="*/ 20 h 277"/>
                <a:gd name="T6" fmla="*/ 450 w 2029"/>
                <a:gd name="T7" fmla="*/ 40 h 277"/>
                <a:gd name="T8" fmla="*/ 0 w 2029"/>
                <a:gd name="T9" fmla="*/ 261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9" h="277">
                  <a:moveTo>
                    <a:pt x="2029" y="277"/>
                  </a:moveTo>
                  <a:cubicBezTo>
                    <a:pt x="1961" y="207"/>
                    <a:pt x="1893" y="136"/>
                    <a:pt x="1789" y="93"/>
                  </a:cubicBezTo>
                  <a:cubicBezTo>
                    <a:pt x="1685" y="50"/>
                    <a:pt x="1628" y="29"/>
                    <a:pt x="1405" y="20"/>
                  </a:cubicBezTo>
                  <a:cubicBezTo>
                    <a:pt x="1182" y="11"/>
                    <a:pt x="684" y="0"/>
                    <a:pt x="450" y="40"/>
                  </a:cubicBezTo>
                  <a:cubicBezTo>
                    <a:pt x="216" y="80"/>
                    <a:pt x="94" y="215"/>
                    <a:pt x="0" y="26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21519" name="Text Box 40"/>
            <p:cNvSpPr txBox="1">
              <a:spLocks noChangeArrowheads="1"/>
            </p:cNvSpPr>
            <p:nvPr/>
          </p:nvSpPr>
          <p:spPr bwMode="auto">
            <a:xfrm>
              <a:off x="2358" y="699"/>
              <a:ext cx="11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 b="0">
                  <a:latin typeface="Gill Sans Light" charset="0"/>
                  <a:ea typeface="Gill Sans Light" charset="0"/>
                  <a:cs typeface="Gill Sans Light" charset="0"/>
                </a:rPr>
                <a:t>Insecure Channel</a:t>
              </a:r>
            </a:p>
          </p:txBody>
        </p:sp>
      </p:grpSp>
      <p:grpSp>
        <p:nvGrpSpPr>
          <p:cNvPr id="1041451" name="Group 43"/>
          <p:cNvGrpSpPr>
            <a:grpSpLocks/>
          </p:cNvGrpSpPr>
          <p:nvPr/>
        </p:nvGrpSpPr>
        <p:grpSpPr bwMode="auto">
          <a:xfrm>
            <a:off x="2730500" y="2482853"/>
            <a:ext cx="3082925" cy="779464"/>
            <a:chOff x="1720" y="1564"/>
            <a:chExt cx="1942" cy="491"/>
          </a:xfrm>
        </p:grpSpPr>
        <p:sp>
          <p:nvSpPr>
            <p:cNvPr id="21516" name="Freeform 34"/>
            <p:cNvSpPr>
              <a:spLocks/>
            </p:cNvSpPr>
            <p:nvPr/>
          </p:nvSpPr>
          <p:spPr bwMode="auto">
            <a:xfrm>
              <a:off x="1720" y="1564"/>
              <a:ext cx="1942" cy="261"/>
            </a:xfrm>
            <a:custGeom>
              <a:avLst/>
              <a:gdLst>
                <a:gd name="T0" fmla="*/ 0 w 1942"/>
                <a:gd name="T1" fmla="*/ 30 h 261"/>
                <a:gd name="T2" fmla="*/ 189 w 1942"/>
                <a:gd name="T3" fmla="*/ 172 h 261"/>
                <a:gd name="T4" fmla="*/ 537 w 1942"/>
                <a:gd name="T5" fmla="*/ 241 h 261"/>
                <a:gd name="T6" fmla="*/ 1492 w 1942"/>
                <a:gd name="T7" fmla="*/ 221 h 261"/>
                <a:gd name="T8" fmla="*/ 1942 w 1942"/>
                <a:gd name="T9" fmla="*/ 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2" h="261">
                  <a:moveTo>
                    <a:pt x="0" y="30"/>
                  </a:moveTo>
                  <a:cubicBezTo>
                    <a:pt x="31" y="55"/>
                    <a:pt x="100" y="137"/>
                    <a:pt x="189" y="172"/>
                  </a:cubicBezTo>
                  <a:cubicBezTo>
                    <a:pt x="278" y="207"/>
                    <a:pt x="320" y="233"/>
                    <a:pt x="537" y="241"/>
                  </a:cubicBezTo>
                  <a:cubicBezTo>
                    <a:pt x="754" y="249"/>
                    <a:pt x="1258" y="261"/>
                    <a:pt x="1492" y="221"/>
                  </a:cubicBezTo>
                  <a:cubicBezTo>
                    <a:pt x="1726" y="181"/>
                    <a:pt x="1848" y="46"/>
                    <a:pt x="1942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21517" name="Text Box 41"/>
            <p:cNvSpPr txBox="1">
              <a:spLocks noChangeArrowheads="1"/>
            </p:cNvSpPr>
            <p:nvPr/>
          </p:nvSpPr>
          <p:spPr bwMode="auto">
            <a:xfrm>
              <a:off x="2160" y="1824"/>
              <a:ext cx="11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 b="0">
                  <a:latin typeface="Gill Sans Light" charset="0"/>
                  <a:ea typeface="Gill Sans Light" charset="0"/>
                  <a:cs typeface="Gill Sans Light" charset="0"/>
                </a:rPr>
                <a:t>Insecure Channel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600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4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4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4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4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41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41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1" grpId="0" uiExpand="1" build="p"/>
      <p:bldP spid="1041422" grpId="0" animBg="1"/>
      <p:bldP spid="1041425" grpId="0"/>
      <p:bldP spid="10414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Public Key Cryptography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839200" cy="5562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Invented in the 1970s</a:t>
            </a:r>
          </a:p>
          <a:p>
            <a:pPr lvl="1"/>
            <a:r>
              <a:rPr lang="en-US" altLang="en-US" dirty="0" smtClean="0"/>
              <a:t>Revolutionized cryptography</a:t>
            </a:r>
          </a:p>
          <a:p>
            <a:pPr lvl="1"/>
            <a:r>
              <a:rPr lang="en-US" altLang="en-US" dirty="0" smtClean="0"/>
              <a:t>(Was actually invented earlier by British intelligence)</a:t>
            </a:r>
          </a:p>
          <a:p>
            <a:r>
              <a:rPr lang="en-US" altLang="en-US" dirty="0" smtClean="0"/>
              <a:t>How can we construct an encryption/decryption algorithm using a key pair with the public/private properties? </a:t>
            </a:r>
          </a:p>
          <a:p>
            <a:pPr lvl="1"/>
            <a:r>
              <a:rPr lang="en-US" altLang="en-US" dirty="0" smtClean="0"/>
              <a:t>Answer: Number Theory</a:t>
            </a:r>
          </a:p>
          <a:p>
            <a:r>
              <a:rPr lang="en-US" altLang="en-US" dirty="0" smtClean="0"/>
              <a:t>Most fully developed approach: RSA</a:t>
            </a:r>
          </a:p>
          <a:p>
            <a:pPr lvl="1"/>
            <a:r>
              <a:rPr lang="en-US" altLang="en-US" dirty="0" err="1" smtClean="0"/>
              <a:t>Rivest</a:t>
            </a:r>
            <a:r>
              <a:rPr lang="en-US" altLang="en-US" dirty="0" smtClean="0"/>
              <a:t> / Shamir / </a:t>
            </a:r>
            <a:r>
              <a:rPr lang="en-US" altLang="en-US" dirty="0" err="1" smtClean="0"/>
              <a:t>Adleman</a:t>
            </a:r>
            <a:r>
              <a:rPr lang="en-US" altLang="en-US" dirty="0" smtClean="0"/>
              <a:t>, 1977; RFC 3447</a:t>
            </a:r>
          </a:p>
          <a:p>
            <a:pPr lvl="1"/>
            <a:r>
              <a:rPr lang="en-US" altLang="en-US" dirty="0" smtClean="0"/>
              <a:t>Based on modular multiplication of very large integers</a:t>
            </a:r>
          </a:p>
          <a:p>
            <a:pPr lvl="1"/>
            <a:r>
              <a:rPr lang="en-US" altLang="en-US" dirty="0" smtClean="0"/>
              <a:t>Very widely used (e.g., </a:t>
            </a:r>
            <a:r>
              <a:rPr lang="en-US" altLang="en-US" dirty="0" err="1" smtClean="0"/>
              <a:t>ssh</a:t>
            </a:r>
            <a:r>
              <a:rPr lang="en-US" altLang="en-US" dirty="0" smtClean="0"/>
              <a:t>, SSL/TLS for https)</a:t>
            </a:r>
          </a:p>
          <a:p>
            <a:r>
              <a:rPr lang="en-US" altLang="en-US" dirty="0" smtClean="0"/>
              <a:t>Also mature approach: </a:t>
            </a:r>
            <a:r>
              <a:rPr lang="en-US" altLang="en-US" dirty="0" err="1" smtClean="0"/>
              <a:t>Eliptic</a:t>
            </a:r>
            <a:r>
              <a:rPr lang="en-US" altLang="en-US" dirty="0" smtClean="0"/>
              <a:t> Curve Cryptography (ECC)</a:t>
            </a:r>
          </a:p>
          <a:p>
            <a:pPr lvl="1"/>
            <a:r>
              <a:rPr lang="en-US" altLang="en-US" dirty="0" smtClean="0"/>
              <a:t>Based on curves in a Galois-field space</a:t>
            </a:r>
          </a:p>
          <a:p>
            <a:pPr lvl="1"/>
            <a:r>
              <a:rPr lang="en-US" altLang="en-US" dirty="0" smtClean="0"/>
              <a:t>Shorter keys and signatures than RSA</a:t>
            </a:r>
          </a:p>
        </p:txBody>
      </p:sp>
    </p:spTree>
    <p:extLst>
      <p:ext uri="{BB962C8B-B14F-4D97-AF65-F5344CB8AC3E}">
        <p14:creationId xmlns:p14="http://schemas.microsoft.com/office/powerpoint/2010/main" val="123912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Properties of RSA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34400" cy="57150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>
                <a:sym typeface="Wingdings" panose="05000000000000000000" pitchFamily="2" charset="2"/>
              </a:rPr>
              <a:t>Requires generating large, random prime numbers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Algorithms exist for quickly finding these (probabilistic!)</a:t>
            </a:r>
            <a:endParaRPr lang="en-US" altLang="en-US" dirty="0" smtClean="0"/>
          </a:p>
          <a:p>
            <a:pPr lvl="3"/>
            <a:endParaRPr lang="en-US" altLang="en-US" dirty="0" smtClean="0"/>
          </a:p>
          <a:p>
            <a:r>
              <a:rPr lang="en-US" altLang="en-US" dirty="0" smtClean="0"/>
              <a:t>Requires </a:t>
            </a:r>
            <a:r>
              <a:rPr lang="en-US" altLang="en-US" dirty="0" err="1" smtClean="0"/>
              <a:t>exponentiating</a:t>
            </a:r>
            <a:r>
              <a:rPr lang="en-US" altLang="en-US" dirty="0" smtClean="0"/>
              <a:t> very large numbers</a:t>
            </a:r>
          </a:p>
          <a:p>
            <a:pPr lvl="1"/>
            <a:r>
              <a:rPr lang="en-US" altLang="en-US" dirty="0" smtClean="0"/>
              <a:t>Again, fairly fast algorithms exist</a:t>
            </a:r>
          </a:p>
          <a:p>
            <a:pPr lvl="4"/>
            <a:endParaRPr lang="en-US" altLang="en-US" dirty="0" smtClean="0"/>
          </a:p>
          <a:p>
            <a:r>
              <a:rPr lang="en-US" altLang="en-US" dirty="0" smtClean="0"/>
              <a:t>Overall, much slower than symmetric key crypto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One general strategy: use public key crypto to exchange a (short) symmetric session key </a:t>
            </a:r>
          </a:p>
          <a:p>
            <a:pPr lvl="2"/>
            <a:r>
              <a:rPr lang="en-US" altLang="en-US" dirty="0" smtClean="0">
                <a:solidFill>
                  <a:srgbClr val="FF0000"/>
                </a:solidFill>
              </a:rPr>
              <a:t>Use that key then with AES or such</a:t>
            </a:r>
          </a:p>
          <a:p>
            <a:pPr lvl="4"/>
            <a:endParaRPr lang="en-US" altLang="en-US" dirty="0" smtClean="0"/>
          </a:p>
          <a:p>
            <a:r>
              <a:rPr lang="en-US" altLang="en-US" dirty="0" smtClean="0"/>
              <a:t>How difficult is recovering d, the private key? </a:t>
            </a:r>
          </a:p>
          <a:p>
            <a:pPr lvl="1"/>
            <a:r>
              <a:rPr lang="en-US" altLang="en-US" dirty="0" smtClean="0"/>
              <a:t>Equivalent to finding prime factors of a large number</a:t>
            </a:r>
          </a:p>
          <a:p>
            <a:pPr lvl="2"/>
            <a:r>
              <a:rPr lang="en-US" altLang="en-US" dirty="0" smtClean="0"/>
              <a:t>Many have tried - believed to be very hard </a:t>
            </a:r>
            <a:br>
              <a:rPr lang="en-US" altLang="en-US" dirty="0" smtClean="0"/>
            </a:br>
            <a:r>
              <a:rPr lang="en-US" altLang="en-US" dirty="0" smtClean="0"/>
              <a:t>(= brute force only)</a:t>
            </a:r>
          </a:p>
          <a:p>
            <a:pPr lvl="2"/>
            <a:r>
              <a:rPr lang="en-US" altLang="en-US" dirty="0" smtClean="0"/>
              <a:t>(Though quantum computers could do so in polynomial time!)</a:t>
            </a:r>
          </a:p>
        </p:txBody>
      </p:sp>
    </p:spTree>
    <p:extLst>
      <p:ext uri="{BB962C8B-B14F-4D97-AF65-F5344CB8AC3E}">
        <p14:creationId xmlns:p14="http://schemas.microsoft.com/office/powerpoint/2010/main" val="289468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162800" cy="838200"/>
          </a:xfrm>
        </p:spPr>
        <p:txBody>
          <a:bodyPr/>
          <a:lstStyle/>
          <a:p>
            <a:r>
              <a:rPr lang="en-US" altLang="en-US" smtClean="0"/>
              <a:t>Simple Public Key Authentication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5638800" cy="58674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Each side need only to know the other side’</a:t>
            </a:r>
            <a:r>
              <a:rPr lang="en-US" altLang="ja-JP" dirty="0" smtClean="0"/>
              <a:t>s public key</a:t>
            </a:r>
          </a:p>
          <a:p>
            <a:pPr lvl="1"/>
            <a:r>
              <a:rPr lang="en-US" altLang="en-US" dirty="0" smtClean="0"/>
              <a:t>No secret key need be shared</a:t>
            </a:r>
          </a:p>
          <a:p>
            <a:r>
              <a:rPr lang="en-US" altLang="en-US" dirty="0" smtClean="0"/>
              <a:t>A encrypts a nonce (random num.) x</a:t>
            </a:r>
          </a:p>
          <a:p>
            <a:pPr lvl="1"/>
            <a:r>
              <a:rPr lang="en-US" altLang="en-US" sz="2400" dirty="0" smtClean="0"/>
              <a:t>Avoid </a:t>
            </a:r>
            <a:r>
              <a:rPr lang="en-US" altLang="en-US" sz="2400" dirty="0" smtClean="0">
                <a:solidFill>
                  <a:srgbClr val="FF0000"/>
                </a:solidFill>
              </a:rPr>
              <a:t>replay attacks</a:t>
            </a:r>
            <a:r>
              <a:rPr lang="en-US" altLang="en-US" sz="2400" dirty="0" smtClean="0"/>
              <a:t>, e.g., attacker impersonating client or server</a:t>
            </a:r>
          </a:p>
          <a:p>
            <a:r>
              <a:rPr lang="en-US" altLang="en-US" dirty="0" smtClean="0"/>
              <a:t>B proves it can recover x, generates second nonce y</a:t>
            </a:r>
          </a:p>
          <a:p>
            <a:r>
              <a:rPr lang="en-US" altLang="en-US" dirty="0" smtClean="0"/>
              <a:t>A can authenticate itself to B in the same way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A and B have shared private secrets on which to build private key!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We just did secure key distribution!</a:t>
            </a:r>
          </a:p>
          <a:p>
            <a:r>
              <a:rPr lang="en-US" altLang="en-US" dirty="0" smtClean="0"/>
              <a:t>Many more details to make this work securely in practice!</a:t>
            </a:r>
          </a:p>
        </p:txBody>
      </p:sp>
      <p:sp>
        <p:nvSpPr>
          <p:cNvPr id="52227" name="Line 4"/>
          <p:cNvSpPr>
            <a:spLocks noChangeShapeType="1"/>
          </p:cNvSpPr>
          <p:nvPr/>
        </p:nvSpPr>
        <p:spPr bwMode="auto">
          <a:xfrm flipH="1">
            <a:off x="5942013" y="1981200"/>
            <a:ext cx="1587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228" name="Line 5"/>
          <p:cNvSpPr>
            <a:spLocks noChangeShapeType="1"/>
          </p:cNvSpPr>
          <p:nvPr/>
        </p:nvSpPr>
        <p:spPr bwMode="auto">
          <a:xfrm flipH="1">
            <a:off x="8532813" y="1981200"/>
            <a:ext cx="1587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943600" y="2089150"/>
            <a:ext cx="2590800" cy="730250"/>
            <a:chOff x="3072" y="1220"/>
            <a:chExt cx="1632" cy="460"/>
          </a:xfrm>
        </p:grpSpPr>
        <p:sp>
          <p:nvSpPr>
            <p:cNvPr id="52238" name="Line 7"/>
            <p:cNvSpPr>
              <a:spLocks noChangeShapeType="1"/>
            </p:cNvSpPr>
            <p:nvPr/>
          </p:nvSpPr>
          <p:spPr bwMode="auto">
            <a:xfrm>
              <a:off x="3072" y="1296"/>
              <a:ext cx="163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2239" name="Text Box 8"/>
            <p:cNvSpPr txBox="1">
              <a:spLocks noChangeArrowheads="1"/>
            </p:cNvSpPr>
            <p:nvPr/>
          </p:nvSpPr>
          <p:spPr bwMode="auto">
            <a:xfrm rot="765608">
              <a:off x="3076" y="1220"/>
              <a:ext cx="13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E({x, A}, Public</a:t>
              </a:r>
              <a:r>
                <a:rPr lang="en-US" altLang="en-US" sz="2000" b="0" baseline="-25000">
                  <a:latin typeface="Arial" panose="020B0604020202020204" pitchFamily="34" charset="0"/>
                </a:rPr>
                <a:t>B</a:t>
              </a:r>
              <a:r>
                <a:rPr lang="en-US" altLang="en-US" sz="2000" b="0"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519613" y="2819400"/>
            <a:ext cx="4014787" cy="762000"/>
            <a:chOff x="2175" y="1680"/>
            <a:chExt cx="2529" cy="480"/>
          </a:xfrm>
        </p:grpSpPr>
        <p:sp>
          <p:nvSpPr>
            <p:cNvPr id="52236" name="Line 10"/>
            <p:cNvSpPr>
              <a:spLocks noChangeShapeType="1"/>
            </p:cNvSpPr>
            <p:nvPr/>
          </p:nvSpPr>
          <p:spPr bwMode="auto">
            <a:xfrm flipH="1">
              <a:off x="3072" y="1680"/>
              <a:ext cx="163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2237" name="Text Box 11"/>
            <p:cNvSpPr txBox="1">
              <a:spLocks noChangeArrowheads="1"/>
            </p:cNvSpPr>
            <p:nvPr/>
          </p:nvSpPr>
          <p:spPr bwMode="auto">
            <a:xfrm rot="-934980">
              <a:off x="2175" y="1837"/>
              <a:ext cx="2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                  E({x, y, B}, Public</a:t>
              </a:r>
              <a:r>
                <a:rPr lang="en-US" altLang="en-US" sz="2000" b="0" baseline="-25000">
                  <a:latin typeface="Arial" panose="020B0604020202020204" pitchFamily="34" charset="0"/>
                </a:rPr>
                <a:t>A</a:t>
              </a:r>
              <a:r>
                <a:rPr lang="en-US" altLang="en-US" sz="2000" b="0">
                  <a:latin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52231" name="Text Box 12"/>
          <p:cNvSpPr txBox="1">
            <a:spLocks noChangeArrowheads="1"/>
          </p:cNvSpPr>
          <p:nvPr/>
        </p:nvSpPr>
        <p:spPr bwMode="auto">
          <a:xfrm>
            <a:off x="5778500" y="1633538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2232" name="Text Box 13"/>
          <p:cNvSpPr txBox="1">
            <a:spLocks noChangeArrowheads="1"/>
          </p:cNvSpPr>
          <p:nvPr/>
        </p:nvSpPr>
        <p:spPr bwMode="auto">
          <a:xfrm>
            <a:off x="8369300" y="1647825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52233" name="TextBox 3"/>
          <p:cNvSpPr txBox="1">
            <a:spLocks noChangeArrowheads="1"/>
          </p:cNvSpPr>
          <p:nvPr/>
        </p:nvSpPr>
        <p:spPr bwMode="auto">
          <a:xfrm>
            <a:off x="5867400" y="4572000"/>
            <a:ext cx="2743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lvl="1" eaLnBrk="1" hangingPunct="1"/>
            <a:r>
              <a:rPr lang="en-US" altLang="en-US" sz="2000" b="0">
                <a:latin typeface="Helvetica" panose="020B0604020202020204" pitchFamily="34" charset="0"/>
              </a:rPr>
              <a:t>Notation: E(m,k) – encrypt message m with key k</a:t>
            </a:r>
          </a:p>
          <a:p>
            <a:pPr eaLnBrk="1" hangingPunct="1"/>
            <a:endParaRPr lang="en-US" altLang="en-US" sz="180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 rot="765608">
            <a:off x="6111875" y="3721100"/>
            <a:ext cx="20589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Arial" panose="020B0604020202020204" pitchFamily="34" charset="0"/>
              </a:rPr>
              <a:t>E({y, A}, Public</a:t>
            </a:r>
            <a:r>
              <a:rPr lang="en-US" altLang="en-US" sz="2000" b="0" baseline="-25000">
                <a:latin typeface="Arial" panose="020B0604020202020204" pitchFamily="34" charset="0"/>
              </a:rPr>
              <a:t>B</a:t>
            </a:r>
            <a:r>
              <a:rPr lang="en-US" altLang="en-US" sz="2000" b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5943600" y="3810000"/>
            <a:ext cx="2590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1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  <p:bldP spid="15" grpId="0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Non-Repudiation: RSA Crypto &amp; Signatures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5626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ym typeface="Wingdings" panose="05000000000000000000" pitchFamily="2" charset="2"/>
              </a:rPr>
              <a:t>Suppose Alice has published public key KE</a:t>
            </a:r>
          </a:p>
          <a:p>
            <a:r>
              <a:rPr lang="en-US" altLang="en-US" dirty="0" smtClean="0"/>
              <a:t>If she wishes to prove who she is, she can send a message x encrypted with her private key KD (i.e., she sends E(x, KD))</a:t>
            </a:r>
          </a:p>
          <a:p>
            <a:pPr lvl="1"/>
            <a:r>
              <a:rPr lang="en-US" altLang="en-US" dirty="0" smtClean="0"/>
              <a:t>Anyone knowing Alice’</a:t>
            </a:r>
            <a:r>
              <a:rPr lang="en-US" altLang="ja-JP" dirty="0" smtClean="0"/>
              <a:t>s public key KE can recover x, verify that Alice must have sent the message</a:t>
            </a:r>
          </a:p>
          <a:p>
            <a:pPr lvl="2"/>
            <a:r>
              <a:rPr lang="en-US" altLang="en-US" dirty="0" smtClean="0"/>
              <a:t>It provides a </a:t>
            </a:r>
            <a:r>
              <a:rPr lang="en-US" altLang="en-US" dirty="0" smtClean="0">
                <a:solidFill>
                  <a:srgbClr val="FF0000"/>
                </a:solidFill>
              </a:rPr>
              <a:t>signature</a:t>
            </a:r>
          </a:p>
          <a:p>
            <a:pPr lvl="1"/>
            <a:r>
              <a:rPr lang="en-US" altLang="en-US" dirty="0" smtClean="0"/>
              <a:t>Alice can’</a:t>
            </a:r>
            <a:r>
              <a:rPr lang="en-US" altLang="ja-JP" dirty="0" smtClean="0"/>
              <a:t>t deny </a:t>
            </a:r>
            <a:r>
              <a:rPr lang="en-US" altLang="ja-JP" dirty="0" smtClean="0"/>
              <a:t>it: </a:t>
            </a:r>
            <a:r>
              <a:rPr lang="en-US" altLang="ja-JP" dirty="0" smtClean="0">
                <a:solidFill>
                  <a:srgbClr val="FF0000"/>
                </a:solidFill>
                <a:sym typeface="Symbol" panose="05050102010706020507" pitchFamily="18" charset="2"/>
              </a:rPr>
              <a:t>non-repudiation</a:t>
            </a:r>
            <a:endParaRPr lang="en-US" altLang="ja-JP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en-US" altLang="en-US" dirty="0" smtClean="0">
                <a:sym typeface="Symbol" panose="05050102010706020507" pitchFamily="18" charset="2"/>
              </a:rPr>
              <a:t>Could simply encrypt a hash of the data to sign a document that you wanted to be in clear text </a:t>
            </a:r>
          </a:p>
          <a:p>
            <a:r>
              <a:rPr lang="en-US" altLang="en-US" dirty="0" smtClean="0">
                <a:sym typeface="Symbol" panose="05050102010706020507" pitchFamily="18" charset="2"/>
              </a:rPr>
              <a:t>Note that either of these signature techniques work perfectly well with any data (not just messages)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Could sign every datum in a database, for instance</a:t>
            </a:r>
          </a:p>
        </p:txBody>
      </p:sp>
    </p:spTree>
    <p:extLst>
      <p:ext uri="{BB962C8B-B14F-4D97-AF65-F5344CB8AC3E}">
        <p14:creationId xmlns:p14="http://schemas.microsoft.com/office/powerpoint/2010/main" val="108915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RSA Crypto &amp; Signatures (cont’</a:t>
            </a:r>
            <a:r>
              <a:rPr lang="en-US" altLang="ja-JP" smtClean="0"/>
              <a:t>d)</a:t>
            </a:r>
            <a:endParaRPr lang="en-US" altLang="en-US" smtClean="0"/>
          </a:p>
        </p:txBody>
      </p:sp>
      <p:pic>
        <p:nvPicPr>
          <p:cNvPr id="6349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25513"/>
            <a:ext cx="6096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1752600" y="1752600"/>
            <a:ext cx="1371600" cy="9144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>
                <a:latin typeface="Helvetica" panose="020B0604020202020204" pitchFamily="34" charset="0"/>
              </a:rPr>
              <a:t>I will pay Bob $500</a:t>
            </a:r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1752600" y="5105400"/>
            <a:ext cx="1371600" cy="9144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>
                <a:latin typeface="Helvetica" panose="020B0604020202020204" pitchFamily="34" charset="0"/>
              </a:rPr>
              <a:t>I will pay Bob $500</a:t>
            </a:r>
          </a:p>
        </p:txBody>
      </p:sp>
    </p:spTree>
    <p:extLst>
      <p:ext uri="{BB962C8B-B14F-4D97-AF65-F5344CB8AC3E}">
        <p14:creationId xmlns:p14="http://schemas.microsoft.com/office/powerpoint/2010/main" val="17144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381000" y="122237"/>
            <a:ext cx="8229600" cy="639763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Digital Certificates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029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How do you know K</a:t>
            </a:r>
            <a:r>
              <a:rPr lang="en-US" altLang="en-US" baseline="-25000" dirty="0" smtClean="0"/>
              <a:t>E</a:t>
            </a:r>
            <a:r>
              <a:rPr lang="en-US" altLang="en-US" dirty="0" smtClean="0"/>
              <a:t> is Alice’</a:t>
            </a:r>
            <a:r>
              <a:rPr lang="en-US" altLang="ja-JP" dirty="0" smtClean="0"/>
              <a:t>s public key?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Trusted authority (e.g., Verisign) signs binding between Alice and K</a:t>
            </a:r>
            <a:r>
              <a:rPr lang="en-US" altLang="en-US" baseline="-25000" dirty="0" smtClean="0"/>
              <a:t>E</a:t>
            </a:r>
            <a:r>
              <a:rPr lang="en-US" altLang="en-US" dirty="0" smtClean="0"/>
              <a:t> with its private key </a:t>
            </a:r>
            <a:r>
              <a:rPr lang="en-US" altLang="en-US" dirty="0" err="1" smtClean="0"/>
              <a:t>KV</a:t>
            </a:r>
            <a:r>
              <a:rPr lang="en-US" altLang="en-US" baseline="-25000" dirty="0" err="1" smtClean="0"/>
              <a:t>private</a:t>
            </a:r>
            <a:endParaRPr lang="en-US" altLang="en-US" baseline="-25000" dirty="0" smtClean="0"/>
          </a:p>
          <a:p>
            <a:pPr lvl="1"/>
            <a:r>
              <a:rPr lang="en-US" altLang="en-US" dirty="0" smtClean="0"/>
              <a:t>C = E({Alice, K</a:t>
            </a:r>
            <a:r>
              <a:rPr lang="en-US" altLang="en-US" baseline="-25000" dirty="0" smtClean="0"/>
              <a:t>E</a:t>
            </a:r>
            <a:r>
              <a:rPr lang="en-US" altLang="en-US" dirty="0" smtClean="0"/>
              <a:t>}, </a:t>
            </a:r>
            <a:r>
              <a:rPr lang="en-US" altLang="en-US" dirty="0" err="1" smtClean="0"/>
              <a:t>KV</a:t>
            </a:r>
            <a:r>
              <a:rPr lang="en-US" altLang="en-US" baseline="-25000" dirty="0" err="1" smtClean="0"/>
              <a:t>private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C: digital certificate </a:t>
            </a:r>
          </a:p>
          <a:p>
            <a:r>
              <a:rPr lang="en-US" altLang="en-US" dirty="0" smtClean="0"/>
              <a:t>Alice: distribute her digital certificate, C</a:t>
            </a:r>
            <a:endParaRPr lang="en-US" altLang="en-US" baseline="-25000" dirty="0" smtClean="0"/>
          </a:p>
          <a:p>
            <a:r>
              <a:rPr lang="en-US" altLang="en-US" dirty="0" smtClean="0"/>
              <a:t>Anyone: use trusted authority’</a:t>
            </a:r>
            <a:r>
              <a:rPr lang="en-US" altLang="ja-JP" dirty="0" smtClean="0"/>
              <a:t>s </a:t>
            </a:r>
            <a:r>
              <a:rPr lang="en-US" altLang="ja-JP" dirty="0" err="1" smtClean="0"/>
              <a:t>KV</a:t>
            </a:r>
            <a:r>
              <a:rPr lang="en-US" altLang="ja-JP" baseline="-25000" dirty="0" err="1" smtClean="0"/>
              <a:t>public</a:t>
            </a:r>
            <a:r>
              <a:rPr lang="en-US" altLang="ja-JP" dirty="0" smtClean="0"/>
              <a:t>, to extract Alice’s public key from C</a:t>
            </a:r>
          </a:p>
          <a:p>
            <a:pPr lvl="1"/>
            <a:r>
              <a:rPr lang="en-US" altLang="en-US" dirty="0" smtClean="0"/>
              <a:t>D(</a:t>
            </a:r>
            <a:r>
              <a:rPr lang="en-US" altLang="en-US" dirty="0" smtClean="0">
                <a:solidFill>
                  <a:srgbClr val="4B71FD"/>
                </a:solidFill>
              </a:rPr>
              <a:t>C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KV</a:t>
            </a:r>
            <a:r>
              <a:rPr lang="en-US" altLang="en-US" baseline="-25000" dirty="0" err="1" smtClean="0"/>
              <a:t>public</a:t>
            </a:r>
            <a:r>
              <a:rPr lang="en-US" altLang="en-US" dirty="0" smtClean="0"/>
              <a:t>) =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D(</a:t>
            </a:r>
            <a:r>
              <a:rPr lang="en-US" altLang="en-US" dirty="0" smtClean="0">
                <a:solidFill>
                  <a:srgbClr val="4B71FD"/>
                </a:solidFill>
              </a:rPr>
              <a:t>E({Alice, K</a:t>
            </a:r>
            <a:r>
              <a:rPr lang="en-US" altLang="en-US" baseline="-25000" dirty="0" smtClean="0">
                <a:solidFill>
                  <a:srgbClr val="4B71FD"/>
                </a:solidFill>
              </a:rPr>
              <a:t>E</a:t>
            </a:r>
            <a:r>
              <a:rPr lang="en-US" altLang="en-US" dirty="0" smtClean="0">
                <a:solidFill>
                  <a:srgbClr val="4B71FD"/>
                </a:solidFill>
              </a:rPr>
              <a:t>}, </a:t>
            </a:r>
            <a:r>
              <a:rPr lang="en-US" altLang="en-US" dirty="0" err="1" smtClean="0">
                <a:solidFill>
                  <a:srgbClr val="4B71FD"/>
                </a:solidFill>
              </a:rPr>
              <a:t>KV</a:t>
            </a:r>
            <a:r>
              <a:rPr lang="en-US" altLang="en-US" baseline="-25000" dirty="0" err="1" smtClean="0">
                <a:solidFill>
                  <a:srgbClr val="4B71FD"/>
                </a:solidFill>
              </a:rPr>
              <a:t>private</a:t>
            </a:r>
            <a:r>
              <a:rPr lang="en-US" altLang="en-US" dirty="0" smtClean="0">
                <a:solidFill>
                  <a:srgbClr val="4B71FD"/>
                </a:solidFill>
              </a:rPr>
              <a:t>)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KV</a:t>
            </a:r>
            <a:r>
              <a:rPr lang="en-US" altLang="en-US" baseline="-25000" dirty="0" err="1" smtClean="0"/>
              <a:t>public</a:t>
            </a:r>
            <a:r>
              <a:rPr lang="en-US" altLang="en-US" dirty="0" smtClean="0"/>
              <a:t>) = {Alice, K</a:t>
            </a:r>
            <a:r>
              <a:rPr lang="en-US" altLang="en-US" baseline="-25000" dirty="0" smtClean="0"/>
              <a:t>E</a:t>
            </a:r>
            <a:r>
              <a:rPr lang="en-US" alt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532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 of Our Crypto Toolkit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ym typeface="Wingdings" panose="05000000000000000000" pitchFamily="2" charset="2"/>
              </a:rPr>
              <a:t>If we can securely distribute a key, then</a:t>
            </a:r>
          </a:p>
          <a:p>
            <a:pPr lvl="1"/>
            <a:r>
              <a:rPr lang="en-US" altLang="en-US" dirty="0" smtClean="0"/>
              <a:t>Symmetric ciphers (e.g., AES) offer fast, presumably strong confidentiality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Public key cryptography does away with (potentially major) problem of secure key distribution</a:t>
            </a:r>
          </a:p>
          <a:p>
            <a:pPr lvl="1"/>
            <a:r>
              <a:rPr lang="en-US" altLang="en-US" dirty="0" smtClean="0"/>
              <a:t>But: not as computationally efficient</a:t>
            </a:r>
          </a:p>
          <a:p>
            <a:pPr lvl="2"/>
            <a:r>
              <a:rPr lang="en-US" altLang="en-US" dirty="0" smtClean="0"/>
              <a:t>Often addressed by using public key crypto to exchange a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session key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Digital signature binds the public key to an entity</a:t>
            </a:r>
          </a:p>
        </p:txBody>
      </p:sp>
    </p:spTree>
    <p:extLst>
      <p:ext uri="{BB962C8B-B14F-4D97-AF65-F5344CB8AC3E}">
        <p14:creationId xmlns:p14="http://schemas.microsoft.com/office/powerpoint/2010/main" val="133838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Protection vs. Security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838200"/>
            <a:ext cx="8610600" cy="56388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Protection</a:t>
            </a:r>
            <a:r>
              <a:rPr lang="en-US" altLang="ko-KR" dirty="0" smtClean="0"/>
              <a:t>: mechanisms for controlling access of programs, processes, or users to resources</a:t>
            </a:r>
          </a:p>
          <a:p>
            <a:pPr lvl="1"/>
            <a:r>
              <a:rPr lang="en-US" altLang="ko-KR" dirty="0" smtClean="0"/>
              <a:t>Page table mechanism</a:t>
            </a:r>
          </a:p>
          <a:p>
            <a:pPr lvl="1"/>
            <a:r>
              <a:rPr lang="en-US" altLang="ko-KR" dirty="0" smtClean="0"/>
              <a:t>Round-robin schedule</a:t>
            </a:r>
          </a:p>
          <a:p>
            <a:pPr lvl="1"/>
            <a:r>
              <a:rPr lang="en-US" altLang="ko-KR" dirty="0" smtClean="0"/>
              <a:t>Data encryption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Security</a:t>
            </a:r>
            <a:r>
              <a:rPr lang="en-US" altLang="ko-KR" dirty="0" smtClean="0"/>
              <a:t>: use of protection mech. to prevent misuse of resources</a:t>
            </a:r>
          </a:p>
          <a:p>
            <a:pPr lvl="1"/>
            <a:r>
              <a:rPr lang="en-US" altLang="ko-KR" dirty="0" smtClean="0"/>
              <a:t>Misuse defined with respect to policy</a:t>
            </a:r>
          </a:p>
          <a:p>
            <a:pPr lvl="2"/>
            <a:r>
              <a:rPr lang="en-US" altLang="ko-KR" dirty="0" smtClean="0"/>
              <a:t>E.g.: prevent exposure of certain sensitive information</a:t>
            </a:r>
          </a:p>
          <a:p>
            <a:pPr lvl="2"/>
            <a:r>
              <a:rPr lang="en-US" altLang="ko-KR" dirty="0" smtClean="0"/>
              <a:t>E.g.: prevent unauthorized modification/deletion of data</a:t>
            </a:r>
          </a:p>
          <a:p>
            <a:pPr lvl="1"/>
            <a:r>
              <a:rPr lang="en-US" altLang="ko-KR" dirty="0" smtClean="0"/>
              <a:t>Need to consider external environment the system operates in</a:t>
            </a:r>
          </a:p>
          <a:p>
            <a:pPr lvl="2"/>
            <a:r>
              <a:rPr lang="en-US" altLang="ko-KR" dirty="0" smtClean="0"/>
              <a:t>Most well-constructed system cannot protect information if user accidentally reveals password – social engineering challenge</a:t>
            </a:r>
          </a:p>
        </p:txBody>
      </p:sp>
    </p:spTree>
    <p:extLst>
      <p:ext uri="{BB962C8B-B14F-4D97-AF65-F5344CB8AC3E}">
        <p14:creationId xmlns:p14="http://schemas.microsoft.com/office/powerpoint/2010/main" val="1426263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Putting It All Together - </a:t>
            </a:r>
            <a:r>
              <a:rPr lang="en-US" altLang="en-US" sz="40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HTTPS</a:t>
            </a:r>
            <a:endParaRPr lang="en-US" altLang="en-US" b="0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334000"/>
          </a:xfrm>
        </p:spPr>
        <p:txBody>
          <a:bodyPr/>
          <a:lstStyle/>
          <a:p>
            <a:r>
              <a:rPr lang="en-US" altLang="en-US" dirty="0" smtClean="0"/>
              <a:t>What happens when you click on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hlinkClick r:id="rId2"/>
              </a:rPr>
              <a:t>https://www.amazon.com</a:t>
            </a:r>
            <a:r>
              <a:rPr lang="en-US" altLang="en-US" dirty="0" smtClean="0"/>
              <a:t>?</a:t>
            </a:r>
          </a:p>
          <a:p>
            <a:endParaRPr lang="en-US" altLang="en-US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https</a:t>
            </a:r>
            <a:r>
              <a:rPr lang="en-US" altLang="en-US" dirty="0" smtClean="0">
                <a:latin typeface="Helvetica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/>
              <a:t>=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Use HTTP over SSL/TLS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r>
              <a:rPr lang="en-US" altLang="en-US" dirty="0" smtClean="0"/>
              <a:t>SSL = Secure Socket Layer</a:t>
            </a:r>
          </a:p>
          <a:p>
            <a:pPr lvl="1"/>
            <a:r>
              <a:rPr lang="en-US" altLang="en-US" dirty="0" smtClean="0"/>
              <a:t>TLS = Transport Layer Security</a:t>
            </a:r>
          </a:p>
          <a:p>
            <a:pPr lvl="2"/>
            <a:r>
              <a:rPr lang="en-US" altLang="en-US" dirty="0" smtClean="0"/>
              <a:t>Successor to SSL</a:t>
            </a:r>
          </a:p>
          <a:p>
            <a:pPr lvl="1"/>
            <a:r>
              <a:rPr lang="en-US" altLang="en-US" dirty="0" smtClean="0"/>
              <a:t>Provides security layer (authentication, encryption) on top of TCP</a:t>
            </a:r>
          </a:p>
          <a:p>
            <a:pPr lvl="2"/>
            <a:r>
              <a:rPr lang="en-US" altLang="en-US" dirty="0" smtClean="0"/>
              <a:t>Fairly transparent to applications</a:t>
            </a:r>
          </a:p>
          <a:p>
            <a:pPr lvl="1"/>
            <a:endParaRPr lang="en-US" altLang="en-US" dirty="0" smtClean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altLang="en-US" dirty="0" smtClean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1847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533400"/>
          </a:xfrm>
        </p:spPr>
        <p:txBody>
          <a:bodyPr/>
          <a:lstStyle/>
          <a:p>
            <a:r>
              <a:rPr lang="en-US" altLang="en-US" sz="40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HTTPS</a:t>
            </a:r>
            <a:r>
              <a:rPr lang="en-US" altLang="en-US" dirty="0" smtClean="0">
                <a:latin typeface="Helvetica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Connection (SSL/TLS) (cont’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d)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427" y="836613"/>
            <a:ext cx="4419600" cy="5105400"/>
          </a:xfrm>
        </p:spPr>
        <p:txBody>
          <a:bodyPr/>
          <a:lstStyle/>
          <a:p>
            <a:r>
              <a:rPr lang="en-US" altLang="en-US" dirty="0" smtClean="0"/>
              <a:t>Browser (client) connects via TCP to Amazon’</a:t>
            </a:r>
            <a:r>
              <a:rPr lang="en-US" altLang="ja-JP" dirty="0" smtClean="0"/>
              <a:t>s </a:t>
            </a:r>
            <a:r>
              <a:rPr lang="en-US" altLang="ja-JP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HTTPS</a:t>
            </a:r>
            <a:r>
              <a:rPr lang="en-US" altLang="ja-JP" dirty="0" smtClean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ja-JP" dirty="0" smtClean="0"/>
              <a:t>server</a:t>
            </a:r>
          </a:p>
          <a:p>
            <a:r>
              <a:rPr lang="en-US" altLang="en-US" dirty="0" smtClean="0"/>
              <a:t>Client sends over list of crypto protocols it supports</a:t>
            </a:r>
          </a:p>
          <a:p>
            <a:r>
              <a:rPr lang="en-US" altLang="en-US" dirty="0" smtClean="0"/>
              <a:t>Server picks protocols to use for this session</a:t>
            </a:r>
          </a:p>
          <a:p>
            <a:r>
              <a:rPr lang="en-US" altLang="en-US" dirty="0" smtClean="0"/>
              <a:t>Server sends over its certificate</a:t>
            </a:r>
          </a:p>
          <a:p>
            <a:r>
              <a:rPr lang="en-US" altLang="en-US" dirty="0" smtClean="0"/>
              <a:t>(all of this is in the clear)</a:t>
            </a:r>
          </a:p>
        </p:txBody>
      </p:sp>
      <p:sp>
        <p:nvSpPr>
          <p:cNvPr id="69635" name="Line 13"/>
          <p:cNvSpPr>
            <a:spLocks noChangeShapeType="1"/>
          </p:cNvSpPr>
          <p:nvPr/>
        </p:nvSpPr>
        <p:spPr bwMode="auto">
          <a:xfrm rot="16200000" flipH="1">
            <a:off x="6047582" y="3706018"/>
            <a:ext cx="4730750" cy="619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Line 14"/>
          <p:cNvSpPr>
            <a:spLocks noChangeShapeType="1"/>
          </p:cNvSpPr>
          <p:nvPr/>
        </p:nvSpPr>
        <p:spPr bwMode="auto">
          <a:xfrm rot="5400000">
            <a:off x="3144837" y="3646488"/>
            <a:ext cx="4714875" cy="317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Text Box 15"/>
          <p:cNvSpPr txBox="1">
            <a:spLocks noChangeArrowheads="1"/>
          </p:cNvSpPr>
          <p:nvPr/>
        </p:nvSpPr>
        <p:spPr bwMode="auto">
          <a:xfrm>
            <a:off x="4930775" y="836613"/>
            <a:ext cx="13128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solidFill>
                  <a:srgbClr val="0000FF"/>
                </a:solidFill>
                <a:latin typeface="Helvetica" panose="020B0604020202020204" pitchFamily="34" charset="0"/>
              </a:rPr>
              <a:t>Browser</a:t>
            </a:r>
          </a:p>
        </p:txBody>
      </p:sp>
      <p:sp>
        <p:nvSpPr>
          <p:cNvPr id="69638" name="Text Box 16"/>
          <p:cNvSpPr txBox="1">
            <a:spLocks noChangeArrowheads="1"/>
          </p:cNvSpPr>
          <p:nvPr/>
        </p:nvSpPr>
        <p:spPr bwMode="auto">
          <a:xfrm>
            <a:off x="7666038" y="836613"/>
            <a:ext cx="1314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solidFill>
                  <a:srgbClr val="FF3300"/>
                </a:solidFill>
                <a:latin typeface="Helvetica" panose="020B0604020202020204" pitchFamily="34" charset="0"/>
              </a:rPr>
              <a:t>Amazon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402263" y="1989139"/>
            <a:ext cx="3294063" cy="1668463"/>
            <a:chOff x="3547" y="2261"/>
            <a:chExt cx="2075" cy="1051"/>
          </a:xfrm>
        </p:grpSpPr>
        <p:sp>
          <p:nvSpPr>
            <p:cNvPr id="69649" name="Line 18"/>
            <p:cNvSpPr>
              <a:spLocks noChangeShapeType="1"/>
            </p:cNvSpPr>
            <p:nvPr/>
          </p:nvSpPr>
          <p:spPr bwMode="auto">
            <a:xfrm rot="5400000" flipV="1">
              <a:off x="4224" y="2112"/>
              <a:ext cx="576" cy="1824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0" name="Text Box 19"/>
            <p:cNvSpPr txBox="1">
              <a:spLocks noChangeArrowheads="1"/>
            </p:cNvSpPr>
            <p:nvPr/>
          </p:nvSpPr>
          <p:spPr bwMode="auto">
            <a:xfrm rot="1003808">
              <a:off x="3547" y="2261"/>
              <a:ext cx="2075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0000FF"/>
                  </a:solidFill>
                  <a:latin typeface="Helvetica" panose="020B0604020202020204" pitchFamily="34" charset="0"/>
                </a:rPr>
                <a:t>Hello.  I support</a:t>
              </a:r>
              <a:endParaRPr lang="en-US" altLang="en-US" sz="1800" b="0" dirty="0">
                <a:solidFill>
                  <a:srgbClr val="0000FF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800" dirty="0">
                  <a:solidFill>
                    <a:srgbClr val="0000FF"/>
                  </a:solidFill>
                  <a:latin typeface="Helvetica" panose="020B0604020202020204" pitchFamily="34" charset="0"/>
                </a:rPr>
                <a:t>(TLS+RSA+AES128+SHA2)</a:t>
              </a:r>
              <a:r>
                <a:rPr lang="en-US" altLang="en-US" sz="1800" b="0" dirty="0">
                  <a:solidFill>
                    <a:srgbClr val="0000FF"/>
                  </a:solidFill>
                  <a:latin typeface="Helvetica" panose="020B0604020202020204" pitchFamily="34" charset="0"/>
                </a:rPr>
                <a:t> or</a:t>
              </a:r>
            </a:p>
            <a:p>
              <a:pPr eaLnBrk="1" hangingPunct="1"/>
              <a:r>
                <a:rPr lang="en-US" altLang="en-US" sz="1800" dirty="0">
                  <a:solidFill>
                    <a:srgbClr val="0000FF"/>
                  </a:solidFill>
                  <a:latin typeface="Helvetica" panose="020B0604020202020204" pitchFamily="34" charset="0"/>
                </a:rPr>
                <a:t>(SSL+RSA+3DES+MD5) </a:t>
              </a:r>
              <a:r>
                <a:rPr lang="en-US" altLang="en-US" sz="1800" b="0" dirty="0">
                  <a:solidFill>
                    <a:srgbClr val="0000FF"/>
                  </a:solidFill>
                  <a:latin typeface="Helvetica" panose="020B0604020202020204" pitchFamily="34" charset="0"/>
                </a:rPr>
                <a:t>or  …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451475" y="3757613"/>
            <a:ext cx="3006725" cy="976313"/>
            <a:chOff x="3578" y="3208"/>
            <a:chExt cx="1894" cy="615"/>
          </a:xfrm>
        </p:grpSpPr>
        <p:sp>
          <p:nvSpPr>
            <p:cNvPr id="69647" name="Line 21"/>
            <p:cNvSpPr>
              <a:spLocks noChangeShapeType="1"/>
            </p:cNvSpPr>
            <p:nvPr/>
          </p:nvSpPr>
          <p:spPr bwMode="auto">
            <a:xfrm rot="5400000">
              <a:off x="4352" y="2704"/>
              <a:ext cx="367" cy="187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8" name="Text Box 22"/>
            <p:cNvSpPr txBox="1">
              <a:spLocks noChangeArrowheads="1"/>
            </p:cNvSpPr>
            <p:nvPr/>
          </p:nvSpPr>
          <p:spPr bwMode="auto">
            <a:xfrm rot="10146980" flipH="1" flipV="1">
              <a:off x="3578" y="3208"/>
              <a:ext cx="188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FF0000"/>
                  </a:solidFill>
                  <a:latin typeface="Helvetica" panose="020B0604020202020204" pitchFamily="34" charset="0"/>
                </a:rPr>
                <a:t>Let’</a:t>
              </a:r>
              <a:r>
                <a:rPr lang="en-US" altLang="ja-JP" sz="1800" dirty="0">
                  <a:solidFill>
                    <a:srgbClr val="FF0000"/>
                  </a:solidFill>
                  <a:latin typeface="Helvetica" panose="020B0604020202020204" pitchFamily="34" charset="0"/>
                </a:rPr>
                <a:t>s use</a:t>
              </a:r>
              <a:endParaRPr lang="en-US" altLang="ja-JP" sz="1800" b="0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800" dirty="0">
                  <a:solidFill>
                    <a:srgbClr val="FF0000"/>
                  </a:solidFill>
                  <a:latin typeface="Helvetica" panose="020B0604020202020204" pitchFamily="34" charset="0"/>
                </a:rPr>
                <a:t>TLS+RSA+AES128+SHA2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486400" y="4395787"/>
            <a:ext cx="2971800" cy="652463"/>
            <a:chOff x="3600" y="3748"/>
            <a:chExt cx="1872" cy="411"/>
          </a:xfrm>
        </p:grpSpPr>
        <p:sp>
          <p:nvSpPr>
            <p:cNvPr id="69645" name="Line 24"/>
            <p:cNvSpPr>
              <a:spLocks noChangeShapeType="1"/>
            </p:cNvSpPr>
            <p:nvPr/>
          </p:nvSpPr>
          <p:spPr bwMode="auto">
            <a:xfrm rot="5400000">
              <a:off x="4352" y="3040"/>
              <a:ext cx="367" cy="187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6" name="Text Box 25"/>
            <p:cNvSpPr txBox="1">
              <a:spLocks noChangeArrowheads="1"/>
            </p:cNvSpPr>
            <p:nvPr/>
          </p:nvSpPr>
          <p:spPr bwMode="auto">
            <a:xfrm rot="10146980" flipH="1" flipV="1">
              <a:off x="3982" y="3748"/>
              <a:ext cx="13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FF0000"/>
                  </a:solidFill>
                  <a:latin typeface="Helvetica" panose="020B0604020202020204" pitchFamily="34" charset="0"/>
                </a:rPr>
                <a:t>Here’</a:t>
              </a:r>
              <a:r>
                <a:rPr lang="en-US" altLang="ja-JP" sz="2000">
                  <a:solidFill>
                    <a:srgbClr val="FF0000"/>
                  </a:solidFill>
                  <a:latin typeface="Helvetica" panose="020B0604020202020204" pitchFamily="34" charset="0"/>
                </a:rPr>
                <a:t>s my cert</a:t>
              </a:r>
              <a:endParaRPr lang="en-US" altLang="en-US" sz="2000">
                <a:solidFill>
                  <a:srgbClr val="FF0000"/>
                </a:solidFill>
                <a:latin typeface="Helvetica" panose="020B0604020202020204" pitchFamily="34" charset="0"/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867400" y="4846637"/>
            <a:ext cx="2362200" cy="487363"/>
            <a:chOff x="3696" y="3888"/>
            <a:chExt cx="1488" cy="244"/>
          </a:xfrm>
        </p:grpSpPr>
        <p:sp>
          <p:nvSpPr>
            <p:cNvPr id="69643" name="Rectangle 27"/>
            <p:cNvSpPr>
              <a:spLocks noChangeArrowheads="1"/>
            </p:cNvSpPr>
            <p:nvPr/>
          </p:nvSpPr>
          <p:spPr bwMode="auto">
            <a:xfrm rot="-646924">
              <a:off x="3696" y="3888"/>
              <a:ext cx="1488" cy="201"/>
            </a:xfrm>
            <a:prstGeom prst="rect">
              <a:avLst/>
            </a:prstGeom>
            <a:solidFill>
              <a:srgbClr val="339966">
                <a:alpha val="65097"/>
              </a:srgbClr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>
                <a:latin typeface="Helvetica" panose="020B0604020202020204" pitchFamily="34" charset="0"/>
              </a:endParaRPr>
            </a:p>
          </p:txBody>
        </p:sp>
        <p:sp>
          <p:nvSpPr>
            <p:cNvPr id="69644" name="Text Box 28"/>
            <p:cNvSpPr txBox="1">
              <a:spLocks noChangeArrowheads="1"/>
            </p:cNvSpPr>
            <p:nvPr/>
          </p:nvSpPr>
          <p:spPr bwMode="auto">
            <a:xfrm rot="-660000">
              <a:off x="3839" y="3932"/>
              <a:ext cx="115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Helvetica" panose="020B0604020202020204" pitchFamily="34" charset="0"/>
                </a:rPr>
                <a:t>~1 KB of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549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Inside the Server’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s Certificate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868363"/>
            <a:ext cx="8763000" cy="5486400"/>
          </a:xfrm>
        </p:spPr>
        <p:txBody>
          <a:bodyPr/>
          <a:lstStyle/>
          <a:p>
            <a:r>
              <a:rPr lang="en-US" altLang="en-US" dirty="0" smtClean="0"/>
              <a:t>Name associated with cert (e.g., Amazon)</a:t>
            </a:r>
          </a:p>
          <a:p>
            <a:r>
              <a:rPr lang="en-US" altLang="en-US" dirty="0" smtClean="0"/>
              <a:t>Amazon’</a:t>
            </a:r>
            <a:r>
              <a:rPr lang="en-US" altLang="ja-JP" dirty="0" smtClean="0"/>
              <a:t>s </a:t>
            </a:r>
            <a:r>
              <a:rPr lang="en-US" altLang="ja-JP" dirty="0" smtClean="0">
                <a:solidFill>
                  <a:srgbClr val="0000FF"/>
                </a:solidFill>
              </a:rPr>
              <a:t>RSA </a:t>
            </a:r>
            <a:r>
              <a:rPr lang="en-US" altLang="ja-JP" dirty="0" smtClean="0"/>
              <a:t>public key</a:t>
            </a:r>
          </a:p>
          <a:p>
            <a:r>
              <a:rPr lang="en-US" altLang="en-US" dirty="0" smtClean="0"/>
              <a:t>A bunch of auxiliary info (physical address, type of cert, expiration time)</a:t>
            </a:r>
          </a:p>
          <a:p>
            <a:r>
              <a:rPr lang="en-US" altLang="en-US" dirty="0" smtClean="0"/>
              <a:t>Name of certificate’</a:t>
            </a:r>
            <a:r>
              <a:rPr lang="en-US" altLang="ja-JP" dirty="0" smtClean="0"/>
              <a:t>s signatory (who signed it)</a:t>
            </a:r>
          </a:p>
          <a:p>
            <a:r>
              <a:rPr lang="en-US" altLang="en-US" dirty="0" smtClean="0"/>
              <a:t>A public-key signature of a hash (</a:t>
            </a:r>
            <a:r>
              <a:rPr lang="en-US" altLang="en-US" dirty="0" smtClean="0">
                <a:solidFill>
                  <a:srgbClr val="0000FF"/>
                </a:solidFill>
              </a:rPr>
              <a:t>SHA-256</a:t>
            </a:r>
            <a:r>
              <a:rPr lang="en-US" altLang="en-US" dirty="0" smtClean="0"/>
              <a:t>) of all this</a:t>
            </a:r>
          </a:p>
          <a:p>
            <a:pPr lvl="1"/>
            <a:r>
              <a:rPr lang="en-US" altLang="en-US" dirty="0" smtClean="0"/>
              <a:t>Constructed using the signatory’</a:t>
            </a:r>
            <a:r>
              <a:rPr lang="en-US" altLang="ja-JP" dirty="0" smtClean="0"/>
              <a:t>s private RSA key, i.e.,</a:t>
            </a:r>
          </a:p>
          <a:p>
            <a:pPr lvl="1"/>
            <a:r>
              <a:rPr lang="en-US" altLang="en-US" dirty="0" smtClean="0"/>
              <a:t>Cert = E(H</a:t>
            </a:r>
            <a:r>
              <a:rPr lang="en-US" altLang="en-US" baseline="-25000" dirty="0" smtClean="0"/>
              <a:t>SHA256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KA</a:t>
            </a:r>
            <a:r>
              <a:rPr lang="en-US" altLang="en-US" baseline="-25000" dirty="0" err="1" smtClean="0"/>
              <a:t>public</a:t>
            </a:r>
            <a:r>
              <a:rPr lang="en-US" altLang="en-US" dirty="0" smtClean="0"/>
              <a:t>, </a:t>
            </a:r>
            <a:r>
              <a:rPr lang="en-US" altLang="en-US" dirty="0" smtClean="0">
                <a:hlinkClick r:id="rId3"/>
              </a:rPr>
              <a:t>www.amazon.com</a:t>
            </a:r>
            <a:r>
              <a:rPr lang="en-US" altLang="en-US" dirty="0" smtClean="0"/>
              <a:t>, …), </a:t>
            </a:r>
            <a:r>
              <a:rPr lang="en-US" altLang="en-US" dirty="0" err="1" smtClean="0"/>
              <a:t>KS</a:t>
            </a:r>
            <a:r>
              <a:rPr lang="en-US" altLang="en-US" baseline="-25000" dirty="0" err="1" smtClean="0"/>
              <a:t>private</a:t>
            </a:r>
            <a:r>
              <a:rPr lang="en-US" altLang="en-US" dirty="0" smtClean="0"/>
              <a:t>))</a:t>
            </a:r>
          </a:p>
          <a:p>
            <a:pPr lvl="2"/>
            <a:r>
              <a:rPr lang="en-US" altLang="en-US" dirty="0" err="1" smtClean="0"/>
              <a:t>KA</a:t>
            </a:r>
            <a:r>
              <a:rPr lang="en-US" altLang="en-US" baseline="-25000" dirty="0" err="1" smtClean="0"/>
              <a:t>public</a:t>
            </a:r>
            <a:r>
              <a:rPr lang="en-US" altLang="en-US" dirty="0" smtClean="0"/>
              <a:t>: Amazon’</a:t>
            </a:r>
            <a:r>
              <a:rPr lang="en-US" altLang="ja-JP" dirty="0" smtClean="0"/>
              <a:t>s public key</a:t>
            </a:r>
          </a:p>
          <a:p>
            <a:pPr lvl="2"/>
            <a:r>
              <a:rPr lang="en-US" altLang="en-US" dirty="0" err="1" smtClean="0"/>
              <a:t>KS</a:t>
            </a:r>
            <a:r>
              <a:rPr lang="en-US" altLang="en-US" baseline="-25000" dirty="0" err="1" smtClean="0"/>
              <a:t>private</a:t>
            </a:r>
            <a:r>
              <a:rPr lang="en-US" altLang="en-US" dirty="0" smtClean="0"/>
              <a:t>: signatory (certificate authority) private key </a:t>
            </a:r>
          </a:p>
          <a:p>
            <a:r>
              <a:rPr lang="en-US" alt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846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Validating Amazon’</a:t>
            </a:r>
            <a:r>
              <a:rPr lang="en-US" altLang="ja-JP" smtClean="0">
                <a:ea typeface="ＭＳ Ｐゴシック" panose="020B0600070205080204" pitchFamily="34" charset="-128"/>
              </a:rPr>
              <a:t>s Identity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86800" cy="54864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How does the browser authenticate certificate signatory?</a:t>
            </a:r>
          </a:p>
          <a:p>
            <a:pPr lvl="1"/>
            <a:r>
              <a:rPr lang="en-US" altLang="en-US" dirty="0" smtClean="0"/>
              <a:t>Certificates of several certificate authorities (e.g., Verisign) are </a:t>
            </a:r>
            <a:r>
              <a:rPr lang="en-US" altLang="en-US" dirty="0" smtClean="0">
                <a:solidFill>
                  <a:srgbClr val="0000FF"/>
                </a:solidFill>
              </a:rPr>
              <a:t>hardwired into the browser (or OS)</a:t>
            </a:r>
          </a:p>
          <a:p>
            <a:r>
              <a:rPr lang="en-US" altLang="en-US" dirty="0" smtClean="0"/>
              <a:t>If can’</a:t>
            </a:r>
            <a:r>
              <a:rPr lang="en-US" altLang="ja-JP" dirty="0" smtClean="0"/>
              <a:t>t find cert, warn user that site has not been verified</a:t>
            </a:r>
          </a:p>
          <a:p>
            <a:pPr lvl="1"/>
            <a:r>
              <a:rPr lang="en-US" altLang="en-US" dirty="0" smtClean="0"/>
              <a:t>And may ask whether to continue</a:t>
            </a:r>
          </a:p>
          <a:p>
            <a:pPr lvl="1"/>
            <a:r>
              <a:rPr lang="en-US" altLang="en-US" dirty="0" smtClean="0"/>
              <a:t>Note, can still proceed, just </a:t>
            </a:r>
            <a:r>
              <a:rPr lang="en-US" altLang="en-US" dirty="0" smtClean="0">
                <a:solidFill>
                  <a:srgbClr val="FF0000"/>
                </a:solidFill>
              </a:rPr>
              <a:t>without authentication</a:t>
            </a:r>
            <a:endParaRPr lang="en-US" altLang="en-US" dirty="0" smtClean="0"/>
          </a:p>
          <a:p>
            <a:r>
              <a:rPr lang="en-US" altLang="en-US" dirty="0" smtClean="0"/>
              <a:t>Browser uses public key in signatory’</a:t>
            </a:r>
            <a:r>
              <a:rPr lang="en-US" altLang="ja-JP" dirty="0" smtClean="0"/>
              <a:t>s cert to decrypt signature</a:t>
            </a:r>
          </a:p>
          <a:p>
            <a:pPr lvl="1"/>
            <a:r>
              <a:rPr lang="en-US" altLang="en-US" dirty="0" smtClean="0"/>
              <a:t>Compares with its own </a:t>
            </a:r>
            <a:r>
              <a:rPr lang="en-US" altLang="en-US" dirty="0" smtClean="0">
                <a:solidFill>
                  <a:srgbClr val="0000FF"/>
                </a:solidFill>
              </a:rPr>
              <a:t>SHA-256 </a:t>
            </a:r>
            <a:r>
              <a:rPr lang="en-US" altLang="en-US" dirty="0" smtClean="0"/>
              <a:t>hash of Amazon’</a:t>
            </a:r>
            <a:r>
              <a:rPr lang="en-US" altLang="ja-JP" dirty="0" smtClean="0"/>
              <a:t>s cert</a:t>
            </a:r>
          </a:p>
          <a:p>
            <a:r>
              <a:rPr lang="en-US" altLang="en-US" dirty="0" smtClean="0"/>
              <a:t>Assuming signature matches, now have high confidence it’</a:t>
            </a:r>
            <a:r>
              <a:rPr lang="en-US" altLang="ja-JP" dirty="0" smtClean="0"/>
              <a:t>s indeed Amazon …</a:t>
            </a:r>
          </a:p>
          <a:p>
            <a:pPr lvl="1"/>
            <a:r>
              <a:rPr lang="en-US" altLang="en-US" dirty="0" smtClean="0"/>
              <a:t>… </a:t>
            </a:r>
            <a:r>
              <a:rPr lang="en-US" altLang="en-US" u="sng" dirty="0" smtClean="0"/>
              <a:t>assuming signatory is trustworthy</a:t>
            </a:r>
          </a:p>
          <a:p>
            <a:pPr lvl="1"/>
            <a:r>
              <a:rPr lang="en-US" altLang="en-US" dirty="0" err="1" smtClean="0"/>
              <a:t>DigiNotar</a:t>
            </a:r>
            <a:r>
              <a:rPr lang="en-US" altLang="en-US" dirty="0" smtClean="0"/>
              <a:t> CA breach (July-Sept 2011): Google, Yahoo!, Mozilla, Tor project, </a:t>
            </a:r>
            <a:r>
              <a:rPr lang="en-US" altLang="en-US" dirty="0" err="1" smtClean="0"/>
              <a:t>Wordpress</a:t>
            </a:r>
            <a:r>
              <a:rPr lang="en-US" altLang="en-US" dirty="0" smtClean="0"/>
              <a:t>, … (</a:t>
            </a:r>
            <a:r>
              <a:rPr lang="en-US" altLang="en-US" dirty="0" smtClean="0">
                <a:solidFill>
                  <a:srgbClr val="FF0000"/>
                </a:solidFill>
              </a:rPr>
              <a:t>531 total certificates</a:t>
            </a:r>
            <a:r>
              <a:rPr lang="en-U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088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Certificate Validation</a:t>
            </a:r>
          </a:p>
        </p:txBody>
      </p:sp>
      <p:sp>
        <p:nvSpPr>
          <p:cNvPr id="75778" name="Rectangle 3"/>
          <p:cNvSpPr>
            <a:spLocks noChangeArrowheads="1"/>
          </p:cNvSpPr>
          <p:nvPr/>
        </p:nvSpPr>
        <p:spPr bwMode="auto">
          <a:xfrm>
            <a:off x="1066800" y="1143000"/>
            <a:ext cx="6629400" cy="914400"/>
          </a:xfrm>
          <a:prstGeom prst="rect">
            <a:avLst/>
          </a:prstGeom>
          <a:solidFill>
            <a:srgbClr val="FFFFC8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>
            <a:lvl1pPr marL="6858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Helvetica" panose="020B0604020202020204" pitchFamily="34" charset="0"/>
              </a:rPr>
              <a:t>E(H</a:t>
            </a:r>
            <a:r>
              <a:rPr lang="en-US" altLang="en-US" sz="1800" b="0" baseline="-25000">
                <a:latin typeface="Helvetica" panose="020B0604020202020204" pitchFamily="34" charset="0"/>
              </a:rPr>
              <a:t>SHA256</a:t>
            </a:r>
            <a:r>
              <a:rPr lang="en-US" altLang="en-US" sz="1800" b="0">
                <a:latin typeface="Helvetica" panose="020B0604020202020204" pitchFamily="34" charset="0"/>
              </a:rPr>
              <a:t>(KA</a:t>
            </a:r>
            <a:r>
              <a:rPr lang="en-US" altLang="en-US" sz="1800" b="0" baseline="-25000">
                <a:latin typeface="Helvetica" panose="020B0604020202020204" pitchFamily="34" charset="0"/>
              </a:rPr>
              <a:t>public</a:t>
            </a:r>
            <a:r>
              <a:rPr lang="en-US" altLang="en-US" sz="1800" b="0">
                <a:latin typeface="Helvetica" panose="020B0604020202020204" pitchFamily="34" charset="0"/>
              </a:rPr>
              <a:t>, </a:t>
            </a:r>
            <a:r>
              <a:rPr lang="en-US" altLang="en-US" sz="1800" b="0">
                <a:latin typeface="Helvetica" panose="020B0604020202020204" pitchFamily="34" charset="0"/>
                <a:hlinkClick r:id="rId2"/>
              </a:rPr>
              <a:t>www.amazon.com</a:t>
            </a:r>
            <a:r>
              <a:rPr lang="en-US" altLang="en-US" sz="1800" b="0">
                <a:latin typeface="Helvetica" panose="020B0604020202020204" pitchFamily="34" charset="0"/>
              </a:rPr>
              <a:t>, …), KS</a:t>
            </a:r>
            <a:r>
              <a:rPr lang="en-US" altLang="en-US" sz="1800" b="0" baseline="-25000">
                <a:latin typeface="Helvetica" panose="020B0604020202020204" pitchFamily="34" charset="0"/>
              </a:rPr>
              <a:t>private</a:t>
            </a:r>
            <a:r>
              <a:rPr lang="en-US" altLang="en-US" sz="1800" b="0">
                <a:latin typeface="Helvetica" panose="020B0604020202020204" pitchFamily="34" charset="0"/>
              </a:rPr>
              <a:t>)), </a:t>
            </a:r>
          </a:p>
          <a:p>
            <a:pPr eaLnBrk="1" hangingPunct="1"/>
            <a:r>
              <a:rPr lang="en-US" altLang="en-US" sz="1800" b="0">
                <a:latin typeface="Helvetica" panose="020B0604020202020204" pitchFamily="34" charset="0"/>
              </a:rPr>
              <a:t>KA</a:t>
            </a:r>
            <a:r>
              <a:rPr lang="en-US" altLang="en-US" sz="1800" b="0" baseline="-25000">
                <a:latin typeface="Helvetica" panose="020B0604020202020204" pitchFamily="34" charset="0"/>
              </a:rPr>
              <a:t>public</a:t>
            </a:r>
            <a:r>
              <a:rPr lang="en-US" altLang="en-US" sz="1800" b="0">
                <a:latin typeface="Helvetica" panose="020B0604020202020204" pitchFamily="34" charset="0"/>
              </a:rPr>
              <a:t>, </a:t>
            </a:r>
            <a:r>
              <a:rPr lang="en-US" altLang="en-US" sz="1800" b="0">
                <a:latin typeface="Helvetica" panose="020B0604020202020204" pitchFamily="34" charset="0"/>
                <a:hlinkClick r:id="rId2"/>
              </a:rPr>
              <a:t>www.amazon.com</a:t>
            </a:r>
            <a:r>
              <a:rPr lang="en-US" altLang="en-US" sz="1800" b="0">
                <a:latin typeface="Helvetica" panose="020B0604020202020204" pitchFamily="34" charset="0"/>
              </a:rPr>
              <a:t>, …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28600" y="2057400"/>
            <a:ext cx="4406900" cy="1752600"/>
            <a:chOff x="685118" y="2286000"/>
            <a:chExt cx="4406941" cy="1752600"/>
          </a:xfrm>
        </p:grpSpPr>
        <p:cxnSp>
          <p:nvCxnSpPr>
            <p:cNvPr id="75796" name="Straight Arrow Connector 8"/>
            <p:cNvCxnSpPr>
              <a:cxnSpLocks noChangeShapeType="1"/>
            </p:cNvCxnSpPr>
            <p:nvPr/>
          </p:nvCxnSpPr>
          <p:spPr bwMode="auto">
            <a:xfrm rot="5400000">
              <a:off x="1562100" y="2933700"/>
              <a:ext cx="1296194" cy="7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797" name="Rectangle 9"/>
            <p:cNvSpPr>
              <a:spLocks noChangeArrowheads="1"/>
            </p:cNvSpPr>
            <p:nvPr/>
          </p:nvSpPr>
          <p:spPr bwMode="auto">
            <a:xfrm>
              <a:off x="685118" y="3581400"/>
              <a:ext cx="4343450" cy="457200"/>
            </a:xfrm>
            <a:prstGeom prst="rect">
              <a:avLst/>
            </a:prstGeom>
            <a:solidFill>
              <a:srgbClr val="FFFFC8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0">
                  <a:latin typeface="Helvetica" panose="020B0604020202020204" pitchFamily="34" charset="0"/>
                </a:rPr>
                <a:t>H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SHA256</a:t>
              </a:r>
              <a:r>
                <a:rPr lang="en-US" altLang="en-US" sz="1800" b="0">
                  <a:latin typeface="Helvetica" panose="020B0604020202020204" pitchFamily="34" charset="0"/>
                </a:rPr>
                <a:t>(KA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public</a:t>
              </a:r>
              <a:r>
                <a:rPr lang="en-US" altLang="en-US" sz="1800" b="0">
                  <a:latin typeface="Helvetica" panose="020B0604020202020204" pitchFamily="34" charset="0"/>
                </a:rPr>
                <a:t>, </a:t>
              </a:r>
              <a:r>
                <a:rPr lang="en-US" altLang="en-US" sz="1800" b="0">
                  <a:latin typeface="Helvetica" panose="020B0604020202020204" pitchFamily="34" charset="0"/>
                  <a:hlinkClick r:id="rId2"/>
                </a:rPr>
                <a:t>www.amazon.com</a:t>
              </a:r>
              <a:r>
                <a:rPr lang="en-US" altLang="en-US" sz="1800" b="0">
                  <a:latin typeface="Helvetica" panose="020B0604020202020204" pitchFamily="34" charset="0"/>
                </a:rPr>
                <a:t>, …)</a:t>
              </a:r>
            </a:p>
          </p:txBody>
        </p:sp>
        <p:sp>
          <p:nvSpPr>
            <p:cNvPr id="75798" name="TextBox 11"/>
            <p:cNvSpPr txBox="1">
              <a:spLocks noChangeArrowheads="1"/>
            </p:cNvSpPr>
            <p:nvPr/>
          </p:nvSpPr>
          <p:spPr bwMode="auto">
            <a:xfrm>
              <a:off x="2286000" y="2667000"/>
              <a:ext cx="280605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E(H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SHA256</a:t>
              </a:r>
              <a:r>
                <a:rPr lang="en-US" altLang="en-US" sz="1800" b="0">
                  <a:latin typeface="Helvetica" panose="020B0604020202020204" pitchFamily="34" charset="0"/>
                </a:rPr>
                <a:t>(…), KS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public</a:t>
              </a:r>
              <a:r>
                <a:rPr lang="en-US" altLang="en-US" sz="1800" b="0">
                  <a:latin typeface="Helvetica" panose="020B0604020202020204" pitchFamily="34" charset="0"/>
                </a:rPr>
                <a:t>))</a:t>
              </a:r>
            </a:p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(</a:t>
              </a:r>
              <a:r>
                <a:rPr lang="en-US" altLang="en-US" sz="1800" b="0" i="1">
                  <a:latin typeface="Helvetica" panose="020B0604020202020204" pitchFamily="34" charset="0"/>
                </a:rPr>
                <a:t>recall, KS</a:t>
              </a:r>
              <a:r>
                <a:rPr lang="en-US" altLang="en-US" sz="1800" b="0" i="1" baseline="-25000">
                  <a:latin typeface="Helvetica" panose="020B0604020202020204" pitchFamily="34" charset="0"/>
                </a:rPr>
                <a:t>public</a:t>
              </a:r>
              <a:r>
                <a:rPr lang="en-US" altLang="en-US" sz="1800" b="0" i="1">
                  <a:latin typeface="Helvetica" panose="020B0604020202020204" pitchFamily="34" charset="0"/>
                </a:rPr>
                <a:t> hardwired</a:t>
              </a:r>
              <a:r>
                <a:rPr lang="en-US" altLang="en-US" sz="1800" b="0">
                  <a:latin typeface="Helvetica" panose="020B0604020202020204" pitchFamily="34" charset="0"/>
                </a:rPr>
                <a:t>)</a:t>
              </a: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2459038" y="3835400"/>
            <a:ext cx="4932362" cy="2078038"/>
            <a:chOff x="2915713" y="4063580"/>
            <a:chExt cx="4932348" cy="2078665"/>
          </a:xfrm>
        </p:grpSpPr>
        <p:sp>
          <p:nvSpPr>
            <p:cNvPr id="75787" name="AutoShape 23"/>
            <p:cNvSpPr>
              <a:spLocks noChangeArrowheads="1"/>
            </p:cNvSpPr>
            <p:nvPr/>
          </p:nvSpPr>
          <p:spPr bwMode="auto">
            <a:xfrm>
              <a:off x="4572000" y="4724400"/>
              <a:ext cx="914400" cy="457200"/>
            </a:xfrm>
            <a:prstGeom prst="diamond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=</a:t>
              </a:r>
            </a:p>
          </p:txBody>
        </p:sp>
        <p:sp>
          <p:nvSpPr>
            <p:cNvPr id="75788" name="Freeform 17"/>
            <p:cNvSpPr>
              <a:spLocks noChangeArrowheads="1"/>
            </p:cNvSpPr>
            <p:nvPr/>
          </p:nvSpPr>
          <p:spPr bwMode="auto">
            <a:xfrm>
              <a:off x="2915713" y="4063580"/>
              <a:ext cx="1684634" cy="907057"/>
            </a:xfrm>
            <a:custGeom>
              <a:avLst/>
              <a:gdLst>
                <a:gd name="T0" fmla="*/ 0 w 1684634"/>
                <a:gd name="T1" fmla="*/ 0 h 907057"/>
                <a:gd name="T2" fmla="*/ 0 w 1684634"/>
                <a:gd name="T3" fmla="*/ 894099 h 907057"/>
                <a:gd name="T4" fmla="*/ 1684634 w 1684634"/>
                <a:gd name="T5" fmla="*/ 907057 h 907057"/>
                <a:gd name="T6" fmla="*/ 0 60000 65536"/>
                <a:gd name="T7" fmla="*/ 0 60000 65536"/>
                <a:gd name="T8" fmla="*/ 0 60000 65536"/>
                <a:gd name="T9" fmla="*/ 0 w 1684634"/>
                <a:gd name="T10" fmla="*/ 0 h 907057"/>
                <a:gd name="T11" fmla="*/ 1684634 w 1684634"/>
                <a:gd name="T12" fmla="*/ 907057 h 9070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4634" h="907057">
                  <a:moveTo>
                    <a:pt x="0" y="0"/>
                  </a:moveTo>
                  <a:lnTo>
                    <a:pt x="0" y="894099"/>
                  </a:lnTo>
                  <a:lnTo>
                    <a:pt x="1684634" y="90705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75789" name="Freeform 28"/>
            <p:cNvSpPr>
              <a:spLocks noChangeArrowheads="1"/>
            </p:cNvSpPr>
            <p:nvPr/>
          </p:nvSpPr>
          <p:spPr bwMode="auto">
            <a:xfrm>
              <a:off x="5002068" y="4063580"/>
              <a:ext cx="2215942" cy="673814"/>
            </a:xfrm>
            <a:custGeom>
              <a:avLst/>
              <a:gdLst>
                <a:gd name="T0" fmla="*/ 2215942 w 2215942"/>
                <a:gd name="T1" fmla="*/ 0 h 673814"/>
                <a:gd name="T2" fmla="*/ 2215942 w 2215942"/>
                <a:gd name="T3" fmla="*/ 414655 h 673814"/>
                <a:gd name="T4" fmla="*/ 0 w 2215942"/>
                <a:gd name="T5" fmla="*/ 401697 h 673814"/>
                <a:gd name="T6" fmla="*/ 12958 w 2215942"/>
                <a:gd name="T7" fmla="*/ 673814 h 6738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15942"/>
                <a:gd name="T13" fmla="*/ 0 h 673814"/>
                <a:gd name="T14" fmla="*/ 2215942 w 2215942"/>
                <a:gd name="T15" fmla="*/ 673814 h 6738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15942" h="673814">
                  <a:moveTo>
                    <a:pt x="2215942" y="0"/>
                  </a:moveTo>
                  <a:lnTo>
                    <a:pt x="2215942" y="414655"/>
                  </a:lnTo>
                  <a:lnTo>
                    <a:pt x="0" y="401697"/>
                  </a:lnTo>
                  <a:lnTo>
                    <a:pt x="12958" y="67381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cxnSp>
          <p:nvCxnSpPr>
            <p:cNvPr id="75790" name="Straight Arrow Connector 30"/>
            <p:cNvCxnSpPr>
              <a:cxnSpLocks noChangeShapeType="1"/>
              <a:stCxn id="75787" idx="2"/>
            </p:cNvCxnSpPr>
            <p:nvPr/>
          </p:nvCxnSpPr>
          <p:spPr bwMode="auto">
            <a:xfrm rot="5400000">
              <a:off x="4762500" y="5448300"/>
              <a:ext cx="533400" cy="15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791" name="Straight Arrow Connector 31"/>
            <p:cNvCxnSpPr>
              <a:cxnSpLocks noChangeShapeType="1"/>
              <a:stCxn id="75787" idx="3"/>
            </p:cNvCxnSpPr>
            <p:nvPr/>
          </p:nvCxnSpPr>
          <p:spPr bwMode="auto">
            <a:xfrm>
              <a:off x="5486400" y="4953000"/>
              <a:ext cx="533400" cy="15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792" name="TextBox 34"/>
            <p:cNvSpPr txBox="1">
              <a:spLocks noChangeArrowheads="1"/>
            </p:cNvSpPr>
            <p:nvPr/>
          </p:nvSpPr>
          <p:spPr bwMode="auto">
            <a:xfrm>
              <a:off x="5063768" y="5257800"/>
              <a:ext cx="582851" cy="369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Yes</a:t>
              </a:r>
            </a:p>
          </p:txBody>
        </p:sp>
        <p:sp>
          <p:nvSpPr>
            <p:cNvPr id="75793" name="TextBox 35"/>
            <p:cNvSpPr txBox="1">
              <a:spLocks noChangeArrowheads="1"/>
            </p:cNvSpPr>
            <p:nvPr/>
          </p:nvSpPr>
          <p:spPr bwMode="auto">
            <a:xfrm>
              <a:off x="3684467" y="5772837"/>
              <a:ext cx="2323600" cy="369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Validation successful</a:t>
              </a:r>
            </a:p>
          </p:txBody>
        </p:sp>
        <p:sp>
          <p:nvSpPr>
            <p:cNvPr id="75794" name="TextBox 36"/>
            <p:cNvSpPr txBox="1">
              <a:spLocks noChangeArrowheads="1"/>
            </p:cNvSpPr>
            <p:nvPr/>
          </p:nvSpPr>
          <p:spPr bwMode="auto">
            <a:xfrm>
              <a:off x="6050338" y="4782236"/>
              <a:ext cx="1797723" cy="369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Validation failed</a:t>
              </a:r>
            </a:p>
          </p:txBody>
        </p:sp>
        <p:sp>
          <p:nvSpPr>
            <p:cNvPr id="75795" name="TextBox 37"/>
            <p:cNvSpPr txBox="1">
              <a:spLocks noChangeArrowheads="1"/>
            </p:cNvSpPr>
            <p:nvPr/>
          </p:nvSpPr>
          <p:spPr bwMode="auto">
            <a:xfrm>
              <a:off x="5449705" y="4572001"/>
              <a:ext cx="492518" cy="369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No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4648200" y="2057400"/>
            <a:ext cx="4495800" cy="1752600"/>
            <a:chOff x="5105400" y="2286000"/>
            <a:chExt cx="4495800" cy="1752600"/>
          </a:xfrm>
        </p:grpSpPr>
        <p:cxnSp>
          <p:nvCxnSpPr>
            <p:cNvPr id="75784" name="Straight Arrow Connector 12"/>
            <p:cNvCxnSpPr>
              <a:cxnSpLocks noChangeShapeType="1"/>
            </p:cNvCxnSpPr>
            <p:nvPr/>
          </p:nvCxnSpPr>
          <p:spPr bwMode="auto">
            <a:xfrm rot="5400000">
              <a:off x="6590506" y="2933700"/>
              <a:ext cx="1296194" cy="7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785" name="Rectangle 14"/>
            <p:cNvSpPr>
              <a:spLocks noChangeArrowheads="1"/>
            </p:cNvSpPr>
            <p:nvPr/>
          </p:nvSpPr>
          <p:spPr bwMode="auto">
            <a:xfrm>
              <a:off x="5105400" y="3581400"/>
              <a:ext cx="4267200" cy="457200"/>
            </a:xfrm>
            <a:prstGeom prst="rect">
              <a:avLst/>
            </a:prstGeom>
            <a:solidFill>
              <a:srgbClr val="FFFFC8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0">
                  <a:latin typeface="Helvetica" panose="020B0604020202020204" pitchFamily="34" charset="0"/>
                </a:rPr>
                <a:t>H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SHA256</a:t>
              </a:r>
              <a:r>
                <a:rPr lang="en-US" altLang="en-US" sz="1800" b="0">
                  <a:latin typeface="Helvetica" panose="020B0604020202020204" pitchFamily="34" charset="0"/>
                </a:rPr>
                <a:t>(KA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public</a:t>
              </a:r>
              <a:r>
                <a:rPr lang="en-US" altLang="en-US" sz="1800" b="0">
                  <a:latin typeface="Helvetica" panose="020B0604020202020204" pitchFamily="34" charset="0"/>
                </a:rPr>
                <a:t>, </a:t>
              </a:r>
              <a:r>
                <a:rPr lang="en-US" altLang="en-US" sz="1800" b="0">
                  <a:latin typeface="Helvetica" panose="020B0604020202020204" pitchFamily="34" charset="0"/>
                  <a:hlinkClick r:id="rId2"/>
                </a:rPr>
                <a:t>www.amazon.com</a:t>
              </a:r>
              <a:r>
                <a:rPr lang="en-US" altLang="en-US" sz="1800" b="0">
                  <a:latin typeface="Helvetica" panose="020B0604020202020204" pitchFamily="34" charset="0"/>
                </a:rPr>
                <a:t>, …)</a:t>
              </a:r>
            </a:p>
          </p:txBody>
        </p:sp>
        <p:sp>
          <p:nvSpPr>
            <p:cNvPr id="75786" name="TextBox 40"/>
            <p:cNvSpPr txBox="1">
              <a:spLocks noChangeArrowheads="1"/>
            </p:cNvSpPr>
            <p:nvPr/>
          </p:nvSpPr>
          <p:spPr bwMode="auto">
            <a:xfrm>
              <a:off x="5555088" y="2971800"/>
              <a:ext cx="40461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H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SHA256</a:t>
              </a:r>
              <a:r>
                <a:rPr lang="en-US" altLang="en-US" sz="1800" b="0">
                  <a:latin typeface="Helvetica" panose="020B0604020202020204" pitchFamily="34" charset="0"/>
                </a:rPr>
                <a:t>(KA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public</a:t>
              </a:r>
              <a:r>
                <a:rPr lang="en-US" altLang="en-US" sz="1800" b="0">
                  <a:latin typeface="Helvetica" panose="020B0604020202020204" pitchFamily="34" charset="0"/>
                </a:rPr>
                <a:t>, </a:t>
              </a:r>
              <a:r>
                <a:rPr lang="en-US" altLang="en-US" sz="1800" b="0">
                  <a:latin typeface="Helvetica" panose="020B0604020202020204" pitchFamily="34" charset="0"/>
                  <a:hlinkClick r:id="rId2"/>
                </a:rPr>
                <a:t>www.amazon.com</a:t>
              </a:r>
              <a:r>
                <a:rPr lang="en-US" altLang="en-US" sz="1800" b="0">
                  <a:latin typeface="Helvetica" panose="020B0604020202020204" pitchFamily="34" charset="0"/>
                </a:rPr>
                <a:t>, ..)</a:t>
              </a:r>
            </a:p>
          </p:txBody>
        </p:sp>
      </p:grpSp>
      <p:sp>
        <p:nvSpPr>
          <p:cNvPr id="75782" name="TextBox 42"/>
          <p:cNvSpPr txBox="1">
            <a:spLocks noChangeArrowheads="1"/>
          </p:cNvSpPr>
          <p:nvPr/>
        </p:nvSpPr>
        <p:spPr bwMode="auto">
          <a:xfrm>
            <a:off x="985838" y="762000"/>
            <a:ext cx="1223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Helvetica" panose="020B0604020202020204" pitchFamily="34" charset="0"/>
              </a:rPr>
              <a:t>Certificate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6000750"/>
            <a:ext cx="8237538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Can also validate using peer approach: </a:t>
            </a:r>
            <a:r>
              <a:rPr lang="en-US" altLang="en-US" sz="2000" b="0">
                <a:latin typeface="Helvetica" panose="020B0604020202020204" pitchFamily="34" charset="0"/>
                <a:hlinkClick r:id="rId3"/>
              </a:rPr>
              <a:t>https://www.eff.org/observatory</a:t>
            </a:r>
            <a:r>
              <a:rPr lang="en-US" altLang="en-US" sz="2000" b="0">
                <a:latin typeface="Helvetica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4155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9054" y="954088"/>
            <a:ext cx="5292101" cy="5613400"/>
          </a:xfrm>
        </p:spPr>
        <p:txBody>
          <a:bodyPr/>
          <a:lstStyle/>
          <a:p>
            <a:r>
              <a:rPr lang="en-US" altLang="en-US" dirty="0" smtClean="0"/>
              <a:t>Browser constructs a random </a:t>
            </a:r>
            <a:r>
              <a:rPr lang="en-US" altLang="en-US" dirty="0" smtClean="0">
                <a:solidFill>
                  <a:srgbClr val="0000FF"/>
                </a:solidFill>
              </a:rPr>
              <a:t>session key</a:t>
            </a:r>
            <a:r>
              <a:rPr lang="en-US" altLang="en-US" dirty="0" smtClean="0"/>
              <a:t> K used for data communication</a:t>
            </a:r>
          </a:p>
          <a:p>
            <a:pPr lvl="1"/>
            <a:r>
              <a:rPr lang="en-US" altLang="en-US" sz="2000" dirty="0" smtClean="0"/>
              <a:t>Private key for bulk crypto</a:t>
            </a:r>
            <a:endParaRPr lang="en-US" altLang="en-US" dirty="0" smtClean="0"/>
          </a:p>
          <a:p>
            <a:r>
              <a:rPr lang="en-US" altLang="en-US" dirty="0" smtClean="0"/>
              <a:t>Browser encrypts K using Amazon’</a:t>
            </a:r>
            <a:r>
              <a:rPr lang="en-US" altLang="ja-JP" dirty="0" smtClean="0"/>
              <a:t>s public key</a:t>
            </a:r>
          </a:p>
          <a:p>
            <a:r>
              <a:rPr lang="en-US" altLang="en-US" dirty="0" smtClean="0"/>
              <a:t>Browser sends E(K, </a:t>
            </a:r>
            <a:r>
              <a:rPr lang="en-US" altLang="en-US" dirty="0" err="1" smtClean="0"/>
              <a:t>KA</a:t>
            </a:r>
            <a:r>
              <a:rPr lang="en-US" altLang="en-US" baseline="-25000" dirty="0" err="1" smtClean="0"/>
              <a:t>public</a:t>
            </a:r>
            <a:r>
              <a:rPr lang="en-US" altLang="en-US" dirty="0" smtClean="0"/>
              <a:t>) </a:t>
            </a:r>
            <a:br>
              <a:rPr lang="en-US" altLang="en-US" dirty="0" smtClean="0"/>
            </a:br>
            <a:r>
              <a:rPr lang="en-US" altLang="en-US" dirty="0" smtClean="0"/>
              <a:t>to server</a:t>
            </a:r>
          </a:p>
          <a:p>
            <a:r>
              <a:rPr lang="en-US" altLang="en-US" dirty="0" smtClean="0"/>
              <a:t>Browser displays</a:t>
            </a:r>
          </a:p>
          <a:p>
            <a:r>
              <a:rPr lang="en-US" altLang="en-US" dirty="0" smtClean="0"/>
              <a:t>All subsequent comm. encrypted w/ symmetric cipher </a:t>
            </a:r>
            <a:br>
              <a:rPr lang="en-US" altLang="en-US" dirty="0" smtClean="0"/>
            </a:br>
            <a:r>
              <a:rPr lang="en-US" altLang="en-US" dirty="0" smtClean="0"/>
              <a:t>(e.g., </a:t>
            </a:r>
            <a:r>
              <a:rPr lang="en-US" altLang="en-US" dirty="0" smtClean="0">
                <a:solidFill>
                  <a:srgbClr val="0000FF"/>
                </a:solidFill>
              </a:rPr>
              <a:t>AES128</a:t>
            </a:r>
            <a:r>
              <a:rPr lang="en-US" altLang="en-US" dirty="0" smtClean="0"/>
              <a:t>) using key K</a:t>
            </a:r>
          </a:p>
          <a:p>
            <a:pPr lvl="1"/>
            <a:r>
              <a:rPr lang="en-US" altLang="en-US" sz="2000" dirty="0" smtClean="0"/>
              <a:t>E.g., client can authenticate using a password</a:t>
            </a:r>
          </a:p>
          <a:p>
            <a:pPr lvl="1"/>
            <a:endParaRPr lang="en-US" altLang="en-US" sz="2000" dirty="0" smtClean="0"/>
          </a:p>
        </p:txBody>
      </p:sp>
      <p:pic>
        <p:nvPicPr>
          <p:cNvPr id="9492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3444875"/>
            <a:ext cx="9906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3" name="Line 5"/>
          <p:cNvSpPr>
            <a:spLocks noChangeShapeType="1"/>
          </p:cNvSpPr>
          <p:nvPr/>
        </p:nvSpPr>
        <p:spPr bwMode="auto">
          <a:xfrm rot="16200000" flipH="1">
            <a:off x="6280944" y="3706019"/>
            <a:ext cx="4730750" cy="6191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Line 6"/>
          <p:cNvSpPr>
            <a:spLocks noChangeShapeType="1"/>
          </p:cNvSpPr>
          <p:nvPr/>
        </p:nvSpPr>
        <p:spPr bwMode="auto">
          <a:xfrm rot="5400000">
            <a:off x="3378200" y="3646488"/>
            <a:ext cx="4714875" cy="317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7"/>
          <p:cNvSpPr txBox="1">
            <a:spLocks noChangeArrowheads="1"/>
          </p:cNvSpPr>
          <p:nvPr/>
        </p:nvSpPr>
        <p:spPr bwMode="auto">
          <a:xfrm>
            <a:off x="5164138" y="866775"/>
            <a:ext cx="1125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0000FF"/>
                </a:solidFill>
                <a:latin typeface="Helvetica" panose="020B0604020202020204" pitchFamily="34" charset="0"/>
              </a:rPr>
              <a:t>Browser</a:t>
            </a:r>
          </a:p>
        </p:txBody>
      </p:sp>
      <p:sp>
        <p:nvSpPr>
          <p:cNvPr id="76806" name="Text Box 8"/>
          <p:cNvSpPr txBox="1">
            <a:spLocks noChangeArrowheads="1"/>
          </p:cNvSpPr>
          <p:nvPr/>
        </p:nvSpPr>
        <p:spPr bwMode="auto">
          <a:xfrm>
            <a:off x="7899400" y="866775"/>
            <a:ext cx="1125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FF3300"/>
                </a:solidFill>
                <a:latin typeface="Helvetica" panose="020B0604020202020204" pitchFamily="34" charset="0"/>
              </a:rPr>
              <a:t>Amazon</a:t>
            </a:r>
          </a:p>
        </p:txBody>
      </p:sp>
      <p:sp>
        <p:nvSpPr>
          <p:cNvPr id="76807" name="Line 9"/>
          <p:cNvSpPr>
            <a:spLocks noChangeShapeType="1"/>
          </p:cNvSpPr>
          <p:nvPr/>
        </p:nvSpPr>
        <p:spPr bwMode="auto">
          <a:xfrm rot="5400000">
            <a:off x="6876256" y="224632"/>
            <a:ext cx="582613" cy="28956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Text Box 10"/>
          <p:cNvSpPr txBox="1">
            <a:spLocks noChangeArrowheads="1"/>
          </p:cNvSpPr>
          <p:nvPr/>
        </p:nvSpPr>
        <p:spPr bwMode="auto">
          <a:xfrm rot="10146980" flipH="1" flipV="1">
            <a:off x="6119813" y="1317625"/>
            <a:ext cx="200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bg2"/>
                </a:solidFill>
                <a:latin typeface="Helvetica" panose="020B0604020202020204" pitchFamily="34" charset="0"/>
              </a:rPr>
              <a:t>Here’</a:t>
            </a:r>
            <a:r>
              <a:rPr lang="en-US" altLang="ja-JP" sz="2000">
                <a:solidFill>
                  <a:schemeClr val="bg2"/>
                </a:solidFill>
                <a:latin typeface="Helvetica" panose="020B0604020202020204" pitchFamily="34" charset="0"/>
              </a:rPr>
              <a:t>s my cert</a:t>
            </a:r>
            <a:endParaRPr lang="en-US" altLang="en-US" sz="2000">
              <a:solidFill>
                <a:schemeClr val="bg2"/>
              </a:solidFill>
              <a:latin typeface="Helvetica" panose="020B0604020202020204" pitchFamily="34" charset="0"/>
            </a:endParaRPr>
          </a:p>
        </p:txBody>
      </p:sp>
      <p:sp>
        <p:nvSpPr>
          <p:cNvPr id="76809" name="Rectangle 11"/>
          <p:cNvSpPr>
            <a:spLocks noChangeArrowheads="1"/>
          </p:cNvSpPr>
          <p:nvPr/>
        </p:nvSpPr>
        <p:spPr bwMode="auto">
          <a:xfrm rot="-646924">
            <a:off x="6024563" y="1762125"/>
            <a:ext cx="2362200" cy="319088"/>
          </a:xfrm>
          <a:prstGeom prst="rect">
            <a:avLst/>
          </a:prstGeom>
          <a:solidFill>
            <a:schemeClr val="bg2">
              <a:alpha val="65097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latin typeface="Helvetica" panose="020B0604020202020204" pitchFamily="34" charset="0"/>
            </a:endParaRPr>
          </a:p>
        </p:txBody>
      </p:sp>
      <p:sp>
        <p:nvSpPr>
          <p:cNvPr id="76810" name="Text Box 12"/>
          <p:cNvSpPr txBox="1">
            <a:spLocks noChangeArrowheads="1"/>
          </p:cNvSpPr>
          <p:nvPr/>
        </p:nvSpPr>
        <p:spPr bwMode="auto">
          <a:xfrm rot="-660000">
            <a:off x="6251575" y="1790700"/>
            <a:ext cx="183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  <a:latin typeface="Helvetica" panose="020B0604020202020204" pitchFamily="34" charset="0"/>
              </a:rPr>
              <a:t>~1 KB of data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719763" y="2444750"/>
            <a:ext cx="2895600" cy="765175"/>
            <a:chOff x="3456" y="1870"/>
            <a:chExt cx="1824" cy="482"/>
          </a:xfrm>
        </p:grpSpPr>
        <p:sp>
          <p:nvSpPr>
            <p:cNvPr id="76824" name="Line 14"/>
            <p:cNvSpPr>
              <a:spLocks noChangeShapeType="1"/>
            </p:cNvSpPr>
            <p:nvPr/>
          </p:nvSpPr>
          <p:spPr bwMode="auto">
            <a:xfrm rot="5400000" flipV="1">
              <a:off x="4142" y="1214"/>
              <a:ext cx="452" cy="1824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5" name="Text Box 15"/>
            <p:cNvSpPr txBox="1">
              <a:spLocks noChangeArrowheads="1"/>
            </p:cNvSpPr>
            <p:nvPr/>
          </p:nvSpPr>
          <p:spPr bwMode="auto">
            <a:xfrm rot="660000">
              <a:off x="3893" y="1870"/>
              <a:ext cx="102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solidFill>
                    <a:srgbClr val="0000FF"/>
                  </a:solidFill>
                  <a:latin typeface="Helvetica" panose="020B0604020202020204" pitchFamily="34" charset="0"/>
                </a:rPr>
                <a:t>E(K, KA</a:t>
              </a:r>
              <a:r>
                <a:rPr lang="en-US" altLang="en-US" sz="2000" b="0" baseline="-25000">
                  <a:solidFill>
                    <a:srgbClr val="0000FF"/>
                  </a:solidFill>
                  <a:latin typeface="Helvetica" panose="020B0604020202020204" pitchFamily="34" charset="0"/>
                </a:rPr>
                <a:t>public</a:t>
              </a:r>
              <a:r>
                <a:rPr lang="en-US" altLang="en-US" sz="2000" b="0">
                  <a:solidFill>
                    <a:srgbClr val="0000FF"/>
                  </a:solidFill>
                  <a:latin typeface="Helvetica" panose="020B0604020202020204" pitchFamily="34" charset="0"/>
                </a:rPr>
                <a:t>)</a:t>
              </a:r>
            </a:p>
          </p:txBody>
        </p:sp>
      </p:grpSp>
      <p:sp>
        <p:nvSpPr>
          <p:cNvPr id="949264" name="Rectangle 16"/>
          <p:cNvSpPr>
            <a:spLocks noChangeArrowheads="1"/>
          </p:cNvSpPr>
          <p:nvPr/>
        </p:nvSpPr>
        <p:spPr bwMode="auto">
          <a:xfrm>
            <a:off x="5327650" y="2212975"/>
            <a:ext cx="37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Helvetica" panose="020B0604020202020204" pitchFamily="34" charset="0"/>
              </a:rPr>
              <a:t>K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719763" y="4351338"/>
            <a:ext cx="2895600" cy="763587"/>
            <a:chOff x="3456" y="2447"/>
            <a:chExt cx="1824" cy="481"/>
          </a:xfrm>
        </p:grpSpPr>
        <p:sp>
          <p:nvSpPr>
            <p:cNvPr id="76822" name="Line 19"/>
            <p:cNvSpPr>
              <a:spLocks noChangeShapeType="1"/>
            </p:cNvSpPr>
            <p:nvPr/>
          </p:nvSpPr>
          <p:spPr bwMode="auto">
            <a:xfrm rot="5400000" flipV="1">
              <a:off x="4142" y="1790"/>
              <a:ext cx="452" cy="1824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3" name="Text Box 20"/>
            <p:cNvSpPr txBox="1">
              <a:spLocks noChangeArrowheads="1"/>
            </p:cNvSpPr>
            <p:nvPr/>
          </p:nvSpPr>
          <p:spPr bwMode="auto">
            <a:xfrm rot="771332">
              <a:off x="3695" y="2447"/>
              <a:ext cx="14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solidFill>
                    <a:srgbClr val="0000FF"/>
                  </a:solidFill>
                  <a:latin typeface="Helvetica" panose="020B0604020202020204" pitchFamily="34" charset="0"/>
                </a:rPr>
                <a:t>E(password …, K)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795963" y="5319713"/>
            <a:ext cx="2819400" cy="696912"/>
            <a:chOff x="3504" y="3681"/>
            <a:chExt cx="1776" cy="439"/>
          </a:xfrm>
        </p:grpSpPr>
        <p:sp>
          <p:nvSpPr>
            <p:cNvPr id="76820" name="Line 22"/>
            <p:cNvSpPr>
              <a:spLocks noChangeShapeType="1"/>
            </p:cNvSpPr>
            <p:nvPr/>
          </p:nvSpPr>
          <p:spPr bwMode="auto">
            <a:xfrm rot="5400000">
              <a:off x="4228" y="3068"/>
              <a:ext cx="328" cy="177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1" name="Text Box 23"/>
            <p:cNvSpPr txBox="1">
              <a:spLocks noChangeArrowheads="1"/>
            </p:cNvSpPr>
            <p:nvPr/>
          </p:nvSpPr>
          <p:spPr bwMode="auto">
            <a:xfrm rot="10146980" flipH="1" flipV="1">
              <a:off x="3694" y="3681"/>
              <a:ext cx="1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solidFill>
                    <a:srgbClr val="FF3300"/>
                  </a:solidFill>
                  <a:latin typeface="Helvetica" panose="020B0604020202020204" pitchFamily="34" charset="0"/>
                </a:rPr>
                <a:t>E(response …, K)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795963" y="3360738"/>
            <a:ext cx="2819400" cy="674687"/>
            <a:chOff x="3504" y="3071"/>
            <a:chExt cx="1776" cy="425"/>
          </a:xfrm>
        </p:grpSpPr>
        <p:sp>
          <p:nvSpPr>
            <p:cNvPr id="76818" name="Line 25"/>
            <p:cNvSpPr>
              <a:spLocks noChangeShapeType="1"/>
            </p:cNvSpPr>
            <p:nvPr/>
          </p:nvSpPr>
          <p:spPr bwMode="auto">
            <a:xfrm rot="5400000">
              <a:off x="4228" y="2444"/>
              <a:ext cx="328" cy="177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9" name="Text Box 26"/>
            <p:cNvSpPr txBox="1">
              <a:spLocks noChangeArrowheads="1"/>
            </p:cNvSpPr>
            <p:nvPr/>
          </p:nvSpPr>
          <p:spPr bwMode="auto">
            <a:xfrm rot="10146980" flipH="1" flipV="1">
              <a:off x="3696" y="3071"/>
              <a:ext cx="129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solidFill>
                    <a:srgbClr val="FF3300"/>
                  </a:solidFill>
                  <a:latin typeface="Helvetica" panose="020B0604020202020204" pitchFamily="34" charset="0"/>
                </a:rPr>
                <a:t>Agreed</a:t>
              </a:r>
            </a:p>
          </p:txBody>
        </p:sp>
      </p:grpSp>
      <p:sp>
        <p:nvSpPr>
          <p:cNvPr id="76816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en-US" sz="40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HTTPS</a:t>
            </a:r>
            <a:r>
              <a:rPr lang="en-US" altLang="en-US" dirty="0" smtClean="0">
                <a:latin typeface="Helvetica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Connection (SSL/TLS) con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t’d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949265" name="Rectangle 17"/>
          <p:cNvSpPr>
            <a:spLocks noChangeArrowheads="1"/>
          </p:cNvSpPr>
          <p:nvPr/>
        </p:nvSpPr>
        <p:spPr bwMode="auto">
          <a:xfrm>
            <a:off x="8691563" y="3360738"/>
            <a:ext cx="376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Helvetica" panose="020B0604020202020204" pitchFamily="34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7763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2" grpId="0" build="p"/>
      <p:bldP spid="949264" grpId="0"/>
      <p:bldP spid="94926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more challenges to building secure systems and applications</a:t>
            </a:r>
          </a:p>
          <a:p>
            <a:endParaRPr lang="en-US" dirty="0"/>
          </a:p>
          <a:p>
            <a:r>
              <a:rPr lang="en-US" dirty="0" smtClean="0"/>
              <a:t>No </a:t>
            </a:r>
            <a:r>
              <a:rPr lang="en-US" smtClean="0"/>
              <a:t>fixed-point solutions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Adversaries constantly change and adapt</a:t>
            </a:r>
          </a:p>
          <a:p>
            <a:endParaRPr lang="en-US" dirty="0"/>
          </a:p>
          <a:p>
            <a:r>
              <a:rPr lang="en-US" dirty="0" smtClean="0"/>
              <a:t>Defenses must also constantly change and adapt</a:t>
            </a:r>
          </a:p>
          <a:p>
            <a:endParaRPr lang="en-US" dirty="0"/>
          </a:p>
          <a:p>
            <a:r>
              <a:rPr lang="en-US" dirty="0" smtClean="0"/>
              <a:t>Take CS 161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59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826328"/>
            <a:ext cx="8610600" cy="17268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Let’s Thank the TAs!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Good Bye!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028247" y="1849425"/>
            <a:ext cx="2075946" cy="1386760"/>
            <a:chOff x="4028247" y="1849425"/>
            <a:chExt cx="2075946" cy="1386760"/>
          </a:xfrm>
        </p:grpSpPr>
        <p:sp>
          <p:nvSpPr>
            <p:cNvPr id="5" name="Oval 4"/>
            <p:cNvSpPr/>
            <p:nvPr/>
          </p:nvSpPr>
          <p:spPr>
            <a:xfrm>
              <a:off x="4028247" y="1849425"/>
              <a:ext cx="2075946" cy="13867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6521" y="2610593"/>
              <a:ext cx="817986" cy="383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i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ntro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4722442" y="1967520"/>
              <a:ext cx="803792" cy="121307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4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OS Concepts</a:t>
              </a:r>
              <a:endPara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 rot="4976989">
            <a:off x="3427171" y="1385543"/>
            <a:ext cx="2050167" cy="260703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Concurrency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 rot="12045830">
            <a:off x="3276193" y="1137077"/>
            <a:ext cx="2086366" cy="256180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Address Space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7076965">
            <a:off x="4372473" y="680135"/>
            <a:ext cx="1852845" cy="265970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File Systems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1563930">
            <a:off x="5187021" y="1767947"/>
            <a:ext cx="1462166" cy="266061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C3333"/>
                </a:solidFill>
              </a:rPr>
              <a:t>Distributed Systems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C333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6913033">
            <a:off x="3144819" y="1534660"/>
            <a:ext cx="1436797" cy="382081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Reliability, Security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7159365" y="1582012"/>
            <a:ext cx="1756035" cy="703988"/>
          </a:xfrm>
          <a:prstGeom prst="wedgeRoundRectCallout">
            <a:avLst>
              <a:gd name="adj1" fmla="val -55876"/>
              <a:gd name="adj2" fmla="val 77995"/>
              <a:gd name="adj3" fmla="val 16667"/>
            </a:avLst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CS168 Networking</a:t>
            </a:r>
            <a:endParaRPr kumimoji="0" lang="en-US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990600" y="1816554"/>
            <a:ext cx="1756035" cy="703988"/>
          </a:xfrm>
          <a:prstGeom prst="wedgeRoundRectCallout">
            <a:avLst>
              <a:gd name="adj1" fmla="val 97164"/>
              <a:gd name="adj2" fmla="val 180955"/>
              <a:gd name="adj3" fmla="val 16667"/>
            </a:avLst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CS186 Databases</a:t>
            </a:r>
            <a:endParaRPr kumimoji="0" 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383242" y="3361360"/>
            <a:ext cx="1756035" cy="703988"/>
          </a:xfrm>
          <a:prstGeom prst="wedgeRoundRectCallout">
            <a:avLst>
              <a:gd name="adj1" fmla="val 86369"/>
              <a:gd name="adj2" fmla="val 32059"/>
              <a:gd name="adj3" fmla="val 16667"/>
            </a:avLst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CS161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Security</a:t>
            </a:r>
            <a:endParaRPr kumimoji="0" 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6819488" y="4591786"/>
            <a:ext cx="1756035" cy="703988"/>
          </a:xfrm>
          <a:prstGeom prst="wedgeRoundRectCallout">
            <a:avLst>
              <a:gd name="adj1" fmla="val -71117"/>
              <a:gd name="adj2" fmla="val -83574"/>
              <a:gd name="adj3" fmla="val 16667"/>
            </a:avLst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CS262a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Grad OS</a:t>
            </a:r>
            <a:endParaRPr kumimoji="0" 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7200835" y="3205908"/>
            <a:ext cx="1756035" cy="703988"/>
          </a:xfrm>
          <a:prstGeom prst="wedgeRoundRectCallout">
            <a:avLst>
              <a:gd name="adj1" fmla="val -33650"/>
              <a:gd name="adj2" fmla="val -43974"/>
              <a:gd name="adj3" fmla="val 16667"/>
            </a:avLst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CS169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SW </a:t>
            </a:r>
            <a:r>
              <a:rPr kumimoji="0" lang="en-US" sz="18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Eng</a:t>
            </a:r>
            <a:endParaRPr kumimoji="0" 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3870651" y="5349490"/>
            <a:ext cx="1756035" cy="703988"/>
          </a:xfrm>
          <a:prstGeom prst="wedgeRoundRectCallout">
            <a:avLst>
              <a:gd name="adj1" fmla="val -33650"/>
              <a:gd name="adj2" fmla="val -43974"/>
              <a:gd name="adj3" fmla="val 16667"/>
            </a:avLst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BerkeleyX</a:t>
            </a:r>
            <a:endParaRPr kumimoji="0" 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 charset="0"/>
              <a:ea typeface="Gill Sans Light" charset="0"/>
              <a:cs typeface="Gill Sans Light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Gill Sans Light" charset="0"/>
                <a:ea typeface="Gill Sans Light" charset="0"/>
                <a:cs typeface="Gill Sans Light" charset="0"/>
              </a:rPr>
              <a:t>MOOCs</a:t>
            </a:r>
            <a:endParaRPr kumimoji="0" 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227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Background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91600" cy="58674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1980’s and 1990’s: 52% growth in performance per year!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2002: The thermal wall</a:t>
            </a:r>
          </a:p>
          <a:p>
            <a:pPr lvl="1"/>
            <a:r>
              <a:rPr lang="en-US" altLang="en-US" dirty="0" smtClean="0"/>
              <a:t>Speed (frequency) peaks,</a:t>
            </a:r>
            <a:br>
              <a:rPr lang="en-US" altLang="en-US" dirty="0" smtClean="0"/>
            </a:br>
            <a:r>
              <a:rPr lang="en-US" altLang="en-US" dirty="0" smtClean="0"/>
              <a:t>but transistors keep</a:t>
            </a:r>
            <a:br>
              <a:rPr lang="en-US" altLang="en-US" dirty="0" smtClean="0"/>
            </a:br>
            <a:r>
              <a:rPr lang="en-US" altLang="en-US" dirty="0" smtClean="0"/>
              <a:t>shrinking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2000’s: Multicore revolution</a:t>
            </a:r>
          </a:p>
          <a:p>
            <a:pPr lvl="1"/>
            <a:r>
              <a:rPr lang="en-US" altLang="en-US" dirty="0" smtClean="0"/>
              <a:t>15-20 years later than </a:t>
            </a:r>
            <a:br>
              <a:rPr lang="en-US" altLang="en-US" dirty="0" smtClean="0"/>
            </a:br>
            <a:r>
              <a:rPr lang="en-US" altLang="en-US" dirty="0" smtClean="0"/>
              <a:t>predicted, we have hit </a:t>
            </a:r>
            <a:br>
              <a:rPr lang="en-US" altLang="en-US" dirty="0" smtClean="0"/>
            </a:br>
            <a:r>
              <a:rPr lang="en-US" altLang="en-US" dirty="0" smtClean="0"/>
              <a:t>the performance wall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2010’s: Rise of Big Data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3" y="1345406"/>
            <a:ext cx="4700587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4596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438400"/>
            <a:ext cx="572149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Deluge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3820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Billions of users connected through the net</a:t>
            </a:r>
          </a:p>
          <a:p>
            <a:pPr lvl="1"/>
            <a:r>
              <a:rPr lang="en-US" altLang="en-US" dirty="0" smtClean="0"/>
              <a:t>WWW, FB, twitter, cell phones, …</a:t>
            </a:r>
          </a:p>
          <a:p>
            <a:pPr lvl="1"/>
            <a:r>
              <a:rPr lang="en-US" altLang="en-US" dirty="0" smtClean="0"/>
              <a:t>80% of the data on FB was produced last year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Storage getting cheaper</a:t>
            </a:r>
          </a:p>
          <a:p>
            <a:pPr lvl="1"/>
            <a:r>
              <a:rPr lang="en-US" altLang="en-US" dirty="0" smtClean="0"/>
              <a:t>Store more data!</a:t>
            </a:r>
          </a:p>
          <a:p>
            <a:pPr lvl="1"/>
            <a:r>
              <a:rPr lang="en-US" altLang="en-US" dirty="0" smtClean="0"/>
              <a:t>8TB drives common</a:t>
            </a:r>
          </a:p>
          <a:p>
            <a:pPr lvl="1"/>
            <a:r>
              <a:rPr lang="en-US" altLang="en-US" dirty="0" smtClean="0"/>
              <a:t>10TB announced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Units of interest:</a:t>
            </a:r>
          </a:p>
          <a:p>
            <a:pPr lvl="1"/>
            <a:r>
              <a:rPr lang="en-US" altLang="en-US" dirty="0" smtClean="0"/>
              <a:t>Gigabyte: 2</a:t>
            </a:r>
            <a:r>
              <a:rPr lang="en-US" altLang="en-US" baseline="30000" dirty="0" smtClean="0"/>
              <a:t>30</a:t>
            </a:r>
            <a:r>
              <a:rPr lang="en-US" altLang="en-US" dirty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 10</a:t>
            </a:r>
            <a:r>
              <a:rPr lang="en-US" altLang="en-US" baseline="30000" dirty="0" smtClean="0">
                <a:sym typeface="Symbol" panose="05050102010706020507" pitchFamily="18" charset="2"/>
              </a:rPr>
              <a:t>9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Terabyte: 2</a:t>
            </a:r>
            <a:r>
              <a:rPr lang="en-US" altLang="en-US" baseline="30000" dirty="0" smtClean="0">
                <a:sym typeface="Symbol" panose="05050102010706020507" pitchFamily="18" charset="2"/>
              </a:rPr>
              <a:t>40</a:t>
            </a:r>
            <a:r>
              <a:rPr lang="en-US" altLang="en-US" dirty="0" smtClean="0">
                <a:sym typeface="Symbol" panose="05050102010706020507" pitchFamily="18" charset="2"/>
              </a:rPr>
              <a:t>  10</a:t>
            </a:r>
            <a:r>
              <a:rPr lang="en-US" altLang="en-US" baseline="30000" dirty="0" smtClean="0">
                <a:sym typeface="Symbol" panose="05050102010706020507" pitchFamily="18" charset="2"/>
              </a:rPr>
              <a:t>12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Petabyte: 2</a:t>
            </a:r>
            <a:r>
              <a:rPr lang="en-US" altLang="en-US" baseline="30000" dirty="0" smtClean="0">
                <a:sym typeface="Symbol" panose="05050102010706020507" pitchFamily="18" charset="2"/>
              </a:rPr>
              <a:t>50</a:t>
            </a:r>
            <a:r>
              <a:rPr lang="en-US" altLang="en-US" dirty="0" smtClean="0">
                <a:sym typeface="Symbol" panose="05050102010706020507" pitchFamily="18" charset="2"/>
              </a:rPr>
              <a:t>  10</a:t>
            </a:r>
            <a:r>
              <a:rPr lang="en-US" altLang="en-US" baseline="30000" dirty="0" smtClean="0">
                <a:sym typeface="Symbol" panose="05050102010706020507" pitchFamily="18" charset="2"/>
              </a:rPr>
              <a:t>15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Exabyte: 2</a:t>
            </a:r>
            <a:r>
              <a:rPr lang="en-US" altLang="en-US" baseline="30000" dirty="0" smtClean="0">
                <a:sym typeface="Symbol" panose="05050102010706020507" pitchFamily="18" charset="2"/>
              </a:rPr>
              <a:t>60</a:t>
            </a:r>
            <a:r>
              <a:rPr lang="en-US" altLang="en-US" dirty="0" smtClean="0">
                <a:sym typeface="Symbol" panose="05050102010706020507" pitchFamily="18" charset="2"/>
              </a:rPr>
              <a:t>  10</a:t>
            </a:r>
            <a:r>
              <a:rPr lang="en-US" altLang="en-US" baseline="30000" dirty="0" smtClean="0">
                <a:sym typeface="Symbol" panose="05050102010706020507" pitchFamily="18" charset="2"/>
              </a:rPr>
              <a:t>18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Zettabyte: 20</a:t>
            </a:r>
            <a:r>
              <a:rPr lang="en-US" altLang="en-US" baseline="30000" dirty="0" smtClean="0">
                <a:sym typeface="Symbol" panose="05050102010706020507" pitchFamily="18" charset="2"/>
              </a:rPr>
              <a:t>70 </a:t>
            </a:r>
            <a:r>
              <a:rPr lang="en-US" altLang="en-US" dirty="0" smtClean="0">
                <a:sym typeface="Symbol" panose="05050102010706020507" pitchFamily="18" charset="2"/>
              </a:rPr>
              <a:t> 10</a:t>
            </a:r>
            <a:r>
              <a:rPr lang="en-US" altLang="en-US" baseline="30000" dirty="0" smtClean="0">
                <a:sym typeface="Symbol" panose="05050102010706020507" pitchFamily="18" charset="2"/>
              </a:rPr>
              <a:t>21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Yottabyte: 20</a:t>
            </a:r>
            <a:r>
              <a:rPr lang="en-US" altLang="en-US" baseline="30000" dirty="0" smtClean="0">
                <a:sym typeface="Symbol" panose="05050102010706020507" pitchFamily="18" charset="2"/>
              </a:rPr>
              <a:t>80</a:t>
            </a:r>
            <a:r>
              <a:rPr lang="en-US" altLang="en-US" dirty="0" smtClean="0">
                <a:sym typeface="Symbol" panose="05050102010706020507" pitchFamily="18" charset="2"/>
              </a:rPr>
              <a:t>  10</a:t>
            </a:r>
            <a:r>
              <a:rPr lang="en-US" altLang="en-US" baseline="30000" dirty="0" smtClean="0">
                <a:sym typeface="Symbol" panose="05050102010706020507" pitchFamily="18" charset="2"/>
              </a:rPr>
              <a:t>24</a:t>
            </a: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81607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Security Requirements</a:t>
            </a:r>
          </a:p>
        </p:txBody>
      </p:sp>
      <p:sp>
        <p:nvSpPr>
          <p:cNvPr id="294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82000" cy="5562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Authentication </a:t>
            </a:r>
          </a:p>
          <a:p>
            <a:pPr lvl="1"/>
            <a:r>
              <a:rPr lang="en-US" altLang="en-US" dirty="0" smtClean="0"/>
              <a:t>Ensures that a user is who is claiming to be</a:t>
            </a:r>
          </a:p>
          <a:p>
            <a:pPr lvl="3"/>
            <a:endParaRPr lang="en-US" altLang="en-US" dirty="0" smtClean="0"/>
          </a:p>
          <a:p>
            <a:r>
              <a:rPr lang="en-US" altLang="en-US" dirty="0" smtClean="0"/>
              <a:t>Data integrity </a:t>
            </a:r>
          </a:p>
          <a:p>
            <a:pPr lvl="1"/>
            <a:r>
              <a:rPr lang="en-US" altLang="en-US" dirty="0" smtClean="0"/>
              <a:t>Ensure that data is not changed from source to destination or after being written on a storage device </a:t>
            </a:r>
          </a:p>
          <a:p>
            <a:pPr lvl="3"/>
            <a:endParaRPr lang="en-US" altLang="en-US" dirty="0" smtClean="0"/>
          </a:p>
          <a:p>
            <a:r>
              <a:rPr lang="en-US" altLang="en-US" dirty="0" smtClean="0"/>
              <a:t>Confidentiality </a:t>
            </a:r>
          </a:p>
          <a:p>
            <a:pPr lvl="1"/>
            <a:r>
              <a:rPr lang="en-US" altLang="en-US" dirty="0" smtClean="0"/>
              <a:t>Ensures that data is read only by authorized users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Non-repudiation</a:t>
            </a:r>
          </a:p>
          <a:p>
            <a:pPr lvl="1"/>
            <a:r>
              <a:rPr lang="en-US" altLang="en-US" dirty="0" smtClean="0"/>
              <a:t>Sender/client can’</a:t>
            </a:r>
            <a:r>
              <a:rPr lang="en-US" altLang="ja-JP" dirty="0" smtClean="0"/>
              <a:t>t later claim didn’t send/write data</a:t>
            </a:r>
          </a:p>
          <a:p>
            <a:pPr lvl="1"/>
            <a:r>
              <a:rPr lang="en-US" altLang="en-US" dirty="0" smtClean="0"/>
              <a:t>Receiver/server can’</a:t>
            </a:r>
            <a:r>
              <a:rPr lang="en-US" altLang="ja-JP" dirty="0" smtClean="0"/>
              <a:t>t claim didn’t receive/write data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1094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502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Grows Faster than Moore’s Law</a:t>
            </a:r>
            <a:endParaRPr lang="en-US" altLang="en-US" dirty="0" smtClean="0"/>
          </a:p>
        </p:txBody>
      </p:sp>
      <p:pic>
        <p:nvPicPr>
          <p:cNvPr id="921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66800"/>
            <a:ext cx="2544763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4114800"/>
            <a:ext cx="37211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788" y="2590800"/>
            <a:ext cx="264001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2438400" y="1295400"/>
            <a:ext cx="2322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Helvetica" panose="020B0604020202020204" pitchFamily="34" charset="0"/>
              </a:rPr>
              <a:t>Projected Growth</a:t>
            </a:r>
          </a:p>
        </p:txBody>
      </p:sp>
      <p:sp>
        <p:nvSpPr>
          <p:cNvPr id="9222" name="TextBox 7"/>
          <p:cNvSpPr txBox="1">
            <a:spLocks noChangeArrowheads="1"/>
          </p:cNvSpPr>
          <p:nvPr/>
        </p:nvSpPr>
        <p:spPr bwMode="auto">
          <a:xfrm rot="-5400000">
            <a:off x="-658813" y="2887663"/>
            <a:ext cx="247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Helvetica" panose="020B0604020202020204" pitchFamily="34" charset="0"/>
              </a:rPr>
              <a:t>Increase over 2010</a:t>
            </a:r>
          </a:p>
        </p:txBody>
      </p:sp>
      <p:graphicFrame>
        <p:nvGraphicFramePr>
          <p:cNvPr id="9" name="Chart 8"/>
          <p:cNvGraphicFramePr/>
          <p:nvPr/>
        </p:nvGraphicFramePr>
        <p:xfrm>
          <a:off x="685800" y="1509715"/>
          <a:ext cx="72771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98949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Solving the Impedance 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5400675" cy="4525963"/>
          </a:xfrm>
        </p:spPr>
        <p:txBody>
          <a:bodyPr/>
          <a:lstStyle/>
          <a:p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Computers not getting faster, and we are drowning in data</a:t>
            </a:r>
          </a:p>
          <a:p>
            <a:pPr lvl="1"/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How to resolve the dilemma?</a:t>
            </a:r>
          </a:p>
          <a:p>
            <a:endParaRPr lang="en-US" altLang="en-US" smtClean="0">
              <a:latin typeface="+mj-lt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Solution adopted by web-scale companies</a:t>
            </a:r>
          </a:p>
          <a:p>
            <a:pPr lvl="1"/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Go massively </a:t>
            </a:r>
            <a:r>
              <a:rPr lang="en-US" altLang="en-US" i="1" smtClean="0">
                <a:solidFill>
                  <a:srgbClr val="FF0000"/>
                </a:solidFill>
                <a:latin typeface="+mj-lt"/>
                <a:ea typeface="ＭＳ Ｐゴシック" panose="020B0600070205080204" pitchFamily="34" charset="-128"/>
              </a:rPr>
              <a:t>distributed</a:t>
            </a:r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 </a:t>
            </a:r>
            <a:br>
              <a:rPr lang="en-US" altLang="en-US" smtClean="0">
                <a:latin typeface="+mj-lt"/>
                <a:ea typeface="ＭＳ Ｐゴシック" panose="020B0600070205080204" pitchFamily="34" charset="-128"/>
              </a:rPr>
            </a:br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and </a:t>
            </a:r>
            <a:r>
              <a:rPr lang="en-US" altLang="en-US" i="1" smtClean="0">
                <a:solidFill>
                  <a:srgbClr val="FF0000"/>
                </a:solidFill>
                <a:latin typeface="+mj-lt"/>
                <a:ea typeface="ＭＳ Ｐゴシック" panose="020B0600070205080204" pitchFamily="34" charset="-128"/>
              </a:rPr>
              <a:t>parallel</a:t>
            </a:r>
          </a:p>
          <a:p>
            <a:pPr lvl="1"/>
            <a:endParaRPr lang="en-US" altLang="en-US" dirty="0" smtClean="0">
              <a:latin typeface="+mj-lt"/>
              <a:ea typeface="ＭＳ Ｐゴシック" panose="020B0600070205080204" pitchFamily="34" charset="-128"/>
            </a:endParaRPr>
          </a:p>
        </p:txBody>
      </p:sp>
      <p:pic>
        <p:nvPicPr>
          <p:cNvPr id="4" name="Picture 3" descr="Picture 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76600"/>
            <a:ext cx="4230688" cy="3121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4052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95250" y="-106362"/>
            <a:ext cx="89535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Enter the World of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743950" cy="55626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Distributed Systems/Computing</a:t>
            </a:r>
          </a:p>
          <a:p>
            <a:pPr lvl="1"/>
            <a:r>
              <a:rPr lang="en-US" altLang="en-US" i="1" dirty="0" smtClean="0">
                <a:solidFill>
                  <a:srgbClr val="008000"/>
                </a:solidFill>
                <a:latin typeface="+mj-lt"/>
                <a:ea typeface="ＭＳ Ｐゴシック" panose="020B0600070205080204" pitchFamily="34" charset="-128"/>
              </a:rPr>
              <a:t>Loosely coupled 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set of computers, communicating through </a:t>
            </a:r>
            <a:r>
              <a:rPr lang="en-US" altLang="en-US" dirty="0" smtClean="0">
                <a:solidFill>
                  <a:srgbClr val="008000"/>
                </a:solidFill>
                <a:latin typeface="+mj-lt"/>
                <a:ea typeface="ＭＳ Ｐゴシック" panose="020B0600070205080204" pitchFamily="34" charset="-128"/>
              </a:rPr>
              <a:t>message passing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, solving a common goal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Tools: </a:t>
            </a:r>
            <a:r>
              <a:rPr lang="en-US" altLang="en-US" dirty="0" err="1" smtClean="0">
                <a:latin typeface="+mj-lt"/>
                <a:ea typeface="ＭＳ Ｐゴシック" panose="020B0600070205080204" pitchFamily="34" charset="-128"/>
              </a:rPr>
              <a:t>Msg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 passing, Distributed shared memory, RPC</a:t>
            </a:r>
          </a:p>
          <a:p>
            <a:pPr lvl="2"/>
            <a:endParaRPr lang="en-US" altLang="en-US" dirty="0" smtClean="0">
              <a:latin typeface="+mj-lt"/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Distributed computing is </a:t>
            </a:r>
            <a:r>
              <a:rPr lang="en-US" altLang="en-US" i="1" dirty="0" smtClean="0">
                <a:solidFill>
                  <a:srgbClr val="008000"/>
                </a:solidFill>
                <a:latin typeface="+mj-lt"/>
                <a:ea typeface="ＭＳ Ｐゴシック" panose="020B0600070205080204" pitchFamily="34" charset="-128"/>
              </a:rPr>
              <a:t>challenging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Dealing with </a:t>
            </a:r>
            <a:r>
              <a:rPr lang="en-US" altLang="en-US" i="1" dirty="0" smtClean="0">
                <a:solidFill>
                  <a:srgbClr val="FF0000"/>
                </a:solidFill>
                <a:latin typeface="+mj-lt"/>
                <a:ea typeface="ＭＳ Ｐゴシック" panose="020B0600070205080204" pitchFamily="34" charset="-128"/>
              </a:rPr>
              <a:t>partial failures 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(examples?)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Dealing with </a:t>
            </a:r>
            <a:r>
              <a:rPr lang="en-US" altLang="en-US" i="1" dirty="0" smtClean="0">
                <a:solidFill>
                  <a:srgbClr val="FF0000"/>
                </a:solidFill>
                <a:latin typeface="+mj-lt"/>
                <a:ea typeface="ＭＳ Ｐゴシック" panose="020B0600070205080204" pitchFamily="34" charset="-128"/>
              </a:rPr>
              <a:t>asynchrony</a:t>
            </a:r>
            <a:r>
              <a:rPr lang="en-US" altLang="en-US" i="1" dirty="0" smtClean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(examples?)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Dealing with </a:t>
            </a:r>
            <a:r>
              <a:rPr lang="en-US" altLang="en-US" i="1" dirty="0" smtClean="0">
                <a:solidFill>
                  <a:srgbClr val="FF0000"/>
                </a:solidFill>
                <a:latin typeface="+mj-lt"/>
                <a:ea typeface="ＭＳ Ｐゴシック" panose="020B0600070205080204" pitchFamily="34" charset="-128"/>
              </a:rPr>
              <a:t>scale</a:t>
            </a:r>
            <a:r>
              <a:rPr lang="en-US" altLang="en-US" dirty="0" smtClean="0">
                <a:solidFill>
                  <a:srgbClr val="FF0000"/>
                </a:solidFill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(examples?)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Dealing with </a:t>
            </a:r>
            <a:r>
              <a:rPr lang="en-US" altLang="en-US" i="1" dirty="0" smtClean="0">
                <a:solidFill>
                  <a:srgbClr val="FF0000"/>
                </a:solidFill>
                <a:latin typeface="+mj-lt"/>
                <a:ea typeface="ＭＳ Ｐゴシック" panose="020B0600070205080204" pitchFamily="34" charset="-128"/>
              </a:rPr>
              <a:t>consistency</a:t>
            </a:r>
            <a:r>
              <a:rPr lang="en-US" altLang="en-US" dirty="0" smtClean="0">
                <a:solidFill>
                  <a:srgbClr val="FF0000"/>
                </a:solidFill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(examples?)</a:t>
            </a:r>
          </a:p>
          <a:p>
            <a:pPr lvl="2"/>
            <a:endParaRPr lang="en-US" altLang="en-US" dirty="0" smtClean="0">
              <a:latin typeface="+mj-lt"/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Distributed Computing versus Parallel Computing?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distributed computing 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 </a:t>
            </a:r>
            <a:br>
              <a:rPr lang="en-US" altLang="en-US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		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parallel computing + partial failures</a:t>
            </a:r>
          </a:p>
        </p:txBody>
      </p:sp>
    </p:spTree>
    <p:extLst>
      <p:ext uri="{BB962C8B-B14F-4D97-AF65-F5344CB8AC3E}">
        <p14:creationId xmlns:p14="http://schemas.microsoft.com/office/powerpoint/2010/main" val="30676656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6462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Datacenter is the new Computer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52400" y="1079500"/>
            <a:ext cx="8534400" cy="4221163"/>
          </a:xfrm>
        </p:spPr>
        <p:txBody>
          <a:bodyPr/>
          <a:lstStyle/>
          <a:p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“The datacenter as a computer” still in its infancy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Special purpose clusters, e.g., Hadoop cluster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Built from less reliable components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Highly variable performance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Complex concepts are hard to program (low-level primitives)</a:t>
            </a:r>
          </a:p>
        </p:txBody>
      </p:sp>
      <p:grpSp>
        <p:nvGrpSpPr>
          <p:cNvPr id="12291" name="Group 13"/>
          <p:cNvGrpSpPr>
            <a:grpSpLocks/>
          </p:cNvGrpSpPr>
          <p:nvPr/>
        </p:nvGrpSpPr>
        <p:grpSpPr bwMode="auto">
          <a:xfrm>
            <a:off x="1066800" y="3657600"/>
            <a:ext cx="4191000" cy="2667000"/>
            <a:chOff x="228600" y="3124200"/>
            <a:chExt cx="5646457" cy="3229470"/>
          </a:xfrm>
        </p:grpSpPr>
        <p:pic>
          <p:nvPicPr>
            <p:cNvPr id="12295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164148"/>
              <a:ext cx="5417857" cy="3189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28600" y="3124200"/>
              <a:ext cx="609561" cy="686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2292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4133850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5638800" y="4419600"/>
            <a:ext cx="568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000">
                <a:latin typeface="BlairMdITC TT-Medium" pitchFamily="2" charset="0"/>
              </a:rPr>
              <a:t>=</a:t>
            </a:r>
          </a:p>
        </p:txBody>
      </p:sp>
      <p:sp>
        <p:nvSpPr>
          <p:cNvPr id="12294" name="TextBox 9"/>
          <p:cNvSpPr txBox="1">
            <a:spLocks noChangeArrowheads="1"/>
          </p:cNvSpPr>
          <p:nvPr/>
        </p:nvSpPr>
        <p:spPr bwMode="auto">
          <a:xfrm>
            <a:off x="5945188" y="4397375"/>
            <a:ext cx="4984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40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12767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Datacenter/Cloud Computing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794" y="914400"/>
            <a:ext cx="8284906" cy="57912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If the datacenter/cloud is the new computer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What is its </a:t>
            </a:r>
            <a:r>
              <a:rPr lang="en-US" altLang="en-US" b="1" dirty="0" smtClean="0">
                <a:solidFill>
                  <a:srgbClr val="FF0000"/>
                </a:solidFill>
                <a:latin typeface="+mj-lt"/>
                <a:ea typeface="ＭＳ Ｐゴシック" panose="020B0600070205080204" pitchFamily="34" charset="-128"/>
              </a:rPr>
              <a:t>Operating System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?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Note that we are not talking about a host OS</a:t>
            </a:r>
          </a:p>
          <a:p>
            <a:pPr lvl="3"/>
            <a:endParaRPr lang="en-US" altLang="en-US" dirty="0" smtClean="0">
              <a:latin typeface="+mj-lt"/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Could be equivalent in benefit as the LAMP stack was to the .com boom – every startup </a:t>
            </a:r>
            <a:r>
              <a:rPr lang="en-US" altLang="en-US" i="1" dirty="0" smtClean="0">
                <a:latin typeface="+mj-lt"/>
                <a:ea typeface="ＭＳ Ｐゴシック" panose="020B0600070205080204" pitchFamily="34" charset="-128"/>
              </a:rPr>
              <a:t>secretly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 implementing the same functionality!</a:t>
            </a:r>
          </a:p>
          <a:p>
            <a:endParaRPr lang="en-US" altLang="en-US" dirty="0" smtClean="0">
              <a:latin typeface="+mj-lt"/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Open source stack for a Web 2.0 company: </a:t>
            </a:r>
          </a:p>
          <a:p>
            <a:pPr lvl="1"/>
            <a:r>
              <a:rPr lang="en-US" altLang="en-US" b="1" u="sng" dirty="0" smtClean="0">
                <a:latin typeface="+mj-lt"/>
                <a:ea typeface="ＭＳ Ｐゴシック" panose="020B0600070205080204" pitchFamily="34" charset="-128"/>
              </a:rPr>
              <a:t>L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inux OS</a:t>
            </a:r>
          </a:p>
          <a:p>
            <a:pPr lvl="1"/>
            <a:r>
              <a:rPr lang="en-US" altLang="en-US" b="1" u="sng" dirty="0" smtClean="0">
                <a:latin typeface="+mj-lt"/>
                <a:ea typeface="ＭＳ Ｐゴシック" panose="020B0600070205080204" pitchFamily="34" charset="-128"/>
              </a:rPr>
              <a:t>A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pache web server</a:t>
            </a:r>
          </a:p>
          <a:p>
            <a:pPr lvl="1"/>
            <a:r>
              <a:rPr lang="en-US" altLang="en-US" b="1" u="sng" dirty="0" smtClean="0">
                <a:latin typeface="+mj-lt"/>
                <a:ea typeface="ＭＳ Ｐゴシック" panose="020B0600070205080204" pitchFamily="34" charset="-128"/>
              </a:rPr>
              <a:t>M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ySQL, </a:t>
            </a:r>
            <a:r>
              <a:rPr lang="en-US" altLang="en-US" dirty="0" err="1" smtClean="0">
                <a:latin typeface="+mj-lt"/>
                <a:ea typeface="ＭＳ Ｐゴシック" panose="020B0600070205080204" pitchFamily="34" charset="-128"/>
              </a:rPr>
              <a:t>MariaDB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 or MongoDB DBMS</a:t>
            </a:r>
          </a:p>
          <a:p>
            <a:pPr lvl="1"/>
            <a:r>
              <a:rPr lang="en-US" altLang="en-US" b="1" u="sng" dirty="0" smtClean="0">
                <a:latin typeface="+mj-lt"/>
                <a:ea typeface="ＭＳ Ｐゴシック" panose="020B0600070205080204" pitchFamily="34" charset="-128"/>
              </a:rPr>
              <a:t>P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HP, Perl, or Python languages for dynamic web pages</a:t>
            </a:r>
          </a:p>
          <a:p>
            <a:endParaRPr lang="en-US" altLang="en-US" dirty="0" smtClean="0">
              <a:latin typeface="+mj-lt"/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latin typeface="+mj-lt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32803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AE00"/>
                </a:solidFill>
                <a:ea typeface="ＭＳ Ｐゴシック" panose="020B0600070205080204" pitchFamily="34" charset="-128"/>
              </a:rPr>
              <a:t>Classical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Operating Systems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486400"/>
          </a:xfrm>
        </p:spPr>
        <p:txBody>
          <a:bodyPr/>
          <a:lstStyle/>
          <a:p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Data sharing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Inter-Process Communication, RPC, files, pipes, …</a:t>
            </a:r>
          </a:p>
          <a:p>
            <a:pPr lvl="1"/>
            <a:endParaRPr lang="en-US" altLang="en-US" dirty="0" smtClean="0">
              <a:latin typeface="+mj-lt"/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Programming Abstractions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Libraries (</a:t>
            </a:r>
            <a:r>
              <a:rPr lang="en-US" altLang="en-US" dirty="0" err="1" smtClean="0">
                <a:latin typeface="+mj-lt"/>
                <a:ea typeface="ＭＳ Ｐゴシック" panose="020B0600070205080204" pitchFamily="34" charset="-128"/>
              </a:rPr>
              <a:t>libc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), system calls, …</a:t>
            </a:r>
          </a:p>
          <a:p>
            <a:pPr lvl="1"/>
            <a:endParaRPr lang="en-US" altLang="en-US" dirty="0" smtClean="0">
              <a:latin typeface="+mj-lt"/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Multiplexing of resources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Scheduling, virtual memory, file allocation/protection, …</a:t>
            </a:r>
          </a:p>
          <a:p>
            <a:pPr lvl="1"/>
            <a:endParaRPr lang="en-US" altLang="en-US" dirty="0" smtClean="0">
              <a:latin typeface="+mj-lt"/>
              <a:ea typeface="ＭＳ Ｐゴシック" panose="020B0600070205080204" pitchFamily="34" charset="-128"/>
            </a:endParaRPr>
          </a:p>
          <a:p>
            <a:endParaRPr lang="en-US" altLang="en-US" dirty="0" smtClean="0">
              <a:latin typeface="+mj-lt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1005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Datacenter/Cloud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Operating System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Data sharing</a:t>
            </a:r>
          </a:p>
          <a:p>
            <a:pPr lvl="1"/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Google File System, </a:t>
            </a:r>
            <a:r>
              <a:rPr lang="en-US" altLang="en-US" smtClean="0">
                <a:solidFill>
                  <a:srgbClr val="2A40E2"/>
                </a:solidFill>
                <a:latin typeface="+mj-lt"/>
                <a:ea typeface="ＭＳ Ｐゴシック" panose="020B0600070205080204" pitchFamily="34" charset="-128"/>
              </a:rPr>
              <a:t>key/value stores</a:t>
            </a:r>
          </a:p>
          <a:p>
            <a:pPr lvl="1"/>
            <a:r>
              <a:rPr lang="en-US" altLang="en-US" smtClean="0">
                <a:solidFill>
                  <a:srgbClr val="000000"/>
                </a:solidFill>
                <a:latin typeface="+mj-lt"/>
                <a:ea typeface="ＭＳ Ｐゴシック" panose="020B0600070205080204" pitchFamily="34" charset="-128"/>
              </a:rPr>
              <a:t>Apache project: Hadoop Distributed File System</a:t>
            </a:r>
          </a:p>
          <a:p>
            <a:pPr lvl="1"/>
            <a:endParaRPr lang="en-US" altLang="en-US" smtClean="0">
              <a:latin typeface="+mj-lt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Programming Abstractions</a:t>
            </a:r>
          </a:p>
          <a:p>
            <a:pPr lvl="1"/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Google MapReduce</a:t>
            </a:r>
          </a:p>
          <a:p>
            <a:pPr lvl="1"/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Apache projects: Hadoop, Pig, Hive, Spark</a:t>
            </a:r>
            <a:endParaRPr lang="en-US" altLang="en-US" smtClean="0">
              <a:solidFill>
                <a:srgbClr val="7F7F7F"/>
              </a:solidFill>
              <a:latin typeface="+mj-lt"/>
              <a:ea typeface="ＭＳ Ｐゴシック" panose="020B0600070205080204" pitchFamily="34" charset="-128"/>
            </a:endParaRPr>
          </a:p>
          <a:p>
            <a:pPr lvl="1"/>
            <a:endParaRPr lang="en-US" altLang="en-US" smtClean="0">
              <a:latin typeface="+mj-lt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Multiplexing of resources</a:t>
            </a:r>
          </a:p>
          <a:p>
            <a:pPr lvl="1"/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Apache projects: Mesos,</a:t>
            </a:r>
            <a:r>
              <a:rPr lang="en-US" altLang="en-US" smtClean="0">
                <a:solidFill>
                  <a:srgbClr val="7F7F7F"/>
                </a:solidFill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2A40E2"/>
                </a:solidFill>
                <a:latin typeface="+mj-lt"/>
                <a:ea typeface="ＭＳ Ｐゴシック" panose="020B0600070205080204" pitchFamily="34" charset="-128"/>
              </a:rPr>
              <a:t>YARN (MapReduce v2), ZooKeeper, BookKeeper, …</a:t>
            </a:r>
          </a:p>
          <a:p>
            <a:pPr lvl="1"/>
            <a:endParaRPr lang="en-US" altLang="en-US" smtClean="0">
              <a:latin typeface="+mj-lt"/>
              <a:ea typeface="ＭＳ Ｐゴシック" panose="020B0600070205080204" pitchFamily="34" charset="-128"/>
            </a:endParaRPr>
          </a:p>
          <a:p>
            <a:endParaRPr lang="en-US" altLang="en-US" smtClean="0">
              <a:latin typeface="+mj-lt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32245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Google Cloud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1066800"/>
            <a:ext cx="8804275" cy="5130800"/>
          </a:xfrm>
        </p:spPr>
        <p:txBody>
          <a:bodyPr/>
          <a:lstStyle/>
          <a:p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Google File System (GFS), 2003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Distributed File System for entire </a:t>
            </a:r>
            <a:br>
              <a:rPr lang="en-US" altLang="en-US" dirty="0" smtClean="0">
                <a:latin typeface="+mj-lt"/>
                <a:ea typeface="ＭＳ Ｐゴシック" panose="020B0600070205080204" pitchFamily="34" charset="-128"/>
              </a:rPr>
            </a:b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cluster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Single namespace</a:t>
            </a:r>
          </a:p>
          <a:p>
            <a:endParaRPr lang="en-US" altLang="en-US" dirty="0" smtClean="0">
              <a:latin typeface="+mj-lt"/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Google </a:t>
            </a:r>
            <a:r>
              <a:rPr lang="en-US" altLang="en-US" dirty="0" err="1" smtClean="0">
                <a:latin typeface="+mj-lt"/>
                <a:ea typeface="ＭＳ Ｐゴシック" panose="020B0600070205080204" pitchFamily="34" charset="-128"/>
              </a:rPr>
              <a:t>MapReduce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 (MR), 2004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Runs queries/jobs on data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Manages work distribution &amp; fault-</a:t>
            </a:r>
            <a:br>
              <a:rPr lang="en-US" altLang="en-US" dirty="0" smtClean="0">
                <a:latin typeface="+mj-lt"/>
                <a:ea typeface="ＭＳ Ｐゴシック" panose="020B0600070205080204" pitchFamily="34" charset="-128"/>
              </a:rPr>
            </a:b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tolerance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Collocated with file system</a:t>
            </a:r>
          </a:p>
          <a:p>
            <a:endParaRPr lang="en-US" altLang="en-US" dirty="0" smtClean="0">
              <a:latin typeface="+mj-lt"/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Apache open source versions: </a:t>
            </a:r>
            <a:br>
              <a:rPr lang="en-US" altLang="en-US" dirty="0" smtClean="0">
                <a:latin typeface="+mj-lt"/>
                <a:ea typeface="ＭＳ Ｐゴシック" panose="020B0600070205080204" pitchFamily="34" charset="-128"/>
              </a:rPr>
            </a:b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	Hadoop DFS and Hadoop MR </a:t>
            </a:r>
          </a:p>
        </p:txBody>
      </p:sp>
      <p:pic>
        <p:nvPicPr>
          <p:cNvPr id="16387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137" y="1066800"/>
            <a:ext cx="3344863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137" y="3090862"/>
            <a:ext cx="3325813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5421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GFS/HDFS Insights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598988"/>
          </a:xfrm>
        </p:spPr>
        <p:txBody>
          <a:bodyPr/>
          <a:lstStyle/>
          <a:p>
            <a:r>
              <a:rPr lang="en-US" altLang="en-US" i="1" dirty="0" smtClean="0">
                <a:solidFill>
                  <a:srgbClr val="008000"/>
                </a:solidFill>
                <a:latin typeface="+mj-lt"/>
                <a:ea typeface="ＭＳ Ｐゴシック" panose="020B0600070205080204" pitchFamily="34" charset="-128"/>
              </a:rPr>
              <a:t>Petabyte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 storage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Files split into large blocks (128 MB) and replicated across several nodes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Big blocks allow high throughput sequential reads/writes</a:t>
            </a:r>
          </a:p>
          <a:p>
            <a:endParaRPr lang="en-US" altLang="en-US" dirty="0" smtClean="0">
              <a:latin typeface="+mj-lt"/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Data </a:t>
            </a:r>
            <a:r>
              <a:rPr lang="en-US" altLang="en-US" i="1" dirty="0" smtClean="0">
                <a:solidFill>
                  <a:srgbClr val="008000"/>
                </a:solidFill>
                <a:latin typeface="+mj-lt"/>
                <a:ea typeface="ＭＳ Ｐゴシック" panose="020B0600070205080204" pitchFamily="34" charset="-128"/>
              </a:rPr>
              <a:t>striped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 on hundreds/thousands of servers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Scan 100 TB on 1 node @ 50 MB/s = 24 days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Scan on 1000-node cluster = 35 minutes</a:t>
            </a:r>
          </a:p>
        </p:txBody>
      </p:sp>
    </p:spTree>
    <p:extLst>
      <p:ext uri="{BB962C8B-B14F-4D97-AF65-F5344CB8AC3E}">
        <p14:creationId xmlns:p14="http://schemas.microsoft.com/office/powerpoint/2010/main" val="36906031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GFS/HDFS Insights (2)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44481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i="1" dirty="0" smtClean="0">
                <a:solidFill>
                  <a:srgbClr val="008000"/>
                </a:solidFill>
                <a:latin typeface="+mj-lt"/>
              </a:rPr>
              <a:t>Failures</a:t>
            </a:r>
            <a:r>
              <a:rPr lang="en-US" dirty="0" smtClean="0">
                <a:solidFill>
                  <a:srgbClr val="008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will be the norm</a:t>
            </a:r>
          </a:p>
          <a:p>
            <a:pPr lvl="1">
              <a:defRPr/>
            </a:pPr>
            <a:r>
              <a:rPr lang="en-US" dirty="0">
                <a:latin typeface="+mj-lt"/>
                <a:ea typeface="ＭＳ Ｐゴシック" charset="0"/>
                <a:cs typeface="Helvetica"/>
              </a:rPr>
              <a:t>Mean time between failures for 1 node = 3 years</a:t>
            </a:r>
          </a:p>
          <a:p>
            <a:pPr lvl="1">
              <a:defRPr/>
            </a:pPr>
            <a:r>
              <a:rPr lang="en-US" dirty="0">
                <a:latin typeface="+mj-lt"/>
                <a:ea typeface="ＭＳ Ｐゴシック" charset="0"/>
                <a:cs typeface="Helvetica"/>
              </a:rPr>
              <a:t>Mean time between failures for 1000 nodes = </a:t>
            </a: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Helvetica"/>
              </a:rPr>
              <a:t>1 day</a:t>
            </a:r>
          </a:p>
          <a:p>
            <a:pPr marL="0" indent="0">
              <a:buFontTx/>
              <a:buNone/>
              <a:defRPr/>
            </a:pPr>
            <a:endParaRPr lang="en-US" dirty="0" smtClean="0">
              <a:latin typeface="+mj-lt"/>
            </a:endParaRPr>
          </a:p>
          <a:p>
            <a:pPr>
              <a:defRPr/>
            </a:pPr>
            <a:r>
              <a:rPr lang="en-US" dirty="0" smtClean="0">
                <a:latin typeface="+mj-lt"/>
              </a:rPr>
              <a:t>Use </a:t>
            </a:r>
            <a:r>
              <a:rPr lang="en-US" i="1" dirty="0" smtClean="0">
                <a:solidFill>
                  <a:srgbClr val="008000"/>
                </a:solidFill>
                <a:latin typeface="+mj-lt"/>
              </a:rPr>
              <a:t>commodity</a:t>
            </a:r>
            <a:r>
              <a:rPr lang="en-US" dirty="0" smtClean="0">
                <a:latin typeface="+mj-lt"/>
              </a:rPr>
              <a:t> hardware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Failures are the norm anyway, buy cheaper hardware</a:t>
            </a:r>
          </a:p>
          <a:p>
            <a:pPr lvl="1"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 smtClean="0">
                <a:latin typeface="+mj-lt"/>
              </a:rPr>
              <a:t>No complicated consistency models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Single writer, append-only data</a:t>
            </a:r>
          </a:p>
        </p:txBody>
      </p:sp>
    </p:spTree>
    <p:extLst>
      <p:ext uri="{BB962C8B-B14F-4D97-AF65-F5344CB8AC3E}">
        <p14:creationId xmlns:p14="http://schemas.microsoft.com/office/powerpoint/2010/main" val="41525156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Securing Communication: Cryptography 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34400" cy="5562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Cryptography: communication in the presence of adversaries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Studied for thousands of years</a:t>
            </a:r>
          </a:p>
          <a:p>
            <a:pPr lvl="1"/>
            <a:r>
              <a:rPr lang="en-US" altLang="en-US" dirty="0" smtClean="0"/>
              <a:t>See the Simon Singh’</a:t>
            </a:r>
            <a:r>
              <a:rPr lang="en-US" altLang="ja-JP" dirty="0" smtClean="0"/>
              <a:t>s </a:t>
            </a:r>
            <a:r>
              <a:rPr lang="en-US" altLang="ja-JP" dirty="0" smtClean="0">
                <a:solidFill>
                  <a:srgbClr val="FF0000"/>
                </a:solidFill>
              </a:rPr>
              <a:t>The Code Book </a:t>
            </a:r>
            <a:r>
              <a:rPr lang="en-US" altLang="ja-JP" dirty="0" smtClean="0"/>
              <a:t>for an excellent, highly readable history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Central goal: confidentiality</a:t>
            </a:r>
          </a:p>
          <a:p>
            <a:pPr lvl="1"/>
            <a:r>
              <a:rPr lang="en-US" altLang="en-US" dirty="0" smtClean="0"/>
              <a:t>How to encode information so that an adversary can’</a:t>
            </a:r>
            <a:r>
              <a:rPr lang="en-US" altLang="ja-JP" dirty="0" smtClean="0"/>
              <a:t>t extract it, but a friend can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General premise: there is a key, possession of which allows decoding, but without which decoding is infeasible</a:t>
            </a:r>
          </a:p>
          <a:p>
            <a:pPr lvl="1"/>
            <a:r>
              <a:rPr lang="en-US" altLang="en-US" dirty="0" smtClean="0"/>
              <a:t>Thus, key must be kept secret and not guessable</a:t>
            </a:r>
          </a:p>
        </p:txBody>
      </p:sp>
    </p:spTree>
    <p:extLst>
      <p:ext uri="{BB962C8B-B14F-4D97-AF65-F5344CB8AC3E}">
        <p14:creationId xmlns:p14="http://schemas.microsoft.com/office/powerpoint/2010/main" val="301072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MapReduce</a:t>
            </a:r>
            <a:r>
              <a:rPr lang="en-US" dirty="0"/>
              <a:t> Programming Model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Data type: key-value</a:t>
            </a:r>
            <a:r>
              <a:rPr lang="en-US" i="1" dirty="0">
                <a:solidFill>
                  <a:srgbClr val="000000"/>
                </a:solidFill>
              </a:rPr>
              <a:t> records</a:t>
            </a:r>
          </a:p>
          <a:p>
            <a:pPr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dirty="0">
                <a:solidFill>
                  <a:srgbClr val="000000"/>
                </a:solidFill>
              </a:rPr>
              <a:t>Map function:</a:t>
            </a:r>
          </a:p>
          <a:p>
            <a:pPr algn="ctr" eaLnBrk="1" hangingPunct="1">
              <a:buFont typeface="Arial" charset="0"/>
              <a:buNone/>
            </a:pPr>
            <a:r>
              <a:rPr lang="en-US" dirty="0">
                <a:solidFill>
                  <a:srgbClr val="000000"/>
                </a:solidFill>
              </a:rPr>
              <a:t>(K</a:t>
            </a:r>
            <a:r>
              <a:rPr lang="en-US" baseline="-25000" dirty="0">
                <a:solidFill>
                  <a:srgbClr val="000000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, V</a:t>
            </a:r>
            <a:r>
              <a:rPr lang="en-US" baseline="-25000" dirty="0">
                <a:solidFill>
                  <a:srgbClr val="000000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list(</a:t>
            </a:r>
            <a:r>
              <a:rPr lang="en-US" dirty="0" err="1">
                <a:solidFill>
                  <a:srgbClr val="000000"/>
                </a:solidFill>
              </a:rPr>
              <a:t>K</a:t>
            </a:r>
            <a:r>
              <a:rPr lang="en-US" baseline="-25000" dirty="0" err="1">
                <a:solidFill>
                  <a:srgbClr val="000000"/>
                </a:solidFill>
              </a:rPr>
              <a:t>inter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V</a:t>
            </a:r>
            <a:r>
              <a:rPr lang="en-US" baseline="-25000" dirty="0" err="1">
                <a:solidFill>
                  <a:srgbClr val="000000"/>
                </a:solidFill>
              </a:rPr>
              <a:t>inter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dirty="0">
                <a:solidFill>
                  <a:srgbClr val="000000"/>
                </a:solidFill>
              </a:rPr>
              <a:t>Reduce function:</a:t>
            </a:r>
          </a:p>
          <a:p>
            <a:pPr algn="ctr" eaLnBrk="1" hangingPunct="1">
              <a:buFont typeface="Arial" charset="0"/>
              <a:buNone/>
            </a:pP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K</a:t>
            </a:r>
            <a:r>
              <a:rPr lang="en-US" baseline="-25000" dirty="0" err="1">
                <a:solidFill>
                  <a:srgbClr val="000000"/>
                </a:solidFill>
              </a:rPr>
              <a:t>inter</a:t>
            </a:r>
            <a:r>
              <a:rPr lang="en-US" dirty="0">
                <a:solidFill>
                  <a:srgbClr val="000000"/>
                </a:solidFill>
              </a:rPr>
              <a:t>, list(</a:t>
            </a:r>
            <a:r>
              <a:rPr lang="en-US" dirty="0" err="1">
                <a:solidFill>
                  <a:srgbClr val="000000"/>
                </a:solidFill>
              </a:rPr>
              <a:t>V</a:t>
            </a:r>
            <a:r>
              <a:rPr lang="en-US" baseline="-25000" dirty="0" err="1">
                <a:solidFill>
                  <a:srgbClr val="000000"/>
                </a:solidFill>
              </a:rPr>
              <a:t>inter</a:t>
            </a:r>
            <a:r>
              <a:rPr lang="en-US" dirty="0">
                <a:solidFill>
                  <a:srgbClr val="000000"/>
                </a:solidFill>
              </a:rPr>
              <a:t>)) </a:t>
            </a:r>
            <a:r>
              <a:rPr lang="en-US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list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K</a:t>
            </a:r>
            <a:r>
              <a:rPr lang="en-US" baseline="-25000" dirty="0" err="1">
                <a:solidFill>
                  <a:srgbClr val="000000"/>
                </a:solidFill>
              </a:rPr>
              <a:t>out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V</a:t>
            </a:r>
            <a:r>
              <a:rPr lang="en-US" baseline="-25000" dirty="0" err="1">
                <a:solidFill>
                  <a:srgbClr val="000000"/>
                </a:solidFill>
              </a:rPr>
              <a:t>out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eaLnBrk="1" hangingPunct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54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Word Count Execution</a:t>
            </a:r>
          </a:p>
        </p:txBody>
      </p:sp>
      <p:sp>
        <p:nvSpPr>
          <p:cNvPr id="128" name="Folded Corner 127"/>
          <p:cNvSpPr>
            <a:spLocks noChangeArrowheads="1"/>
          </p:cNvSpPr>
          <p:nvPr/>
        </p:nvSpPr>
        <p:spPr bwMode="auto">
          <a:xfrm rot="10800000">
            <a:off x="381000" y="1589087"/>
            <a:ext cx="1143000" cy="464820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400" b="0">
              <a:solidFill>
                <a:schemeClr val="dk1"/>
              </a:solidFill>
              <a:latin typeface="Gill Sans Light"/>
              <a:ea typeface="+mn-ea"/>
              <a:cs typeface="Gill Sans Light"/>
            </a:endParaRPr>
          </a:p>
        </p:txBody>
      </p:sp>
      <p:cxnSp>
        <p:nvCxnSpPr>
          <p:cNvPr id="25603" name="Straight Arrow Connector 454"/>
          <p:cNvCxnSpPr>
            <a:cxnSpLocks noChangeShapeType="1"/>
            <a:stCxn id="116" idx="2"/>
            <a:endCxn id="127" idx="1"/>
          </p:cNvCxnSpPr>
          <p:nvPr/>
        </p:nvCxnSpPr>
        <p:spPr bwMode="auto">
          <a:xfrm rot="10800000" flipH="1" flipV="1">
            <a:off x="1676400" y="2363787"/>
            <a:ext cx="60960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04" name="TextBox 108"/>
          <p:cNvSpPr txBox="1">
            <a:spLocks noChangeArrowheads="1"/>
          </p:cNvSpPr>
          <p:nvPr/>
        </p:nvSpPr>
        <p:spPr bwMode="auto">
          <a:xfrm>
            <a:off x="381000" y="1933575"/>
            <a:ext cx="114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0" dirty="0">
                <a:latin typeface="Gill Sans Light"/>
                <a:cs typeface="Gill Sans Light"/>
              </a:rPr>
              <a:t>the quick</a:t>
            </a:r>
          </a:p>
          <a:p>
            <a:pPr algn="ctr" eaLnBrk="1" hangingPunct="1"/>
            <a:r>
              <a:rPr lang="en-US" sz="1600" b="0" dirty="0">
                <a:latin typeface="Gill Sans Light"/>
                <a:cs typeface="Gill Sans Light"/>
              </a:rPr>
              <a:t>brown fox</a:t>
            </a:r>
          </a:p>
        </p:txBody>
      </p:sp>
      <p:sp>
        <p:nvSpPr>
          <p:cNvPr id="25605" name="TextBox 109"/>
          <p:cNvSpPr txBox="1">
            <a:spLocks noChangeArrowheads="1"/>
          </p:cNvSpPr>
          <p:nvPr/>
        </p:nvSpPr>
        <p:spPr bwMode="auto">
          <a:xfrm>
            <a:off x="358775" y="3506787"/>
            <a:ext cx="119856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0">
                <a:latin typeface="Gill Sans Light"/>
                <a:cs typeface="Gill Sans Light"/>
              </a:rPr>
              <a:t>the fox ate the mouse</a:t>
            </a:r>
          </a:p>
        </p:txBody>
      </p:sp>
      <p:sp>
        <p:nvSpPr>
          <p:cNvPr id="25606" name="TextBox 110"/>
          <p:cNvSpPr txBox="1">
            <a:spLocks noChangeArrowheads="1"/>
          </p:cNvSpPr>
          <p:nvPr/>
        </p:nvSpPr>
        <p:spPr bwMode="auto">
          <a:xfrm>
            <a:off x="374650" y="5032375"/>
            <a:ext cx="11493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0">
                <a:latin typeface="Gill Sans Light"/>
                <a:cs typeface="Gill Sans Light"/>
              </a:rPr>
              <a:t>how now</a:t>
            </a:r>
          </a:p>
          <a:p>
            <a:pPr algn="ctr" eaLnBrk="1" hangingPunct="1"/>
            <a:r>
              <a:rPr lang="en-US" sz="1600" b="0">
                <a:latin typeface="Gill Sans Light"/>
                <a:cs typeface="Gill Sans Light"/>
              </a:rPr>
              <a:t>brown cow</a:t>
            </a:r>
          </a:p>
        </p:txBody>
      </p:sp>
      <p:sp>
        <p:nvSpPr>
          <p:cNvPr id="116" name="Right Bracket 115"/>
          <p:cNvSpPr/>
          <p:nvPr/>
        </p:nvSpPr>
        <p:spPr bwMode="auto">
          <a:xfrm>
            <a:off x="1524000" y="1589087"/>
            <a:ext cx="152400" cy="1549400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 b="0">
              <a:latin typeface="Gill Sans Light"/>
              <a:cs typeface="Gill Sans Light"/>
            </a:endParaRPr>
          </a:p>
        </p:txBody>
      </p:sp>
      <p:sp>
        <p:nvSpPr>
          <p:cNvPr id="120" name="Right Bracket 119"/>
          <p:cNvSpPr/>
          <p:nvPr/>
        </p:nvSpPr>
        <p:spPr bwMode="auto">
          <a:xfrm>
            <a:off x="1524000" y="3138487"/>
            <a:ext cx="152400" cy="1549400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 b="0">
              <a:latin typeface="Gill Sans Light"/>
              <a:cs typeface="Gill Sans Light"/>
            </a:endParaRPr>
          </a:p>
        </p:txBody>
      </p:sp>
      <p:sp>
        <p:nvSpPr>
          <p:cNvPr id="121" name="Right Bracket 120"/>
          <p:cNvSpPr/>
          <p:nvPr/>
        </p:nvSpPr>
        <p:spPr bwMode="auto">
          <a:xfrm>
            <a:off x="1524000" y="4687887"/>
            <a:ext cx="152400" cy="1549400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 b="0">
              <a:latin typeface="Gill Sans Light"/>
              <a:cs typeface="Gill Sans Light"/>
            </a:endParaRPr>
          </a:p>
        </p:txBody>
      </p:sp>
      <p:cxnSp>
        <p:nvCxnSpPr>
          <p:cNvPr id="25610" name="Straight Arrow Connector 124"/>
          <p:cNvCxnSpPr>
            <a:cxnSpLocks noChangeShapeType="1"/>
            <a:stCxn id="120" idx="2"/>
            <a:endCxn id="133" idx="1"/>
          </p:cNvCxnSpPr>
          <p:nvPr/>
        </p:nvCxnSpPr>
        <p:spPr bwMode="auto">
          <a:xfrm rot="10800000" flipH="1" flipV="1">
            <a:off x="1676400" y="3913187"/>
            <a:ext cx="609600" cy="476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7" name="Rounded Rectangle 126"/>
          <p:cNvSpPr>
            <a:spLocks noChangeArrowheads="1"/>
          </p:cNvSpPr>
          <p:nvPr/>
        </p:nvSpPr>
        <p:spPr bwMode="auto">
          <a:xfrm>
            <a:off x="2286000" y="2136775"/>
            <a:ext cx="838200" cy="455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 b="0" dirty="0">
                <a:solidFill>
                  <a:schemeClr val="lt1"/>
                </a:solidFill>
                <a:latin typeface="Gill Sans Light"/>
                <a:ea typeface="+mn-ea"/>
                <a:cs typeface="Gill Sans Light"/>
              </a:rPr>
              <a:t>Map</a:t>
            </a:r>
          </a:p>
        </p:txBody>
      </p:sp>
      <p:sp>
        <p:nvSpPr>
          <p:cNvPr id="133" name="Rounded Rectangle 132"/>
          <p:cNvSpPr>
            <a:spLocks noChangeArrowheads="1"/>
          </p:cNvSpPr>
          <p:nvPr/>
        </p:nvSpPr>
        <p:spPr bwMode="auto">
          <a:xfrm>
            <a:off x="2286000" y="3686175"/>
            <a:ext cx="838200" cy="463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 b="0" dirty="0">
                <a:solidFill>
                  <a:schemeClr val="lt1"/>
                </a:solidFill>
                <a:latin typeface="Gill Sans Light"/>
                <a:ea typeface="+mn-ea"/>
                <a:cs typeface="Gill Sans Light"/>
              </a:rPr>
              <a:t>Map</a:t>
            </a:r>
          </a:p>
        </p:txBody>
      </p:sp>
      <p:sp>
        <p:nvSpPr>
          <p:cNvPr id="135" name="Rounded Rectangle 134"/>
          <p:cNvSpPr>
            <a:spLocks noChangeArrowheads="1"/>
          </p:cNvSpPr>
          <p:nvPr/>
        </p:nvSpPr>
        <p:spPr bwMode="auto">
          <a:xfrm>
            <a:off x="2286000" y="5237162"/>
            <a:ext cx="838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 b="0" dirty="0">
                <a:solidFill>
                  <a:schemeClr val="lt1"/>
                </a:solidFill>
                <a:latin typeface="Gill Sans Light"/>
                <a:ea typeface="+mn-ea"/>
                <a:cs typeface="Gill Sans Light"/>
              </a:rPr>
              <a:t>Map</a:t>
            </a:r>
          </a:p>
        </p:txBody>
      </p:sp>
      <p:cxnSp>
        <p:nvCxnSpPr>
          <p:cNvPr id="25614" name="Straight Arrow Connector 135"/>
          <p:cNvCxnSpPr>
            <a:cxnSpLocks noChangeShapeType="1"/>
            <a:stCxn id="121" idx="2"/>
            <a:endCxn id="135" idx="1"/>
          </p:cNvCxnSpPr>
          <p:nvPr/>
        </p:nvCxnSpPr>
        <p:spPr bwMode="auto">
          <a:xfrm rot="10800000" flipH="1" flipV="1">
            <a:off x="1676400" y="5462587"/>
            <a:ext cx="609600" cy="317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5791200" y="2495550"/>
            <a:ext cx="1066800" cy="455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1403C"/>
              </a:gs>
              <a:gs pos="100000">
                <a:srgbClr val="FF9A99"/>
              </a:gs>
            </a:gsLst>
            <a:lin ang="162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 b="0" dirty="0">
                <a:solidFill>
                  <a:schemeClr val="lt1"/>
                </a:solidFill>
                <a:latin typeface="Gill Sans Light"/>
                <a:ea typeface="+mn-ea"/>
                <a:cs typeface="Gill Sans Light"/>
              </a:rPr>
              <a:t>Reduce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5791200" y="4832350"/>
            <a:ext cx="1066800" cy="455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1403C"/>
              </a:gs>
              <a:gs pos="100000">
                <a:srgbClr val="FF9A99"/>
              </a:gs>
            </a:gsLst>
            <a:lin ang="162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 b="0" dirty="0">
                <a:solidFill>
                  <a:schemeClr val="lt1"/>
                </a:solidFill>
                <a:latin typeface="Gill Sans Light"/>
                <a:ea typeface="+mn-ea"/>
                <a:cs typeface="Gill Sans Light"/>
              </a:rPr>
              <a:t>Reduce</a:t>
            </a:r>
          </a:p>
        </p:txBody>
      </p:sp>
      <p:cxnSp>
        <p:nvCxnSpPr>
          <p:cNvPr id="25617" name="Straight Arrow Connector 155"/>
          <p:cNvCxnSpPr>
            <a:cxnSpLocks noChangeShapeType="1"/>
            <a:stCxn id="127" idx="3"/>
          </p:cNvCxnSpPr>
          <p:nvPr/>
        </p:nvCxnSpPr>
        <p:spPr bwMode="auto">
          <a:xfrm>
            <a:off x="3124200" y="2363787"/>
            <a:ext cx="2667000" cy="25876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Straight Arrow Connector 158"/>
          <p:cNvCxnSpPr>
            <a:cxnSpLocks noChangeShapeType="1"/>
            <a:stCxn id="127" idx="3"/>
          </p:cNvCxnSpPr>
          <p:nvPr/>
        </p:nvCxnSpPr>
        <p:spPr bwMode="auto">
          <a:xfrm>
            <a:off x="3124200" y="2363787"/>
            <a:ext cx="2667000" cy="254476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Straight Arrow Connector 161"/>
          <p:cNvCxnSpPr>
            <a:cxnSpLocks noChangeShapeType="1"/>
            <a:stCxn id="135" idx="3"/>
          </p:cNvCxnSpPr>
          <p:nvPr/>
        </p:nvCxnSpPr>
        <p:spPr bwMode="auto">
          <a:xfrm flipV="1">
            <a:off x="3124200" y="2843212"/>
            <a:ext cx="2667000" cy="262255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Straight Arrow Connector 162"/>
          <p:cNvCxnSpPr>
            <a:cxnSpLocks noChangeShapeType="1"/>
            <a:stCxn id="133" idx="3"/>
            <a:endCxn id="155" idx="1"/>
          </p:cNvCxnSpPr>
          <p:nvPr/>
        </p:nvCxnSpPr>
        <p:spPr bwMode="auto">
          <a:xfrm>
            <a:off x="3124200" y="3917950"/>
            <a:ext cx="2667000" cy="1141412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Straight Arrow Connector 163"/>
          <p:cNvCxnSpPr>
            <a:cxnSpLocks noChangeShapeType="1"/>
            <a:stCxn id="133" idx="3"/>
            <a:endCxn id="154" idx="1"/>
          </p:cNvCxnSpPr>
          <p:nvPr/>
        </p:nvCxnSpPr>
        <p:spPr bwMode="auto">
          <a:xfrm flipV="1">
            <a:off x="3124200" y="2724150"/>
            <a:ext cx="2667000" cy="11938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Straight Arrow Connector 164"/>
          <p:cNvCxnSpPr>
            <a:cxnSpLocks noChangeShapeType="1"/>
            <a:stCxn id="135" idx="3"/>
          </p:cNvCxnSpPr>
          <p:nvPr/>
        </p:nvCxnSpPr>
        <p:spPr bwMode="auto">
          <a:xfrm flipV="1">
            <a:off x="3124200" y="5203825"/>
            <a:ext cx="2667000" cy="26193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3" name="Straight Arrow Connector 182"/>
          <p:cNvCxnSpPr>
            <a:cxnSpLocks noChangeShapeType="1"/>
            <a:stCxn id="154" idx="3"/>
            <a:endCxn id="188" idx="2"/>
          </p:cNvCxnSpPr>
          <p:nvPr/>
        </p:nvCxnSpPr>
        <p:spPr bwMode="auto">
          <a:xfrm>
            <a:off x="6858000" y="2724150"/>
            <a:ext cx="533400" cy="793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Straight Arrow Connector 183"/>
          <p:cNvCxnSpPr>
            <a:cxnSpLocks noChangeShapeType="1"/>
            <a:stCxn id="155" idx="3"/>
            <a:endCxn id="189" idx="2"/>
          </p:cNvCxnSpPr>
          <p:nvPr/>
        </p:nvCxnSpPr>
        <p:spPr bwMode="auto">
          <a:xfrm flipV="1">
            <a:off x="6858000" y="5056187"/>
            <a:ext cx="533400" cy="317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5" name="Folded Corner 184"/>
          <p:cNvSpPr>
            <a:spLocks noChangeArrowheads="1"/>
          </p:cNvSpPr>
          <p:nvPr/>
        </p:nvSpPr>
        <p:spPr bwMode="auto">
          <a:xfrm rot="10800000">
            <a:off x="7543800" y="1589087"/>
            <a:ext cx="1143000" cy="464820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400" b="0">
              <a:solidFill>
                <a:schemeClr val="dk1"/>
              </a:solidFill>
              <a:latin typeface="Gill Sans Light"/>
              <a:ea typeface="+mn-ea"/>
              <a:cs typeface="Gill Sans Light"/>
            </a:endParaRPr>
          </a:p>
        </p:txBody>
      </p:sp>
      <p:sp>
        <p:nvSpPr>
          <p:cNvPr id="25626" name="TextBox 185"/>
          <p:cNvSpPr txBox="1">
            <a:spLocks noChangeArrowheads="1"/>
          </p:cNvSpPr>
          <p:nvPr/>
        </p:nvSpPr>
        <p:spPr bwMode="auto">
          <a:xfrm>
            <a:off x="7543800" y="1981200"/>
            <a:ext cx="11430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0">
                <a:latin typeface="Gill Sans Light"/>
                <a:cs typeface="Gill Sans Light"/>
              </a:rPr>
              <a:t>brown, 2</a:t>
            </a:r>
          </a:p>
          <a:p>
            <a:pPr algn="ctr" eaLnBrk="1" hangingPunct="1"/>
            <a:r>
              <a:rPr lang="en-US" sz="1600" b="0">
                <a:latin typeface="Gill Sans Light"/>
                <a:cs typeface="Gill Sans Light"/>
              </a:rPr>
              <a:t>fox, 2</a:t>
            </a:r>
          </a:p>
          <a:p>
            <a:pPr algn="ctr" eaLnBrk="1" hangingPunct="1"/>
            <a:r>
              <a:rPr lang="en-US" sz="1600" b="0">
                <a:latin typeface="Gill Sans Light"/>
                <a:cs typeface="Gill Sans Light"/>
              </a:rPr>
              <a:t>how, 1</a:t>
            </a:r>
          </a:p>
          <a:p>
            <a:pPr algn="ctr" eaLnBrk="1" hangingPunct="1"/>
            <a:r>
              <a:rPr lang="en-US" sz="1600" b="0">
                <a:latin typeface="Gill Sans Light"/>
                <a:cs typeface="Gill Sans Light"/>
              </a:rPr>
              <a:t>now, 1</a:t>
            </a:r>
          </a:p>
          <a:p>
            <a:pPr algn="ctr" eaLnBrk="1" hangingPunct="1"/>
            <a:r>
              <a:rPr lang="en-US" sz="1600" b="0">
                <a:latin typeface="Gill Sans Light"/>
                <a:cs typeface="Gill Sans Light"/>
              </a:rPr>
              <a:t>the, 3</a:t>
            </a:r>
          </a:p>
        </p:txBody>
      </p:sp>
      <p:sp>
        <p:nvSpPr>
          <p:cNvPr id="25627" name="TextBox 186"/>
          <p:cNvSpPr txBox="1">
            <a:spLocks noChangeArrowheads="1"/>
          </p:cNvSpPr>
          <p:nvPr/>
        </p:nvSpPr>
        <p:spPr bwMode="auto">
          <a:xfrm>
            <a:off x="7543800" y="4432300"/>
            <a:ext cx="11430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0">
                <a:latin typeface="Gill Sans Light"/>
                <a:cs typeface="Gill Sans Light"/>
              </a:rPr>
              <a:t>ate, 1</a:t>
            </a:r>
          </a:p>
          <a:p>
            <a:pPr algn="ctr" eaLnBrk="1" hangingPunct="1"/>
            <a:r>
              <a:rPr lang="en-US" sz="1600" b="0">
                <a:latin typeface="Gill Sans Light"/>
                <a:cs typeface="Gill Sans Light"/>
              </a:rPr>
              <a:t>cow, 1</a:t>
            </a:r>
          </a:p>
          <a:p>
            <a:pPr algn="ctr" eaLnBrk="1" hangingPunct="1"/>
            <a:r>
              <a:rPr lang="en-US" sz="1600" b="0">
                <a:latin typeface="Gill Sans Light"/>
                <a:cs typeface="Gill Sans Light"/>
              </a:rPr>
              <a:t>mouse, 1</a:t>
            </a:r>
          </a:p>
          <a:p>
            <a:pPr algn="ctr" eaLnBrk="1" hangingPunct="1"/>
            <a:r>
              <a:rPr lang="en-US" sz="1600" b="0">
                <a:latin typeface="Gill Sans Light"/>
                <a:cs typeface="Gill Sans Light"/>
              </a:rPr>
              <a:t>quick, 1</a:t>
            </a:r>
          </a:p>
        </p:txBody>
      </p:sp>
      <p:sp>
        <p:nvSpPr>
          <p:cNvPr id="188" name="Right Bracket 187"/>
          <p:cNvSpPr/>
          <p:nvPr/>
        </p:nvSpPr>
        <p:spPr bwMode="auto">
          <a:xfrm flipH="1">
            <a:off x="7391400" y="1589087"/>
            <a:ext cx="152400" cy="2287588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 b="0">
              <a:latin typeface="Gill Sans Light"/>
              <a:cs typeface="Gill Sans Light"/>
            </a:endParaRPr>
          </a:p>
        </p:txBody>
      </p:sp>
      <p:sp>
        <p:nvSpPr>
          <p:cNvPr id="189" name="Right Bracket 188"/>
          <p:cNvSpPr/>
          <p:nvPr/>
        </p:nvSpPr>
        <p:spPr bwMode="auto">
          <a:xfrm flipH="1">
            <a:off x="7391400" y="3876675"/>
            <a:ext cx="152400" cy="2360612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 b="0">
              <a:latin typeface="Gill Sans Light"/>
              <a:cs typeface="Gill Sans Light"/>
            </a:endParaRPr>
          </a:p>
        </p:txBody>
      </p:sp>
      <p:sp>
        <p:nvSpPr>
          <p:cNvPr id="25630" name="TextBox 205"/>
          <p:cNvSpPr txBox="1">
            <a:spLocks noChangeArrowheads="1"/>
          </p:cNvSpPr>
          <p:nvPr/>
        </p:nvSpPr>
        <p:spPr bwMode="auto">
          <a:xfrm>
            <a:off x="3327688" y="1574800"/>
            <a:ext cx="80269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0">
                <a:latin typeface="Gill Sans Light"/>
                <a:cs typeface="Gill Sans Light"/>
              </a:rPr>
              <a:t>the, 1</a:t>
            </a:r>
          </a:p>
          <a:p>
            <a:pPr algn="ctr" eaLnBrk="1" hangingPunct="1"/>
            <a:r>
              <a:rPr lang="en-US" sz="1400" b="0">
                <a:latin typeface="Gill Sans Light"/>
                <a:cs typeface="Gill Sans Light"/>
              </a:rPr>
              <a:t>brown, 1</a:t>
            </a:r>
          </a:p>
          <a:p>
            <a:pPr algn="ctr" eaLnBrk="1" hangingPunct="1"/>
            <a:r>
              <a:rPr lang="en-US" sz="1400" b="0">
                <a:latin typeface="Gill Sans Light"/>
                <a:cs typeface="Gill Sans Light"/>
              </a:rPr>
              <a:t>fox, 1</a:t>
            </a:r>
          </a:p>
        </p:txBody>
      </p:sp>
      <p:sp>
        <p:nvSpPr>
          <p:cNvPr id="25631" name="TextBox 206"/>
          <p:cNvSpPr txBox="1">
            <a:spLocks noChangeArrowheads="1"/>
          </p:cNvSpPr>
          <p:nvPr/>
        </p:nvSpPr>
        <p:spPr bwMode="auto">
          <a:xfrm>
            <a:off x="5145084" y="3956050"/>
            <a:ext cx="7064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0">
                <a:latin typeface="Gill Sans Light"/>
                <a:cs typeface="Gill Sans Light"/>
              </a:rPr>
              <a:t>quick, 1</a:t>
            </a:r>
          </a:p>
        </p:txBody>
      </p:sp>
      <p:sp>
        <p:nvSpPr>
          <p:cNvPr id="25632" name="TextBox 208"/>
          <p:cNvSpPr txBox="1">
            <a:spLocks noChangeArrowheads="1"/>
          </p:cNvSpPr>
          <p:nvPr/>
        </p:nvSpPr>
        <p:spPr bwMode="auto">
          <a:xfrm>
            <a:off x="3042908" y="2911475"/>
            <a:ext cx="58803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Gill Sans Light"/>
                <a:cs typeface="Gill Sans Light"/>
              </a:rPr>
              <a:t>the, 1</a:t>
            </a:r>
          </a:p>
          <a:p>
            <a:pPr algn="ctr" eaLnBrk="1" hangingPunct="1"/>
            <a:r>
              <a:rPr lang="en-US" sz="1400" b="0" dirty="0">
                <a:latin typeface="Gill Sans Light"/>
                <a:cs typeface="Gill Sans Light"/>
              </a:rPr>
              <a:t>fox, 1</a:t>
            </a:r>
          </a:p>
          <a:p>
            <a:pPr algn="ctr" eaLnBrk="1" hangingPunct="1"/>
            <a:r>
              <a:rPr lang="en-US" sz="1400" b="0" dirty="0">
                <a:latin typeface="Gill Sans Light"/>
                <a:cs typeface="Gill Sans Light"/>
              </a:rPr>
              <a:t>the, 1</a:t>
            </a:r>
          </a:p>
        </p:txBody>
      </p:sp>
      <p:sp>
        <p:nvSpPr>
          <p:cNvPr id="25633" name="TextBox 209"/>
          <p:cNvSpPr txBox="1">
            <a:spLocks noChangeArrowheads="1"/>
          </p:cNvSpPr>
          <p:nvPr/>
        </p:nvSpPr>
        <p:spPr bwMode="auto">
          <a:xfrm>
            <a:off x="2645063" y="4349750"/>
            <a:ext cx="80269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0">
                <a:latin typeface="Gill Sans Light"/>
                <a:cs typeface="Gill Sans Light"/>
              </a:rPr>
              <a:t>how, 1</a:t>
            </a:r>
          </a:p>
          <a:p>
            <a:pPr algn="ctr" eaLnBrk="1" hangingPunct="1"/>
            <a:r>
              <a:rPr lang="en-US" sz="1400" b="0">
                <a:latin typeface="Gill Sans Light"/>
                <a:cs typeface="Gill Sans Light"/>
              </a:rPr>
              <a:t>now, 1</a:t>
            </a:r>
          </a:p>
          <a:p>
            <a:pPr algn="ctr" eaLnBrk="1" hangingPunct="1"/>
            <a:r>
              <a:rPr lang="en-US" sz="1400" b="0">
                <a:latin typeface="Gill Sans Light"/>
                <a:cs typeface="Gill Sans Light"/>
              </a:rPr>
              <a:t>brown, 1</a:t>
            </a:r>
          </a:p>
        </p:txBody>
      </p:sp>
      <p:sp>
        <p:nvSpPr>
          <p:cNvPr id="25634" name="TextBox 210"/>
          <p:cNvSpPr txBox="1">
            <a:spLocks noChangeArrowheads="1"/>
          </p:cNvSpPr>
          <p:nvPr/>
        </p:nvSpPr>
        <p:spPr bwMode="auto">
          <a:xfrm>
            <a:off x="4286459" y="4614862"/>
            <a:ext cx="820319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0">
                <a:latin typeface="Gill Sans Light"/>
                <a:cs typeface="Gill Sans Light"/>
              </a:rPr>
              <a:t>ate, 1</a:t>
            </a:r>
          </a:p>
          <a:p>
            <a:pPr algn="ctr" eaLnBrk="1" hangingPunct="1"/>
            <a:r>
              <a:rPr lang="en-US" sz="1400" b="0">
                <a:latin typeface="Gill Sans Light"/>
                <a:cs typeface="Gill Sans Light"/>
              </a:rPr>
              <a:t>mouse, 1</a:t>
            </a:r>
          </a:p>
        </p:txBody>
      </p:sp>
      <p:sp>
        <p:nvSpPr>
          <p:cNvPr id="25635" name="TextBox 211"/>
          <p:cNvSpPr txBox="1">
            <a:spLocks noChangeArrowheads="1"/>
          </p:cNvSpPr>
          <p:nvPr/>
        </p:nvSpPr>
        <p:spPr bwMode="auto">
          <a:xfrm>
            <a:off x="4219732" y="5311775"/>
            <a:ext cx="6283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0">
                <a:latin typeface="Gill Sans Light"/>
                <a:cs typeface="Gill Sans Light"/>
              </a:rPr>
              <a:t>cow, 1</a:t>
            </a:r>
          </a:p>
        </p:txBody>
      </p:sp>
      <p:sp>
        <p:nvSpPr>
          <p:cNvPr id="25636" name="TextBox 217"/>
          <p:cNvSpPr txBox="1">
            <a:spLocks noChangeArrowheads="1"/>
          </p:cNvSpPr>
          <p:nvPr/>
        </p:nvSpPr>
        <p:spPr bwMode="auto">
          <a:xfrm>
            <a:off x="609600" y="1066800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>
                <a:latin typeface="Gill Sans Light"/>
                <a:cs typeface="Gill Sans Light"/>
              </a:rPr>
              <a:t>Input</a:t>
            </a:r>
          </a:p>
        </p:txBody>
      </p:sp>
      <p:sp>
        <p:nvSpPr>
          <p:cNvPr id="25637" name="TextBox 218"/>
          <p:cNvSpPr txBox="1">
            <a:spLocks noChangeArrowheads="1"/>
          </p:cNvSpPr>
          <p:nvPr/>
        </p:nvSpPr>
        <p:spPr bwMode="auto">
          <a:xfrm>
            <a:off x="2362200" y="1066800"/>
            <a:ext cx="6251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Gill Sans Light"/>
                <a:cs typeface="Gill Sans Light"/>
              </a:rPr>
              <a:t>Map</a:t>
            </a:r>
          </a:p>
        </p:txBody>
      </p:sp>
      <p:sp>
        <p:nvSpPr>
          <p:cNvPr id="25638" name="TextBox 219"/>
          <p:cNvSpPr txBox="1">
            <a:spLocks noChangeArrowheads="1"/>
          </p:cNvSpPr>
          <p:nvPr/>
        </p:nvSpPr>
        <p:spPr bwMode="auto">
          <a:xfrm>
            <a:off x="3670300" y="1066800"/>
            <a:ext cx="16081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Gill Sans Light"/>
                <a:cs typeface="Gill Sans Light"/>
              </a:rPr>
              <a:t>Shuffle &amp; Sort</a:t>
            </a:r>
          </a:p>
        </p:txBody>
      </p:sp>
      <p:sp>
        <p:nvSpPr>
          <p:cNvPr id="25639" name="TextBox 220"/>
          <p:cNvSpPr txBox="1">
            <a:spLocks noChangeArrowheads="1"/>
          </p:cNvSpPr>
          <p:nvPr/>
        </p:nvSpPr>
        <p:spPr bwMode="auto">
          <a:xfrm>
            <a:off x="5791200" y="1066800"/>
            <a:ext cx="9408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Gill Sans Light"/>
                <a:cs typeface="Gill Sans Light"/>
              </a:rPr>
              <a:t>Reduce</a:t>
            </a:r>
          </a:p>
        </p:txBody>
      </p:sp>
      <p:sp>
        <p:nvSpPr>
          <p:cNvPr id="25640" name="TextBox 221"/>
          <p:cNvSpPr txBox="1">
            <a:spLocks noChangeArrowheads="1"/>
          </p:cNvSpPr>
          <p:nvPr/>
        </p:nvSpPr>
        <p:spPr bwMode="auto">
          <a:xfrm>
            <a:off x="7732713" y="1066800"/>
            <a:ext cx="9546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Gill Sans Light"/>
                <a:cs typeface="Gill Sans Light"/>
              </a:rPr>
              <a:t>Output</a:t>
            </a:r>
          </a:p>
        </p:txBody>
      </p:sp>
      <p:cxnSp>
        <p:nvCxnSpPr>
          <p:cNvPr id="44" name="Straight Connector 43"/>
          <p:cNvCxnSpPr/>
          <p:nvPr/>
        </p:nvCxnSpPr>
        <p:spPr>
          <a:xfrm rot="10800000">
            <a:off x="381000" y="3141662"/>
            <a:ext cx="1143000" cy="158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381000" y="4687887"/>
            <a:ext cx="1143000" cy="158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>
            <a:off x="7543800" y="3875087"/>
            <a:ext cx="1143000" cy="158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47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ea typeface="ＭＳ Ｐゴシック" panose="020B0600070205080204" pitchFamily="34" charset="-128"/>
              </a:rPr>
              <a:t>MapReduce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181600"/>
          </a:xfrm>
        </p:spPr>
        <p:txBody>
          <a:bodyPr/>
          <a:lstStyle/>
          <a:p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Restricted key-value model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Same</a:t>
            </a:r>
            <a:r>
              <a:rPr lang="en-US" altLang="en-US" b="1" dirty="0" smtClean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en-US" b="1" dirty="0" smtClean="0">
                <a:solidFill>
                  <a:srgbClr val="008000"/>
                </a:solidFill>
                <a:latin typeface="+mj-lt"/>
                <a:ea typeface="ＭＳ Ｐゴシック" panose="020B0600070205080204" pitchFamily="34" charset="-128"/>
              </a:rPr>
              <a:t>fine-grained operation 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(Map &amp; Reduce) repeated on big data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Operations must be </a:t>
            </a:r>
            <a:r>
              <a:rPr lang="en-US" altLang="en-US" b="1" dirty="0" smtClean="0">
                <a:solidFill>
                  <a:srgbClr val="008000"/>
                </a:solidFill>
                <a:latin typeface="+mj-lt"/>
                <a:ea typeface="ＭＳ Ｐゴシック" panose="020B0600070205080204" pitchFamily="34" charset="-128"/>
              </a:rPr>
              <a:t>deterministic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Operations must be </a:t>
            </a:r>
            <a:r>
              <a:rPr lang="en-US" altLang="en-US" b="1" dirty="0" smtClean="0">
                <a:solidFill>
                  <a:srgbClr val="008000"/>
                </a:solidFill>
                <a:latin typeface="+mj-lt"/>
                <a:ea typeface="ＭＳ Ｐゴシック" panose="020B0600070205080204" pitchFamily="34" charset="-128"/>
              </a:rPr>
              <a:t>idempotent/no side effects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Only communication is through the shuffle</a:t>
            </a:r>
          </a:p>
          <a:p>
            <a:pPr lvl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Operation (Map &amp; Reduce) output saved (on disk)</a:t>
            </a:r>
          </a:p>
          <a:p>
            <a:endParaRPr lang="en-US" altLang="en-US" dirty="0" smtClean="0">
              <a:latin typeface="+mj-lt"/>
              <a:ea typeface="ＭＳ Ｐゴシック" panose="020B0600070205080204" pitchFamily="34" charset="-128"/>
            </a:endParaRPr>
          </a:p>
          <a:p>
            <a:endParaRPr lang="en-US" altLang="en-US" dirty="0" smtClean="0">
              <a:latin typeface="+mj-lt"/>
              <a:ea typeface="ＭＳ Ｐゴシック" panose="020B0600070205080204" pitchFamily="34" charset="-128"/>
            </a:endParaRP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-1174750" y="5011738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7797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What is MapReduce Used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942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+mj-lt"/>
                <a:ea typeface="+mn-ea"/>
              </a:rPr>
              <a:t>At </a:t>
            </a:r>
            <a:r>
              <a:rPr lang="en-US" b="1" dirty="0" smtClean="0">
                <a:solidFill>
                  <a:srgbClr val="008000"/>
                </a:solidFill>
                <a:latin typeface="+mj-lt"/>
                <a:ea typeface="+mn-ea"/>
              </a:rPr>
              <a:t>Google</a:t>
            </a:r>
            <a:r>
              <a:rPr lang="en-US" dirty="0" smtClean="0">
                <a:latin typeface="+mj-lt"/>
                <a:ea typeface="+mn-ea"/>
              </a:rPr>
              <a:t>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+mj-lt"/>
                <a:ea typeface="+mn-ea"/>
              </a:rPr>
              <a:t>Index building for Google Search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+mj-lt"/>
                <a:ea typeface="+mn-ea"/>
              </a:rPr>
              <a:t>Article clustering for Google News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+mj-lt"/>
                <a:ea typeface="+mn-ea"/>
              </a:rPr>
              <a:t>Statistical machine translation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latin typeface="+mj-lt"/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+mj-lt"/>
                <a:ea typeface="+mn-ea"/>
              </a:rPr>
              <a:t>At </a:t>
            </a:r>
            <a:r>
              <a:rPr lang="en-US" b="1" dirty="0" smtClean="0">
                <a:solidFill>
                  <a:srgbClr val="008000"/>
                </a:solidFill>
                <a:latin typeface="+mj-lt"/>
                <a:ea typeface="+mn-ea"/>
              </a:rPr>
              <a:t>Yahoo!</a:t>
            </a:r>
            <a:r>
              <a:rPr lang="en-US" dirty="0" smtClean="0">
                <a:latin typeface="+mj-lt"/>
                <a:ea typeface="+mn-ea"/>
              </a:rPr>
              <a:t>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+mj-lt"/>
                <a:ea typeface="+mn-ea"/>
              </a:rPr>
              <a:t>Index building for Yahoo! Search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+mj-lt"/>
                <a:ea typeface="+mn-ea"/>
              </a:rPr>
              <a:t>Spam detection for Yahoo! Mail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latin typeface="+mj-lt"/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+mj-lt"/>
                <a:ea typeface="+mn-ea"/>
              </a:rPr>
              <a:t>At </a:t>
            </a:r>
            <a:r>
              <a:rPr lang="en-US" b="1" dirty="0" smtClean="0">
                <a:solidFill>
                  <a:srgbClr val="008000"/>
                </a:solidFill>
                <a:latin typeface="+mj-lt"/>
                <a:ea typeface="+mn-ea"/>
              </a:rPr>
              <a:t>Facebook</a:t>
            </a:r>
            <a:r>
              <a:rPr lang="en-US" dirty="0" smtClean="0">
                <a:latin typeface="+mj-lt"/>
                <a:ea typeface="+mn-ea"/>
              </a:rPr>
              <a:t>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+mj-lt"/>
                <a:ea typeface="+mn-ea"/>
              </a:rPr>
              <a:t>Data mining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+mj-lt"/>
                <a:ea typeface="+mn-ea"/>
              </a:rPr>
              <a:t>Ad optimization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+mj-lt"/>
                <a:ea typeface="+mn-ea"/>
              </a:rPr>
              <a:t>Spam detection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dirty="0" smtClean="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81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MapReduce 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9144000" cy="6019800"/>
          </a:xfrm>
        </p:spPr>
        <p:txBody>
          <a:bodyPr>
            <a:normAutofit lnSpcReduction="10000"/>
          </a:bodyPr>
          <a:lstStyle/>
          <a:p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Distribution is completely </a:t>
            </a:r>
            <a:r>
              <a:rPr lang="en-US" altLang="en-US" b="1" smtClean="0">
                <a:solidFill>
                  <a:srgbClr val="008000"/>
                </a:solidFill>
                <a:latin typeface="+mj-lt"/>
                <a:ea typeface="ＭＳ Ｐゴシック" panose="020B0600070205080204" pitchFamily="34" charset="-128"/>
              </a:rPr>
              <a:t>transparent</a:t>
            </a:r>
            <a:endParaRPr lang="en-US" altLang="en-US" smtClean="0">
              <a:latin typeface="+mj-lt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Not a single line of distributed programming (ease, correctness)</a:t>
            </a:r>
          </a:p>
          <a:p>
            <a:pPr lvl="1"/>
            <a:endParaRPr lang="en-US" altLang="en-US" smtClean="0">
              <a:latin typeface="+mj-lt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Automatic </a:t>
            </a:r>
            <a:r>
              <a:rPr lang="en-US" altLang="en-US" b="1" smtClean="0">
                <a:solidFill>
                  <a:srgbClr val="008000"/>
                </a:solidFill>
                <a:latin typeface="+mj-lt"/>
                <a:ea typeface="ＭＳ Ｐゴシック" panose="020B0600070205080204" pitchFamily="34" charset="-128"/>
              </a:rPr>
              <a:t>fault-tolerance</a:t>
            </a:r>
          </a:p>
          <a:p>
            <a:pPr lvl="1"/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Determinism enables running failed tasks somewhere else again</a:t>
            </a:r>
          </a:p>
          <a:p>
            <a:pPr lvl="1"/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Saved intermediate data enables just re-running failed reducers</a:t>
            </a:r>
          </a:p>
          <a:p>
            <a:pPr lvl="1"/>
            <a:endParaRPr lang="en-US" altLang="en-US" smtClean="0">
              <a:latin typeface="+mj-lt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Automatic </a:t>
            </a:r>
            <a:r>
              <a:rPr lang="en-US" altLang="en-US" b="1" smtClean="0">
                <a:solidFill>
                  <a:srgbClr val="008000"/>
                </a:solidFill>
                <a:latin typeface="+mj-lt"/>
                <a:ea typeface="ＭＳ Ｐゴシック" panose="020B0600070205080204" pitchFamily="34" charset="-128"/>
              </a:rPr>
              <a:t>scaling</a:t>
            </a:r>
          </a:p>
          <a:p>
            <a:pPr lvl="1"/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As operations as side-effect free, they can be distributed to any number of machines dynamically</a:t>
            </a:r>
          </a:p>
          <a:p>
            <a:pPr lvl="1"/>
            <a:endParaRPr lang="en-US" altLang="en-US" smtClean="0">
              <a:latin typeface="+mj-lt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Automatic </a:t>
            </a:r>
            <a:r>
              <a:rPr lang="en-US" altLang="en-US" b="1" smtClean="0">
                <a:solidFill>
                  <a:srgbClr val="008000"/>
                </a:solidFill>
                <a:latin typeface="+mj-lt"/>
                <a:ea typeface="ＭＳ Ｐゴシック" panose="020B0600070205080204" pitchFamily="34" charset="-128"/>
              </a:rPr>
              <a:t>load-balancing</a:t>
            </a:r>
          </a:p>
          <a:p>
            <a:pPr lvl="1"/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Move tasks and speculatively execute duplicate copies of slow tasks (</a:t>
            </a:r>
            <a:r>
              <a:rPr lang="en-US" altLang="en-US" i="1" smtClean="0">
                <a:latin typeface="+mj-lt"/>
                <a:ea typeface="ＭＳ Ｐゴシック" panose="020B0600070205080204" pitchFamily="34" charset="-128"/>
              </a:rPr>
              <a:t>stragglers)</a:t>
            </a:r>
            <a:endParaRPr lang="en-US" altLang="en-US" smtClean="0">
              <a:latin typeface="+mj-lt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52658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ea typeface="ＭＳ Ｐゴシック" panose="020B0600070205080204" pitchFamily="34" charset="-128"/>
              </a:rPr>
              <a:t>MapReduce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486400"/>
          </a:xfrm>
        </p:spPr>
        <p:txBody>
          <a:bodyPr/>
          <a:lstStyle/>
          <a:p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Restricted programming model</a:t>
            </a:r>
          </a:p>
          <a:p>
            <a:pPr lvl="1"/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Not always natural to express problems in this model</a:t>
            </a:r>
          </a:p>
          <a:p>
            <a:pPr lvl="1"/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Low-level coding necessary</a:t>
            </a:r>
          </a:p>
          <a:p>
            <a:pPr lvl="1"/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Little support for iterative jobs (lots of disk access)</a:t>
            </a:r>
          </a:p>
          <a:p>
            <a:pPr lvl="1"/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High-latency (batch processing)</a:t>
            </a:r>
          </a:p>
          <a:p>
            <a:pPr lvl="1"/>
            <a:endParaRPr lang="en-US" altLang="en-US" smtClean="0">
              <a:latin typeface="+mj-lt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Addressed by follow-up research and Apache projects</a:t>
            </a:r>
          </a:p>
          <a:p>
            <a:pPr lvl="1"/>
            <a:r>
              <a:rPr lang="en-US" altLang="en-US" b="1" smtClean="0">
                <a:solidFill>
                  <a:srgbClr val="FF0000"/>
                </a:solidFill>
                <a:latin typeface="+mj-lt"/>
                <a:ea typeface="ＭＳ Ｐゴシック" panose="020B0600070205080204" pitchFamily="34" charset="-128"/>
              </a:rPr>
              <a:t>Pig</a:t>
            </a:r>
            <a:r>
              <a:rPr lang="en-US" altLang="en-US" smtClean="0">
                <a:solidFill>
                  <a:srgbClr val="FF0000"/>
                </a:solidFill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and </a:t>
            </a:r>
            <a:r>
              <a:rPr lang="en-US" altLang="en-US" b="1" smtClean="0">
                <a:solidFill>
                  <a:srgbClr val="FF0000"/>
                </a:solidFill>
                <a:latin typeface="+mj-lt"/>
                <a:ea typeface="ＭＳ Ｐゴシック" panose="020B0600070205080204" pitchFamily="34" charset="-128"/>
              </a:rPr>
              <a:t>Hive</a:t>
            </a:r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 for high-level coding</a:t>
            </a:r>
          </a:p>
          <a:p>
            <a:pPr lvl="1"/>
            <a:r>
              <a:rPr lang="en-US" altLang="en-US" b="1" smtClean="0">
                <a:solidFill>
                  <a:srgbClr val="FF0000"/>
                </a:solidFill>
                <a:latin typeface="+mj-lt"/>
                <a:ea typeface="ＭＳ Ｐゴシック" panose="020B0600070205080204" pitchFamily="34" charset="-128"/>
              </a:rPr>
              <a:t>Spark</a:t>
            </a:r>
            <a:r>
              <a:rPr lang="en-US" altLang="en-US" smtClean="0">
                <a:latin typeface="+mj-lt"/>
                <a:ea typeface="ＭＳ Ｐゴシック" panose="020B0600070205080204" pitchFamily="34" charset="-128"/>
              </a:rPr>
              <a:t> for iterative and low-latency jobs</a:t>
            </a:r>
          </a:p>
          <a:p>
            <a:pPr lvl="1"/>
            <a:endParaRPr lang="en-US" altLang="en-US" smtClean="0">
              <a:latin typeface="+mj-lt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01086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153400" cy="5181600"/>
          </a:xfrm>
        </p:spPr>
        <p:txBody>
          <a:bodyPr/>
          <a:lstStyle/>
          <a:p>
            <a:r>
              <a:rPr lang="en-US" dirty="0" smtClean="0"/>
              <a:t>Complete location transparency</a:t>
            </a:r>
          </a:p>
          <a:p>
            <a:pPr lvl="1"/>
            <a:r>
              <a:rPr lang="en-US" dirty="0" smtClean="0"/>
              <a:t>Mobile Data, encrypted all the time</a:t>
            </a:r>
          </a:p>
          <a:p>
            <a:pPr lvl="1"/>
            <a:r>
              <a:rPr lang="en-US" dirty="0" smtClean="0"/>
              <a:t>Computation anywhere any time</a:t>
            </a:r>
          </a:p>
          <a:p>
            <a:pPr lvl="1"/>
            <a:r>
              <a:rPr lang="en-US" dirty="0" smtClean="0"/>
              <a:t>Cryptographic-based identities</a:t>
            </a:r>
          </a:p>
          <a:p>
            <a:pPr lvl="1"/>
            <a:r>
              <a:rPr lang="en-US" dirty="0" smtClean="0"/>
              <a:t>Large Cloud-centers, Fog Computing</a:t>
            </a:r>
          </a:p>
          <a:p>
            <a:r>
              <a:rPr lang="en-US" dirty="0" smtClean="0"/>
              <a:t>Internet of Things?</a:t>
            </a:r>
          </a:p>
          <a:p>
            <a:pPr lvl="1"/>
            <a:r>
              <a:rPr lang="en-US" dirty="0" smtClean="0"/>
              <a:t>Everything connected, all the time!</a:t>
            </a:r>
          </a:p>
          <a:p>
            <a:pPr lvl="1"/>
            <a:r>
              <a:rPr lang="en-US" dirty="0" smtClean="0"/>
              <a:t>Huge Potential</a:t>
            </a:r>
          </a:p>
          <a:p>
            <a:pPr lvl="1"/>
            <a:r>
              <a:rPr lang="en-US" dirty="0" smtClean="0"/>
              <a:t>Very Exciting and Scary at same time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Better programming models need to be developed!</a:t>
            </a:r>
          </a:p>
          <a:p>
            <a:r>
              <a:rPr lang="en-US" dirty="0" smtClean="0"/>
              <a:t>Perhaps talk about this on Monday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14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696200" cy="453424"/>
          </a:xfrm>
        </p:spPr>
        <p:txBody>
          <a:bodyPr/>
          <a:lstStyle/>
          <a:p>
            <a:r>
              <a:rPr lang="en-US" dirty="0" smtClean="0"/>
              <a:t>Truly Distributed Apps: The Swarm of Resources</a:t>
            </a:r>
            <a:endParaRPr lang="en-US" dirty="0"/>
          </a:p>
        </p:txBody>
      </p:sp>
      <p:pic>
        <p:nvPicPr>
          <p:cNvPr id="4" name="Object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838200"/>
            <a:ext cx="5334000" cy="427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6200" y="1437124"/>
            <a:ext cx="3432988" cy="2360281"/>
            <a:chOff x="750524" y="1414385"/>
            <a:chExt cx="2823082" cy="1775699"/>
          </a:xfrm>
        </p:grpSpPr>
        <p:sp>
          <p:nvSpPr>
            <p:cNvPr id="7" name="Cloud 6"/>
            <p:cNvSpPr/>
            <p:nvPr/>
          </p:nvSpPr>
          <p:spPr bwMode="auto">
            <a:xfrm>
              <a:off x="750524" y="1414385"/>
              <a:ext cx="2823082" cy="1775699"/>
            </a:xfrm>
            <a:prstGeom prst="cloud">
              <a:avLst/>
            </a:prstGeom>
            <a:solidFill>
              <a:srgbClr val="66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107" charset="0"/>
              </a:endParaRPr>
            </a:p>
          </p:txBody>
        </p: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970368" y="1841388"/>
              <a:ext cx="2415613" cy="833114"/>
              <a:chOff x="2796" y="909"/>
              <a:chExt cx="2716" cy="1066"/>
            </a:xfrm>
          </p:grpSpPr>
          <p:grpSp>
            <p:nvGrpSpPr>
              <p:cNvPr id="9" name="Group 18"/>
              <p:cNvGrpSpPr>
                <a:grpSpLocks/>
              </p:cNvGrpSpPr>
              <p:nvPr/>
            </p:nvGrpSpPr>
            <p:grpSpPr bwMode="auto">
              <a:xfrm>
                <a:off x="3227" y="1844"/>
                <a:ext cx="513" cy="131"/>
                <a:chOff x="2201" y="2688"/>
                <a:chExt cx="1946" cy="577"/>
              </a:xfrm>
            </p:grpSpPr>
            <p:sp>
              <p:nvSpPr>
                <p:cNvPr id="455" name="AutoShape 19"/>
                <p:cNvSpPr>
                  <a:spLocks noChangeArrowheads="1"/>
                </p:cNvSpPr>
                <p:nvPr/>
              </p:nvSpPr>
              <p:spPr bwMode="auto">
                <a:xfrm>
                  <a:off x="2934" y="302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6" name="AutoShape 20"/>
                <p:cNvSpPr>
                  <a:spLocks noChangeArrowheads="1"/>
                </p:cNvSpPr>
                <p:nvPr/>
              </p:nvSpPr>
              <p:spPr bwMode="auto">
                <a:xfrm>
                  <a:off x="3030" y="31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7" name="AutoShape 21"/>
                <p:cNvSpPr>
                  <a:spLocks noChangeArrowheads="1"/>
                </p:cNvSpPr>
                <p:nvPr/>
              </p:nvSpPr>
              <p:spPr bwMode="auto">
                <a:xfrm>
                  <a:off x="3329" y="28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8" name="AutoShape 22"/>
                <p:cNvSpPr>
                  <a:spLocks noChangeArrowheads="1"/>
                </p:cNvSpPr>
                <p:nvPr/>
              </p:nvSpPr>
              <p:spPr bwMode="auto">
                <a:xfrm>
                  <a:off x="3425" y="301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9" name="AutoShape 23"/>
                <p:cNvSpPr>
                  <a:spLocks noChangeArrowheads="1"/>
                </p:cNvSpPr>
                <p:nvPr/>
              </p:nvSpPr>
              <p:spPr bwMode="auto">
                <a:xfrm>
                  <a:off x="3570" y="2688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" name="AutoShape 24"/>
                <p:cNvSpPr>
                  <a:spLocks noChangeArrowheads="1"/>
                </p:cNvSpPr>
                <p:nvPr/>
              </p:nvSpPr>
              <p:spPr bwMode="auto">
                <a:xfrm>
                  <a:off x="3666" y="2884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" name="AutoShape 25"/>
                <p:cNvSpPr>
                  <a:spLocks noChangeArrowheads="1"/>
                </p:cNvSpPr>
                <p:nvPr/>
              </p:nvSpPr>
              <p:spPr bwMode="auto">
                <a:xfrm>
                  <a:off x="3026" y="278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" name="AutoShape 26"/>
                <p:cNvSpPr>
                  <a:spLocks noChangeArrowheads="1"/>
                </p:cNvSpPr>
                <p:nvPr/>
              </p:nvSpPr>
              <p:spPr bwMode="auto">
                <a:xfrm>
                  <a:off x="2201" y="296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3" name="AutoShape 27"/>
                <p:cNvSpPr>
                  <a:spLocks noChangeArrowheads="1"/>
                </p:cNvSpPr>
                <p:nvPr/>
              </p:nvSpPr>
              <p:spPr bwMode="auto">
                <a:xfrm>
                  <a:off x="2297" y="30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4" name="AutoShape 28"/>
                <p:cNvSpPr>
                  <a:spLocks noChangeArrowheads="1"/>
                </p:cNvSpPr>
                <p:nvPr/>
              </p:nvSpPr>
              <p:spPr bwMode="auto">
                <a:xfrm>
                  <a:off x="2596" y="27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5" name="AutoShape 29"/>
                <p:cNvSpPr>
                  <a:spLocks noChangeArrowheads="1"/>
                </p:cNvSpPr>
                <p:nvPr/>
              </p:nvSpPr>
              <p:spPr bwMode="auto">
                <a:xfrm>
                  <a:off x="2692" y="295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6" name="AutoShape 30"/>
                <p:cNvSpPr>
                  <a:spLocks noChangeArrowheads="1"/>
                </p:cNvSpPr>
                <p:nvPr/>
              </p:nvSpPr>
              <p:spPr bwMode="auto">
                <a:xfrm>
                  <a:off x="3870" y="2941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7" name="AutoShape 31"/>
                <p:cNvSpPr>
                  <a:spLocks noChangeArrowheads="1"/>
                </p:cNvSpPr>
                <p:nvPr/>
              </p:nvSpPr>
              <p:spPr bwMode="auto">
                <a:xfrm>
                  <a:off x="3966" y="3037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32"/>
              <p:cNvGrpSpPr>
                <a:grpSpLocks/>
              </p:cNvGrpSpPr>
              <p:nvPr/>
            </p:nvGrpSpPr>
            <p:grpSpPr bwMode="auto">
              <a:xfrm>
                <a:off x="3899" y="1843"/>
                <a:ext cx="513" cy="131"/>
                <a:chOff x="2201" y="2688"/>
                <a:chExt cx="1946" cy="577"/>
              </a:xfrm>
            </p:grpSpPr>
            <p:sp>
              <p:nvSpPr>
                <p:cNvPr id="442" name="AutoShape 33"/>
                <p:cNvSpPr>
                  <a:spLocks noChangeArrowheads="1"/>
                </p:cNvSpPr>
                <p:nvPr/>
              </p:nvSpPr>
              <p:spPr bwMode="auto">
                <a:xfrm>
                  <a:off x="2934" y="302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" name="AutoShape 34"/>
                <p:cNvSpPr>
                  <a:spLocks noChangeArrowheads="1"/>
                </p:cNvSpPr>
                <p:nvPr/>
              </p:nvSpPr>
              <p:spPr bwMode="auto">
                <a:xfrm>
                  <a:off x="3030" y="31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4" name="AutoShape 35"/>
                <p:cNvSpPr>
                  <a:spLocks noChangeArrowheads="1"/>
                </p:cNvSpPr>
                <p:nvPr/>
              </p:nvSpPr>
              <p:spPr bwMode="auto">
                <a:xfrm>
                  <a:off x="3329" y="28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5" name="AutoShape 36"/>
                <p:cNvSpPr>
                  <a:spLocks noChangeArrowheads="1"/>
                </p:cNvSpPr>
                <p:nvPr/>
              </p:nvSpPr>
              <p:spPr bwMode="auto">
                <a:xfrm>
                  <a:off x="3425" y="301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" name="AutoShape 37"/>
                <p:cNvSpPr>
                  <a:spLocks noChangeArrowheads="1"/>
                </p:cNvSpPr>
                <p:nvPr/>
              </p:nvSpPr>
              <p:spPr bwMode="auto">
                <a:xfrm>
                  <a:off x="3570" y="2688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7" name="AutoShape 38"/>
                <p:cNvSpPr>
                  <a:spLocks noChangeArrowheads="1"/>
                </p:cNvSpPr>
                <p:nvPr/>
              </p:nvSpPr>
              <p:spPr bwMode="auto">
                <a:xfrm>
                  <a:off x="3666" y="2884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8" name="AutoShape 39"/>
                <p:cNvSpPr>
                  <a:spLocks noChangeArrowheads="1"/>
                </p:cNvSpPr>
                <p:nvPr/>
              </p:nvSpPr>
              <p:spPr bwMode="auto">
                <a:xfrm>
                  <a:off x="3026" y="278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9" name="AutoShape 40"/>
                <p:cNvSpPr>
                  <a:spLocks noChangeArrowheads="1"/>
                </p:cNvSpPr>
                <p:nvPr/>
              </p:nvSpPr>
              <p:spPr bwMode="auto">
                <a:xfrm>
                  <a:off x="2201" y="296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" name="AutoShape 41"/>
                <p:cNvSpPr>
                  <a:spLocks noChangeArrowheads="1"/>
                </p:cNvSpPr>
                <p:nvPr/>
              </p:nvSpPr>
              <p:spPr bwMode="auto">
                <a:xfrm>
                  <a:off x="2297" y="30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" name="AutoShape 42"/>
                <p:cNvSpPr>
                  <a:spLocks noChangeArrowheads="1"/>
                </p:cNvSpPr>
                <p:nvPr/>
              </p:nvSpPr>
              <p:spPr bwMode="auto">
                <a:xfrm>
                  <a:off x="2596" y="27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" name="AutoShape 43"/>
                <p:cNvSpPr>
                  <a:spLocks noChangeArrowheads="1"/>
                </p:cNvSpPr>
                <p:nvPr/>
              </p:nvSpPr>
              <p:spPr bwMode="auto">
                <a:xfrm>
                  <a:off x="2692" y="295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3" name="AutoShape 44"/>
                <p:cNvSpPr>
                  <a:spLocks noChangeArrowheads="1"/>
                </p:cNvSpPr>
                <p:nvPr/>
              </p:nvSpPr>
              <p:spPr bwMode="auto">
                <a:xfrm>
                  <a:off x="3870" y="2941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" name="AutoShape 45"/>
                <p:cNvSpPr>
                  <a:spLocks noChangeArrowheads="1"/>
                </p:cNvSpPr>
                <p:nvPr/>
              </p:nvSpPr>
              <p:spPr bwMode="auto">
                <a:xfrm>
                  <a:off x="3966" y="3037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46"/>
              <p:cNvGrpSpPr>
                <a:grpSpLocks/>
              </p:cNvGrpSpPr>
              <p:nvPr/>
            </p:nvGrpSpPr>
            <p:grpSpPr bwMode="auto">
              <a:xfrm>
                <a:off x="4503" y="1773"/>
                <a:ext cx="513" cy="132"/>
                <a:chOff x="2201" y="2688"/>
                <a:chExt cx="1946" cy="577"/>
              </a:xfrm>
            </p:grpSpPr>
            <p:sp>
              <p:nvSpPr>
                <p:cNvPr id="429" name="AutoShape 47"/>
                <p:cNvSpPr>
                  <a:spLocks noChangeArrowheads="1"/>
                </p:cNvSpPr>
                <p:nvPr/>
              </p:nvSpPr>
              <p:spPr bwMode="auto">
                <a:xfrm>
                  <a:off x="2934" y="302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0" name="AutoShape 48"/>
                <p:cNvSpPr>
                  <a:spLocks noChangeArrowheads="1"/>
                </p:cNvSpPr>
                <p:nvPr/>
              </p:nvSpPr>
              <p:spPr bwMode="auto">
                <a:xfrm>
                  <a:off x="3030" y="31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" name="AutoShape 49"/>
                <p:cNvSpPr>
                  <a:spLocks noChangeArrowheads="1"/>
                </p:cNvSpPr>
                <p:nvPr/>
              </p:nvSpPr>
              <p:spPr bwMode="auto">
                <a:xfrm>
                  <a:off x="3329" y="28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" name="AutoShape 50"/>
                <p:cNvSpPr>
                  <a:spLocks noChangeArrowheads="1"/>
                </p:cNvSpPr>
                <p:nvPr/>
              </p:nvSpPr>
              <p:spPr bwMode="auto">
                <a:xfrm>
                  <a:off x="3425" y="301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3" name="AutoShape 51"/>
                <p:cNvSpPr>
                  <a:spLocks noChangeArrowheads="1"/>
                </p:cNvSpPr>
                <p:nvPr/>
              </p:nvSpPr>
              <p:spPr bwMode="auto">
                <a:xfrm>
                  <a:off x="3570" y="2688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4" name="AutoShape 52"/>
                <p:cNvSpPr>
                  <a:spLocks noChangeArrowheads="1"/>
                </p:cNvSpPr>
                <p:nvPr/>
              </p:nvSpPr>
              <p:spPr bwMode="auto">
                <a:xfrm>
                  <a:off x="3666" y="2884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5" name="AutoShape 53"/>
                <p:cNvSpPr>
                  <a:spLocks noChangeArrowheads="1"/>
                </p:cNvSpPr>
                <p:nvPr/>
              </p:nvSpPr>
              <p:spPr bwMode="auto">
                <a:xfrm>
                  <a:off x="3026" y="278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6" name="AutoShape 54"/>
                <p:cNvSpPr>
                  <a:spLocks noChangeArrowheads="1"/>
                </p:cNvSpPr>
                <p:nvPr/>
              </p:nvSpPr>
              <p:spPr bwMode="auto">
                <a:xfrm>
                  <a:off x="2201" y="296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7" name="AutoShape 55"/>
                <p:cNvSpPr>
                  <a:spLocks noChangeArrowheads="1"/>
                </p:cNvSpPr>
                <p:nvPr/>
              </p:nvSpPr>
              <p:spPr bwMode="auto">
                <a:xfrm>
                  <a:off x="2297" y="30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8" name="AutoShape 56"/>
                <p:cNvSpPr>
                  <a:spLocks noChangeArrowheads="1"/>
                </p:cNvSpPr>
                <p:nvPr/>
              </p:nvSpPr>
              <p:spPr bwMode="auto">
                <a:xfrm>
                  <a:off x="2596" y="27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9" name="AutoShape 57"/>
                <p:cNvSpPr>
                  <a:spLocks noChangeArrowheads="1"/>
                </p:cNvSpPr>
                <p:nvPr/>
              </p:nvSpPr>
              <p:spPr bwMode="auto">
                <a:xfrm>
                  <a:off x="2692" y="295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" name="AutoShape 58"/>
                <p:cNvSpPr>
                  <a:spLocks noChangeArrowheads="1"/>
                </p:cNvSpPr>
                <p:nvPr/>
              </p:nvSpPr>
              <p:spPr bwMode="auto">
                <a:xfrm>
                  <a:off x="3870" y="2941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" name="AutoShape 59"/>
                <p:cNvSpPr>
                  <a:spLocks noChangeArrowheads="1"/>
                </p:cNvSpPr>
                <p:nvPr/>
              </p:nvSpPr>
              <p:spPr bwMode="auto">
                <a:xfrm>
                  <a:off x="3966" y="3037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H="1">
                <a:off x="3290" y="1425"/>
                <a:ext cx="831" cy="4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auto">
              <a:xfrm flipH="1">
                <a:off x="3659" y="1431"/>
                <a:ext cx="460" cy="4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62"/>
              <p:cNvSpPr>
                <a:spLocks noChangeShapeType="1"/>
              </p:cNvSpPr>
              <p:nvPr/>
            </p:nvSpPr>
            <p:spPr bwMode="auto">
              <a:xfrm flipH="1">
                <a:off x="3921" y="1545"/>
                <a:ext cx="277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63"/>
              <p:cNvSpPr>
                <a:spLocks noChangeShapeType="1"/>
              </p:cNvSpPr>
              <p:nvPr/>
            </p:nvSpPr>
            <p:spPr bwMode="auto">
              <a:xfrm>
                <a:off x="4195" y="1551"/>
                <a:ext cx="147" cy="3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64"/>
              <p:cNvGrpSpPr>
                <a:grpSpLocks/>
              </p:cNvGrpSpPr>
              <p:nvPr/>
            </p:nvGrpSpPr>
            <p:grpSpPr bwMode="auto">
              <a:xfrm>
                <a:off x="2796" y="1732"/>
                <a:ext cx="513" cy="132"/>
                <a:chOff x="2201" y="2688"/>
                <a:chExt cx="1946" cy="577"/>
              </a:xfrm>
            </p:grpSpPr>
            <p:sp>
              <p:nvSpPr>
                <p:cNvPr id="416" name="AutoShape 65"/>
                <p:cNvSpPr>
                  <a:spLocks noChangeArrowheads="1"/>
                </p:cNvSpPr>
                <p:nvPr/>
              </p:nvSpPr>
              <p:spPr bwMode="auto">
                <a:xfrm>
                  <a:off x="2934" y="302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7" name="AutoShape 66"/>
                <p:cNvSpPr>
                  <a:spLocks noChangeArrowheads="1"/>
                </p:cNvSpPr>
                <p:nvPr/>
              </p:nvSpPr>
              <p:spPr bwMode="auto">
                <a:xfrm>
                  <a:off x="3030" y="31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8" name="AutoShape 67"/>
                <p:cNvSpPr>
                  <a:spLocks noChangeArrowheads="1"/>
                </p:cNvSpPr>
                <p:nvPr/>
              </p:nvSpPr>
              <p:spPr bwMode="auto">
                <a:xfrm>
                  <a:off x="3329" y="28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9" name="AutoShape 68"/>
                <p:cNvSpPr>
                  <a:spLocks noChangeArrowheads="1"/>
                </p:cNvSpPr>
                <p:nvPr/>
              </p:nvSpPr>
              <p:spPr bwMode="auto">
                <a:xfrm>
                  <a:off x="3425" y="301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" name="AutoShape 69"/>
                <p:cNvSpPr>
                  <a:spLocks noChangeArrowheads="1"/>
                </p:cNvSpPr>
                <p:nvPr/>
              </p:nvSpPr>
              <p:spPr bwMode="auto">
                <a:xfrm>
                  <a:off x="3570" y="2688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1" name="AutoShape 70"/>
                <p:cNvSpPr>
                  <a:spLocks noChangeArrowheads="1"/>
                </p:cNvSpPr>
                <p:nvPr/>
              </p:nvSpPr>
              <p:spPr bwMode="auto">
                <a:xfrm>
                  <a:off x="3666" y="2884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2" name="AutoShape 71"/>
                <p:cNvSpPr>
                  <a:spLocks noChangeArrowheads="1"/>
                </p:cNvSpPr>
                <p:nvPr/>
              </p:nvSpPr>
              <p:spPr bwMode="auto">
                <a:xfrm>
                  <a:off x="3026" y="278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3" name="AutoShape 72"/>
                <p:cNvSpPr>
                  <a:spLocks noChangeArrowheads="1"/>
                </p:cNvSpPr>
                <p:nvPr/>
              </p:nvSpPr>
              <p:spPr bwMode="auto">
                <a:xfrm>
                  <a:off x="2201" y="296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4" name="AutoShape 73"/>
                <p:cNvSpPr>
                  <a:spLocks noChangeArrowheads="1"/>
                </p:cNvSpPr>
                <p:nvPr/>
              </p:nvSpPr>
              <p:spPr bwMode="auto">
                <a:xfrm>
                  <a:off x="2297" y="30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5" name="AutoShape 74"/>
                <p:cNvSpPr>
                  <a:spLocks noChangeArrowheads="1"/>
                </p:cNvSpPr>
                <p:nvPr/>
              </p:nvSpPr>
              <p:spPr bwMode="auto">
                <a:xfrm>
                  <a:off x="2596" y="27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" name="AutoShape 75"/>
                <p:cNvSpPr>
                  <a:spLocks noChangeArrowheads="1"/>
                </p:cNvSpPr>
                <p:nvPr/>
              </p:nvSpPr>
              <p:spPr bwMode="auto">
                <a:xfrm>
                  <a:off x="2692" y="295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7" name="AutoShape 76"/>
                <p:cNvSpPr>
                  <a:spLocks noChangeArrowheads="1"/>
                </p:cNvSpPr>
                <p:nvPr/>
              </p:nvSpPr>
              <p:spPr bwMode="auto">
                <a:xfrm>
                  <a:off x="3870" y="2941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8" name="AutoShape 77"/>
                <p:cNvSpPr>
                  <a:spLocks noChangeArrowheads="1"/>
                </p:cNvSpPr>
                <p:nvPr/>
              </p:nvSpPr>
              <p:spPr bwMode="auto">
                <a:xfrm>
                  <a:off x="3966" y="3037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78"/>
              <p:cNvSpPr>
                <a:spLocks noChangeShapeType="1"/>
              </p:cNvSpPr>
              <p:nvPr/>
            </p:nvSpPr>
            <p:spPr bwMode="auto">
              <a:xfrm flipH="1">
                <a:off x="2896" y="1427"/>
                <a:ext cx="543" cy="3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" name="Group 79"/>
              <p:cNvGrpSpPr>
                <a:grpSpLocks/>
              </p:cNvGrpSpPr>
              <p:nvPr/>
            </p:nvGrpSpPr>
            <p:grpSpPr bwMode="auto">
              <a:xfrm>
                <a:off x="4878" y="1324"/>
                <a:ext cx="184" cy="73"/>
                <a:chOff x="1024" y="3264"/>
                <a:chExt cx="320" cy="296"/>
              </a:xfrm>
            </p:grpSpPr>
            <p:sp>
              <p:nvSpPr>
                <p:cNvPr id="412" name="Rectangle 80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" name="Rectangle 81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" name="Rectangle 82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" name="Rectangle 83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84"/>
              <p:cNvGrpSpPr>
                <a:grpSpLocks/>
              </p:cNvGrpSpPr>
              <p:nvPr/>
            </p:nvGrpSpPr>
            <p:grpSpPr bwMode="auto">
              <a:xfrm>
                <a:off x="3658" y="909"/>
                <a:ext cx="990" cy="315"/>
                <a:chOff x="1832" y="1576"/>
                <a:chExt cx="1720" cy="1272"/>
              </a:xfrm>
            </p:grpSpPr>
            <p:grpSp>
              <p:nvGrpSpPr>
                <p:cNvPr id="264" name="Group 85"/>
                <p:cNvGrpSpPr>
                  <a:grpSpLocks/>
                </p:cNvGrpSpPr>
                <p:nvPr/>
              </p:nvGrpSpPr>
              <p:grpSpPr bwMode="auto">
                <a:xfrm>
                  <a:off x="1832" y="1992"/>
                  <a:ext cx="888" cy="648"/>
                  <a:chOff x="1752" y="2224"/>
                  <a:chExt cx="888" cy="648"/>
                </a:xfrm>
              </p:grpSpPr>
              <p:grpSp>
                <p:nvGrpSpPr>
                  <p:cNvPr id="376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752" y="222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404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5" name="Rectangl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6" name="Rectangl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7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8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9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0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1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77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1896" y="2256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96" name="Rectangl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7" name="Rectangl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8" name="Rectangle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" name="Rectangl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0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1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2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3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78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000" y="231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88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9" name="Rectangl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0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1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2" name="Rectangle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3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4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5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79" name="Group 113"/>
                  <p:cNvGrpSpPr>
                    <a:grpSpLocks/>
                  </p:cNvGrpSpPr>
                  <p:nvPr/>
                </p:nvGrpSpPr>
                <p:grpSpPr bwMode="auto">
                  <a:xfrm>
                    <a:off x="2144" y="234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80" name="Rectangl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" name="Rectangl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2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3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4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5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6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7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65" name="Group 122"/>
                <p:cNvGrpSpPr>
                  <a:grpSpLocks/>
                </p:cNvGrpSpPr>
                <p:nvPr/>
              </p:nvGrpSpPr>
              <p:grpSpPr bwMode="auto">
                <a:xfrm>
                  <a:off x="2208" y="1576"/>
                  <a:ext cx="888" cy="648"/>
                  <a:chOff x="1800" y="1552"/>
                  <a:chExt cx="888" cy="648"/>
                </a:xfrm>
              </p:grpSpPr>
              <p:grpSp>
                <p:nvGrpSpPr>
                  <p:cNvPr id="340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1800" y="155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68" name="Rectangle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9" name="Rectangle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1" name="Rectangle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2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3" name="Rectangle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4" name="Rectangle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5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1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1944" y="158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60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1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2" name="Rectangle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3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4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5" name="Rectangle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6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7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2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2048" y="1640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52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5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6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7" name="Rectangle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8" name="Rectangle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9" name="Rectangle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3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2192" y="167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44" name="Rectangle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5" name="Rectangle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6" name="Rectangle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" name="Rectangle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9" name="Rectangle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" name="Rectangl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66" name="Group 159"/>
                <p:cNvGrpSpPr>
                  <a:grpSpLocks/>
                </p:cNvGrpSpPr>
                <p:nvPr/>
              </p:nvGrpSpPr>
              <p:grpSpPr bwMode="auto">
                <a:xfrm>
                  <a:off x="2288" y="2200"/>
                  <a:ext cx="888" cy="648"/>
                  <a:chOff x="2560" y="2264"/>
                  <a:chExt cx="888" cy="648"/>
                </a:xfrm>
              </p:grpSpPr>
              <p:grpSp>
                <p:nvGrpSpPr>
                  <p:cNvPr id="304" name="Group 160"/>
                  <p:cNvGrpSpPr>
                    <a:grpSpLocks/>
                  </p:cNvGrpSpPr>
                  <p:nvPr/>
                </p:nvGrpSpPr>
                <p:grpSpPr bwMode="auto">
                  <a:xfrm>
                    <a:off x="2560" y="226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32" name="Rectangl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3" name="Rectangle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4" name="Rectangle 1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5" name="Rectangle 1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6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7" name="Rectangle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" name="Rectangle 1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9" name="Rectangle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05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2704" y="2296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4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5" name="Rectangle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6" name="Rectangle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7" name="Rectangle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8" name="Rectangle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" name="Rectangle 1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" name="Rectangle 1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1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06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2808" y="235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16" name="Rectangle 1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7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" name="Rectangle 1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0" name="Rectangle 1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1" name="Rectangle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2" name="Rectangle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3" name="Rectangle 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0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2952" y="238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08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9" name="Rectangl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0" name="Rectangle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1" name="Rectangle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2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3" name="Rectangle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4" name="Rectangle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5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67" name="Group 196"/>
                <p:cNvGrpSpPr>
                  <a:grpSpLocks/>
                </p:cNvGrpSpPr>
                <p:nvPr/>
              </p:nvGrpSpPr>
              <p:grpSpPr bwMode="auto">
                <a:xfrm>
                  <a:off x="2664" y="1736"/>
                  <a:ext cx="888" cy="648"/>
                  <a:chOff x="2608" y="1592"/>
                  <a:chExt cx="888" cy="648"/>
                </a:xfrm>
              </p:grpSpPr>
              <p:grpSp>
                <p:nvGrpSpPr>
                  <p:cNvPr id="268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2608" y="159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296" name="Rectangle 1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" name="Rectangle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" name="Rectangle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9" name="Rectangle 2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0" name="Rectangle 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1" name="Rectangle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2" name="Rectangle 2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3" name="Rectangle 2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69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2752" y="162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288" name="Rectangle 2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9" name="Rectangle 2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0" name="Rectangle 2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1" name="Rectangle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2" name="Rectangle 2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3" name="Rectangle 2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4" name="Rectangle 2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5" name="Rectangle 2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70" name="Group 215"/>
                  <p:cNvGrpSpPr>
                    <a:grpSpLocks/>
                  </p:cNvGrpSpPr>
                  <p:nvPr/>
                </p:nvGrpSpPr>
                <p:grpSpPr bwMode="auto">
                  <a:xfrm>
                    <a:off x="2840" y="166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280" name="Rectangle 2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1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2" name="Rectangle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3" name="Rectangle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4" name="Rectangle 2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5" name="Rectangle 2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6" name="Rectangle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7" name="Rectangle 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71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3000" y="171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272" name="Rectangl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3" name="Rectangle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4" name="Rectangle 2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5" name="Rectangle 2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6" name="Rectangle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7" name="Rectangle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" name="Rectangle 2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" name="Rectangle 2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20" name="Group 233"/>
              <p:cNvGrpSpPr>
                <a:grpSpLocks/>
              </p:cNvGrpSpPr>
              <p:nvPr/>
            </p:nvGrpSpPr>
            <p:grpSpPr bwMode="auto">
              <a:xfrm>
                <a:off x="3703" y="1382"/>
                <a:ext cx="185" cy="74"/>
                <a:chOff x="1024" y="3264"/>
                <a:chExt cx="320" cy="296"/>
              </a:xfrm>
            </p:grpSpPr>
            <p:sp>
              <p:nvSpPr>
                <p:cNvPr id="260" name="Rectangle 234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" name="Rectangle 235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2" name="Rectangle 236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3" name="Rectangle 237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238"/>
              <p:cNvGrpSpPr>
                <a:grpSpLocks/>
              </p:cNvGrpSpPr>
              <p:nvPr/>
            </p:nvGrpSpPr>
            <p:grpSpPr bwMode="auto">
              <a:xfrm>
                <a:off x="4152" y="1376"/>
                <a:ext cx="184" cy="73"/>
                <a:chOff x="1024" y="3264"/>
                <a:chExt cx="320" cy="296"/>
              </a:xfrm>
            </p:grpSpPr>
            <p:sp>
              <p:nvSpPr>
                <p:cNvPr id="256" name="Rectangle 239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" name="Rectangle 240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8" name="Rectangle 241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9" name="Rectangle 242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243"/>
              <p:cNvGrpSpPr>
                <a:grpSpLocks/>
              </p:cNvGrpSpPr>
              <p:nvPr/>
            </p:nvGrpSpPr>
            <p:grpSpPr bwMode="auto">
              <a:xfrm>
                <a:off x="5005" y="1169"/>
                <a:ext cx="183" cy="73"/>
                <a:chOff x="1024" y="3264"/>
                <a:chExt cx="320" cy="296"/>
              </a:xfrm>
            </p:grpSpPr>
            <p:sp>
              <p:nvSpPr>
                <p:cNvPr id="252" name="Rectangle 244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3" name="Rectangle 245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4" name="Rectangle 246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5" name="Rectangle 247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48"/>
              <p:cNvGrpSpPr>
                <a:grpSpLocks/>
              </p:cNvGrpSpPr>
              <p:nvPr/>
            </p:nvGrpSpPr>
            <p:grpSpPr bwMode="auto">
              <a:xfrm>
                <a:off x="4528" y="1367"/>
                <a:ext cx="184" cy="73"/>
                <a:chOff x="1024" y="3264"/>
                <a:chExt cx="320" cy="296"/>
              </a:xfrm>
            </p:grpSpPr>
            <p:sp>
              <p:nvSpPr>
                <p:cNvPr id="248" name="Rectangle 249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9" name="Rectangle 250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0" name="Rectangle 251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1" name="Rectangle 252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53"/>
              <p:cNvGrpSpPr>
                <a:grpSpLocks/>
              </p:cNvGrpSpPr>
              <p:nvPr/>
            </p:nvGrpSpPr>
            <p:grpSpPr bwMode="auto">
              <a:xfrm>
                <a:off x="3176" y="1260"/>
                <a:ext cx="185" cy="73"/>
                <a:chOff x="1024" y="3264"/>
                <a:chExt cx="320" cy="296"/>
              </a:xfrm>
            </p:grpSpPr>
            <p:sp>
              <p:nvSpPr>
                <p:cNvPr id="244" name="Rectangle 254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" name="Rectangle 255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" name="Rectangle 256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" name="Rectangle 257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258"/>
              <p:cNvGrpSpPr>
                <a:grpSpLocks/>
              </p:cNvGrpSpPr>
              <p:nvPr/>
            </p:nvGrpSpPr>
            <p:grpSpPr bwMode="auto">
              <a:xfrm>
                <a:off x="3158" y="1191"/>
                <a:ext cx="184" cy="73"/>
                <a:chOff x="1024" y="3264"/>
                <a:chExt cx="320" cy="296"/>
              </a:xfrm>
            </p:grpSpPr>
            <p:sp>
              <p:nvSpPr>
                <p:cNvPr id="240" name="Rectangle 259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1" name="Rectangle 260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" name="Rectangle 261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3" name="Rectangle 262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263"/>
              <p:cNvGrpSpPr>
                <a:grpSpLocks/>
              </p:cNvGrpSpPr>
              <p:nvPr/>
            </p:nvGrpSpPr>
            <p:grpSpPr bwMode="auto">
              <a:xfrm>
                <a:off x="3323" y="1395"/>
                <a:ext cx="184" cy="73"/>
                <a:chOff x="1024" y="3264"/>
                <a:chExt cx="320" cy="296"/>
              </a:xfrm>
            </p:grpSpPr>
            <p:sp>
              <p:nvSpPr>
                <p:cNvPr id="236" name="Rectangle 264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7" name="Rectangle 265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" name="Rectangle 266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9" name="Rectangle 267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68"/>
              <p:cNvGrpSpPr>
                <a:grpSpLocks/>
              </p:cNvGrpSpPr>
              <p:nvPr/>
            </p:nvGrpSpPr>
            <p:grpSpPr bwMode="auto">
              <a:xfrm>
                <a:off x="2799" y="1168"/>
                <a:ext cx="154" cy="61"/>
                <a:chOff x="428" y="2146"/>
                <a:chExt cx="268" cy="244"/>
              </a:xfrm>
            </p:grpSpPr>
            <p:sp>
              <p:nvSpPr>
                <p:cNvPr id="227" name="Rectangle 269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8" name="Rectangle 270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9" name="Rectangle 271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" name="Rectangle 272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1" name="Rectangle 273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2" name="Rectangle 274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3" name="Rectangle 275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4" name="Rectangle 276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" name="Rectangle 277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8"/>
              <p:cNvGrpSpPr>
                <a:grpSpLocks/>
              </p:cNvGrpSpPr>
              <p:nvPr/>
            </p:nvGrpSpPr>
            <p:grpSpPr bwMode="auto">
              <a:xfrm>
                <a:off x="2801" y="1232"/>
                <a:ext cx="154" cy="61"/>
                <a:chOff x="428" y="2146"/>
                <a:chExt cx="268" cy="244"/>
              </a:xfrm>
            </p:grpSpPr>
            <p:sp>
              <p:nvSpPr>
                <p:cNvPr id="218" name="Rectangle 279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9" name="Rectangle 280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" name="Rectangle 281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1" name="Rectangle 282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2" name="Rectangle 283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" name="Rectangle 284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" name="Rectangle 285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" name="Rectangle 286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" name="Rectangle 287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" name="Rectangle 288"/>
              <p:cNvSpPr>
                <a:spLocks noChangeArrowheads="1"/>
              </p:cNvSpPr>
              <p:nvPr/>
            </p:nvSpPr>
            <p:spPr bwMode="auto">
              <a:xfrm>
                <a:off x="3017" y="1167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900">
                  <a:solidFill>
                    <a:srgbClr val="FFFF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0" name="Rectangle 289"/>
              <p:cNvSpPr>
                <a:spLocks noChangeArrowheads="1"/>
              </p:cNvSpPr>
              <p:nvPr/>
            </p:nvSpPr>
            <p:spPr bwMode="auto">
              <a:xfrm>
                <a:off x="3020" y="1229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900">
                  <a:solidFill>
                    <a:srgbClr val="FFFF00"/>
                  </a:solidFill>
                  <a:latin typeface="Arial Narrow" pitchFamily="34" charset="0"/>
                </a:endParaRPr>
              </a:p>
            </p:txBody>
          </p:sp>
          <p:grpSp>
            <p:nvGrpSpPr>
              <p:cNvPr id="31" name="Group 290"/>
              <p:cNvGrpSpPr>
                <a:grpSpLocks/>
              </p:cNvGrpSpPr>
              <p:nvPr/>
            </p:nvGrpSpPr>
            <p:grpSpPr bwMode="auto">
              <a:xfrm>
                <a:off x="2932" y="1390"/>
                <a:ext cx="154" cy="61"/>
                <a:chOff x="428" y="2146"/>
                <a:chExt cx="268" cy="244"/>
              </a:xfrm>
            </p:grpSpPr>
            <p:sp>
              <p:nvSpPr>
                <p:cNvPr id="209" name="Rectangle 291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" name="Rectangle 292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" name="Rectangle 293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2" name="Rectangle 294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3" name="Rectangle 295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" name="Rectangle 296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" name="Rectangle 297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6" name="Rectangle 298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7" name="Rectangle 299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300"/>
              <p:cNvGrpSpPr>
                <a:grpSpLocks/>
              </p:cNvGrpSpPr>
              <p:nvPr/>
            </p:nvGrpSpPr>
            <p:grpSpPr bwMode="auto">
              <a:xfrm>
                <a:off x="2945" y="1465"/>
                <a:ext cx="155" cy="60"/>
                <a:chOff x="428" y="2146"/>
                <a:chExt cx="268" cy="244"/>
              </a:xfrm>
            </p:grpSpPr>
            <p:sp>
              <p:nvSpPr>
                <p:cNvPr id="200" name="Rectangle 301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1" name="Rectangle 302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2" name="Rectangle 303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" name="Rectangle 304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" name="Rectangle 305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" name="Rectangle 306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" name="Rectangle 307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" name="Rectangle 308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Rectangle 309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3" name="Rectangle 310"/>
              <p:cNvSpPr>
                <a:spLocks noChangeArrowheads="1"/>
              </p:cNvSpPr>
              <p:nvPr/>
            </p:nvSpPr>
            <p:spPr bwMode="auto">
              <a:xfrm>
                <a:off x="3127" y="1431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900">
                  <a:solidFill>
                    <a:srgbClr val="FFFF00"/>
                  </a:solidFill>
                  <a:latin typeface="Arial Narrow" pitchFamily="34" charset="0"/>
                </a:endParaRPr>
              </a:p>
            </p:txBody>
          </p:sp>
          <p:grpSp>
            <p:nvGrpSpPr>
              <p:cNvPr id="34" name="Group 311"/>
              <p:cNvGrpSpPr>
                <a:grpSpLocks/>
              </p:cNvGrpSpPr>
              <p:nvPr/>
            </p:nvGrpSpPr>
            <p:grpSpPr bwMode="auto">
              <a:xfrm>
                <a:off x="3466" y="1524"/>
                <a:ext cx="155" cy="60"/>
                <a:chOff x="428" y="2146"/>
                <a:chExt cx="268" cy="244"/>
              </a:xfrm>
            </p:grpSpPr>
            <p:sp>
              <p:nvSpPr>
                <p:cNvPr id="191" name="Rectangle 312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2" name="Rectangle 313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" name="Rectangle 314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" name="Rectangle 315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Rectangle 316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" name="Rectangle 317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" name="Rectangle 318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" name="Rectangle 319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" name="Rectangle 320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" name="Rectangle 321"/>
              <p:cNvSpPr>
                <a:spLocks noChangeArrowheads="1"/>
              </p:cNvSpPr>
              <p:nvPr/>
            </p:nvSpPr>
            <p:spPr bwMode="auto">
              <a:xfrm>
                <a:off x="3680" y="1471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900">
                  <a:solidFill>
                    <a:srgbClr val="FFFF00"/>
                  </a:solidFill>
                  <a:latin typeface="Arial Narrow" pitchFamily="34" charset="0"/>
                </a:endParaRPr>
              </a:p>
            </p:txBody>
          </p:sp>
          <p:grpSp>
            <p:nvGrpSpPr>
              <p:cNvPr id="36" name="Group 322"/>
              <p:cNvGrpSpPr>
                <a:grpSpLocks/>
              </p:cNvGrpSpPr>
              <p:nvPr/>
            </p:nvGrpSpPr>
            <p:grpSpPr bwMode="auto">
              <a:xfrm>
                <a:off x="4133" y="1520"/>
                <a:ext cx="153" cy="41"/>
                <a:chOff x="2378" y="3784"/>
                <a:chExt cx="268" cy="166"/>
              </a:xfrm>
            </p:grpSpPr>
            <p:sp>
              <p:nvSpPr>
                <p:cNvPr id="185" name="Rectangle 323"/>
                <p:cNvSpPr>
                  <a:spLocks noChangeArrowheads="1"/>
                </p:cNvSpPr>
                <p:nvPr/>
              </p:nvSpPr>
              <p:spPr bwMode="auto">
                <a:xfrm>
                  <a:off x="2582" y="379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" name="Rectangle 324"/>
                <p:cNvSpPr>
                  <a:spLocks noChangeArrowheads="1"/>
                </p:cNvSpPr>
                <p:nvPr/>
              </p:nvSpPr>
              <p:spPr bwMode="auto">
                <a:xfrm>
                  <a:off x="2486" y="378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" name="Rectangle 325"/>
                <p:cNvSpPr>
                  <a:spLocks noChangeArrowheads="1"/>
                </p:cNvSpPr>
                <p:nvPr/>
              </p:nvSpPr>
              <p:spPr bwMode="auto">
                <a:xfrm>
                  <a:off x="2576" y="387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Rectangle 326"/>
                <p:cNvSpPr>
                  <a:spLocks noChangeArrowheads="1"/>
                </p:cNvSpPr>
                <p:nvPr/>
              </p:nvSpPr>
              <p:spPr bwMode="auto">
                <a:xfrm>
                  <a:off x="2480" y="386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9" name="Rectangle 327"/>
                <p:cNvSpPr>
                  <a:spLocks noChangeArrowheads="1"/>
                </p:cNvSpPr>
                <p:nvPr/>
              </p:nvSpPr>
              <p:spPr bwMode="auto">
                <a:xfrm>
                  <a:off x="2384" y="380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0" name="Rectangle 328"/>
                <p:cNvSpPr>
                  <a:spLocks noChangeArrowheads="1"/>
                </p:cNvSpPr>
                <p:nvPr/>
              </p:nvSpPr>
              <p:spPr bwMode="auto">
                <a:xfrm>
                  <a:off x="2378" y="388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Rectangle 329"/>
              <p:cNvSpPr>
                <a:spLocks noChangeArrowheads="1"/>
              </p:cNvSpPr>
              <p:nvPr/>
            </p:nvSpPr>
            <p:spPr bwMode="auto">
              <a:xfrm>
                <a:off x="4173" y="1470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900">
                  <a:solidFill>
                    <a:srgbClr val="FFFF00"/>
                  </a:solidFill>
                  <a:latin typeface="Arial Narrow" pitchFamily="34" charset="0"/>
                </a:endParaRPr>
              </a:p>
            </p:txBody>
          </p:sp>
          <p:grpSp>
            <p:nvGrpSpPr>
              <p:cNvPr id="38" name="Group 330"/>
              <p:cNvGrpSpPr>
                <a:grpSpLocks/>
              </p:cNvGrpSpPr>
              <p:nvPr/>
            </p:nvGrpSpPr>
            <p:grpSpPr bwMode="auto">
              <a:xfrm>
                <a:off x="4502" y="1510"/>
                <a:ext cx="154" cy="60"/>
                <a:chOff x="428" y="2146"/>
                <a:chExt cx="268" cy="244"/>
              </a:xfrm>
            </p:grpSpPr>
            <p:sp>
              <p:nvSpPr>
                <p:cNvPr id="176" name="Rectangle 331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7" name="Rectangle 332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8" name="Rectangle 333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9" name="Rectangle 334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0" name="Rectangle 335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1" name="Rectangle 336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Rectangle 337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3" name="Rectangle 338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" name="Rectangle 339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" name="Group 340"/>
              <p:cNvGrpSpPr>
                <a:grpSpLocks/>
              </p:cNvGrpSpPr>
              <p:nvPr/>
            </p:nvGrpSpPr>
            <p:grpSpPr bwMode="auto">
              <a:xfrm>
                <a:off x="4689" y="1540"/>
                <a:ext cx="155" cy="61"/>
                <a:chOff x="428" y="2146"/>
                <a:chExt cx="268" cy="244"/>
              </a:xfrm>
            </p:grpSpPr>
            <p:sp>
              <p:nvSpPr>
                <p:cNvPr id="167" name="Rectangle 341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8" name="Rectangle 342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" name="Rectangle 343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0" name="Rectangle 344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" name="Rectangle 345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2" name="Rectangle 346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3" name="Rectangle 347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" name="Rectangle 348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Rectangle 349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" name="Rectangle 350"/>
              <p:cNvSpPr>
                <a:spLocks noChangeArrowheads="1"/>
              </p:cNvSpPr>
              <p:nvPr/>
            </p:nvSpPr>
            <p:spPr bwMode="auto">
              <a:xfrm>
                <a:off x="4625" y="1455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900">
                  <a:solidFill>
                    <a:srgbClr val="FFFF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1" name="Rectangle 351"/>
              <p:cNvSpPr>
                <a:spLocks noChangeArrowheads="1"/>
              </p:cNvSpPr>
              <p:nvPr/>
            </p:nvSpPr>
            <p:spPr bwMode="auto">
              <a:xfrm>
                <a:off x="5229" y="1187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900">
                  <a:solidFill>
                    <a:srgbClr val="FFFF00"/>
                  </a:solidFill>
                  <a:latin typeface="Arial Narrow" pitchFamily="34" charset="0"/>
                </a:endParaRPr>
              </a:p>
            </p:txBody>
          </p:sp>
          <p:grpSp>
            <p:nvGrpSpPr>
              <p:cNvPr id="42" name="Group 352"/>
              <p:cNvGrpSpPr>
                <a:grpSpLocks/>
              </p:cNvGrpSpPr>
              <p:nvPr/>
            </p:nvGrpSpPr>
            <p:grpSpPr bwMode="auto">
              <a:xfrm>
                <a:off x="5250" y="1298"/>
                <a:ext cx="155" cy="60"/>
                <a:chOff x="428" y="2146"/>
                <a:chExt cx="268" cy="244"/>
              </a:xfrm>
            </p:grpSpPr>
            <p:sp>
              <p:nvSpPr>
                <p:cNvPr id="158" name="Rectangle 353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Rectangle 354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Rectangle 355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Rectangle 356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" name="Rectangle 357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" name="Rectangle 358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" name="Rectangle 359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" name="Rectangle 360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" name="Rectangle 361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362"/>
              <p:cNvGrpSpPr>
                <a:grpSpLocks/>
              </p:cNvGrpSpPr>
              <p:nvPr/>
            </p:nvGrpSpPr>
            <p:grpSpPr bwMode="auto">
              <a:xfrm>
                <a:off x="5230" y="1408"/>
                <a:ext cx="154" cy="61"/>
                <a:chOff x="428" y="2146"/>
                <a:chExt cx="268" cy="244"/>
              </a:xfrm>
            </p:grpSpPr>
            <p:sp>
              <p:nvSpPr>
                <p:cNvPr id="149" name="Rectangle 363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Rectangle 364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Rectangle 365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Rectangle 366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Rectangle 367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Rectangle 368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Rectangle 369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Rectangle 370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Rectangle 371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" name="Rectangle 372"/>
              <p:cNvSpPr>
                <a:spLocks noChangeArrowheads="1"/>
              </p:cNvSpPr>
              <p:nvPr/>
            </p:nvSpPr>
            <p:spPr bwMode="auto">
              <a:xfrm>
                <a:off x="5115" y="1344"/>
                <a:ext cx="93" cy="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900">
                  <a:solidFill>
                    <a:srgbClr val="FFFF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5" name="Rectangle 373"/>
              <p:cNvSpPr>
                <a:spLocks noChangeArrowheads="1"/>
              </p:cNvSpPr>
              <p:nvPr/>
            </p:nvSpPr>
            <p:spPr bwMode="auto">
              <a:xfrm>
                <a:off x="5094" y="1401"/>
                <a:ext cx="94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900">
                  <a:solidFill>
                    <a:srgbClr val="FFFF00"/>
                  </a:solidFill>
                  <a:latin typeface="Arial Narrow" pitchFamily="34" charset="0"/>
                </a:endParaRPr>
              </a:p>
            </p:txBody>
          </p:sp>
          <p:grpSp>
            <p:nvGrpSpPr>
              <p:cNvPr id="46" name="Group 374"/>
              <p:cNvGrpSpPr>
                <a:grpSpLocks/>
              </p:cNvGrpSpPr>
              <p:nvPr/>
            </p:nvGrpSpPr>
            <p:grpSpPr bwMode="auto">
              <a:xfrm>
                <a:off x="5171" y="1035"/>
                <a:ext cx="155" cy="60"/>
                <a:chOff x="428" y="2146"/>
                <a:chExt cx="268" cy="244"/>
              </a:xfrm>
            </p:grpSpPr>
            <p:sp>
              <p:nvSpPr>
                <p:cNvPr id="140" name="Rectangle 375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" name="Rectangle 376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Rectangle 377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Rectangle 378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Rectangle 379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" name="Rectangle 380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" name="Rectangle 381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Rectangle 382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Rectangle 383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7" name="Rectangle 384"/>
              <p:cNvSpPr>
                <a:spLocks noChangeArrowheads="1"/>
              </p:cNvSpPr>
              <p:nvPr/>
            </p:nvSpPr>
            <p:spPr bwMode="auto">
              <a:xfrm>
                <a:off x="5025" y="1071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900">
                  <a:solidFill>
                    <a:srgbClr val="FFFF00"/>
                  </a:solidFill>
                  <a:latin typeface="Arial Narrow" pitchFamily="34" charset="0"/>
                </a:endParaRPr>
              </a:p>
            </p:txBody>
          </p:sp>
          <p:grpSp>
            <p:nvGrpSpPr>
              <p:cNvPr id="48" name="Group 385"/>
              <p:cNvGrpSpPr>
                <a:grpSpLocks/>
              </p:cNvGrpSpPr>
              <p:nvPr/>
            </p:nvGrpSpPr>
            <p:grpSpPr bwMode="auto">
              <a:xfrm>
                <a:off x="5030" y="933"/>
                <a:ext cx="154" cy="61"/>
                <a:chOff x="428" y="2146"/>
                <a:chExt cx="268" cy="244"/>
              </a:xfrm>
            </p:grpSpPr>
            <p:sp>
              <p:nvSpPr>
                <p:cNvPr id="131" name="Rectangle 386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Rectangle 387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Rectangle 388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Rectangle 389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Rectangle 390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Rectangle 391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Rectangle 392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Rectangle 393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" name="Rectangle 394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" name="Group 395"/>
              <p:cNvGrpSpPr>
                <a:grpSpLocks/>
              </p:cNvGrpSpPr>
              <p:nvPr/>
            </p:nvGrpSpPr>
            <p:grpSpPr bwMode="auto">
              <a:xfrm>
                <a:off x="3328" y="911"/>
                <a:ext cx="155" cy="61"/>
                <a:chOff x="428" y="2146"/>
                <a:chExt cx="268" cy="244"/>
              </a:xfrm>
            </p:grpSpPr>
            <p:sp>
              <p:nvSpPr>
                <p:cNvPr id="122" name="Rectangle 396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Rectangle 397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Rectangle 398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Rectangle 399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Rectangle 400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Rectangle 401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Rectangle 402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Rectangle 403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Rectangle 404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405"/>
              <p:cNvGrpSpPr>
                <a:grpSpLocks/>
              </p:cNvGrpSpPr>
              <p:nvPr/>
            </p:nvGrpSpPr>
            <p:grpSpPr bwMode="auto">
              <a:xfrm>
                <a:off x="3087" y="996"/>
                <a:ext cx="154" cy="60"/>
                <a:chOff x="428" y="2146"/>
                <a:chExt cx="268" cy="244"/>
              </a:xfrm>
            </p:grpSpPr>
            <p:sp>
              <p:nvSpPr>
                <p:cNvPr id="113" name="Rectangle 406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Rectangle 407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Rectangle 409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Rectangle 411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Rectangle 412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Rectangle 413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Rectangle 414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" name="Group 415"/>
              <p:cNvGrpSpPr>
                <a:grpSpLocks/>
              </p:cNvGrpSpPr>
              <p:nvPr/>
            </p:nvGrpSpPr>
            <p:grpSpPr bwMode="auto">
              <a:xfrm>
                <a:off x="3136" y="1499"/>
                <a:ext cx="153" cy="61"/>
                <a:chOff x="428" y="2146"/>
                <a:chExt cx="268" cy="244"/>
              </a:xfrm>
            </p:grpSpPr>
            <p:sp>
              <p:nvSpPr>
                <p:cNvPr id="104" name="Rectangle 416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Rectangle 417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Rectangle 418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Rectangle 419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Rectangle 420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Rectangle 421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Rectangle 422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Rectangle 423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Rectangle 424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" name="Rectangle 425"/>
              <p:cNvSpPr>
                <a:spLocks noChangeArrowheads="1"/>
              </p:cNvSpPr>
              <p:nvPr/>
            </p:nvSpPr>
            <p:spPr bwMode="auto">
              <a:xfrm>
                <a:off x="4915" y="995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900">
                  <a:solidFill>
                    <a:srgbClr val="FFFF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3" name="Rectangle 426"/>
              <p:cNvSpPr>
                <a:spLocks noChangeArrowheads="1"/>
              </p:cNvSpPr>
              <p:nvPr/>
            </p:nvSpPr>
            <p:spPr bwMode="auto">
              <a:xfrm>
                <a:off x="3258" y="1038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900">
                  <a:solidFill>
                    <a:srgbClr val="FFFF00"/>
                  </a:solidFill>
                  <a:latin typeface="Arial Narrow" pitchFamily="34" charset="0"/>
                </a:endParaRPr>
              </a:p>
            </p:txBody>
          </p:sp>
          <p:grpSp>
            <p:nvGrpSpPr>
              <p:cNvPr id="54" name="Group 427"/>
              <p:cNvGrpSpPr>
                <a:grpSpLocks/>
              </p:cNvGrpSpPr>
              <p:nvPr/>
            </p:nvGrpSpPr>
            <p:grpSpPr bwMode="auto">
              <a:xfrm>
                <a:off x="5227" y="1473"/>
                <a:ext cx="153" cy="60"/>
                <a:chOff x="428" y="2146"/>
                <a:chExt cx="268" cy="244"/>
              </a:xfrm>
            </p:grpSpPr>
            <p:sp>
              <p:nvSpPr>
                <p:cNvPr id="95" name="Rectangle 428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Rectangle 429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Rectangle 430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Rectangle 431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Rectangle 432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Rectangle 433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Rectangle 434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Rectangle 435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Rectangle 436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5" name="Group 437"/>
              <p:cNvGrpSpPr>
                <a:grpSpLocks/>
              </p:cNvGrpSpPr>
              <p:nvPr/>
            </p:nvGrpSpPr>
            <p:grpSpPr bwMode="auto">
              <a:xfrm>
                <a:off x="5357" y="1179"/>
                <a:ext cx="155" cy="60"/>
                <a:chOff x="428" y="2146"/>
                <a:chExt cx="268" cy="244"/>
              </a:xfrm>
            </p:grpSpPr>
            <p:sp>
              <p:nvSpPr>
                <p:cNvPr id="86" name="Rectangle 438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Rectangle 439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Rectangle 440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Rectangle 441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Rectangle 442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Rectangle 443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Rectangle 444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Rectangle 445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Rectangle 446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6" name="Group 449"/>
              <p:cNvGrpSpPr>
                <a:grpSpLocks/>
              </p:cNvGrpSpPr>
              <p:nvPr/>
            </p:nvGrpSpPr>
            <p:grpSpPr bwMode="auto">
              <a:xfrm>
                <a:off x="3324" y="987"/>
                <a:ext cx="1708" cy="431"/>
                <a:chOff x="1450" y="1101"/>
                <a:chExt cx="2970" cy="997"/>
              </a:xfrm>
            </p:grpSpPr>
            <p:sp>
              <p:nvSpPr>
                <p:cNvPr id="57" name="Oval 450"/>
                <p:cNvSpPr>
                  <a:spLocks noChangeArrowheads="1"/>
                </p:cNvSpPr>
                <p:nvPr/>
              </p:nvSpPr>
              <p:spPr bwMode="auto">
                <a:xfrm>
                  <a:off x="1984" y="1682"/>
                  <a:ext cx="1760" cy="119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1200" dirty="0">
                    <a:latin typeface="Arial Narrow" pitchFamily="34" charset="0"/>
                  </a:endParaRPr>
                </a:p>
              </p:txBody>
            </p:sp>
            <p:sp>
              <p:nvSpPr>
                <p:cNvPr id="58" name="Line 451"/>
                <p:cNvSpPr>
                  <a:spLocks noChangeShapeType="1"/>
                </p:cNvSpPr>
                <p:nvPr/>
              </p:nvSpPr>
              <p:spPr bwMode="auto">
                <a:xfrm>
                  <a:off x="2104" y="147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52"/>
                <p:cNvSpPr>
                  <a:spLocks noChangeShapeType="1"/>
                </p:cNvSpPr>
                <p:nvPr/>
              </p:nvSpPr>
              <p:spPr bwMode="auto">
                <a:xfrm>
                  <a:off x="2232" y="1485"/>
                  <a:ext cx="0" cy="229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53"/>
                <p:cNvSpPr>
                  <a:spLocks noChangeShapeType="1"/>
                </p:cNvSpPr>
                <p:nvPr/>
              </p:nvSpPr>
              <p:spPr bwMode="auto">
                <a:xfrm flipH="1">
                  <a:off x="2360" y="1512"/>
                  <a:ext cx="0" cy="17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54"/>
                <p:cNvSpPr>
                  <a:spLocks noChangeShapeType="1"/>
                </p:cNvSpPr>
                <p:nvPr/>
              </p:nvSpPr>
              <p:spPr bwMode="auto">
                <a:xfrm>
                  <a:off x="2472" y="1531"/>
                  <a:ext cx="0" cy="15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455"/>
                <p:cNvSpPr>
                  <a:spLocks noChangeShapeType="1"/>
                </p:cNvSpPr>
                <p:nvPr/>
              </p:nvSpPr>
              <p:spPr bwMode="auto">
                <a:xfrm>
                  <a:off x="2560" y="1590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456"/>
                <p:cNvSpPr>
                  <a:spLocks noChangeShapeType="1"/>
                </p:cNvSpPr>
                <p:nvPr/>
              </p:nvSpPr>
              <p:spPr bwMode="auto">
                <a:xfrm>
                  <a:off x="2680" y="1599"/>
                  <a:ext cx="0" cy="8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457"/>
                <p:cNvSpPr>
                  <a:spLocks noChangeShapeType="1"/>
                </p:cNvSpPr>
                <p:nvPr/>
              </p:nvSpPr>
              <p:spPr bwMode="auto">
                <a:xfrm>
                  <a:off x="2808" y="1636"/>
                  <a:ext cx="0" cy="55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458"/>
                <p:cNvSpPr>
                  <a:spLocks noChangeShapeType="1"/>
                </p:cNvSpPr>
                <p:nvPr/>
              </p:nvSpPr>
              <p:spPr bwMode="auto">
                <a:xfrm>
                  <a:off x="2944" y="1650"/>
                  <a:ext cx="0" cy="37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459"/>
                <p:cNvSpPr>
                  <a:spLocks noChangeShapeType="1"/>
                </p:cNvSpPr>
                <p:nvPr/>
              </p:nvSpPr>
              <p:spPr bwMode="auto">
                <a:xfrm>
                  <a:off x="3168" y="1567"/>
                  <a:ext cx="0" cy="115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460"/>
                <p:cNvSpPr>
                  <a:spLocks noChangeShapeType="1"/>
                </p:cNvSpPr>
                <p:nvPr/>
              </p:nvSpPr>
              <p:spPr bwMode="auto">
                <a:xfrm>
                  <a:off x="3312" y="1480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461"/>
                <p:cNvSpPr>
                  <a:spLocks noChangeShapeType="1"/>
                </p:cNvSpPr>
                <p:nvPr/>
              </p:nvSpPr>
              <p:spPr bwMode="auto">
                <a:xfrm>
                  <a:off x="3448" y="1352"/>
                  <a:ext cx="0" cy="34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462"/>
                <p:cNvSpPr>
                  <a:spLocks noChangeShapeType="1"/>
                </p:cNvSpPr>
                <p:nvPr/>
              </p:nvSpPr>
              <p:spPr bwMode="auto">
                <a:xfrm>
                  <a:off x="3640" y="1237"/>
                  <a:ext cx="0" cy="48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Oval 463"/>
                <p:cNvSpPr>
                  <a:spLocks noChangeArrowheads="1"/>
                </p:cNvSpPr>
                <p:nvPr/>
              </p:nvSpPr>
              <p:spPr bwMode="auto">
                <a:xfrm rot="2527473">
                  <a:off x="1450" y="1533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Oval 464"/>
                <p:cNvSpPr>
                  <a:spLocks noChangeArrowheads="1"/>
                </p:cNvSpPr>
                <p:nvPr/>
              </p:nvSpPr>
              <p:spPr bwMode="auto">
                <a:xfrm rot="2527473">
                  <a:off x="1450" y="2006"/>
                  <a:ext cx="71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Oval 465"/>
                <p:cNvSpPr>
                  <a:spLocks noChangeArrowheads="1"/>
                </p:cNvSpPr>
                <p:nvPr/>
              </p:nvSpPr>
              <p:spPr bwMode="auto">
                <a:xfrm rot="2527473">
                  <a:off x="2114" y="1991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Oval 466"/>
                <p:cNvSpPr>
                  <a:spLocks noChangeArrowheads="1"/>
                </p:cNvSpPr>
                <p:nvPr/>
              </p:nvSpPr>
              <p:spPr bwMode="auto">
                <a:xfrm rot="2527473">
                  <a:off x="2884" y="1973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Oval 467"/>
                <p:cNvSpPr>
                  <a:spLocks noChangeArrowheads="1"/>
                </p:cNvSpPr>
                <p:nvPr/>
              </p:nvSpPr>
              <p:spPr bwMode="auto">
                <a:xfrm rot="2527473">
                  <a:off x="1500" y="1829"/>
                  <a:ext cx="64" cy="91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Oval 468"/>
                <p:cNvSpPr>
                  <a:spLocks noChangeArrowheads="1"/>
                </p:cNvSpPr>
                <p:nvPr/>
              </p:nvSpPr>
              <p:spPr bwMode="auto">
                <a:xfrm rot="2527473">
                  <a:off x="3560" y="1951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Oval 469"/>
                <p:cNvSpPr>
                  <a:spLocks noChangeArrowheads="1"/>
                </p:cNvSpPr>
                <p:nvPr/>
              </p:nvSpPr>
              <p:spPr bwMode="auto">
                <a:xfrm rot="2527473">
                  <a:off x="4152" y="1834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Oval 470"/>
                <p:cNvSpPr>
                  <a:spLocks noChangeArrowheads="1"/>
                </p:cNvSpPr>
                <p:nvPr/>
              </p:nvSpPr>
              <p:spPr bwMode="auto">
                <a:xfrm rot="2527473">
                  <a:off x="4356" y="1485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471"/>
                <p:cNvSpPr>
                  <a:spLocks noChangeShapeType="1"/>
                </p:cNvSpPr>
                <p:nvPr/>
              </p:nvSpPr>
              <p:spPr bwMode="auto">
                <a:xfrm>
                  <a:off x="1522" y="1578"/>
                  <a:ext cx="510" cy="141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472"/>
                <p:cNvSpPr>
                  <a:spLocks noChangeShapeType="1"/>
                </p:cNvSpPr>
                <p:nvPr/>
              </p:nvSpPr>
              <p:spPr bwMode="auto">
                <a:xfrm flipV="1">
                  <a:off x="1546" y="1781"/>
                  <a:ext cx="654" cy="25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473"/>
                <p:cNvSpPr>
                  <a:spLocks noChangeShapeType="1"/>
                </p:cNvSpPr>
                <p:nvPr/>
              </p:nvSpPr>
              <p:spPr bwMode="auto">
                <a:xfrm flipV="1">
                  <a:off x="2188" y="1791"/>
                  <a:ext cx="228" cy="21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Line 474"/>
                <p:cNvSpPr>
                  <a:spLocks noChangeShapeType="1"/>
                </p:cNvSpPr>
                <p:nvPr/>
              </p:nvSpPr>
              <p:spPr bwMode="auto">
                <a:xfrm flipH="1" flipV="1">
                  <a:off x="2818" y="1798"/>
                  <a:ext cx="108" cy="203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Line 475"/>
                <p:cNvSpPr>
                  <a:spLocks noChangeShapeType="1"/>
                </p:cNvSpPr>
                <p:nvPr/>
              </p:nvSpPr>
              <p:spPr bwMode="auto">
                <a:xfrm flipH="1" flipV="1">
                  <a:off x="3388" y="1784"/>
                  <a:ext cx="192" cy="19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476"/>
                <p:cNvSpPr>
                  <a:spLocks noChangeShapeType="1"/>
                </p:cNvSpPr>
                <p:nvPr/>
              </p:nvSpPr>
              <p:spPr bwMode="auto">
                <a:xfrm flipH="1" flipV="1">
                  <a:off x="3706" y="1743"/>
                  <a:ext cx="462" cy="12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Line 477"/>
                <p:cNvSpPr>
                  <a:spLocks noChangeShapeType="1"/>
                </p:cNvSpPr>
                <p:nvPr/>
              </p:nvSpPr>
              <p:spPr bwMode="auto">
                <a:xfrm flipH="1">
                  <a:off x="3694" y="1540"/>
                  <a:ext cx="648" cy="179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478"/>
                <p:cNvSpPr>
                  <a:spLocks noChangeShapeType="1"/>
                </p:cNvSpPr>
                <p:nvPr/>
              </p:nvSpPr>
              <p:spPr bwMode="auto">
                <a:xfrm>
                  <a:off x="1500" y="1101"/>
                  <a:ext cx="582" cy="625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68" name="Oval 467"/>
          <p:cNvSpPr/>
          <p:nvPr/>
        </p:nvSpPr>
        <p:spPr bwMode="auto">
          <a:xfrm>
            <a:off x="2627020" y="4086379"/>
            <a:ext cx="595587" cy="57050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-107" charset="0"/>
            </a:endParaRPr>
          </a:p>
        </p:txBody>
      </p:sp>
      <p:sp>
        <p:nvSpPr>
          <p:cNvPr id="469" name="Left-Right Arrow 468"/>
          <p:cNvSpPr/>
          <p:nvPr/>
        </p:nvSpPr>
        <p:spPr bwMode="auto">
          <a:xfrm rot="19664020">
            <a:off x="2043014" y="4543429"/>
            <a:ext cx="806570" cy="56335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-107" charset="0"/>
            </a:endParaRPr>
          </a:p>
        </p:txBody>
      </p:sp>
      <p:sp>
        <p:nvSpPr>
          <p:cNvPr id="470" name="Left-Right Arrow 469"/>
          <p:cNvSpPr/>
          <p:nvPr/>
        </p:nvSpPr>
        <p:spPr bwMode="auto">
          <a:xfrm>
            <a:off x="3146284" y="2577975"/>
            <a:ext cx="806570" cy="56335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-107" charset="0"/>
            </a:endParaRPr>
          </a:p>
        </p:txBody>
      </p:sp>
      <p:sp>
        <p:nvSpPr>
          <p:cNvPr id="471" name="Left-Right Arrow 470"/>
          <p:cNvSpPr/>
          <p:nvPr/>
        </p:nvSpPr>
        <p:spPr bwMode="auto">
          <a:xfrm rot="15147271">
            <a:off x="2413572" y="3515728"/>
            <a:ext cx="806570" cy="56335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-107" charset="0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526246" y="913904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ea typeface="Tahoma" pitchFamily="34" charset="0"/>
                <a:cs typeface="Tahoma" pitchFamily="34" charset="0"/>
              </a:rPr>
              <a:t>Cloud/FOG Services</a:t>
            </a:r>
            <a:endParaRPr lang="en-US" sz="2400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3741111" y="5169005"/>
            <a:ext cx="4616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Tahoma" pitchFamily="34" charset="0"/>
                <a:cs typeface="Tahoma" pitchFamily="34" charset="0"/>
              </a:rPr>
              <a:t>The Local Swarm:</a:t>
            </a:r>
          </a:p>
          <a:p>
            <a:pPr algn="ctr"/>
            <a:r>
              <a:rPr lang="en-US" sz="2400" dirty="0" smtClean="0">
                <a:latin typeface="+mj-lt"/>
                <a:ea typeface="Tahoma" pitchFamily="34" charset="0"/>
                <a:cs typeface="Tahoma" pitchFamily="34" charset="0"/>
              </a:rPr>
              <a:t>Person, House, Office, Café </a:t>
            </a:r>
            <a:endParaRPr lang="en-US" sz="2400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79" name="Object 4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157915"/>
              </p:ext>
            </p:extLst>
          </p:nvPr>
        </p:nvGraphicFramePr>
        <p:xfrm>
          <a:off x="1404996" y="4715516"/>
          <a:ext cx="6365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Clip" r:id="rId4" imgW="2735263" imgH="3825875" progId="MS_ClipArt_Gallery.2">
                  <p:embed/>
                </p:oleObj>
              </mc:Choice>
              <mc:Fallback>
                <p:oleObj name="Clip" r:id="rId4" imgW="2735263" imgH="382587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96" y="4715516"/>
                        <a:ext cx="6365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" name="Object 4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173083"/>
              </p:ext>
            </p:extLst>
          </p:nvPr>
        </p:nvGraphicFramePr>
        <p:xfrm>
          <a:off x="1015647" y="4567207"/>
          <a:ext cx="6365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Clip" r:id="rId6" imgW="2735263" imgH="3825875" progId="MS_ClipArt_Gallery.2">
                  <p:embed/>
                </p:oleObj>
              </mc:Choice>
              <mc:Fallback>
                <p:oleObj name="Clip" r:id="rId6" imgW="2735263" imgH="382587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647" y="4567207"/>
                        <a:ext cx="6365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" name="Object 4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609843"/>
              </p:ext>
            </p:extLst>
          </p:nvPr>
        </p:nvGraphicFramePr>
        <p:xfrm>
          <a:off x="556392" y="4407005"/>
          <a:ext cx="6365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Clip" r:id="rId7" imgW="2735263" imgH="3825875" progId="MS_ClipArt_Gallery.2">
                  <p:embed/>
                </p:oleObj>
              </mc:Choice>
              <mc:Fallback>
                <p:oleObj name="Clip" r:id="rId7" imgW="2735263" imgH="382587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392" y="4407005"/>
                        <a:ext cx="6365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" name="TextBox 481"/>
          <p:cNvSpPr txBox="1"/>
          <p:nvPr/>
        </p:nvSpPr>
        <p:spPr>
          <a:xfrm>
            <a:off x="128239" y="5646058"/>
            <a:ext cx="3151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ea typeface="Tahoma" pitchFamily="34" charset="0"/>
                <a:cs typeface="Tahoma" pitchFamily="34" charset="0"/>
              </a:rPr>
              <a:t>Enterprise Services</a:t>
            </a:r>
            <a:endParaRPr lang="en-US" sz="2400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484" name="Picture 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950" y="4371631"/>
            <a:ext cx="1195330" cy="1195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600000" lon="1800000" rev="0"/>
            </a:camera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5" name="Left-Right Arrow 484"/>
          <p:cNvSpPr/>
          <p:nvPr/>
        </p:nvSpPr>
        <p:spPr bwMode="auto">
          <a:xfrm rot="19623603">
            <a:off x="3206837" y="3703491"/>
            <a:ext cx="806570" cy="56335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824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026" y="50108"/>
            <a:ext cx="7190512" cy="716526"/>
          </a:xfrm>
        </p:spPr>
        <p:txBody>
          <a:bodyPr>
            <a:normAutofit/>
          </a:bodyPr>
          <a:lstStyle/>
          <a:p>
            <a:r>
              <a:rPr lang="en-US" dirty="0" smtClean="0"/>
              <a:t>An New Application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433210"/>
            <a:ext cx="8915400" cy="342478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 Swarm Application is a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Connected graph of Components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Globally distributed, but locality and </a:t>
            </a:r>
            <a:r>
              <a:rPr lang="en-US" b="1" dirty="0" err="1" smtClean="0">
                <a:solidFill>
                  <a:srgbClr val="FF0000"/>
                </a:solidFill>
              </a:rPr>
              <a:t>QoS</a:t>
            </a:r>
            <a:r>
              <a:rPr lang="en-US" b="1" dirty="0" smtClean="0">
                <a:solidFill>
                  <a:srgbClr val="FF0000"/>
                </a:solidFill>
              </a:rPr>
              <a:t> aware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Avoid Stovepipe solutions through reusability</a:t>
            </a:r>
          </a:p>
          <a:p>
            <a:r>
              <a:rPr lang="en-US" dirty="0" smtClean="0"/>
              <a:t>Many components are </a:t>
            </a:r>
            <a:r>
              <a:rPr lang="en-US" i="1" dirty="0" smtClean="0"/>
              <a:t>Shared</a:t>
            </a:r>
            <a:r>
              <a:rPr lang="en-US" dirty="0" smtClean="0"/>
              <a:t> </a:t>
            </a:r>
            <a:r>
              <a:rPr lang="en-US" i="1" dirty="0" smtClean="0"/>
              <a:t>Services </a:t>
            </a:r>
            <a:r>
              <a:rPr lang="en-US" dirty="0" smtClean="0"/>
              <a:t>written by programmers with a variety of skill-sets and motivations</a:t>
            </a:r>
            <a:endParaRPr lang="en-US" i="1" dirty="0" smtClean="0"/>
          </a:p>
          <a:p>
            <a:pPr lvl="1"/>
            <a:r>
              <a:rPr lang="en-US" dirty="0" smtClean="0"/>
              <a:t>Service Level Agreements (SLA) with micropayments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457200" y="102144"/>
            <a:ext cx="8534400" cy="3674638"/>
            <a:chOff x="-86393" y="-152400"/>
            <a:chExt cx="9405179" cy="4497594"/>
          </a:xfrm>
        </p:grpSpPr>
        <p:sp>
          <p:nvSpPr>
            <p:cNvPr id="111" name="Cloud 110"/>
            <p:cNvSpPr/>
            <p:nvPr/>
          </p:nvSpPr>
          <p:spPr>
            <a:xfrm>
              <a:off x="5929036" y="2784359"/>
              <a:ext cx="3202004" cy="1313639"/>
            </a:xfrm>
            <a:prstGeom prst="cloud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130"/>
            <p:cNvGrpSpPr>
              <a:grpSpLocks/>
            </p:cNvGrpSpPr>
            <p:nvPr/>
          </p:nvGrpSpPr>
          <p:grpSpPr bwMode="auto">
            <a:xfrm>
              <a:off x="3167740" y="1212850"/>
              <a:ext cx="1175660" cy="1225550"/>
              <a:chOff x="2787" y="683"/>
              <a:chExt cx="770" cy="798"/>
            </a:xfrm>
          </p:grpSpPr>
          <p:sp>
            <p:nvSpPr>
              <p:cNvPr id="15" name="AutoShape 131"/>
              <p:cNvSpPr>
                <a:spLocks noChangeArrowheads="1"/>
              </p:cNvSpPr>
              <p:nvPr/>
            </p:nvSpPr>
            <p:spPr bwMode="auto">
              <a:xfrm>
                <a:off x="2787" y="683"/>
                <a:ext cx="770" cy="798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6" name="Oval 132"/>
              <p:cNvSpPr>
                <a:spLocks noChangeArrowheads="1"/>
              </p:cNvSpPr>
              <p:nvPr/>
            </p:nvSpPr>
            <p:spPr bwMode="auto">
              <a:xfrm>
                <a:off x="3011" y="716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7" name="Oval 133"/>
              <p:cNvSpPr>
                <a:spLocks noChangeArrowheads="1"/>
              </p:cNvSpPr>
              <p:nvPr/>
            </p:nvSpPr>
            <p:spPr bwMode="auto">
              <a:xfrm>
                <a:off x="2832" y="716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8" name="Oval 134"/>
              <p:cNvSpPr>
                <a:spLocks noChangeArrowheads="1"/>
              </p:cNvSpPr>
              <p:nvPr/>
            </p:nvSpPr>
            <p:spPr bwMode="auto">
              <a:xfrm>
                <a:off x="3189" y="716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9" name="Oval 135"/>
              <p:cNvSpPr>
                <a:spLocks noChangeArrowheads="1"/>
              </p:cNvSpPr>
              <p:nvPr/>
            </p:nvSpPr>
            <p:spPr bwMode="auto">
              <a:xfrm>
                <a:off x="3368" y="716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0" name="Oval 136"/>
              <p:cNvSpPr>
                <a:spLocks noChangeArrowheads="1"/>
              </p:cNvSpPr>
              <p:nvPr/>
            </p:nvSpPr>
            <p:spPr bwMode="auto">
              <a:xfrm>
                <a:off x="3011" y="906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1" name="Oval 137"/>
              <p:cNvSpPr>
                <a:spLocks noChangeArrowheads="1"/>
              </p:cNvSpPr>
              <p:nvPr/>
            </p:nvSpPr>
            <p:spPr bwMode="auto">
              <a:xfrm>
                <a:off x="2832" y="906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2" name="Oval 138"/>
              <p:cNvSpPr>
                <a:spLocks noChangeArrowheads="1"/>
              </p:cNvSpPr>
              <p:nvPr/>
            </p:nvSpPr>
            <p:spPr bwMode="auto">
              <a:xfrm>
                <a:off x="3189" y="906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3" name="Oval 139"/>
              <p:cNvSpPr>
                <a:spLocks noChangeArrowheads="1"/>
              </p:cNvSpPr>
              <p:nvPr/>
            </p:nvSpPr>
            <p:spPr bwMode="auto">
              <a:xfrm>
                <a:off x="3368" y="906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4" name="Oval 140"/>
              <p:cNvSpPr>
                <a:spLocks noChangeArrowheads="1"/>
              </p:cNvSpPr>
              <p:nvPr/>
            </p:nvSpPr>
            <p:spPr bwMode="auto">
              <a:xfrm>
                <a:off x="3011" y="1096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5" name="Oval 141"/>
              <p:cNvSpPr>
                <a:spLocks noChangeArrowheads="1"/>
              </p:cNvSpPr>
              <p:nvPr/>
            </p:nvSpPr>
            <p:spPr bwMode="auto">
              <a:xfrm>
                <a:off x="2832" y="1096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6" name="Oval 142"/>
              <p:cNvSpPr>
                <a:spLocks noChangeArrowheads="1"/>
              </p:cNvSpPr>
              <p:nvPr/>
            </p:nvSpPr>
            <p:spPr bwMode="auto">
              <a:xfrm>
                <a:off x="3189" y="1096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7" name="Oval 143"/>
              <p:cNvSpPr>
                <a:spLocks noChangeArrowheads="1"/>
              </p:cNvSpPr>
              <p:nvPr/>
            </p:nvSpPr>
            <p:spPr bwMode="auto">
              <a:xfrm>
                <a:off x="3368" y="1096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8" name="Oval 144"/>
              <p:cNvSpPr>
                <a:spLocks noChangeArrowheads="1"/>
              </p:cNvSpPr>
              <p:nvPr/>
            </p:nvSpPr>
            <p:spPr bwMode="auto">
              <a:xfrm>
                <a:off x="3011" y="1286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9" name="Oval 145"/>
              <p:cNvSpPr>
                <a:spLocks noChangeArrowheads="1"/>
              </p:cNvSpPr>
              <p:nvPr/>
            </p:nvSpPr>
            <p:spPr bwMode="auto">
              <a:xfrm>
                <a:off x="2832" y="1286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0" name="Oval 146"/>
              <p:cNvSpPr>
                <a:spLocks noChangeArrowheads="1"/>
              </p:cNvSpPr>
              <p:nvPr/>
            </p:nvSpPr>
            <p:spPr bwMode="auto">
              <a:xfrm>
                <a:off x="3189" y="1286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1" name="Oval 147"/>
              <p:cNvSpPr>
                <a:spLocks noChangeArrowheads="1"/>
              </p:cNvSpPr>
              <p:nvPr/>
            </p:nvSpPr>
            <p:spPr bwMode="auto">
              <a:xfrm>
                <a:off x="3368" y="1286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34" name="Group 205"/>
            <p:cNvGrpSpPr>
              <a:grpSpLocks/>
            </p:cNvGrpSpPr>
            <p:nvPr/>
          </p:nvGrpSpPr>
          <p:grpSpPr bwMode="auto">
            <a:xfrm>
              <a:off x="6940700" y="792726"/>
              <a:ext cx="641442" cy="669822"/>
              <a:chOff x="2721" y="977"/>
              <a:chExt cx="420" cy="436"/>
            </a:xfrm>
          </p:grpSpPr>
          <p:sp>
            <p:nvSpPr>
              <p:cNvPr id="62" name="AutoShape 206"/>
              <p:cNvSpPr>
                <a:spLocks noChangeArrowheads="1"/>
              </p:cNvSpPr>
              <p:nvPr/>
            </p:nvSpPr>
            <p:spPr bwMode="auto">
              <a:xfrm>
                <a:off x="2721" y="977"/>
                <a:ext cx="420" cy="436"/>
              </a:xfrm>
              <a:prstGeom prst="roundRect">
                <a:avLst>
                  <a:gd name="adj" fmla="val 16667"/>
                </a:avLst>
              </a:prstGeom>
              <a:solidFill>
                <a:srgbClr val="66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3" name="Oval 207"/>
              <p:cNvSpPr>
                <a:spLocks noChangeArrowheads="1"/>
              </p:cNvSpPr>
              <p:nvPr/>
            </p:nvSpPr>
            <p:spPr bwMode="auto">
              <a:xfrm>
                <a:off x="2773" y="102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4" name="Oval 208"/>
              <p:cNvSpPr>
                <a:spLocks noChangeArrowheads="1"/>
              </p:cNvSpPr>
              <p:nvPr/>
            </p:nvSpPr>
            <p:spPr bwMode="auto">
              <a:xfrm>
                <a:off x="2951" y="102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5" name="Oval 209"/>
              <p:cNvSpPr>
                <a:spLocks noChangeArrowheads="1"/>
              </p:cNvSpPr>
              <p:nvPr/>
            </p:nvSpPr>
            <p:spPr bwMode="auto">
              <a:xfrm>
                <a:off x="2773" y="121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6" name="Oval 210"/>
              <p:cNvSpPr>
                <a:spLocks noChangeArrowheads="1"/>
              </p:cNvSpPr>
              <p:nvPr/>
            </p:nvSpPr>
            <p:spPr bwMode="auto">
              <a:xfrm>
                <a:off x="2951" y="121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35" name="Group 211"/>
            <p:cNvGrpSpPr>
              <a:grpSpLocks/>
            </p:cNvGrpSpPr>
            <p:nvPr/>
          </p:nvGrpSpPr>
          <p:grpSpPr bwMode="auto">
            <a:xfrm>
              <a:off x="7087315" y="940210"/>
              <a:ext cx="641442" cy="669822"/>
              <a:chOff x="2721" y="977"/>
              <a:chExt cx="420" cy="436"/>
            </a:xfrm>
          </p:grpSpPr>
          <p:sp>
            <p:nvSpPr>
              <p:cNvPr id="57" name="AutoShape 212"/>
              <p:cNvSpPr>
                <a:spLocks noChangeArrowheads="1"/>
              </p:cNvSpPr>
              <p:nvPr/>
            </p:nvSpPr>
            <p:spPr bwMode="auto">
              <a:xfrm>
                <a:off x="2721" y="977"/>
                <a:ext cx="420" cy="436"/>
              </a:xfrm>
              <a:prstGeom prst="roundRect">
                <a:avLst>
                  <a:gd name="adj" fmla="val 16667"/>
                </a:avLst>
              </a:prstGeom>
              <a:solidFill>
                <a:srgbClr val="66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8" name="Oval 213"/>
              <p:cNvSpPr>
                <a:spLocks noChangeArrowheads="1"/>
              </p:cNvSpPr>
              <p:nvPr/>
            </p:nvSpPr>
            <p:spPr bwMode="auto">
              <a:xfrm>
                <a:off x="2773" y="102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9" name="Oval 214"/>
              <p:cNvSpPr>
                <a:spLocks noChangeArrowheads="1"/>
              </p:cNvSpPr>
              <p:nvPr/>
            </p:nvSpPr>
            <p:spPr bwMode="auto">
              <a:xfrm>
                <a:off x="2951" y="102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0" name="Oval 215"/>
              <p:cNvSpPr>
                <a:spLocks noChangeArrowheads="1"/>
              </p:cNvSpPr>
              <p:nvPr/>
            </p:nvSpPr>
            <p:spPr bwMode="auto">
              <a:xfrm>
                <a:off x="2773" y="121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61" name="Oval 216"/>
              <p:cNvSpPr>
                <a:spLocks noChangeArrowheads="1"/>
              </p:cNvSpPr>
              <p:nvPr/>
            </p:nvSpPr>
            <p:spPr bwMode="auto">
              <a:xfrm>
                <a:off x="2951" y="121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36" name="Group 217"/>
            <p:cNvGrpSpPr>
              <a:grpSpLocks/>
            </p:cNvGrpSpPr>
            <p:nvPr/>
          </p:nvGrpSpPr>
          <p:grpSpPr bwMode="auto">
            <a:xfrm>
              <a:off x="7233931" y="1087694"/>
              <a:ext cx="641442" cy="669822"/>
              <a:chOff x="2721" y="977"/>
              <a:chExt cx="420" cy="436"/>
            </a:xfrm>
          </p:grpSpPr>
          <p:sp>
            <p:nvSpPr>
              <p:cNvPr id="52" name="AutoShape 218"/>
              <p:cNvSpPr>
                <a:spLocks noChangeArrowheads="1"/>
              </p:cNvSpPr>
              <p:nvPr/>
            </p:nvSpPr>
            <p:spPr bwMode="auto">
              <a:xfrm>
                <a:off x="2721" y="977"/>
                <a:ext cx="420" cy="436"/>
              </a:xfrm>
              <a:prstGeom prst="roundRect">
                <a:avLst>
                  <a:gd name="adj" fmla="val 16667"/>
                </a:avLst>
              </a:prstGeom>
              <a:solidFill>
                <a:srgbClr val="66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3" name="Oval 219"/>
              <p:cNvSpPr>
                <a:spLocks noChangeArrowheads="1"/>
              </p:cNvSpPr>
              <p:nvPr/>
            </p:nvSpPr>
            <p:spPr bwMode="auto">
              <a:xfrm>
                <a:off x="2773" y="102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4" name="Oval 220"/>
              <p:cNvSpPr>
                <a:spLocks noChangeArrowheads="1"/>
              </p:cNvSpPr>
              <p:nvPr/>
            </p:nvSpPr>
            <p:spPr bwMode="auto">
              <a:xfrm>
                <a:off x="2951" y="102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5" name="Oval 221"/>
              <p:cNvSpPr>
                <a:spLocks noChangeArrowheads="1"/>
              </p:cNvSpPr>
              <p:nvPr/>
            </p:nvSpPr>
            <p:spPr bwMode="auto">
              <a:xfrm>
                <a:off x="2773" y="121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6" name="Oval 222"/>
              <p:cNvSpPr>
                <a:spLocks noChangeArrowheads="1"/>
              </p:cNvSpPr>
              <p:nvPr/>
            </p:nvSpPr>
            <p:spPr bwMode="auto">
              <a:xfrm>
                <a:off x="2951" y="121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37" name="Group 223"/>
            <p:cNvGrpSpPr>
              <a:grpSpLocks/>
            </p:cNvGrpSpPr>
            <p:nvPr/>
          </p:nvGrpSpPr>
          <p:grpSpPr bwMode="auto">
            <a:xfrm>
              <a:off x="7380546" y="1235178"/>
              <a:ext cx="641442" cy="669822"/>
              <a:chOff x="2721" y="977"/>
              <a:chExt cx="420" cy="436"/>
            </a:xfrm>
          </p:grpSpPr>
          <p:sp>
            <p:nvSpPr>
              <p:cNvPr id="47" name="AutoShape 224"/>
              <p:cNvSpPr>
                <a:spLocks noChangeArrowheads="1"/>
              </p:cNvSpPr>
              <p:nvPr/>
            </p:nvSpPr>
            <p:spPr bwMode="auto">
              <a:xfrm>
                <a:off x="2721" y="977"/>
                <a:ext cx="420" cy="436"/>
              </a:xfrm>
              <a:prstGeom prst="roundRect">
                <a:avLst>
                  <a:gd name="adj" fmla="val 16667"/>
                </a:avLst>
              </a:prstGeom>
              <a:solidFill>
                <a:srgbClr val="66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8" name="Oval 225"/>
              <p:cNvSpPr>
                <a:spLocks noChangeArrowheads="1"/>
              </p:cNvSpPr>
              <p:nvPr/>
            </p:nvSpPr>
            <p:spPr bwMode="auto">
              <a:xfrm>
                <a:off x="2773" y="102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9" name="Oval 226"/>
              <p:cNvSpPr>
                <a:spLocks noChangeArrowheads="1"/>
              </p:cNvSpPr>
              <p:nvPr/>
            </p:nvSpPr>
            <p:spPr bwMode="auto">
              <a:xfrm>
                <a:off x="2951" y="102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0" name="Oval 227"/>
              <p:cNvSpPr>
                <a:spLocks noChangeArrowheads="1"/>
              </p:cNvSpPr>
              <p:nvPr/>
            </p:nvSpPr>
            <p:spPr bwMode="auto">
              <a:xfrm>
                <a:off x="2773" y="121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1" name="Oval 228"/>
              <p:cNvSpPr>
                <a:spLocks noChangeArrowheads="1"/>
              </p:cNvSpPr>
              <p:nvPr/>
            </p:nvSpPr>
            <p:spPr bwMode="auto">
              <a:xfrm>
                <a:off x="2951" y="121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39" name="Text Box 231"/>
            <p:cNvSpPr txBox="1">
              <a:spLocks noChangeArrowheads="1"/>
            </p:cNvSpPr>
            <p:nvPr/>
          </p:nvSpPr>
          <p:spPr bwMode="auto">
            <a:xfrm>
              <a:off x="7831846" y="1607267"/>
              <a:ext cx="1278303" cy="831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sz="16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Sensors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sz="16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with</a:t>
              </a:r>
              <a:br>
                <a:rPr lang="en-US" sz="16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</a:br>
              <a:r>
                <a:rPr lang="en-US" sz="16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Aggregation</a:t>
              </a:r>
              <a:endPara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0" name="Text Box 232"/>
            <p:cNvSpPr txBox="1">
              <a:spLocks noChangeArrowheads="1"/>
            </p:cNvSpPr>
            <p:nvPr/>
          </p:nvSpPr>
          <p:spPr bwMode="auto">
            <a:xfrm>
              <a:off x="6925909" y="3048000"/>
              <a:ext cx="116891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sz="16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Distributed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sz="16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Archival</a:t>
              </a:r>
              <a:br>
                <a:rPr lang="en-US" sz="16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</a:br>
              <a:r>
                <a:rPr lang="en-US" sz="16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Storage</a:t>
              </a:r>
              <a:endPara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87" name="Group 256"/>
            <p:cNvGrpSpPr>
              <a:grpSpLocks/>
            </p:cNvGrpSpPr>
            <p:nvPr/>
          </p:nvGrpSpPr>
          <p:grpSpPr bwMode="auto">
            <a:xfrm rot="1269725">
              <a:off x="1986368" y="1242391"/>
              <a:ext cx="1241206" cy="594297"/>
              <a:chOff x="2139" y="1167"/>
              <a:chExt cx="670" cy="387"/>
            </a:xfrm>
          </p:grpSpPr>
          <p:sp>
            <p:nvSpPr>
              <p:cNvPr id="92" name="AutoShape 257"/>
              <p:cNvSpPr>
                <a:spLocks noChangeArrowheads="1"/>
              </p:cNvSpPr>
              <p:nvPr/>
            </p:nvSpPr>
            <p:spPr bwMode="auto">
              <a:xfrm>
                <a:off x="2169" y="1167"/>
                <a:ext cx="598" cy="387"/>
              </a:xfrm>
              <a:prstGeom prst="leftRightArrow">
                <a:avLst>
                  <a:gd name="adj1" fmla="val 50000"/>
                  <a:gd name="adj2" fmla="val 22781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93" name="Text Box 258"/>
              <p:cNvSpPr txBox="1">
                <a:spLocks noChangeArrowheads="1"/>
              </p:cNvSpPr>
              <p:nvPr/>
            </p:nvSpPr>
            <p:spPr bwMode="auto">
              <a:xfrm>
                <a:off x="2139" y="1214"/>
                <a:ext cx="670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cs typeface="Tahoma" pitchFamily="34" charset="0"/>
                  </a:rPr>
                  <a:t>Channel</a:t>
                </a:r>
                <a:endPara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89" name="Text Box 266"/>
            <p:cNvSpPr txBox="1">
              <a:spLocks noChangeArrowheads="1"/>
            </p:cNvSpPr>
            <p:nvPr/>
          </p:nvSpPr>
          <p:spPr bwMode="auto">
            <a:xfrm>
              <a:off x="1143000" y="1853625"/>
              <a:ext cx="131478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sz="16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Real-Time</a:t>
              </a:r>
              <a:br>
                <a:rPr lang="en-US" sz="16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</a:br>
              <a:r>
                <a:rPr lang="en-US" sz="16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Components</a:t>
              </a:r>
            </a:p>
          </p:txBody>
        </p:sp>
        <p:sp>
          <p:nvSpPr>
            <p:cNvPr id="104" name="Text Box 232"/>
            <p:cNvSpPr txBox="1">
              <a:spLocks noChangeArrowheads="1"/>
            </p:cNvSpPr>
            <p:nvPr/>
          </p:nvSpPr>
          <p:spPr bwMode="auto">
            <a:xfrm>
              <a:off x="2565329" y="2420612"/>
              <a:ext cx="232813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sz="2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SwarmLet</a:t>
              </a:r>
              <a:r>
                <a:rPr lang="en-US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/>
              </a:r>
              <a:br>
                <a:rPr lang="en-US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</a:br>
              <a:r>
                <a:rPr lang="en-US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(“The Application”)</a:t>
              </a:r>
              <a:endPara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5" name="Text Box 232"/>
            <p:cNvSpPr txBox="1">
              <a:spLocks noChangeArrowheads="1"/>
            </p:cNvSpPr>
            <p:nvPr/>
          </p:nvSpPr>
          <p:spPr bwMode="auto">
            <a:xfrm>
              <a:off x="5081375" y="2286000"/>
              <a:ext cx="124322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sz="16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Transform</a:t>
              </a:r>
              <a:br>
                <a:rPr lang="en-US" sz="16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</a:br>
              <a:r>
                <a:rPr lang="en-US" sz="16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and Archive</a:t>
              </a:r>
              <a:endPara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  <p:pic>
          <p:nvPicPr>
            <p:cNvPr id="106" name="Picture 2" descr="C:\Documents and Settings\Administrator\Local Settings\Temporary Internet Files\Content.IE5\H6IRR0SK\MC900431570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9315" y="-152400"/>
              <a:ext cx="1317786" cy="132657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C:\Documents and Settings\Administrator\Local Settings\Temporary Internet Files\Content.IE5\H6IRR0SK\MC900431570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414" y="-54523"/>
              <a:ext cx="1317786" cy="132657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C:\Documents and Settings\Administrator\Local Settings\Temporary Internet Files\Content.IE5\H6IRR0SK\MC900431570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97429"/>
              <a:ext cx="1317786" cy="132657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 descr="C:\Documents and Settings\Administrator\Local Settings\Temporary Internet Files\Content.IE5\H6IRR0SK\MC900431570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502229"/>
              <a:ext cx="1317786" cy="132657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12" name="Picture 4" descr="http://www.gmwebservices.com/images/driv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231" y="2515210"/>
              <a:ext cx="925969" cy="92596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4" descr="http://www.gmwebservices.com/images/driv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2579231"/>
              <a:ext cx="925969" cy="92596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4" descr="http://www.gmwebservices.com/images/driv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99494" y="3419225"/>
              <a:ext cx="925969" cy="92596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4" descr="http://www.gmwebservices.com/images/driv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57740" y="3267118"/>
              <a:ext cx="925969" cy="92596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4" descr="http://www.gmwebservices.com/images/driv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67400" y="3124200"/>
              <a:ext cx="925969" cy="92596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4" descr="http://www.gmwebservices.com/images/driv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2655431"/>
              <a:ext cx="925969" cy="92596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2" name="Group 111"/>
            <p:cNvGrpSpPr/>
            <p:nvPr/>
          </p:nvGrpSpPr>
          <p:grpSpPr>
            <a:xfrm>
              <a:off x="7129315" y="2509108"/>
              <a:ext cx="922135" cy="615092"/>
              <a:chOff x="7494588" y="2477452"/>
              <a:chExt cx="1268412" cy="706438"/>
            </a:xfrm>
          </p:grpSpPr>
          <p:graphicFrame>
            <p:nvGraphicFramePr>
              <p:cNvPr id="119" name="Object 3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204189" y="2477452"/>
              <a:ext cx="558811" cy="706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4" name="Clip" r:id="rId6" imgW="2734920" imgH="3825360" progId="MS_ClipArt_Gallery.2">
                      <p:embed/>
                    </p:oleObj>
                  </mc:Choice>
                  <mc:Fallback>
                    <p:oleObj name="Clip" r:id="rId6" imgW="2734920" imgH="38253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04189" y="2477452"/>
                            <a:ext cx="558811" cy="706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0" name="Object 3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849389" y="2477452"/>
              <a:ext cx="558811" cy="706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5" name="Clip" r:id="rId8" imgW="2734920" imgH="3825360" progId="MS_ClipArt_Gallery.2">
                      <p:embed/>
                    </p:oleObj>
                  </mc:Choice>
                  <mc:Fallback>
                    <p:oleObj name="Clip" r:id="rId8" imgW="2734920" imgH="38253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49389" y="2477452"/>
                            <a:ext cx="558811" cy="706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1" name="Object 3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494588" y="2477452"/>
              <a:ext cx="558811" cy="706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6" name="Clip" r:id="rId9" imgW="2734920" imgH="3825360" progId="MS_ClipArt_Gallery.2">
                      <p:embed/>
                    </p:oleObj>
                  </mc:Choice>
                  <mc:Fallback>
                    <p:oleObj name="Clip" r:id="rId9" imgW="2734920" imgH="38253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94588" y="2477452"/>
                            <a:ext cx="558811" cy="706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3" name="Object 112"/>
            <p:cNvGraphicFramePr>
              <a:graphicFrameLocks noChangeAspect="1"/>
            </p:cNvGraphicFramePr>
            <p:nvPr>
              <p:extLst/>
            </p:nvPr>
          </p:nvGraphicFramePr>
          <p:xfrm>
            <a:off x="8491127" y="3657998"/>
            <a:ext cx="406400" cy="614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7" name="Clip" r:id="rId10" imgW="2735263" imgH="3825875" progId="MS_ClipArt_Gallery.2">
                    <p:embed/>
                  </p:oleObj>
                </mc:Choice>
                <mc:Fallback>
                  <p:oleObj name="Clip" r:id="rId10" imgW="2735263" imgH="3825875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1127" y="3657998"/>
                          <a:ext cx="406400" cy="614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Object 121"/>
            <p:cNvGraphicFramePr>
              <a:graphicFrameLocks noChangeAspect="1"/>
            </p:cNvGraphicFramePr>
            <p:nvPr>
              <p:extLst/>
            </p:nvPr>
          </p:nvGraphicFramePr>
          <p:xfrm>
            <a:off x="8233953" y="3657998"/>
            <a:ext cx="404811" cy="614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8" name="Clip" r:id="rId12" imgW="2735263" imgH="3825875" progId="MS_ClipArt_Gallery.2">
                    <p:embed/>
                  </p:oleObj>
                </mc:Choice>
                <mc:Fallback>
                  <p:oleObj name="Clip" r:id="rId12" imgW="2735263" imgH="3825875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3953" y="3657998"/>
                          <a:ext cx="404811" cy="614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" name="Object 122"/>
            <p:cNvGraphicFramePr>
              <a:graphicFrameLocks noChangeAspect="1"/>
            </p:cNvGraphicFramePr>
            <p:nvPr>
              <p:extLst/>
            </p:nvPr>
          </p:nvGraphicFramePr>
          <p:xfrm>
            <a:off x="7975189" y="3657997"/>
            <a:ext cx="406400" cy="614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" name="Clip" r:id="rId13" imgW="2735263" imgH="3825875" progId="MS_ClipArt_Gallery.2">
                    <p:embed/>
                  </p:oleObj>
                </mc:Choice>
                <mc:Fallback>
                  <p:oleObj name="Clip" r:id="rId13" imgW="2735263" imgH="3825875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5189" y="3657997"/>
                          <a:ext cx="406400" cy="614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420" name="Picture 12" descr="C:\Users\kubitron\AppData\Local\Microsoft\Windows\Temporary Internet Files\Content.IE5\OEBS54K1\MC900441331[1]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6393" y="792726"/>
              <a:ext cx="1691572" cy="1691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8" name="Group 223"/>
            <p:cNvGrpSpPr>
              <a:grpSpLocks/>
            </p:cNvGrpSpPr>
            <p:nvPr/>
          </p:nvGrpSpPr>
          <p:grpSpPr bwMode="auto">
            <a:xfrm>
              <a:off x="5454558" y="1539978"/>
              <a:ext cx="641442" cy="669822"/>
              <a:chOff x="2721" y="977"/>
              <a:chExt cx="420" cy="436"/>
            </a:xfrm>
          </p:grpSpPr>
          <p:sp>
            <p:nvSpPr>
              <p:cNvPr id="129" name="AutoShape 224"/>
              <p:cNvSpPr>
                <a:spLocks noChangeArrowheads="1"/>
              </p:cNvSpPr>
              <p:nvPr/>
            </p:nvSpPr>
            <p:spPr bwMode="auto">
              <a:xfrm>
                <a:off x="2721" y="977"/>
                <a:ext cx="420" cy="436"/>
              </a:xfrm>
              <a:prstGeom prst="roundRect">
                <a:avLst>
                  <a:gd name="adj" fmla="val 16667"/>
                </a:avLst>
              </a:prstGeom>
              <a:solidFill>
                <a:srgbClr val="66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30" name="Oval 225"/>
              <p:cNvSpPr>
                <a:spLocks noChangeArrowheads="1"/>
              </p:cNvSpPr>
              <p:nvPr/>
            </p:nvSpPr>
            <p:spPr bwMode="auto">
              <a:xfrm>
                <a:off x="2773" y="102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31" name="Oval 226"/>
              <p:cNvSpPr>
                <a:spLocks noChangeArrowheads="1"/>
              </p:cNvSpPr>
              <p:nvPr/>
            </p:nvSpPr>
            <p:spPr bwMode="auto">
              <a:xfrm>
                <a:off x="2951" y="102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32" name="Oval 227"/>
              <p:cNvSpPr>
                <a:spLocks noChangeArrowheads="1"/>
              </p:cNvSpPr>
              <p:nvPr/>
            </p:nvSpPr>
            <p:spPr bwMode="auto">
              <a:xfrm>
                <a:off x="2773" y="121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33" name="Oval 228"/>
              <p:cNvSpPr>
                <a:spLocks noChangeArrowheads="1"/>
              </p:cNvSpPr>
              <p:nvPr/>
            </p:nvSpPr>
            <p:spPr bwMode="auto">
              <a:xfrm>
                <a:off x="2951" y="121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34" name="Group 223"/>
            <p:cNvGrpSpPr>
              <a:grpSpLocks/>
            </p:cNvGrpSpPr>
            <p:nvPr/>
          </p:nvGrpSpPr>
          <p:grpSpPr bwMode="auto">
            <a:xfrm>
              <a:off x="1295400" y="1063536"/>
              <a:ext cx="641442" cy="669822"/>
              <a:chOff x="2721" y="977"/>
              <a:chExt cx="420" cy="436"/>
            </a:xfrm>
          </p:grpSpPr>
          <p:sp>
            <p:nvSpPr>
              <p:cNvPr id="135" name="AutoShape 224"/>
              <p:cNvSpPr>
                <a:spLocks noChangeArrowheads="1"/>
              </p:cNvSpPr>
              <p:nvPr/>
            </p:nvSpPr>
            <p:spPr bwMode="auto">
              <a:xfrm>
                <a:off x="2721" y="977"/>
                <a:ext cx="420" cy="436"/>
              </a:xfrm>
              <a:prstGeom prst="roundRect">
                <a:avLst>
                  <a:gd name="adj" fmla="val 16667"/>
                </a:avLst>
              </a:prstGeom>
              <a:solidFill>
                <a:srgbClr val="66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36" name="Oval 225"/>
              <p:cNvSpPr>
                <a:spLocks noChangeArrowheads="1"/>
              </p:cNvSpPr>
              <p:nvPr/>
            </p:nvSpPr>
            <p:spPr bwMode="auto">
              <a:xfrm>
                <a:off x="2773" y="102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37" name="Oval 226"/>
              <p:cNvSpPr>
                <a:spLocks noChangeArrowheads="1"/>
              </p:cNvSpPr>
              <p:nvPr/>
            </p:nvSpPr>
            <p:spPr bwMode="auto">
              <a:xfrm>
                <a:off x="2951" y="102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38" name="Oval 227"/>
              <p:cNvSpPr>
                <a:spLocks noChangeArrowheads="1"/>
              </p:cNvSpPr>
              <p:nvPr/>
            </p:nvSpPr>
            <p:spPr bwMode="auto">
              <a:xfrm>
                <a:off x="2773" y="121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39" name="Oval 228"/>
              <p:cNvSpPr>
                <a:spLocks noChangeArrowheads="1"/>
              </p:cNvSpPr>
              <p:nvPr/>
            </p:nvSpPr>
            <p:spPr bwMode="auto">
              <a:xfrm>
                <a:off x="2951" y="121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</p:grpSp>
        <p:pic>
          <p:nvPicPr>
            <p:cNvPr id="17421" name="Picture 13" descr="C:\Users\kubitron\AppData\Local\Microsoft\Windows\Temporary Internet Files\Content.IE5\KQ925AGM\MC900432577[1]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36" y="2438400"/>
              <a:ext cx="1374864" cy="137486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1" name="Group 223"/>
            <p:cNvGrpSpPr>
              <a:grpSpLocks/>
            </p:cNvGrpSpPr>
            <p:nvPr/>
          </p:nvGrpSpPr>
          <p:grpSpPr bwMode="auto">
            <a:xfrm>
              <a:off x="1570766" y="2858514"/>
              <a:ext cx="641442" cy="669822"/>
              <a:chOff x="2721" y="977"/>
              <a:chExt cx="420" cy="436"/>
            </a:xfrm>
          </p:grpSpPr>
          <p:sp>
            <p:nvSpPr>
              <p:cNvPr id="142" name="AutoShape 224"/>
              <p:cNvSpPr>
                <a:spLocks noChangeArrowheads="1"/>
              </p:cNvSpPr>
              <p:nvPr/>
            </p:nvSpPr>
            <p:spPr bwMode="auto">
              <a:xfrm>
                <a:off x="2721" y="977"/>
                <a:ext cx="420" cy="436"/>
              </a:xfrm>
              <a:prstGeom prst="roundRect">
                <a:avLst>
                  <a:gd name="adj" fmla="val 16667"/>
                </a:avLst>
              </a:prstGeom>
              <a:solidFill>
                <a:srgbClr val="66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43" name="Oval 225"/>
              <p:cNvSpPr>
                <a:spLocks noChangeArrowheads="1"/>
              </p:cNvSpPr>
              <p:nvPr/>
            </p:nvSpPr>
            <p:spPr bwMode="auto">
              <a:xfrm>
                <a:off x="2773" y="102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44" name="Oval 226"/>
              <p:cNvSpPr>
                <a:spLocks noChangeArrowheads="1"/>
              </p:cNvSpPr>
              <p:nvPr/>
            </p:nvSpPr>
            <p:spPr bwMode="auto">
              <a:xfrm>
                <a:off x="2951" y="102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45" name="Oval 227"/>
              <p:cNvSpPr>
                <a:spLocks noChangeArrowheads="1"/>
              </p:cNvSpPr>
              <p:nvPr/>
            </p:nvSpPr>
            <p:spPr bwMode="auto">
              <a:xfrm>
                <a:off x="2773" y="121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46" name="Oval 228"/>
              <p:cNvSpPr>
                <a:spLocks noChangeArrowheads="1"/>
              </p:cNvSpPr>
              <p:nvPr/>
            </p:nvSpPr>
            <p:spPr bwMode="auto">
              <a:xfrm>
                <a:off x="2951" y="1213"/>
                <a:ext cx="143" cy="152"/>
              </a:xfrm>
              <a:prstGeom prst="ellipse">
                <a:avLst/>
              </a:prstGeom>
              <a:solidFill>
                <a:srgbClr val="144AA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48" name="Group 256"/>
            <p:cNvGrpSpPr>
              <a:grpSpLocks/>
            </p:cNvGrpSpPr>
            <p:nvPr/>
          </p:nvGrpSpPr>
          <p:grpSpPr bwMode="auto">
            <a:xfrm>
              <a:off x="4238291" y="1444320"/>
              <a:ext cx="1242052" cy="594297"/>
              <a:chOff x="2121" y="1181"/>
              <a:chExt cx="670" cy="387"/>
            </a:xfrm>
          </p:grpSpPr>
          <p:sp>
            <p:nvSpPr>
              <p:cNvPr id="149" name="AutoShape 257"/>
              <p:cNvSpPr>
                <a:spLocks noChangeArrowheads="1"/>
              </p:cNvSpPr>
              <p:nvPr/>
            </p:nvSpPr>
            <p:spPr bwMode="auto">
              <a:xfrm>
                <a:off x="2157" y="1181"/>
                <a:ext cx="598" cy="387"/>
              </a:xfrm>
              <a:prstGeom prst="leftRightArrow">
                <a:avLst>
                  <a:gd name="adj1" fmla="val 50000"/>
                  <a:gd name="adj2" fmla="val 22781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50" name="Text Box 258"/>
              <p:cNvSpPr txBox="1">
                <a:spLocks noChangeArrowheads="1"/>
              </p:cNvSpPr>
              <p:nvPr/>
            </p:nvSpPr>
            <p:spPr bwMode="auto">
              <a:xfrm>
                <a:off x="2121" y="1250"/>
                <a:ext cx="670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cs typeface="Tahoma" pitchFamily="34" charset="0"/>
                  </a:rPr>
                  <a:t>Channel</a:t>
                </a:r>
                <a:endPara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51" name="Group 256"/>
            <p:cNvGrpSpPr>
              <a:grpSpLocks/>
            </p:cNvGrpSpPr>
            <p:nvPr/>
          </p:nvGrpSpPr>
          <p:grpSpPr bwMode="auto">
            <a:xfrm rot="19956492">
              <a:off x="6034255" y="1206066"/>
              <a:ext cx="1023439" cy="594297"/>
              <a:chOff x="2115" y="1181"/>
              <a:chExt cx="670" cy="387"/>
            </a:xfrm>
          </p:grpSpPr>
          <p:sp>
            <p:nvSpPr>
              <p:cNvPr id="152" name="AutoShape 257"/>
              <p:cNvSpPr>
                <a:spLocks noChangeArrowheads="1"/>
              </p:cNvSpPr>
              <p:nvPr/>
            </p:nvSpPr>
            <p:spPr bwMode="auto">
              <a:xfrm>
                <a:off x="2157" y="1181"/>
                <a:ext cx="598" cy="387"/>
              </a:xfrm>
              <a:prstGeom prst="leftRightArrow">
                <a:avLst>
                  <a:gd name="adj1" fmla="val 50000"/>
                  <a:gd name="adj2" fmla="val 22781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53" name="Text Box 258"/>
              <p:cNvSpPr txBox="1">
                <a:spLocks noChangeArrowheads="1"/>
              </p:cNvSpPr>
              <p:nvPr/>
            </p:nvSpPr>
            <p:spPr bwMode="auto">
              <a:xfrm>
                <a:off x="2115" y="1212"/>
                <a:ext cx="670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cs typeface="Tahoma" pitchFamily="34" charset="0"/>
                  </a:rPr>
                  <a:t>Channel</a:t>
                </a:r>
                <a:endPara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54" name="Group 256"/>
            <p:cNvGrpSpPr>
              <a:grpSpLocks/>
            </p:cNvGrpSpPr>
            <p:nvPr/>
          </p:nvGrpSpPr>
          <p:grpSpPr bwMode="auto">
            <a:xfrm rot="2036089">
              <a:off x="6020772" y="2180634"/>
              <a:ext cx="1142575" cy="594297"/>
              <a:chOff x="2129" y="1181"/>
              <a:chExt cx="670" cy="387"/>
            </a:xfrm>
          </p:grpSpPr>
          <p:sp>
            <p:nvSpPr>
              <p:cNvPr id="155" name="AutoShape 257"/>
              <p:cNvSpPr>
                <a:spLocks noChangeArrowheads="1"/>
              </p:cNvSpPr>
              <p:nvPr/>
            </p:nvSpPr>
            <p:spPr bwMode="auto">
              <a:xfrm>
                <a:off x="2157" y="1181"/>
                <a:ext cx="598" cy="387"/>
              </a:xfrm>
              <a:prstGeom prst="leftRightArrow">
                <a:avLst>
                  <a:gd name="adj1" fmla="val 50000"/>
                  <a:gd name="adj2" fmla="val 22781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56" name="Text Box 258"/>
              <p:cNvSpPr txBox="1">
                <a:spLocks noChangeArrowheads="1"/>
              </p:cNvSpPr>
              <p:nvPr/>
            </p:nvSpPr>
            <p:spPr bwMode="auto">
              <a:xfrm>
                <a:off x="2129" y="1251"/>
                <a:ext cx="670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cs typeface="Tahoma" pitchFamily="34" charset="0"/>
                  </a:rPr>
                  <a:t>Channel</a:t>
                </a:r>
                <a:endPara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57" name="Group 256"/>
            <p:cNvGrpSpPr>
              <a:grpSpLocks/>
            </p:cNvGrpSpPr>
            <p:nvPr/>
          </p:nvGrpSpPr>
          <p:grpSpPr bwMode="auto">
            <a:xfrm rot="18798619">
              <a:off x="2009754" y="2163941"/>
              <a:ext cx="1262370" cy="594297"/>
              <a:chOff x="2134" y="1181"/>
              <a:chExt cx="670" cy="387"/>
            </a:xfrm>
          </p:grpSpPr>
          <p:sp>
            <p:nvSpPr>
              <p:cNvPr id="158" name="AutoShape 257"/>
              <p:cNvSpPr>
                <a:spLocks noChangeArrowheads="1"/>
              </p:cNvSpPr>
              <p:nvPr/>
            </p:nvSpPr>
            <p:spPr bwMode="auto">
              <a:xfrm>
                <a:off x="2157" y="1181"/>
                <a:ext cx="598" cy="387"/>
              </a:xfrm>
              <a:prstGeom prst="leftRightArrow">
                <a:avLst>
                  <a:gd name="adj1" fmla="val 50000"/>
                  <a:gd name="adj2" fmla="val 22781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59" name="Text Box 258"/>
              <p:cNvSpPr txBox="1">
                <a:spLocks noChangeArrowheads="1"/>
              </p:cNvSpPr>
              <p:nvPr/>
            </p:nvSpPr>
            <p:spPr bwMode="auto">
              <a:xfrm>
                <a:off x="2134" y="1262"/>
                <a:ext cx="670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cs typeface="Tahoma" pitchFamily="34" charset="0"/>
                  </a:rPr>
                  <a:t>Channel</a:t>
                </a:r>
                <a:endPara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437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533400"/>
          </a:xfrm>
        </p:spPr>
        <p:txBody>
          <a:bodyPr/>
          <a:lstStyle/>
          <a:p>
            <a:r>
              <a:rPr lang="en-US" dirty="0" smtClean="0"/>
              <a:t>Recall: Iterative vs. Recursive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077200" cy="3657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Recursive Query:</a:t>
            </a:r>
          </a:p>
          <a:p>
            <a:pPr lvl="1"/>
            <a:r>
              <a:rPr lang="en-US" dirty="0" smtClean="0"/>
              <a:t>Advantages: 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aster, as typically master/directory closer to nodes</a:t>
            </a:r>
          </a:p>
          <a:p>
            <a:pPr lvl="2"/>
            <a:r>
              <a:rPr lang="en-US" dirty="0" smtClean="0"/>
              <a:t>Easier to maintain consistency, as master/directory can serialize puts()/gets()</a:t>
            </a:r>
          </a:p>
          <a:p>
            <a:pPr lvl="1"/>
            <a:r>
              <a:rPr lang="en-US" dirty="0" smtClean="0"/>
              <a:t>Disadvantages: scalability bottleneck, as all “Values” go through  master/directory</a:t>
            </a:r>
          </a:p>
          <a:p>
            <a:r>
              <a:rPr lang="en-US" dirty="0" smtClean="0"/>
              <a:t>Iterative Query</a:t>
            </a:r>
          </a:p>
          <a:p>
            <a:pPr lvl="1"/>
            <a:r>
              <a:rPr lang="en-US" dirty="0" smtClean="0"/>
              <a:t>Advantages: more scalable</a:t>
            </a:r>
          </a:p>
          <a:p>
            <a:pPr lvl="1"/>
            <a:r>
              <a:rPr lang="en-US" dirty="0" smtClean="0"/>
              <a:t>Disadvantages: slower, harder to enforce data consistency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457200" y="637620"/>
            <a:ext cx="3594868" cy="2486580"/>
            <a:chOff x="1219200" y="2209800"/>
            <a:chExt cx="6330094" cy="41571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5334000"/>
              <a:ext cx="685800" cy="685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5334000"/>
              <a:ext cx="685800" cy="685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5334000"/>
              <a:ext cx="685800" cy="685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0" y="5333206"/>
              <a:ext cx="685800" cy="6858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2192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9" name="Rectangle 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0" name="Straight Connector 9"/>
              <p:cNvCxnSpPr>
                <a:stCxn id="9" idx="0"/>
                <a:endCxn id="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6" name="TextBox 15"/>
            <p:cNvSpPr txBox="1"/>
            <p:nvPr/>
          </p:nvSpPr>
          <p:spPr>
            <a:xfrm>
              <a:off x="5714999" y="5257005"/>
              <a:ext cx="550987" cy="45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…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600" y="2743200"/>
              <a:ext cx="685800" cy="685800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667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20" name="Straight Connector 19"/>
              <p:cNvCxnSpPr>
                <a:stCxn id="19" idx="0"/>
                <a:endCxn id="1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26" name="Group 25"/>
            <p:cNvGrpSpPr/>
            <p:nvPr/>
          </p:nvGrpSpPr>
          <p:grpSpPr>
            <a:xfrm>
              <a:off x="41148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27" name="Rectangle 26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28" name="Straight Connector 27"/>
              <p:cNvCxnSpPr>
                <a:stCxn id="27" idx="0"/>
                <a:endCxn id="27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34" name="Group 33"/>
            <p:cNvGrpSpPr/>
            <p:nvPr/>
          </p:nvGrpSpPr>
          <p:grpSpPr>
            <a:xfrm>
              <a:off x="6096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5" name="Rectangle 34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36" name="Straight Connector 35"/>
              <p:cNvCxnSpPr>
                <a:stCxn id="35" idx="0"/>
                <a:endCxn id="35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42" name="TextBox 41"/>
            <p:cNvSpPr txBox="1"/>
            <p:nvPr/>
          </p:nvSpPr>
          <p:spPr>
            <a:xfrm>
              <a:off x="2024270" y="5955267"/>
              <a:ext cx="613836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N1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81400" y="5943600"/>
              <a:ext cx="613836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N2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04871" y="5943600"/>
              <a:ext cx="613836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N3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09871" y="5943600"/>
              <a:ext cx="739423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N50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010439" y="4710228"/>
              <a:ext cx="1276416" cy="472635"/>
              <a:chOff x="4010439" y="4710228"/>
              <a:chExt cx="1276416" cy="472635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010439" y="4724382"/>
                <a:ext cx="72696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559892" y="4710228"/>
                <a:ext cx="726963" cy="458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486400" y="2590800"/>
              <a:ext cx="1066800" cy="913606"/>
              <a:chOff x="1752600" y="3656806"/>
              <a:chExt cx="533400" cy="381794"/>
            </a:xfrm>
            <a:solidFill>
              <a:schemeClr val="bg1"/>
            </a:solidFill>
          </p:grpSpPr>
          <p:sp>
            <p:nvSpPr>
              <p:cNvPr id="54" name="Rectangle 53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55" name="Straight Connector 54"/>
              <p:cNvCxnSpPr>
                <a:stCxn id="54" idx="0"/>
                <a:endCxn id="54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5456581" y="2824825"/>
              <a:ext cx="1177056" cy="458483"/>
              <a:chOff x="5456581" y="2977225"/>
              <a:chExt cx="1177056" cy="458483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5456581" y="2977225"/>
                <a:ext cx="72696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019803" y="2977226"/>
                <a:ext cx="613834" cy="458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latin typeface="Helvetica"/>
                    <a:cs typeface="Helvetica"/>
                  </a:rPr>
                  <a:t>N3</a:t>
                </a: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4672475" y="2209800"/>
              <a:ext cx="1981401" cy="45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Master/Directory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847760" y="2667000"/>
              <a:ext cx="3029040" cy="458481"/>
              <a:chOff x="1847760" y="2667000"/>
              <a:chExt cx="3029040" cy="458481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847760" y="2667000"/>
                <a:ext cx="119127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72" name="Group 71"/>
            <p:cNvGrpSpPr/>
            <p:nvPr/>
          </p:nvGrpSpPr>
          <p:grpSpPr>
            <a:xfrm>
              <a:off x="4295895" y="3120809"/>
              <a:ext cx="622266" cy="1259735"/>
              <a:chOff x="4521234" y="3120809"/>
              <a:chExt cx="622266" cy="1259735"/>
            </a:xfrm>
          </p:grpSpPr>
          <p:cxnSp>
            <p:nvCxnSpPr>
              <p:cNvPr id="73" name="Straight Arrow Connector 72"/>
              <p:cNvCxnSpPr>
                <a:stCxn id="17" idx="2"/>
              </p:cNvCxnSpPr>
              <p:nvPr/>
            </p:nvCxnSpPr>
            <p:spPr bwMode="auto">
              <a:xfrm flipH="1">
                <a:off x="4724400" y="3429000"/>
                <a:ext cx="419100" cy="914400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4" name="TextBox 73"/>
              <p:cNvSpPr txBox="1"/>
              <p:nvPr/>
            </p:nvSpPr>
            <p:spPr>
              <a:xfrm rot="17781587">
                <a:off x="4108148" y="3533895"/>
                <a:ext cx="1259735" cy="433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767295" y="3440743"/>
              <a:ext cx="566705" cy="914400"/>
              <a:chOff x="4576795" y="3429000"/>
              <a:chExt cx="566705" cy="914400"/>
            </a:xfrm>
          </p:grpSpPr>
          <p:cxnSp>
            <p:nvCxnSpPr>
              <p:cNvPr id="76" name="Straight Arrow Connector 75"/>
              <p:cNvCxnSpPr/>
              <p:nvPr/>
            </p:nvCxnSpPr>
            <p:spPr bwMode="auto">
              <a:xfrm flipH="1">
                <a:off x="4724400" y="3429000"/>
                <a:ext cx="419100" cy="914400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  <p:sp>
            <p:nvSpPr>
              <p:cNvPr id="77" name="TextBox 76"/>
              <p:cNvSpPr txBox="1"/>
              <p:nvPr/>
            </p:nvSpPr>
            <p:spPr>
              <a:xfrm rot="17781587">
                <a:off x="4409206" y="3641020"/>
                <a:ext cx="768742" cy="433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193450" y="2938046"/>
              <a:ext cx="2664390" cy="458481"/>
              <a:chOff x="2212410" y="2667000"/>
              <a:chExt cx="2664390" cy="458481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212410" y="2667000"/>
                <a:ext cx="72696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</p:grpSp>
      </p:grpSp>
      <p:grpSp>
        <p:nvGrpSpPr>
          <p:cNvPr id="82" name="Group 81"/>
          <p:cNvGrpSpPr/>
          <p:nvPr/>
        </p:nvGrpSpPr>
        <p:grpSpPr>
          <a:xfrm>
            <a:off x="4876800" y="609600"/>
            <a:ext cx="3387806" cy="2555637"/>
            <a:chOff x="1219200" y="2209800"/>
            <a:chExt cx="6381681" cy="4188668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5334000"/>
              <a:ext cx="685800" cy="68580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5334000"/>
              <a:ext cx="685800" cy="68580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5334000"/>
              <a:ext cx="685800" cy="6858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0" y="5333206"/>
              <a:ext cx="685800" cy="685800"/>
            </a:xfrm>
            <a:prstGeom prst="rect">
              <a:avLst/>
            </a:prstGeom>
          </p:spPr>
        </p:pic>
        <p:grpSp>
          <p:nvGrpSpPr>
            <p:cNvPr id="87" name="Group 86"/>
            <p:cNvGrpSpPr/>
            <p:nvPr/>
          </p:nvGrpSpPr>
          <p:grpSpPr>
            <a:xfrm>
              <a:off x="12192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53" name="Rectangle 152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54" name="Straight Connector 153"/>
              <p:cNvCxnSpPr>
                <a:stCxn id="153" idx="0"/>
                <a:endCxn id="153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5" name="Straight Connector 154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88" name="TextBox 87"/>
            <p:cNvSpPr txBox="1"/>
            <p:nvPr/>
          </p:nvSpPr>
          <p:spPr>
            <a:xfrm>
              <a:off x="5715000" y="5257006"/>
              <a:ext cx="58942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…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600" y="2743200"/>
              <a:ext cx="685800" cy="685800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2667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46" name="Rectangle 145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47" name="Straight Connector 146"/>
              <p:cNvCxnSpPr>
                <a:stCxn id="146" idx="0"/>
                <a:endCxn id="146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1" name="Straight Connector 150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2" name="Straight Connector 151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91" name="Group 90"/>
            <p:cNvGrpSpPr/>
            <p:nvPr/>
          </p:nvGrpSpPr>
          <p:grpSpPr>
            <a:xfrm>
              <a:off x="41148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39" name="Rectangle 1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40" name="Straight Connector 139"/>
              <p:cNvCxnSpPr>
                <a:stCxn id="139" idx="0"/>
                <a:endCxn id="1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1" name="Straight Connector 14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92" name="Group 91"/>
            <p:cNvGrpSpPr/>
            <p:nvPr/>
          </p:nvGrpSpPr>
          <p:grpSpPr>
            <a:xfrm>
              <a:off x="6096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32" name="Rectangle 131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33" name="Straight Connector 132"/>
              <p:cNvCxnSpPr>
                <a:stCxn id="132" idx="0"/>
                <a:endCxn id="132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93" name="TextBox 92"/>
            <p:cNvSpPr txBox="1"/>
            <p:nvPr/>
          </p:nvSpPr>
          <p:spPr>
            <a:xfrm>
              <a:off x="2080437" y="5955270"/>
              <a:ext cx="65666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N1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81399" y="5943601"/>
              <a:ext cx="65666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N2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04872" y="5943601"/>
              <a:ext cx="65666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N3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809871" y="5943601"/>
              <a:ext cx="791010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N50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3987210" y="4705886"/>
              <a:ext cx="1343082" cy="458436"/>
              <a:chOff x="3987210" y="4705886"/>
              <a:chExt cx="1343082" cy="458436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3987210" y="4721127"/>
                <a:ext cx="777681" cy="443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4552611" y="4705886"/>
                <a:ext cx="777681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5486400" y="2590800"/>
              <a:ext cx="1066800" cy="913606"/>
              <a:chOff x="1752600" y="3656806"/>
              <a:chExt cx="533400" cy="381794"/>
            </a:xfrm>
            <a:solidFill>
              <a:schemeClr val="bg1"/>
            </a:solidFill>
          </p:grpSpPr>
          <p:sp>
            <p:nvSpPr>
              <p:cNvPr id="123" name="Rectangle 122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24" name="Straight Connector 123"/>
              <p:cNvCxnSpPr>
                <a:stCxn id="123" idx="0"/>
                <a:endCxn id="123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05" name="Group 104"/>
            <p:cNvGrpSpPr/>
            <p:nvPr/>
          </p:nvGrpSpPr>
          <p:grpSpPr>
            <a:xfrm>
              <a:off x="5422604" y="2804160"/>
              <a:ext cx="1253859" cy="472440"/>
              <a:chOff x="5422604" y="2956560"/>
              <a:chExt cx="1253859" cy="472440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5422604" y="2985803"/>
                <a:ext cx="777683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6019802" y="2956560"/>
                <a:ext cx="656661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latin typeface="Helvetica"/>
                    <a:cs typeface="Helvetica"/>
                  </a:rPr>
                  <a:t>N3</a:t>
                </a: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4672475" y="2209800"/>
              <a:ext cx="211963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Master/Directory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1847760" y="2514600"/>
              <a:ext cx="3029040" cy="443197"/>
              <a:chOff x="1847760" y="2667000"/>
              <a:chExt cx="3029040" cy="443197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1847760" y="2667000"/>
                <a:ext cx="1274384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  <p:cxnSp>
            <p:nvCxnSpPr>
              <p:cNvPr id="120" name="Straight Arrow Connector 119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10" name="Group 109"/>
            <p:cNvGrpSpPr/>
            <p:nvPr/>
          </p:nvGrpSpPr>
          <p:grpSpPr>
            <a:xfrm>
              <a:off x="2895600" y="3276600"/>
              <a:ext cx="1981200" cy="1066800"/>
              <a:chOff x="2743200" y="3276600"/>
              <a:chExt cx="1981200" cy="1066800"/>
            </a:xfrm>
          </p:grpSpPr>
          <p:cxnSp>
            <p:nvCxnSpPr>
              <p:cNvPr id="117" name="Straight Arrow Connector 116"/>
              <p:cNvCxnSpPr/>
              <p:nvPr/>
            </p:nvCxnSpPr>
            <p:spPr bwMode="auto">
              <a:xfrm>
                <a:off x="2743200" y="3276600"/>
                <a:ext cx="1981200" cy="1066800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8" name="TextBox 117"/>
              <p:cNvSpPr txBox="1"/>
              <p:nvPr/>
            </p:nvSpPr>
            <p:spPr>
              <a:xfrm rot="1883155">
                <a:off x="3142302" y="3414127"/>
                <a:ext cx="1274384" cy="44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2193450" y="3090446"/>
              <a:ext cx="2264250" cy="1264697"/>
              <a:chOff x="2002950" y="3078703"/>
              <a:chExt cx="2264250" cy="1264697"/>
            </a:xfrm>
          </p:grpSpPr>
          <p:cxnSp>
            <p:nvCxnSpPr>
              <p:cNvPr id="115" name="Straight Arrow Connector 114"/>
              <p:cNvCxnSpPr/>
              <p:nvPr/>
            </p:nvCxnSpPr>
            <p:spPr bwMode="auto">
              <a:xfrm>
                <a:off x="2552700" y="3417257"/>
                <a:ext cx="1714500" cy="92614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  <p:sp>
            <p:nvSpPr>
              <p:cNvPr id="116" name="TextBox 115"/>
              <p:cNvSpPr txBox="1"/>
              <p:nvPr/>
            </p:nvSpPr>
            <p:spPr>
              <a:xfrm>
                <a:off x="2002950" y="3078703"/>
                <a:ext cx="777681" cy="44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2296243" y="2785646"/>
              <a:ext cx="2561597" cy="443197"/>
              <a:chOff x="2315203" y="2667000"/>
              <a:chExt cx="2561597" cy="443197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2315203" y="2667000"/>
                <a:ext cx="656661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N3</a:t>
                </a:r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</p:grpSp>
      </p:grpSp>
      <p:sp>
        <p:nvSpPr>
          <p:cNvPr id="160" name="TextBox 159"/>
          <p:cNvSpPr txBox="1"/>
          <p:nvPr/>
        </p:nvSpPr>
        <p:spPr>
          <a:xfrm>
            <a:off x="457200" y="1504890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Recursive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876800" y="1600200"/>
            <a:ext cx="109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Iterative</a:t>
            </a:r>
          </a:p>
        </p:txBody>
      </p:sp>
    </p:spTree>
    <p:extLst>
      <p:ext uri="{BB962C8B-B14F-4D97-AF65-F5344CB8AC3E}">
        <p14:creationId xmlns:p14="http://schemas.microsoft.com/office/powerpoint/2010/main" val="875362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Symmetric Keys 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Same key for encryption and decryption</a:t>
            </a:r>
          </a:p>
          <a:p>
            <a:r>
              <a:rPr lang="en-US" altLang="en-US" smtClean="0"/>
              <a:t>Achieves confidentiality</a:t>
            </a:r>
          </a:p>
          <a:p>
            <a:r>
              <a:rPr lang="en-US" altLang="en-US" smtClean="0"/>
              <a:t>Vulnerable to tampering and replay attacks</a:t>
            </a:r>
          </a:p>
        </p:txBody>
      </p:sp>
      <p:grpSp>
        <p:nvGrpSpPr>
          <p:cNvPr id="28675" name="Group 4"/>
          <p:cNvGrpSpPr>
            <a:grpSpLocks/>
          </p:cNvGrpSpPr>
          <p:nvPr/>
        </p:nvGrpSpPr>
        <p:grpSpPr bwMode="auto">
          <a:xfrm>
            <a:off x="990600" y="2819400"/>
            <a:ext cx="7315200" cy="2881313"/>
            <a:chOff x="720" y="1584"/>
            <a:chExt cx="4320" cy="1527"/>
          </a:xfrm>
        </p:grpSpPr>
        <p:sp>
          <p:nvSpPr>
            <p:cNvPr id="28676" name="Oval 5"/>
            <p:cNvSpPr>
              <a:spLocks noChangeArrowheads="1"/>
            </p:cNvSpPr>
            <p:nvPr/>
          </p:nvSpPr>
          <p:spPr bwMode="auto">
            <a:xfrm>
              <a:off x="720" y="2247"/>
              <a:ext cx="1008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8677" name="Group 6"/>
            <p:cNvGrpSpPr>
              <a:grpSpLocks/>
            </p:cNvGrpSpPr>
            <p:nvPr/>
          </p:nvGrpSpPr>
          <p:grpSpPr bwMode="auto">
            <a:xfrm>
              <a:off x="1968" y="2151"/>
              <a:ext cx="1920" cy="960"/>
              <a:chOff x="1719" y="1709"/>
              <a:chExt cx="1775" cy="1123"/>
            </a:xfrm>
          </p:grpSpPr>
          <p:sp>
            <p:nvSpPr>
              <p:cNvPr id="28688" name="Oval 7"/>
              <p:cNvSpPr>
                <a:spLocks noChangeArrowheads="1"/>
              </p:cNvSpPr>
              <p:nvPr/>
            </p:nvSpPr>
            <p:spPr bwMode="auto">
              <a:xfrm>
                <a:off x="2109" y="1709"/>
                <a:ext cx="736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89" name="Oval 8"/>
              <p:cNvSpPr>
                <a:spLocks noChangeArrowheads="1"/>
              </p:cNvSpPr>
              <p:nvPr/>
            </p:nvSpPr>
            <p:spPr bwMode="auto">
              <a:xfrm>
                <a:off x="2542" y="1752"/>
                <a:ext cx="692" cy="34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0" name="Oval 9"/>
              <p:cNvSpPr>
                <a:spLocks noChangeArrowheads="1"/>
              </p:cNvSpPr>
              <p:nvPr/>
            </p:nvSpPr>
            <p:spPr bwMode="auto">
              <a:xfrm>
                <a:off x="2715" y="1925"/>
                <a:ext cx="692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1" name="Oval 10"/>
              <p:cNvSpPr>
                <a:spLocks noChangeArrowheads="1"/>
              </p:cNvSpPr>
              <p:nvPr/>
            </p:nvSpPr>
            <p:spPr bwMode="auto">
              <a:xfrm>
                <a:off x="2801" y="2141"/>
                <a:ext cx="693" cy="51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2" name="Oval 11"/>
              <p:cNvSpPr>
                <a:spLocks noChangeArrowheads="1"/>
              </p:cNvSpPr>
              <p:nvPr/>
            </p:nvSpPr>
            <p:spPr bwMode="auto">
              <a:xfrm>
                <a:off x="2412" y="2270"/>
                <a:ext cx="692" cy="56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3" name="Oval 12"/>
              <p:cNvSpPr>
                <a:spLocks noChangeArrowheads="1"/>
              </p:cNvSpPr>
              <p:nvPr/>
            </p:nvSpPr>
            <p:spPr bwMode="auto">
              <a:xfrm>
                <a:off x="1935" y="2141"/>
                <a:ext cx="693" cy="64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4" name="Oval 13"/>
              <p:cNvSpPr>
                <a:spLocks noChangeArrowheads="1"/>
              </p:cNvSpPr>
              <p:nvPr/>
            </p:nvSpPr>
            <p:spPr bwMode="auto">
              <a:xfrm>
                <a:off x="1719" y="1838"/>
                <a:ext cx="693" cy="60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5" name="Freeform 14"/>
              <p:cNvSpPr>
                <a:spLocks/>
              </p:cNvSpPr>
              <p:nvPr/>
            </p:nvSpPr>
            <p:spPr bwMode="auto">
              <a:xfrm>
                <a:off x="1893" y="1753"/>
                <a:ext cx="1470" cy="1037"/>
              </a:xfrm>
              <a:custGeom>
                <a:avLst/>
                <a:gdLst>
                  <a:gd name="T0" fmla="*/ 8 w 1632"/>
                  <a:gd name="T1" fmla="*/ 30 h 1152"/>
                  <a:gd name="T2" fmla="*/ 59 w 1632"/>
                  <a:gd name="T3" fmla="*/ 8 h 1152"/>
                  <a:gd name="T4" fmla="*/ 102 w 1632"/>
                  <a:gd name="T5" fmla="*/ 0 h 1152"/>
                  <a:gd name="T6" fmla="*/ 190 w 1632"/>
                  <a:gd name="T7" fmla="*/ 8 h 1152"/>
                  <a:gd name="T8" fmla="*/ 219 w 1632"/>
                  <a:gd name="T9" fmla="*/ 22 h 1152"/>
                  <a:gd name="T10" fmla="*/ 234 w 1632"/>
                  <a:gd name="T11" fmla="*/ 50 h 1152"/>
                  <a:gd name="T12" fmla="*/ 249 w 1632"/>
                  <a:gd name="T13" fmla="*/ 58 h 1152"/>
                  <a:gd name="T14" fmla="*/ 234 w 1632"/>
                  <a:gd name="T15" fmla="*/ 137 h 1152"/>
                  <a:gd name="T16" fmla="*/ 139 w 1632"/>
                  <a:gd name="T17" fmla="*/ 174 h 1152"/>
                  <a:gd name="T18" fmla="*/ 44 w 1632"/>
                  <a:gd name="T19" fmla="*/ 145 h 1152"/>
                  <a:gd name="T20" fmla="*/ 14 w 1632"/>
                  <a:gd name="T21" fmla="*/ 115 h 1152"/>
                  <a:gd name="T22" fmla="*/ 0 w 1632"/>
                  <a:gd name="T23" fmla="*/ 109 h 1152"/>
                  <a:gd name="T24" fmla="*/ 8 w 1632"/>
                  <a:gd name="T25" fmla="*/ 30 h 11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32"/>
                  <a:gd name="T40" fmla="*/ 0 h 1152"/>
                  <a:gd name="T41" fmla="*/ 1632 w 1632"/>
                  <a:gd name="T42" fmla="*/ 1152 h 115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32" h="1152">
                    <a:moveTo>
                      <a:pt x="48" y="192"/>
                    </a:moveTo>
                    <a:lnTo>
                      <a:pt x="384" y="48"/>
                    </a:lnTo>
                    <a:lnTo>
                      <a:pt x="672" y="0"/>
                    </a:lnTo>
                    <a:lnTo>
                      <a:pt x="1248" y="48"/>
                    </a:lnTo>
                    <a:lnTo>
                      <a:pt x="1440" y="144"/>
                    </a:lnTo>
                    <a:lnTo>
                      <a:pt x="1536" y="336"/>
                    </a:lnTo>
                    <a:lnTo>
                      <a:pt x="1632" y="384"/>
                    </a:lnTo>
                    <a:lnTo>
                      <a:pt x="1536" y="912"/>
                    </a:lnTo>
                    <a:lnTo>
                      <a:pt x="912" y="1152"/>
                    </a:lnTo>
                    <a:lnTo>
                      <a:pt x="288" y="960"/>
                    </a:lnTo>
                    <a:lnTo>
                      <a:pt x="96" y="768"/>
                    </a:lnTo>
                    <a:lnTo>
                      <a:pt x="0" y="720"/>
                    </a:lnTo>
                    <a:lnTo>
                      <a:pt x="48" y="192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78" name="Text Box 15"/>
            <p:cNvSpPr txBox="1">
              <a:spLocks noChangeArrowheads="1"/>
            </p:cNvSpPr>
            <p:nvPr/>
          </p:nvSpPr>
          <p:spPr bwMode="auto">
            <a:xfrm>
              <a:off x="2499" y="2199"/>
              <a:ext cx="71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Helvetica" panose="020B0604020202020204" pitchFamily="34" charset="0"/>
                  <a:cs typeface="Helvetica" panose="020B0604020202020204" pitchFamily="34" charset="0"/>
                </a:rPr>
                <a:t>Internet</a:t>
              </a:r>
            </a:p>
          </p:txBody>
        </p:sp>
        <p:sp>
          <p:nvSpPr>
            <p:cNvPr id="28679" name="Text Box 16"/>
            <p:cNvSpPr txBox="1">
              <a:spLocks noChangeArrowheads="1"/>
            </p:cNvSpPr>
            <p:nvPr/>
          </p:nvSpPr>
          <p:spPr bwMode="auto">
            <a:xfrm>
              <a:off x="796" y="2319"/>
              <a:ext cx="85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Encrypt with</a:t>
              </a:r>
            </a:p>
            <a:p>
              <a:pPr eaLnBrk="1" hangingPunct="1"/>
              <a:r>
                <a:rPr lang="en-US" altLang="en-US" sz="180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secret</a:t>
              </a:r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 key</a:t>
              </a:r>
            </a:p>
          </p:txBody>
        </p:sp>
        <p:sp>
          <p:nvSpPr>
            <p:cNvPr id="28680" name="Oval 17"/>
            <p:cNvSpPr>
              <a:spLocks noChangeArrowheads="1"/>
            </p:cNvSpPr>
            <p:nvPr/>
          </p:nvSpPr>
          <p:spPr bwMode="auto">
            <a:xfrm>
              <a:off x="4032" y="2247"/>
              <a:ext cx="1008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681" name="Text Box 18"/>
            <p:cNvSpPr txBox="1">
              <a:spLocks noChangeArrowheads="1"/>
            </p:cNvSpPr>
            <p:nvPr/>
          </p:nvSpPr>
          <p:spPr bwMode="auto">
            <a:xfrm>
              <a:off x="4104" y="2319"/>
              <a:ext cx="85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Decrypt with</a:t>
              </a:r>
            </a:p>
            <a:p>
              <a:pPr eaLnBrk="1" hangingPunct="1"/>
              <a:r>
                <a:rPr lang="en-US" altLang="en-US" sz="180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secret</a:t>
              </a:r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 key</a:t>
              </a:r>
            </a:p>
          </p:txBody>
        </p:sp>
        <p:sp>
          <p:nvSpPr>
            <p:cNvPr id="28682" name="Text Box 19"/>
            <p:cNvSpPr txBox="1">
              <a:spLocks noChangeArrowheads="1"/>
            </p:cNvSpPr>
            <p:nvPr/>
          </p:nvSpPr>
          <p:spPr bwMode="auto">
            <a:xfrm>
              <a:off x="885" y="1586"/>
              <a:ext cx="1128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Helvetica" panose="020B0604020202020204" pitchFamily="34" charset="0"/>
                  <a:cs typeface="Helvetica" panose="020B0604020202020204" pitchFamily="34" charset="0"/>
                </a:rPr>
                <a:t>Plaintext (m)</a:t>
              </a:r>
              <a:endParaRPr lang="en-US" altLang="en-US" sz="1800" b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683" name="Text Box 20"/>
            <p:cNvSpPr txBox="1">
              <a:spLocks noChangeArrowheads="1"/>
            </p:cNvSpPr>
            <p:nvPr/>
          </p:nvSpPr>
          <p:spPr bwMode="auto">
            <a:xfrm>
              <a:off x="4230" y="1584"/>
              <a:ext cx="44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      m</a:t>
              </a:r>
            </a:p>
          </p:txBody>
        </p:sp>
        <p:sp>
          <p:nvSpPr>
            <p:cNvPr id="28684" name="Line 21"/>
            <p:cNvSpPr>
              <a:spLocks noChangeShapeType="1"/>
            </p:cNvSpPr>
            <p:nvPr/>
          </p:nvSpPr>
          <p:spPr bwMode="auto">
            <a:xfrm>
              <a:off x="1200" y="18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8685" name="Freeform 22"/>
            <p:cNvSpPr>
              <a:spLocks/>
            </p:cNvSpPr>
            <p:nvPr/>
          </p:nvSpPr>
          <p:spPr bwMode="auto">
            <a:xfrm>
              <a:off x="1200" y="2775"/>
              <a:ext cx="3360" cy="144"/>
            </a:xfrm>
            <a:custGeom>
              <a:avLst/>
              <a:gdLst>
                <a:gd name="T0" fmla="*/ 0 w 3360"/>
                <a:gd name="T1" fmla="*/ 0 h 144"/>
                <a:gd name="T2" fmla="*/ 0 w 3360"/>
                <a:gd name="T3" fmla="*/ 144 h 144"/>
                <a:gd name="T4" fmla="*/ 3360 w 3360"/>
                <a:gd name="T5" fmla="*/ 144 h 144"/>
                <a:gd name="T6" fmla="*/ 3360 w 3360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0"/>
                <a:gd name="T13" fmla="*/ 0 h 144"/>
                <a:gd name="T14" fmla="*/ 3360 w 336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0" h="144">
                  <a:moveTo>
                    <a:pt x="0" y="0"/>
                  </a:moveTo>
                  <a:lnTo>
                    <a:pt x="0" y="144"/>
                  </a:lnTo>
                  <a:lnTo>
                    <a:pt x="3360" y="144"/>
                  </a:lnTo>
                  <a:lnTo>
                    <a:pt x="336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8686" name="Line 23"/>
            <p:cNvSpPr>
              <a:spLocks noChangeShapeType="1"/>
            </p:cNvSpPr>
            <p:nvPr/>
          </p:nvSpPr>
          <p:spPr bwMode="auto">
            <a:xfrm flipV="1">
              <a:off x="4560" y="1767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8687" name="Text Box 24"/>
            <p:cNvSpPr txBox="1">
              <a:spLocks noChangeArrowheads="1"/>
            </p:cNvSpPr>
            <p:nvPr/>
          </p:nvSpPr>
          <p:spPr bwMode="auto">
            <a:xfrm>
              <a:off x="2439" y="2703"/>
              <a:ext cx="72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Ciphertext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86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Storage: use more nodes</a:t>
            </a:r>
          </a:p>
          <a:p>
            <a:endParaRPr lang="en-US" dirty="0" smtClean="0"/>
          </a:p>
          <a:p>
            <a:r>
              <a:rPr lang="en-US" dirty="0" smtClean="0"/>
              <a:t>More Requests: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serve requests from all nodes on which a value is stored in parallel</a:t>
            </a:r>
          </a:p>
          <a:p>
            <a:pPr lvl="1"/>
            <a:r>
              <a:rPr lang="en-US" dirty="0" smtClean="0"/>
              <a:t>Master can replicate a popular value on more nodes</a:t>
            </a:r>
          </a:p>
          <a:p>
            <a:pPr lvl="1"/>
            <a:endParaRPr lang="en-US" dirty="0"/>
          </a:p>
          <a:p>
            <a:r>
              <a:rPr lang="en-US" dirty="0" smtClean="0"/>
              <a:t>Master/directory scalability:</a:t>
            </a:r>
          </a:p>
          <a:p>
            <a:pPr lvl="1"/>
            <a:r>
              <a:rPr lang="en-US" dirty="0" smtClean="0"/>
              <a:t>Replicate it</a:t>
            </a:r>
          </a:p>
          <a:p>
            <a:pPr lvl="1"/>
            <a:r>
              <a:rPr lang="en-US" dirty="0" smtClean="0"/>
              <a:t>Partition it, so different keys are served by different masters/directories</a:t>
            </a:r>
          </a:p>
          <a:p>
            <a:pPr lvl="2"/>
            <a:r>
              <a:rPr lang="en-US" dirty="0" smtClean="0"/>
              <a:t>How do you partition? </a:t>
            </a:r>
          </a:p>
        </p:txBody>
      </p:sp>
    </p:spTree>
    <p:extLst>
      <p:ext uri="{BB962C8B-B14F-4D97-AF65-F5344CB8AC3E}">
        <p14:creationId xmlns:p14="http://schemas.microsoft.com/office/powerpoint/2010/main" val="3075885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dirty="0" smtClean="0"/>
              <a:t>Scalability: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5181600"/>
          </a:xfrm>
        </p:spPr>
        <p:txBody>
          <a:bodyPr/>
          <a:lstStyle/>
          <a:p>
            <a:r>
              <a:rPr lang="en-US" dirty="0" smtClean="0"/>
              <a:t>Directory keeps track of the storage availability at each node</a:t>
            </a:r>
          </a:p>
          <a:p>
            <a:pPr lvl="1"/>
            <a:r>
              <a:rPr lang="en-US" dirty="0" smtClean="0"/>
              <a:t>Preferentially insert new values on nodes with more storage available</a:t>
            </a:r>
            <a:endParaRPr lang="en-US" dirty="0"/>
          </a:p>
          <a:p>
            <a:r>
              <a:rPr lang="en-US" dirty="0" smtClean="0"/>
              <a:t>What happens when a new node is added?</a:t>
            </a:r>
          </a:p>
          <a:p>
            <a:pPr lvl="1"/>
            <a:r>
              <a:rPr lang="en-US" dirty="0" smtClean="0"/>
              <a:t>Cannot insert only new values on new node. Why?</a:t>
            </a:r>
          </a:p>
          <a:p>
            <a:pPr lvl="1"/>
            <a:r>
              <a:rPr lang="en-US" dirty="0" smtClean="0"/>
              <a:t>Move values from the heavy loaded nodes to the new node</a:t>
            </a:r>
            <a:endParaRPr lang="en-US" dirty="0"/>
          </a:p>
          <a:p>
            <a:r>
              <a:rPr lang="en-US" dirty="0" smtClean="0"/>
              <a:t>What happens when a node fails?</a:t>
            </a:r>
          </a:p>
          <a:p>
            <a:pPr lvl="1"/>
            <a:r>
              <a:rPr lang="en-US" dirty="0" smtClean="0"/>
              <a:t>Need to replicate values from fail node to other nodes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0619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Need to make sure that a value is replicated correctly</a:t>
            </a:r>
          </a:p>
          <a:p>
            <a:r>
              <a:rPr lang="en-US" dirty="0" smtClean="0"/>
              <a:t>How do you know a value has been replicated on every node? </a:t>
            </a:r>
          </a:p>
          <a:p>
            <a:pPr lvl="1"/>
            <a:r>
              <a:rPr lang="en-US" dirty="0" smtClean="0"/>
              <a:t>Wait for acknowledgements from every node</a:t>
            </a:r>
          </a:p>
          <a:p>
            <a:r>
              <a:rPr lang="en-US" dirty="0" smtClean="0"/>
              <a:t>What happens if a node fails during replication?</a:t>
            </a:r>
          </a:p>
          <a:p>
            <a:pPr lvl="1"/>
            <a:r>
              <a:rPr lang="en-US" dirty="0" smtClean="0"/>
              <a:t>Pick another node and try again</a:t>
            </a:r>
          </a:p>
          <a:p>
            <a:r>
              <a:rPr lang="en-US" dirty="0" smtClean="0"/>
              <a:t>What happens if a node is slow?</a:t>
            </a:r>
          </a:p>
          <a:p>
            <a:pPr lvl="1"/>
            <a:r>
              <a:rPr lang="en-US" dirty="0" smtClean="0"/>
              <a:t>Slow down the entire put()? Pick another node?</a:t>
            </a:r>
          </a:p>
          <a:p>
            <a:r>
              <a:rPr lang="en-US" dirty="0" smtClean="0"/>
              <a:t>In general, with multiple replicas</a:t>
            </a:r>
          </a:p>
          <a:p>
            <a:pPr lvl="1"/>
            <a:r>
              <a:rPr lang="en-US" dirty="0" smtClean="0"/>
              <a:t>Slow puts and fast gets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5558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If concurrent updates (i.e., puts to same key) may need to make sure that updates happen in the same order 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715000"/>
            <a:ext cx="685800" cy="6858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5715000"/>
            <a:ext cx="685800" cy="6858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715000"/>
            <a:ext cx="685800" cy="6858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5714206"/>
            <a:ext cx="685800" cy="68580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7620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93" name="TextBox 92"/>
          <p:cNvSpPr txBox="1"/>
          <p:nvPr/>
        </p:nvSpPr>
        <p:spPr>
          <a:xfrm>
            <a:off x="5257800" y="56380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08" y="2667000"/>
            <a:ext cx="685800" cy="685800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22098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96" name="Rectangle 9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97" name="Straight Connector 96"/>
            <p:cNvCxnSpPr>
              <a:stCxn id="96" idx="0"/>
              <a:endCxn id="9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36576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04" name="Rectangle 10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05" name="Straight Connector 104"/>
            <p:cNvCxnSpPr>
              <a:stCxn id="104" idx="0"/>
              <a:endCxn id="10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11" name="Group 110"/>
          <p:cNvGrpSpPr/>
          <p:nvPr/>
        </p:nvGrpSpPr>
        <p:grpSpPr>
          <a:xfrm>
            <a:off x="56388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12" name="Rectangle 11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13" name="Straight Connector 112"/>
            <p:cNvCxnSpPr>
              <a:stCxn id="112" idx="0"/>
              <a:endCxn id="11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19" name="TextBox 118"/>
          <p:cNvSpPr txBox="1"/>
          <p:nvPr/>
        </p:nvSpPr>
        <p:spPr>
          <a:xfrm>
            <a:off x="1704471" y="6336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124200" y="6324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447671" y="6324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352671" y="6324600"/>
            <a:ext cx="52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9800" y="5147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59254" y="5147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3581400" y="5147846"/>
            <a:ext cx="1099204" cy="338554"/>
            <a:chOff x="4114800" y="4766846"/>
            <a:chExt cx="1099204" cy="338554"/>
          </a:xfrm>
        </p:grpSpPr>
        <p:sp>
          <p:nvSpPr>
            <p:cNvPr id="126" name="TextBox 125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5562600" y="5147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117936" y="5147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3089308" y="25146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131" name="Rectangle 130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38" name="TextBox 137"/>
          <p:cNvSpPr txBox="1"/>
          <p:nvPr/>
        </p:nvSpPr>
        <p:spPr>
          <a:xfrm>
            <a:off x="3089308" y="26332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638762" y="26332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3089308" y="2819400"/>
            <a:ext cx="1299655" cy="338554"/>
            <a:chOff x="5486400" y="3048000"/>
            <a:chExt cx="1299655" cy="338554"/>
          </a:xfrm>
        </p:grpSpPr>
        <p:sp>
          <p:nvSpPr>
            <p:cNvPr id="141" name="TextBox 140"/>
            <p:cNvSpPr txBox="1"/>
            <p:nvPr/>
          </p:nvSpPr>
          <p:spPr>
            <a:xfrm>
              <a:off x="5486400" y="3048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019800" y="3048000"/>
              <a:ext cx="766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3035044" y="31666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595037" y="3166646"/>
            <a:ext cx="56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362200" y="2133600"/>
            <a:ext cx="187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304800" y="2362200"/>
            <a:ext cx="2209800" cy="533400"/>
            <a:chOff x="1292462" y="2667000"/>
            <a:chExt cx="2209800" cy="533400"/>
          </a:xfrm>
        </p:grpSpPr>
        <p:sp>
          <p:nvSpPr>
            <p:cNvPr id="147" name="TextBox 146"/>
            <p:cNvSpPr txBox="1"/>
            <p:nvPr/>
          </p:nvSpPr>
          <p:spPr>
            <a:xfrm>
              <a:off x="1292462" y="2667000"/>
              <a:ext cx="14899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  <p:cxnSp>
          <p:nvCxnSpPr>
            <p:cNvPr id="148" name="Straight Arrow Connector 147"/>
            <p:cNvCxnSpPr>
              <a:stCxn id="147" idx="3"/>
            </p:cNvCxnSpPr>
            <p:nvPr/>
          </p:nvCxnSpPr>
          <p:spPr bwMode="auto">
            <a:xfrm>
              <a:off x="2782373" y="2836277"/>
              <a:ext cx="719889" cy="3641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9" name="Group 148"/>
          <p:cNvGrpSpPr/>
          <p:nvPr/>
        </p:nvGrpSpPr>
        <p:grpSpPr>
          <a:xfrm>
            <a:off x="3733800" y="3371229"/>
            <a:ext cx="596455" cy="1507744"/>
            <a:chOff x="4352708" y="2914029"/>
            <a:chExt cx="596455" cy="1507744"/>
          </a:xfrm>
        </p:grpSpPr>
        <p:cxnSp>
          <p:nvCxnSpPr>
            <p:cNvPr id="150" name="Straight Arrow Connector 149"/>
            <p:cNvCxnSpPr/>
            <p:nvPr/>
          </p:nvCxnSpPr>
          <p:spPr bwMode="auto">
            <a:xfrm>
              <a:off x="4352708" y="3048000"/>
              <a:ext cx="364067" cy="126153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51" name="TextBox 150"/>
            <p:cNvSpPr txBox="1"/>
            <p:nvPr/>
          </p:nvSpPr>
          <p:spPr>
            <a:xfrm rot="4538305">
              <a:off x="4026014" y="3498624"/>
              <a:ext cx="15077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85800" y="5147846"/>
            <a:ext cx="1099204" cy="338554"/>
            <a:chOff x="4114800" y="4766846"/>
            <a:chExt cx="1099204" cy="338554"/>
          </a:xfrm>
        </p:grpSpPr>
        <p:sp>
          <p:nvSpPr>
            <p:cNvPr id="153" name="TextBox 152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914400" y="3505200"/>
            <a:ext cx="2133600" cy="1295400"/>
            <a:chOff x="1752600" y="3124200"/>
            <a:chExt cx="2133600" cy="1295400"/>
          </a:xfrm>
        </p:grpSpPr>
        <p:cxnSp>
          <p:nvCxnSpPr>
            <p:cNvPr id="156" name="Straight Arrow Connector 155"/>
            <p:cNvCxnSpPr/>
            <p:nvPr/>
          </p:nvCxnSpPr>
          <p:spPr bwMode="auto">
            <a:xfrm flipH="1">
              <a:off x="1752600" y="3124200"/>
              <a:ext cx="2133600" cy="1295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 rot="19612648">
              <a:off x="1861183" y="3508633"/>
              <a:ext cx="1535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008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008000"/>
                  </a:solidFill>
                  <a:latin typeface="Helvetica"/>
                  <a:cs typeface="Helvetica"/>
                </a:rPr>
                <a:t>ut(K14, V14’’)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04800" y="2819400"/>
            <a:ext cx="2209800" cy="338554"/>
            <a:chOff x="1292462" y="2667000"/>
            <a:chExt cx="2209800" cy="338554"/>
          </a:xfrm>
        </p:grpSpPr>
        <p:sp>
          <p:nvSpPr>
            <p:cNvPr id="162" name="TextBox 161"/>
            <p:cNvSpPr txBox="1"/>
            <p:nvPr/>
          </p:nvSpPr>
          <p:spPr>
            <a:xfrm>
              <a:off x="1292462" y="2667000"/>
              <a:ext cx="1535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chemeClr val="accent2">
                      <a:lumMod val="75000"/>
                    </a:schemeClr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chemeClr val="accent2">
                      <a:lumMod val="75000"/>
                    </a:schemeClr>
                  </a:solidFill>
                  <a:latin typeface="Helvetica"/>
                  <a:cs typeface="Helvetica"/>
                </a:rPr>
                <a:t>ut(K14, V14’’)</a:t>
              </a:r>
            </a:p>
          </p:txBody>
        </p:sp>
        <p:cxnSp>
          <p:nvCxnSpPr>
            <p:cNvPr id="163" name="Straight Arrow Connector 162"/>
            <p:cNvCxnSpPr>
              <a:stCxn id="162" idx="3"/>
            </p:cNvCxnSpPr>
            <p:nvPr/>
          </p:nvCxnSpPr>
          <p:spPr bwMode="auto">
            <a:xfrm>
              <a:off x="2827958" y="2836277"/>
              <a:ext cx="674304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8" name="Group 167"/>
          <p:cNvGrpSpPr/>
          <p:nvPr/>
        </p:nvGrpSpPr>
        <p:grpSpPr>
          <a:xfrm>
            <a:off x="1524000" y="3505200"/>
            <a:ext cx="2133600" cy="1295400"/>
            <a:chOff x="1752600" y="3352800"/>
            <a:chExt cx="2209800" cy="1066800"/>
          </a:xfrm>
        </p:grpSpPr>
        <p:cxnSp>
          <p:nvCxnSpPr>
            <p:cNvPr id="169" name="Straight Arrow Connector 168"/>
            <p:cNvCxnSpPr/>
            <p:nvPr/>
          </p:nvCxnSpPr>
          <p:spPr bwMode="auto">
            <a:xfrm flipH="1">
              <a:off x="1752600" y="3352800"/>
              <a:ext cx="2209800" cy="1066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70" name="TextBox 169"/>
            <p:cNvSpPr txBox="1"/>
            <p:nvPr/>
          </p:nvSpPr>
          <p:spPr>
            <a:xfrm rot="19645509">
              <a:off x="1952397" y="3684716"/>
              <a:ext cx="1549763" cy="27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4114800" y="3338924"/>
            <a:ext cx="609600" cy="1535496"/>
            <a:chOff x="4339563" y="2900153"/>
            <a:chExt cx="609600" cy="1535496"/>
          </a:xfrm>
        </p:grpSpPr>
        <p:cxnSp>
          <p:nvCxnSpPr>
            <p:cNvPr id="175" name="Straight Arrow Connector 174"/>
            <p:cNvCxnSpPr/>
            <p:nvPr/>
          </p:nvCxnSpPr>
          <p:spPr bwMode="auto">
            <a:xfrm>
              <a:off x="4339563" y="2990229"/>
              <a:ext cx="377212" cy="131930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009D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Box 175"/>
            <p:cNvSpPr txBox="1"/>
            <p:nvPr/>
          </p:nvSpPr>
          <p:spPr>
            <a:xfrm rot="4538305">
              <a:off x="4012138" y="3498624"/>
              <a:ext cx="1535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0082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008200"/>
                  </a:solidFill>
                  <a:latin typeface="Helvetica"/>
                  <a:cs typeface="Helvetica"/>
                </a:rPr>
                <a:t>ut(K14, V14’')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581400" y="5147846"/>
            <a:ext cx="1190375" cy="338554"/>
            <a:chOff x="4114800" y="4766846"/>
            <a:chExt cx="1190375" cy="338554"/>
          </a:xfrm>
        </p:grpSpPr>
        <p:sp>
          <p:nvSpPr>
            <p:cNvPr id="181" name="TextBox 180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82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664254" y="4766846"/>
              <a:ext cx="6409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8200"/>
                  </a:solidFill>
                  <a:latin typeface="Helvetica"/>
                  <a:cs typeface="Helvetica"/>
                </a:rPr>
                <a:t>V14’’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85800" y="5147846"/>
            <a:ext cx="1144789" cy="338554"/>
            <a:chOff x="4114800" y="4766846"/>
            <a:chExt cx="1144789" cy="338554"/>
          </a:xfrm>
        </p:grpSpPr>
        <p:sp>
          <p:nvSpPr>
            <p:cNvPr id="184" name="TextBox 183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664254" y="4766846"/>
              <a:ext cx="59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V14’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4608520" y="1845089"/>
            <a:ext cx="4459969" cy="1323439"/>
          </a:xfrm>
          <a:prstGeom prst="rect">
            <a:avLst/>
          </a:prstGeom>
          <a:solidFill>
            <a:srgbClr val="FF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0" dirty="0">
                <a:latin typeface="Helvetica"/>
                <a:cs typeface="Helvetica"/>
              </a:rPr>
              <a:t>p</a:t>
            </a:r>
            <a:r>
              <a:rPr lang="en-US" sz="2000" b="0" dirty="0" smtClean="0">
                <a:latin typeface="Helvetica"/>
                <a:cs typeface="Helvetica"/>
              </a:rPr>
              <a:t>ut(K14, V14’) and put(K14, V14’’) reach N1 and N3 in reverse  order</a:t>
            </a:r>
            <a:endParaRPr lang="en-US" sz="2000" b="0" dirty="0"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0" dirty="0" smtClean="0">
                <a:latin typeface="Helvetica"/>
                <a:cs typeface="Helvetica"/>
              </a:rPr>
              <a:t>What does get(K14) return?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0" dirty="0" smtClean="0">
                <a:latin typeface="Helvetica"/>
                <a:cs typeface="Helvetica"/>
              </a:rPr>
              <a:t>Undefined!</a:t>
            </a:r>
          </a:p>
        </p:txBody>
      </p:sp>
    </p:spTree>
    <p:extLst>
      <p:ext uri="{BB962C8B-B14F-4D97-AF65-F5344CB8AC3E}">
        <p14:creationId xmlns:p14="http://schemas.microsoft.com/office/powerpoint/2010/main" val="2343794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48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Large variety of consistency models: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Atomic </a:t>
            </a:r>
            <a:r>
              <a:rPr lang="en-US" dirty="0"/>
              <a:t>consistency (</a:t>
            </a:r>
            <a:r>
              <a:rPr lang="en-US" dirty="0" err="1"/>
              <a:t>linearizability</a:t>
            </a:r>
            <a:r>
              <a:rPr lang="en-US" dirty="0"/>
              <a:t>): </a:t>
            </a:r>
            <a:r>
              <a:rPr lang="en-US" dirty="0" smtClean="0"/>
              <a:t>reads</a:t>
            </a:r>
            <a:r>
              <a:rPr lang="en-US" dirty="0"/>
              <a:t>/</a:t>
            </a:r>
            <a:r>
              <a:rPr lang="en-US" dirty="0" smtClean="0"/>
              <a:t>writes (gets/puts) </a:t>
            </a:r>
            <a:r>
              <a:rPr lang="en-US" dirty="0"/>
              <a:t>to replicas </a:t>
            </a:r>
            <a:r>
              <a:rPr lang="en-US" dirty="0" smtClean="0"/>
              <a:t>appear as </a:t>
            </a:r>
            <a:r>
              <a:rPr lang="en-US" dirty="0"/>
              <a:t>if there was a single underlying replica (single system image</a:t>
            </a:r>
            <a:r>
              <a:rPr lang="en-US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Think “one updated at a time”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Transactions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Eventual consistency: given enough time all updates will propagate through the system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One of the weakest form of consistency; used by many systems in practice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Must eventually converge on single value/key (coherence)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And many others: causal consistency, sequential consistency, strong consistency,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90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dirty="0" smtClean="0"/>
              <a:t>Quorum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Improve put() and get() operation performance</a:t>
            </a:r>
          </a:p>
          <a:p>
            <a:endParaRPr lang="en-US" dirty="0" smtClean="0"/>
          </a:p>
          <a:p>
            <a:r>
              <a:rPr lang="en-US" dirty="0" smtClean="0"/>
              <a:t>Define a replica set of size 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ut() waits for acknowledgements from at least W replicas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et() waits for responses from at least R replicas</a:t>
            </a:r>
          </a:p>
          <a:p>
            <a:pPr lvl="1"/>
            <a:r>
              <a:rPr lang="en-US" dirty="0" smtClean="0"/>
              <a:t>W+R &gt; N</a:t>
            </a:r>
          </a:p>
          <a:p>
            <a:pPr lvl="1"/>
            <a:endParaRPr lang="en-US" dirty="0"/>
          </a:p>
          <a:p>
            <a:r>
              <a:rPr lang="en-US" dirty="0" smtClean="0"/>
              <a:t>Why does it work?</a:t>
            </a:r>
          </a:p>
          <a:p>
            <a:pPr lvl="1"/>
            <a:r>
              <a:rPr lang="en-US" dirty="0" smtClean="0"/>
              <a:t>There is at least one node that contains the update</a:t>
            </a:r>
          </a:p>
          <a:p>
            <a:pPr lvl="1"/>
            <a:endParaRPr lang="en-US" dirty="0"/>
          </a:p>
          <a:p>
            <a:r>
              <a:rPr lang="en-US" dirty="0" smtClean="0"/>
              <a:t>Why might you use W+R &gt; N+1?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4179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 Consensus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305800" cy="129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N=3, W=2, R=2</a:t>
            </a:r>
          </a:p>
          <a:p>
            <a:r>
              <a:rPr lang="en-US" dirty="0" smtClean="0"/>
              <a:t>Replica set for K14: {N1, N2, N4}</a:t>
            </a:r>
          </a:p>
          <a:p>
            <a:r>
              <a:rPr lang="en-US" dirty="0" smtClean="0"/>
              <a:t>Assume put() on N3 fails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5715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28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>
                <a:latin typeface="Helvetica"/>
                <a:cs typeface="Helvetica"/>
              </a:rPr>
              <a:t>4</a:t>
            </a:r>
            <a:endParaRPr lang="en-US" sz="1800" b="0" baseline="-25000" dirty="0" smtClean="0">
              <a:latin typeface="Helvetica"/>
              <a:cs typeface="Helvetica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98650" y="4766846"/>
            <a:ext cx="1099500" cy="338554"/>
            <a:chOff x="5698650" y="4766846"/>
            <a:chExt cx="1099500" cy="338554"/>
          </a:xfrm>
        </p:grpSpPr>
        <p:sp>
          <p:nvSpPr>
            <p:cNvPr id="77" name="TextBox 76"/>
            <p:cNvSpPr txBox="1"/>
            <p:nvPr/>
          </p:nvSpPr>
          <p:spPr>
            <a:xfrm>
              <a:off x="569865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2484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099204" cy="338554"/>
            <a:chOff x="4114800" y="4766846"/>
            <a:chExt cx="1099204" cy="338554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95045" y="2800723"/>
            <a:ext cx="1722634" cy="1648291"/>
            <a:chOff x="1595045" y="2800723"/>
            <a:chExt cx="1722634" cy="1648291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 flipH="1">
              <a:off x="1620687" y="2800723"/>
              <a:ext cx="1696992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 rot="18916584">
              <a:off x="1595045" y="3409110"/>
              <a:ext cx="1507744" cy="31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81200" y="2819400"/>
            <a:ext cx="1752600" cy="1648295"/>
            <a:chOff x="2057400" y="2819400"/>
            <a:chExt cx="1752600" cy="1648295"/>
          </a:xfrm>
        </p:grpSpPr>
        <p:cxnSp>
          <p:nvCxnSpPr>
            <p:cNvPr id="113" name="Straight Arrow Connector 112"/>
            <p:cNvCxnSpPr/>
            <p:nvPr/>
          </p:nvCxnSpPr>
          <p:spPr bwMode="auto">
            <a:xfrm flipH="1">
              <a:off x="2057400" y="2819400"/>
              <a:ext cx="175260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 rot="19079691">
              <a:off x="2397563" y="3512263"/>
              <a:ext cx="6065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ACK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638800" y="2784893"/>
            <a:ext cx="838200" cy="1682798"/>
            <a:chOff x="5638800" y="2784893"/>
            <a:chExt cx="838200" cy="1682798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5638800" y="2819400"/>
              <a:ext cx="838200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 rot="3841361">
              <a:off x="5433896" y="3380183"/>
              <a:ext cx="1507744" cy="31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14800" y="2667001"/>
            <a:ext cx="317163" cy="1600199"/>
            <a:chOff x="4114800" y="2667001"/>
            <a:chExt cx="317163" cy="1600199"/>
          </a:xfrm>
        </p:grpSpPr>
        <p:cxnSp>
          <p:nvCxnSpPr>
            <p:cNvPr id="121" name="Straight Arrow Connector 120"/>
            <p:cNvCxnSpPr/>
            <p:nvPr/>
          </p:nvCxnSpPr>
          <p:spPr bwMode="auto">
            <a:xfrm>
              <a:off x="4419600" y="2819400"/>
              <a:ext cx="0" cy="1447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 rot="16200000">
              <a:off x="3519510" y="3262291"/>
              <a:ext cx="1507744" cy="31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181600" y="2819400"/>
            <a:ext cx="838200" cy="1648295"/>
            <a:chOff x="5181600" y="2819400"/>
            <a:chExt cx="838200" cy="1648295"/>
          </a:xfrm>
        </p:grpSpPr>
        <p:cxnSp>
          <p:nvCxnSpPr>
            <p:cNvPr id="124" name="Straight Arrow Connector 123"/>
            <p:cNvCxnSpPr/>
            <p:nvPr/>
          </p:nvCxnSpPr>
          <p:spPr bwMode="auto">
            <a:xfrm>
              <a:off x="5181600" y="2819400"/>
              <a:ext cx="83820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 rot="3824197">
              <a:off x="5469125" y="3377999"/>
              <a:ext cx="6065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ACK</a:t>
              </a:r>
            </a:p>
          </p:txBody>
        </p: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57400"/>
            <a:ext cx="685800" cy="685800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4267200" y="4191000"/>
            <a:ext cx="304800" cy="304800"/>
            <a:chOff x="7391400" y="3581400"/>
            <a:chExt cx="304800" cy="304800"/>
          </a:xfrm>
        </p:grpSpPr>
        <p:cxnSp>
          <p:nvCxnSpPr>
            <p:cNvPr id="42" name="Straight Connector 41"/>
            <p:cNvCxnSpPr/>
            <p:nvPr/>
          </p:nvCxnSpPr>
          <p:spPr bwMode="auto">
            <a:xfrm flipH="1">
              <a:off x="7391400" y="3581400"/>
              <a:ext cx="304800" cy="3048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0" name="Straight Connector 129"/>
            <p:cNvCxnSpPr/>
            <p:nvPr/>
          </p:nvCxnSpPr>
          <p:spPr bwMode="auto">
            <a:xfrm flipH="1" flipV="1">
              <a:off x="7391400" y="3581400"/>
              <a:ext cx="304800" cy="3048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89757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 Consensus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/>
          <a:lstStyle/>
          <a:p>
            <a:r>
              <a:rPr lang="en-US" dirty="0" smtClean="0"/>
              <a:t>Now, issuing get() to any two nodes out of three will return the answer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5715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28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>
                <a:latin typeface="Helvetica"/>
                <a:cs typeface="Helvetica"/>
              </a:rPr>
              <a:t>4</a:t>
            </a:r>
            <a:endParaRPr lang="en-US" sz="1800" b="0" baseline="-25000" dirty="0" smtClean="0">
              <a:latin typeface="Helvetica"/>
              <a:cs typeface="Helvetica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98650" y="4766846"/>
            <a:ext cx="1099500" cy="338554"/>
            <a:chOff x="5698650" y="4766846"/>
            <a:chExt cx="1099500" cy="338554"/>
          </a:xfrm>
        </p:grpSpPr>
        <p:sp>
          <p:nvSpPr>
            <p:cNvPr id="77" name="TextBox 76"/>
            <p:cNvSpPr txBox="1"/>
            <p:nvPr/>
          </p:nvSpPr>
          <p:spPr>
            <a:xfrm>
              <a:off x="569865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2484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099204" cy="338554"/>
            <a:chOff x="4114800" y="4766846"/>
            <a:chExt cx="1099204" cy="338554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20687" y="2800723"/>
            <a:ext cx="1696992" cy="1648291"/>
            <a:chOff x="1620687" y="2800723"/>
            <a:chExt cx="1696992" cy="1648291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 flipH="1">
              <a:off x="1620687" y="2800723"/>
              <a:ext cx="1696992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 rot="18916584">
              <a:off x="1863096" y="3398415"/>
              <a:ext cx="971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get(K14)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81200" y="2819400"/>
            <a:ext cx="1752600" cy="1648295"/>
            <a:chOff x="2057400" y="2819400"/>
            <a:chExt cx="1752600" cy="1648295"/>
          </a:xfrm>
        </p:grpSpPr>
        <p:cxnSp>
          <p:nvCxnSpPr>
            <p:cNvPr id="113" name="Straight Arrow Connector 112"/>
            <p:cNvCxnSpPr/>
            <p:nvPr/>
          </p:nvCxnSpPr>
          <p:spPr bwMode="auto">
            <a:xfrm flipH="1">
              <a:off x="2057400" y="2819400"/>
              <a:ext cx="175260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 rot="19079691">
              <a:off x="2425966" y="3512263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332704" y="2819400"/>
            <a:ext cx="338554" cy="1648291"/>
            <a:chOff x="4408904" y="2819400"/>
            <a:chExt cx="338554" cy="1648291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4419600" y="2819400"/>
              <a:ext cx="0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 rot="5400000">
              <a:off x="4092361" y="3496451"/>
              <a:ext cx="971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get(K14)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24400" y="2819400"/>
            <a:ext cx="381001" cy="1648295"/>
            <a:chOff x="6019800" y="2819400"/>
            <a:chExt cx="381001" cy="1648295"/>
          </a:xfrm>
        </p:grpSpPr>
        <p:cxnSp>
          <p:nvCxnSpPr>
            <p:cNvPr id="124" name="Straight Arrow Connector 123"/>
            <p:cNvCxnSpPr/>
            <p:nvPr/>
          </p:nvCxnSpPr>
          <p:spPr bwMode="auto">
            <a:xfrm>
              <a:off x="6019800" y="2819400"/>
              <a:ext cx="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 rot="5400000">
              <a:off x="6013756" y="3499155"/>
              <a:ext cx="435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 smtClean="0">
                  <a:solidFill>
                    <a:srgbClr val="FF0000"/>
                  </a:solidFill>
                  <a:latin typeface="Helvetica"/>
                  <a:cs typeface="Helvetica"/>
                </a:rPr>
                <a:t>nill</a:t>
              </a:r>
              <a:endParaRPr lang="en-US" sz="1600" b="0" dirty="0" smtClean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574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26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858000" cy="533400"/>
          </a:xfrm>
        </p:spPr>
        <p:txBody>
          <a:bodyPr/>
          <a:lstStyle/>
          <a:p>
            <a:r>
              <a:rPr lang="en-US" dirty="0" smtClean="0"/>
              <a:t>Scaling Up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</a:t>
            </a:r>
          </a:p>
          <a:p>
            <a:pPr lvl="1"/>
            <a:r>
              <a:rPr lang="en-US" dirty="0" smtClean="0"/>
              <a:t>Directory contains a number of entries equal to number of (key, value) tuples in the system</a:t>
            </a:r>
          </a:p>
          <a:p>
            <a:pPr lvl="1"/>
            <a:r>
              <a:rPr lang="en-US" dirty="0" smtClean="0"/>
              <a:t>Can be tens or hundreds of billions of entries in the system!</a:t>
            </a:r>
          </a:p>
          <a:p>
            <a:pPr lvl="2"/>
            <a:endParaRPr lang="en-US" dirty="0"/>
          </a:p>
          <a:p>
            <a:r>
              <a:rPr lang="en-US" dirty="0" smtClean="0"/>
              <a:t>Solution: </a:t>
            </a:r>
            <a:r>
              <a:rPr lang="en-US" b="1" dirty="0" smtClean="0"/>
              <a:t>consistent hashing</a:t>
            </a:r>
            <a:endParaRPr lang="en-US" b="1" dirty="0"/>
          </a:p>
          <a:p>
            <a:r>
              <a:rPr lang="en-US" dirty="0"/>
              <a:t>Associate to each node </a:t>
            </a:r>
            <a:r>
              <a:rPr lang="en-US" dirty="0" smtClean="0"/>
              <a:t>a </a:t>
            </a:r>
            <a:r>
              <a:rPr lang="en-US" dirty="0"/>
              <a:t>unique </a:t>
            </a:r>
            <a:r>
              <a:rPr lang="en-US" i="1" dirty="0" smtClean="0"/>
              <a:t>id</a:t>
            </a:r>
            <a:r>
              <a:rPr lang="en-US" dirty="0" smtClean="0"/>
              <a:t> </a:t>
            </a:r>
            <a:r>
              <a:rPr lang="en-US" dirty="0"/>
              <a:t>in an </a:t>
            </a:r>
            <a:r>
              <a:rPr lang="en-US" i="1" dirty="0" err="1"/>
              <a:t>uni</a:t>
            </a:r>
            <a:r>
              <a:rPr lang="en-US" i="1" dirty="0"/>
              <a:t>-</a:t>
            </a:r>
            <a:r>
              <a:rPr lang="en-US" dirty="0"/>
              <a:t>dimensional space 0..2</a:t>
            </a:r>
            <a:r>
              <a:rPr lang="en-US" baseline="30000" dirty="0"/>
              <a:t>m</a:t>
            </a:r>
            <a:r>
              <a:rPr lang="en-US" dirty="0"/>
              <a:t>-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Partition </a:t>
            </a:r>
            <a:r>
              <a:rPr lang="en-US" dirty="0"/>
              <a:t>this space </a:t>
            </a:r>
            <a:r>
              <a:rPr lang="en-US" dirty="0" smtClean="0"/>
              <a:t>across </a:t>
            </a:r>
            <a:r>
              <a:rPr lang="en-US" i="1" dirty="0" smtClean="0"/>
              <a:t>m</a:t>
            </a:r>
            <a:r>
              <a:rPr lang="en-US" dirty="0" smtClean="0"/>
              <a:t> machines</a:t>
            </a:r>
          </a:p>
          <a:p>
            <a:pPr lvl="1"/>
            <a:r>
              <a:rPr lang="en-US" dirty="0" smtClean="0"/>
              <a:t>Assume keys are in same </a:t>
            </a:r>
            <a:r>
              <a:rPr lang="en-US" dirty="0" err="1" smtClean="0"/>
              <a:t>uni</a:t>
            </a:r>
            <a:r>
              <a:rPr lang="en-US" dirty="0" smtClean="0"/>
              <a:t>-dimensional space</a:t>
            </a:r>
            <a:endParaRPr lang="en-US" dirty="0"/>
          </a:p>
          <a:p>
            <a:pPr lvl="1"/>
            <a:r>
              <a:rPr lang="en-US" dirty="0"/>
              <a:t>Each </a:t>
            </a:r>
            <a:r>
              <a:rPr lang="en-US" dirty="0" smtClean="0"/>
              <a:t>(Key, Value) </a:t>
            </a:r>
            <a:r>
              <a:rPr lang="en-US" dirty="0"/>
              <a:t>is </a:t>
            </a:r>
            <a:r>
              <a:rPr lang="en-US" dirty="0" smtClean="0"/>
              <a:t>stored at </a:t>
            </a:r>
            <a:r>
              <a:rPr lang="en-US" dirty="0"/>
              <a:t>the node with the smallest </a:t>
            </a:r>
            <a:r>
              <a:rPr lang="en-US" dirty="0" smtClean="0"/>
              <a:t>ID larger than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52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838200"/>
          </a:xfrm>
        </p:spPr>
        <p:txBody>
          <a:bodyPr/>
          <a:lstStyle/>
          <a:p>
            <a:r>
              <a:rPr lang="en-US" dirty="0" smtClean="0"/>
              <a:t>Key </a:t>
            </a:r>
            <a:r>
              <a:rPr lang="en-US" dirty="0"/>
              <a:t>to Node Mapping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5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088" y="898079"/>
            <a:ext cx="4205289" cy="4724400"/>
          </a:xfrm>
        </p:spPr>
        <p:txBody>
          <a:bodyPr/>
          <a:lstStyle/>
          <a:p>
            <a:pPr marL="342900" indent="-342900"/>
            <a:r>
              <a:rPr lang="en-US" sz="2000" dirty="0"/>
              <a:t>m</a:t>
            </a:r>
            <a:r>
              <a:rPr lang="en-US" sz="2000" dirty="0" smtClean="0"/>
              <a:t> = 6 </a:t>
            </a:r>
            <a:r>
              <a:rPr lang="en-US" sz="2000" dirty="0" smtClean="0">
                <a:sym typeface="Wingdings"/>
              </a:rPr>
              <a:t> ID space: 0..63</a:t>
            </a:r>
            <a:r>
              <a:rPr lang="en-US" sz="2000" dirty="0" smtClean="0"/>
              <a:t> </a:t>
            </a:r>
          </a:p>
          <a:p>
            <a:pPr marL="342900" indent="-342900"/>
            <a:r>
              <a:rPr lang="en-US" sz="2000" dirty="0" smtClean="0"/>
              <a:t>Node  </a:t>
            </a:r>
            <a:r>
              <a:rPr lang="en-US" sz="2000" dirty="0"/>
              <a:t>8 maps </a:t>
            </a:r>
            <a:r>
              <a:rPr lang="en-US" sz="2000" dirty="0" smtClean="0"/>
              <a:t>keys [</a:t>
            </a:r>
            <a:r>
              <a:rPr lang="en-US" sz="2000" dirty="0"/>
              <a:t>5,8]</a:t>
            </a:r>
          </a:p>
          <a:p>
            <a:pPr marL="342900" indent="-342900"/>
            <a:r>
              <a:rPr lang="en-US" sz="2000" dirty="0"/>
              <a:t>Node 15 maps </a:t>
            </a:r>
            <a:r>
              <a:rPr lang="en-US" sz="2000" dirty="0" smtClean="0"/>
              <a:t>keys [</a:t>
            </a:r>
            <a:r>
              <a:rPr lang="en-US" sz="2000" dirty="0"/>
              <a:t>9,15]</a:t>
            </a:r>
          </a:p>
          <a:p>
            <a:pPr marL="342900" indent="-342900"/>
            <a:r>
              <a:rPr lang="en-US" sz="2000" dirty="0"/>
              <a:t>Node 20 </a:t>
            </a:r>
            <a:r>
              <a:rPr lang="en-US" sz="2000" dirty="0" smtClean="0"/>
              <a:t>maps keys </a:t>
            </a:r>
            <a:r>
              <a:rPr lang="en-US" sz="2000" dirty="0"/>
              <a:t>[16, 20]</a:t>
            </a:r>
          </a:p>
          <a:p>
            <a:pPr marL="342900" indent="-342900"/>
            <a:r>
              <a:rPr lang="en-US" sz="2000" dirty="0"/>
              <a:t>…</a:t>
            </a:r>
          </a:p>
          <a:p>
            <a:pPr marL="342900" indent="-342900"/>
            <a:r>
              <a:rPr lang="en-US" sz="2000" dirty="0"/>
              <a:t>Node 4 </a:t>
            </a:r>
            <a:r>
              <a:rPr lang="en-US" sz="2000" dirty="0" smtClean="0"/>
              <a:t>maps keys [</a:t>
            </a:r>
            <a:r>
              <a:rPr lang="en-US" sz="2000" dirty="0"/>
              <a:t>59, 4]</a:t>
            </a:r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</p:txBody>
      </p:sp>
      <p:sp>
        <p:nvSpPr>
          <p:cNvPr id="1351684" name="Oval 4"/>
          <p:cNvSpPr>
            <a:spLocks noChangeArrowheads="1"/>
          </p:cNvSpPr>
          <p:nvPr/>
        </p:nvSpPr>
        <p:spPr bwMode="auto">
          <a:xfrm>
            <a:off x="4076700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685" name="Text Box 5"/>
          <p:cNvSpPr txBox="1">
            <a:spLocks noChangeArrowheads="1"/>
          </p:cNvSpPr>
          <p:nvPr/>
        </p:nvSpPr>
        <p:spPr bwMode="auto">
          <a:xfrm>
            <a:off x="6923087" y="1538288"/>
            <a:ext cx="312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4</a:t>
            </a:r>
          </a:p>
        </p:txBody>
      </p:sp>
      <p:pic>
        <p:nvPicPr>
          <p:cNvPr id="1351686" name="Picture 6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1375" y="990600"/>
            <a:ext cx="266700" cy="438150"/>
          </a:xfrm>
          <a:prstGeom prst="rect">
            <a:avLst/>
          </a:prstGeom>
          <a:noFill/>
        </p:spPr>
      </p:pic>
      <p:pic>
        <p:nvPicPr>
          <p:cNvPr id="1351687" name="Picture 7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86800" y="4514850"/>
            <a:ext cx="266700" cy="438150"/>
          </a:xfrm>
          <a:prstGeom prst="rect">
            <a:avLst/>
          </a:prstGeom>
          <a:noFill/>
        </p:spPr>
      </p:pic>
      <p:sp>
        <p:nvSpPr>
          <p:cNvPr id="1351688" name="Text Box 8"/>
          <p:cNvSpPr txBox="1">
            <a:spLocks noChangeArrowheads="1"/>
          </p:cNvSpPr>
          <p:nvPr/>
        </p:nvSpPr>
        <p:spPr bwMode="auto">
          <a:xfrm>
            <a:off x="7999412" y="4343400"/>
            <a:ext cx="439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20</a:t>
            </a:r>
          </a:p>
        </p:txBody>
      </p:sp>
      <p:pic>
        <p:nvPicPr>
          <p:cNvPr id="1351689" name="Picture 9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6038850"/>
            <a:ext cx="266700" cy="438150"/>
          </a:xfrm>
          <a:prstGeom prst="rect">
            <a:avLst/>
          </a:prstGeom>
          <a:noFill/>
        </p:spPr>
      </p:pic>
      <p:sp>
        <p:nvSpPr>
          <p:cNvPr id="1351690" name="Text Box 10"/>
          <p:cNvSpPr txBox="1">
            <a:spLocks noChangeArrowheads="1"/>
          </p:cNvSpPr>
          <p:nvPr/>
        </p:nvSpPr>
        <p:spPr bwMode="auto">
          <a:xfrm>
            <a:off x="6153150" y="5486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32</a:t>
            </a:r>
          </a:p>
        </p:txBody>
      </p:sp>
      <p:sp>
        <p:nvSpPr>
          <p:cNvPr id="1351691" name="Text Box 11"/>
          <p:cNvSpPr txBox="1">
            <a:spLocks noChangeArrowheads="1"/>
          </p:cNvSpPr>
          <p:nvPr/>
        </p:nvSpPr>
        <p:spPr bwMode="auto">
          <a:xfrm>
            <a:off x="5143500" y="5348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35</a:t>
            </a:r>
          </a:p>
        </p:txBody>
      </p:sp>
      <p:pic>
        <p:nvPicPr>
          <p:cNvPr id="1351692" name="Picture 12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5900" y="5886450"/>
            <a:ext cx="266700" cy="438150"/>
          </a:xfrm>
          <a:prstGeom prst="rect">
            <a:avLst/>
          </a:prstGeom>
          <a:noFill/>
        </p:spPr>
      </p:pic>
      <p:sp>
        <p:nvSpPr>
          <p:cNvPr id="1351693" name="Text Box 13"/>
          <p:cNvSpPr txBox="1">
            <a:spLocks noChangeArrowheads="1"/>
          </p:cNvSpPr>
          <p:nvPr/>
        </p:nvSpPr>
        <p:spPr bwMode="auto">
          <a:xfrm>
            <a:off x="7658100" y="1995488"/>
            <a:ext cx="313024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8</a:t>
            </a:r>
          </a:p>
        </p:txBody>
      </p:sp>
      <p:sp>
        <p:nvSpPr>
          <p:cNvPr id="1351694" name="Text Box 14"/>
          <p:cNvSpPr txBox="1">
            <a:spLocks noChangeArrowheads="1"/>
          </p:cNvSpPr>
          <p:nvPr/>
        </p:nvSpPr>
        <p:spPr bwMode="auto">
          <a:xfrm>
            <a:off x="8267700" y="33670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15</a:t>
            </a:r>
          </a:p>
        </p:txBody>
      </p:sp>
      <p:sp>
        <p:nvSpPr>
          <p:cNvPr id="1351695" name="Text Box 15"/>
          <p:cNvSpPr txBox="1">
            <a:spLocks noChangeArrowheads="1"/>
          </p:cNvSpPr>
          <p:nvPr/>
        </p:nvSpPr>
        <p:spPr bwMode="auto">
          <a:xfrm>
            <a:off x="4305300" y="4267200"/>
            <a:ext cx="441402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44</a:t>
            </a:r>
          </a:p>
        </p:txBody>
      </p:sp>
      <p:sp>
        <p:nvSpPr>
          <p:cNvPr id="1351696" name="Text Box 16"/>
          <p:cNvSpPr txBox="1">
            <a:spLocks noChangeArrowheads="1"/>
          </p:cNvSpPr>
          <p:nvPr/>
        </p:nvSpPr>
        <p:spPr bwMode="auto">
          <a:xfrm>
            <a:off x="5086350" y="18288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58</a:t>
            </a:r>
          </a:p>
        </p:txBody>
      </p:sp>
      <p:pic>
        <p:nvPicPr>
          <p:cNvPr id="1351697" name="Picture 17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4419600"/>
            <a:ext cx="266700" cy="438150"/>
          </a:xfrm>
          <a:prstGeom prst="rect">
            <a:avLst/>
          </a:prstGeom>
          <a:noFill/>
        </p:spPr>
      </p:pic>
      <p:pic>
        <p:nvPicPr>
          <p:cNvPr id="1351698" name="Picture 18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295400"/>
            <a:ext cx="266700" cy="438150"/>
          </a:xfrm>
          <a:prstGeom prst="rect">
            <a:avLst/>
          </a:prstGeom>
          <a:noFill/>
        </p:spPr>
      </p:pic>
      <p:sp>
        <p:nvSpPr>
          <p:cNvPr id="1351699" name="Line 19"/>
          <p:cNvSpPr>
            <a:spLocks noChangeShapeType="1"/>
          </p:cNvSpPr>
          <p:nvPr/>
        </p:nvSpPr>
        <p:spPr bwMode="auto">
          <a:xfrm flipV="1">
            <a:off x="4229100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0" name="Line 20"/>
          <p:cNvSpPr>
            <a:spLocks noChangeShapeType="1"/>
          </p:cNvSpPr>
          <p:nvPr/>
        </p:nvSpPr>
        <p:spPr bwMode="auto">
          <a:xfrm>
            <a:off x="5057775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pic>
        <p:nvPicPr>
          <p:cNvPr id="1351701" name="Picture 21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1100" y="3276600"/>
            <a:ext cx="266700" cy="438150"/>
          </a:xfrm>
          <a:prstGeom prst="rect">
            <a:avLst/>
          </a:prstGeom>
          <a:noFill/>
        </p:spPr>
      </p:pic>
      <p:sp>
        <p:nvSpPr>
          <p:cNvPr id="1351702" name="Line 22"/>
          <p:cNvSpPr>
            <a:spLocks noChangeShapeType="1"/>
          </p:cNvSpPr>
          <p:nvPr/>
        </p:nvSpPr>
        <p:spPr bwMode="auto">
          <a:xfrm flipV="1">
            <a:off x="5448300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3" name="Line 23"/>
          <p:cNvSpPr>
            <a:spLocks noChangeShapeType="1"/>
          </p:cNvSpPr>
          <p:nvPr/>
        </p:nvSpPr>
        <p:spPr bwMode="auto">
          <a:xfrm flipV="1">
            <a:off x="6362700" y="5867400"/>
            <a:ext cx="1587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4" name="Line 24"/>
          <p:cNvSpPr>
            <a:spLocks noChangeShapeType="1"/>
          </p:cNvSpPr>
          <p:nvPr/>
        </p:nvSpPr>
        <p:spPr bwMode="auto">
          <a:xfrm flipH="1" flipV="1">
            <a:off x="8420100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5" name="Line 25"/>
          <p:cNvSpPr>
            <a:spLocks noChangeShapeType="1"/>
          </p:cNvSpPr>
          <p:nvPr/>
        </p:nvSpPr>
        <p:spPr bwMode="auto">
          <a:xfrm flipH="1">
            <a:off x="8648700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6" name="Line 26"/>
          <p:cNvSpPr>
            <a:spLocks noChangeShapeType="1"/>
          </p:cNvSpPr>
          <p:nvPr/>
        </p:nvSpPr>
        <p:spPr bwMode="auto">
          <a:xfrm flipV="1">
            <a:off x="7934325" y="1971675"/>
            <a:ext cx="112712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pic>
        <p:nvPicPr>
          <p:cNvPr id="1351707" name="Picture 27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3712" y="1676400"/>
            <a:ext cx="268288" cy="438150"/>
          </a:xfrm>
          <a:prstGeom prst="rect">
            <a:avLst/>
          </a:prstGeom>
          <a:noFill/>
        </p:spPr>
      </p:pic>
      <p:sp>
        <p:nvSpPr>
          <p:cNvPr id="1351708" name="Line 28"/>
          <p:cNvSpPr>
            <a:spLocks noChangeShapeType="1"/>
          </p:cNvSpPr>
          <p:nvPr/>
        </p:nvSpPr>
        <p:spPr bwMode="auto">
          <a:xfrm rot="3575902">
            <a:off x="7123112" y="1433513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811587" y="1108075"/>
            <a:ext cx="5089525" cy="5133975"/>
            <a:chOff x="1930" y="844"/>
            <a:chExt cx="3210" cy="3240"/>
          </a:xfrm>
        </p:grpSpPr>
        <p:sp>
          <p:nvSpPr>
            <p:cNvPr id="1351710" name="Freeform 30"/>
            <p:cNvSpPr>
              <a:spLocks/>
            </p:cNvSpPr>
            <p:nvPr/>
          </p:nvSpPr>
          <p:spPr bwMode="auto">
            <a:xfrm>
              <a:off x="2788" y="844"/>
              <a:ext cx="1200" cy="16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432" y="24"/>
                </a:cxn>
                <a:cxn ang="0">
                  <a:pos x="960" y="24"/>
                </a:cxn>
                <a:cxn ang="0">
                  <a:pos x="1200" y="72"/>
                </a:cxn>
              </a:cxnLst>
              <a:rect l="0" t="0" r="r" b="b"/>
              <a:pathLst>
                <a:path w="1200" h="168">
                  <a:moveTo>
                    <a:pt x="0" y="168"/>
                  </a:moveTo>
                  <a:cubicBezTo>
                    <a:pt x="136" y="108"/>
                    <a:pt x="272" y="48"/>
                    <a:pt x="432" y="24"/>
                  </a:cubicBezTo>
                  <a:cubicBezTo>
                    <a:pt x="592" y="0"/>
                    <a:pt x="832" y="16"/>
                    <a:pt x="960" y="24"/>
                  </a:cubicBezTo>
                  <a:cubicBezTo>
                    <a:pt x="1088" y="32"/>
                    <a:pt x="1144" y="52"/>
                    <a:pt x="1200" y="7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1" name="Freeform 31"/>
            <p:cNvSpPr>
              <a:spLocks/>
            </p:cNvSpPr>
            <p:nvPr/>
          </p:nvSpPr>
          <p:spPr bwMode="auto">
            <a:xfrm>
              <a:off x="4276" y="964"/>
              <a:ext cx="33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96"/>
                </a:cxn>
                <a:cxn ang="0">
                  <a:pos x="336" y="240"/>
                </a:cxn>
              </a:cxnLst>
              <a:rect l="0" t="0" r="r" b="b"/>
              <a:pathLst>
                <a:path w="336" h="240">
                  <a:moveTo>
                    <a:pt x="0" y="0"/>
                  </a:moveTo>
                  <a:cubicBezTo>
                    <a:pt x="68" y="28"/>
                    <a:pt x="136" y="56"/>
                    <a:pt x="192" y="96"/>
                  </a:cubicBezTo>
                  <a:cubicBezTo>
                    <a:pt x="248" y="136"/>
                    <a:pt x="292" y="188"/>
                    <a:pt x="336" y="24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2" name="Freeform 32"/>
            <p:cNvSpPr>
              <a:spLocks/>
            </p:cNvSpPr>
            <p:nvPr/>
          </p:nvSpPr>
          <p:spPr bwMode="auto">
            <a:xfrm>
              <a:off x="4852" y="1492"/>
              <a:ext cx="288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240"/>
                </a:cxn>
                <a:cxn ang="0">
                  <a:pos x="288" y="624"/>
                </a:cxn>
              </a:cxnLst>
              <a:rect l="0" t="0" r="r" b="b"/>
              <a:pathLst>
                <a:path w="288" h="624">
                  <a:moveTo>
                    <a:pt x="0" y="0"/>
                  </a:moveTo>
                  <a:cubicBezTo>
                    <a:pt x="72" y="68"/>
                    <a:pt x="144" y="136"/>
                    <a:pt x="192" y="240"/>
                  </a:cubicBezTo>
                  <a:cubicBezTo>
                    <a:pt x="240" y="344"/>
                    <a:pt x="264" y="484"/>
                    <a:pt x="288" y="62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3" name="Freeform 33"/>
            <p:cNvSpPr>
              <a:spLocks/>
            </p:cNvSpPr>
            <p:nvPr/>
          </p:nvSpPr>
          <p:spPr bwMode="auto">
            <a:xfrm>
              <a:off x="5072" y="2596"/>
              <a:ext cx="68" cy="34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40" y="204"/>
                </a:cxn>
                <a:cxn ang="0">
                  <a:pos x="0" y="340"/>
                </a:cxn>
              </a:cxnLst>
              <a:rect l="0" t="0" r="r" b="b"/>
              <a:pathLst>
                <a:path w="68" h="340">
                  <a:moveTo>
                    <a:pt x="68" y="0"/>
                  </a:moveTo>
                  <a:cubicBezTo>
                    <a:pt x="59" y="73"/>
                    <a:pt x="51" y="147"/>
                    <a:pt x="40" y="204"/>
                  </a:cubicBezTo>
                  <a:cubicBezTo>
                    <a:pt x="29" y="261"/>
                    <a:pt x="14" y="300"/>
                    <a:pt x="0" y="34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4" name="Freeform 34"/>
            <p:cNvSpPr>
              <a:spLocks/>
            </p:cNvSpPr>
            <p:nvPr/>
          </p:nvSpPr>
          <p:spPr bwMode="auto">
            <a:xfrm>
              <a:off x="3760" y="3268"/>
              <a:ext cx="1188" cy="767"/>
            </a:xfrm>
            <a:custGeom>
              <a:avLst/>
              <a:gdLst/>
              <a:ahLst/>
              <a:cxnLst>
                <a:cxn ang="0">
                  <a:pos x="1188" y="0"/>
                </a:cxn>
                <a:cxn ang="0">
                  <a:pos x="824" y="460"/>
                </a:cxn>
                <a:cxn ang="0">
                  <a:pos x="320" y="716"/>
                </a:cxn>
                <a:cxn ang="0">
                  <a:pos x="0" y="764"/>
                </a:cxn>
              </a:cxnLst>
              <a:rect l="0" t="0" r="r" b="b"/>
              <a:pathLst>
                <a:path w="1188" h="767">
                  <a:moveTo>
                    <a:pt x="1188" y="0"/>
                  </a:moveTo>
                  <a:cubicBezTo>
                    <a:pt x="1078" y="170"/>
                    <a:pt x="969" y="341"/>
                    <a:pt x="824" y="460"/>
                  </a:cubicBezTo>
                  <a:cubicBezTo>
                    <a:pt x="679" y="579"/>
                    <a:pt x="457" y="665"/>
                    <a:pt x="320" y="716"/>
                  </a:cubicBezTo>
                  <a:cubicBezTo>
                    <a:pt x="183" y="767"/>
                    <a:pt x="91" y="765"/>
                    <a:pt x="0" y="76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5" name="Freeform 35"/>
            <p:cNvSpPr>
              <a:spLocks/>
            </p:cNvSpPr>
            <p:nvPr/>
          </p:nvSpPr>
          <p:spPr bwMode="auto">
            <a:xfrm>
              <a:off x="1930" y="1216"/>
              <a:ext cx="542" cy="1620"/>
            </a:xfrm>
            <a:custGeom>
              <a:avLst/>
              <a:gdLst/>
              <a:ahLst/>
              <a:cxnLst>
                <a:cxn ang="0">
                  <a:pos x="90" y="1620"/>
                </a:cxn>
                <a:cxn ang="0">
                  <a:pos x="6" y="1136"/>
                </a:cxn>
                <a:cxn ang="0">
                  <a:pos x="126" y="520"/>
                </a:cxn>
                <a:cxn ang="0">
                  <a:pos x="542" y="0"/>
                </a:cxn>
              </a:cxnLst>
              <a:rect l="0" t="0" r="r" b="b"/>
              <a:pathLst>
                <a:path w="542" h="1620">
                  <a:moveTo>
                    <a:pt x="90" y="1620"/>
                  </a:moveTo>
                  <a:cubicBezTo>
                    <a:pt x="45" y="1469"/>
                    <a:pt x="0" y="1319"/>
                    <a:pt x="6" y="1136"/>
                  </a:cubicBezTo>
                  <a:cubicBezTo>
                    <a:pt x="12" y="953"/>
                    <a:pt x="37" y="709"/>
                    <a:pt x="126" y="520"/>
                  </a:cubicBezTo>
                  <a:cubicBezTo>
                    <a:pt x="215" y="331"/>
                    <a:pt x="378" y="165"/>
                    <a:pt x="542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6" name="Freeform 36"/>
            <p:cNvSpPr>
              <a:spLocks/>
            </p:cNvSpPr>
            <p:nvPr/>
          </p:nvSpPr>
          <p:spPr bwMode="auto">
            <a:xfrm>
              <a:off x="2164" y="3268"/>
              <a:ext cx="624" cy="624"/>
            </a:xfrm>
            <a:custGeom>
              <a:avLst/>
              <a:gdLst/>
              <a:ahLst/>
              <a:cxnLst>
                <a:cxn ang="0">
                  <a:pos x="624" y="624"/>
                </a:cxn>
                <a:cxn ang="0">
                  <a:pos x="288" y="384"/>
                </a:cxn>
                <a:cxn ang="0">
                  <a:pos x="0" y="0"/>
                </a:cxn>
              </a:cxnLst>
              <a:rect l="0" t="0" r="r" b="b"/>
              <a:pathLst>
                <a:path w="624" h="624">
                  <a:moveTo>
                    <a:pt x="624" y="624"/>
                  </a:moveTo>
                  <a:cubicBezTo>
                    <a:pt x="508" y="556"/>
                    <a:pt x="392" y="488"/>
                    <a:pt x="288" y="384"/>
                  </a:cubicBezTo>
                  <a:cubicBezTo>
                    <a:pt x="184" y="280"/>
                    <a:pt x="92" y="14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7" name="Line 37"/>
            <p:cNvSpPr>
              <a:spLocks noChangeShapeType="1"/>
            </p:cNvSpPr>
            <p:nvPr/>
          </p:nvSpPr>
          <p:spPr bwMode="auto">
            <a:xfrm flipH="1" flipV="1">
              <a:off x="3076" y="3988"/>
              <a:ext cx="38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211062" y="2785646"/>
            <a:ext cx="1437638" cy="644942"/>
            <a:chOff x="6672900" y="2785646"/>
            <a:chExt cx="1437638" cy="644942"/>
          </a:xfrm>
        </p:grpSpPr>
        <p:grpSp>
          <p:nvGrpSpPr>
            <p:cNvPr id="38" name="Group 37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9" name="Rectangle 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40" name="Straight Connector 39"/>
              <p:cNvCxnSpPr>
                <a:stCxn id="39" idx="0"/>
                <a:endCxn id="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46" name="Group 45"/>
            <p:cNvGrpSpPr/>
            <p:nvPr/>
          </p:nvGrpSpPr>
          <p:grpSpPr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5698650" y="4766846"/>
                <a:ext cx="41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14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248400" y="4766846"/>
                <a:ext cx="549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latin typeface="Helvetica"/>
                    <a:cs typeface="Helvetica"/>
                  </a:rPr>
                  <a:t>V14</a:t>
                </a:r>
              </a:p>
            </p:txBody>
          </p:sp>
        </p:grpSp>
        <p:cxnSp>
          <p:nvCxnSpPr>
            <p:cNvPr id="4" name="Straight Arrow Connector 3"/>
            <p:cNvCxnSpPr>
              <a:stCxn id="39" idx="2"/>
              <a:endCxn id="1351705" idx="1"/>
            </p:cNvCxnSpPr>
            <p:nvPr/>
          </p:nvCxnSpPr>
          <p:spPr bwMode="auto">
            <a:xfrm>
              <a:off x="7222650" y="3089971"/>
              <a:ext cx="887888" cy="340617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6116560" y="1371600"/>
            <a:ext cx="441402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Key"/>
                <a:cs typeface="Key"/>
              </a:rPr>
              <a:t>63</a:t>
            </a:r>
            <a:endParaRPr lang="en-US" sz="1800" b="1" dirty="0">
              <a:latin typeface="Key"/>
              <a:cs typeface="Key"/>
            </a:endParaRPr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6473538" y="1371600"/>
            <a:ext cx="313024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Key"/>
                <a:cs typeface="Key"/>
              </a:rPr>
              <a:t>0</a:t>
            </a:r>
            <a:endParaRPr lang="en-US" sz="1800" b="1" dirty="0">
              <a:latin typeface="Key"/>
              <a:cs typeface="Key"/>
            </a:endParaRPr>
          </a:p>
        </p:txBody>
      </p:sp>
      <p:sp>
        <p:nvSpPr>
          <p:cNvPr id="60" name="Line 23"/>
          <p:cNvSpPr>
            <a:spLocks noChangeShapeType="1"/>
          </p:cNvSpPr>
          <p:nvPr/>
        </p:nvSpPr>
        <p:spPr bwMode="auto">
          <a:xfrm flipV="1">
            <a:off x="6329362" y="1295400"/>
            <a:ext cx="1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V="1">
            <a:off x="6557961" y="1295400"/>
            <a:ext cx="1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</p:spTree>
    <p:extLst>
      <p:ext uri="{BB962C8B-B14F-4D97-AF65-F5344CB8AC3E}">
        <p14:creationId xmlns:p14="http://schemas.microsoft.com/office/powerpoint/2010/main" val="3375513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Symmetric Keys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838200"/>
            <a:ext cx="5956300" cy="5791200"/>
          </a:xfrm>
        </p:spPr>
        <p:txBody>
          <a:bodyPr/>
          <a:lstStyle/>
          <a:p>
            <a:r>
              <a:rPr lang="en-US" altLang="en-US" dirty="0" smtClean="0"/>
              <a:t>Can just XOR plaintext with the key</a:t>
            </a:r>
          </a:p>
          <a:p>
            <a:pPr lvl="1"/>
            <a:r>
              <a:rPr lang="en-US" altLang="en-US" dirty="0" smtClean="0"/>
              <a:t>Easy to implement, but easy to break using frequency analysis</a:t>
            </a:r>
          </a:p>
          <a:p>
            <a:pPr lvl="1"/>
            <a:r>
              <a:rPr lang="en-US" altLang="en-US" dirty="0" smtClean="0"/>
              <a:t>Unbreakable alternative: XOR with one-time pad</a:t>
            </a:r>
          </a:p>
          <a:p>
            <a:pPr lvl="2"/>
            <a:r>
              <a:rPr lang="en-US" altLang="en-US" dirty="0" smtClean="0"/>
              <a:t>Use a different key for each message</a:t>
            </a:r>
          </a:p>
        </p:txBody>
      </p:sp>
      <p:pic>
        <p:nvPicPr>
          <p:cNvPr id="30723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57263"/>
            <a:ext cx="3848100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27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30159" y="171503"/>
            <a:ext cx="7772400" cy="609600"/>
          </a:xfrm>
        </p:spPr>
        <p:txBody>
          <a:bodyPr/>
          <a:lstStyle/>
          <a:p>
            <a:r>
              <a:rPr lang="en-US" dirty="0" smtClean="0"/>
              <a:t>Lookup in Chord-like system (with Leaf Set)</a:t>
            </a:r>
          </a:p>
        </p:txBody>
      </p:sp>
      <p:grpSp>
        <p:nvGrpSpPr>
          <p:cNvPr id="9318" name="Group 102"/>
          <p:cNvGrpSpPr>
            <a:grpSpLocks/>
          </p:cNvGrpSpPr>
          <p:nvPr/>
        </p:nvGrpSpPr>
        <p:grpSpPr bwMode="auto">
          <a:xfrm>
            <a:off x="4705350" y="1957388"/>
            <a:ext cx="3240088" cy="3870325"/>
            <a:chOff x="1584" y="819"/>
            <a:chExt cx="2650" cy="3165"/>
          </a:xfrm>
        </p:grpSpPr>
        <p:sp>
          <p:nvSpPr>
            <p:cNvPr id="27711" name="Freeform 4"/>
            <p:cNvSpPr>
              <a:spLocks/>
            </p:cNvSpPr>
            <p:nvPr/>
          </p:nvSpPr>
          <p:spPr bwMode="auto">
            <a:xfrm>
              <a:off x="2505" y="926"/>
              <a:ext cx="318" cy="245"/>
            </a:xfrm>
            <a:custGeom>
              <a:avLst/>
              <a:gdLst>
                <a:gd name="T0" fmla="*/ 0 w 288"/>
                <a:gd name="T1" fmla="*/ 245 h 222"/>
                <a:gd name="T2" fmla="*/ 13 w 288"/>
                <a:gd name="T3" fmla="*/ 86 h 222"/>
                <a:gd name="T4" fmla="*/ 73 w 288"/>
                <a:gd name="T5" fmla="*/ 13 h 222"/>
                <a:gd name="T6" fmla="*/ 179 w 288"/>
                <a:gd name="T7" fmla="*/ 0 h 222"/>
                <a:gd name="T8" fmla="*/ 272 w 288"/>
                <a:gd name="T9" fmla="*/ 20 h 222"/>
                <a:gd name="T10" fmla="*/ 318 w 288"/>
                <a:gd name="T11" fmla="*/ 113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8" h="222">
                  <a:moveTo>
                    <a:pt x="0" y="222"/>
                  </a:moveTo>
                  <a:lnTo>
                    <a:pt x="12" y="78"/>
                  </a:lnTo>
                  <a:lnTo>
                    <a:pt x="66" y="12"/>
                  </a:lnTo>
                  <a:lnTo>
                    <a:pt x="162" y="0"/>
                  </a:lnTo>
                  <a:lnTo>
                    <a:pt x="246" y="18"/>
                  </a:lnTo>
                  <a:lnTo>
                    <a:pt x="288" y="102"/>
                  </a:lnTo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2" name="Freeform 6"/>
            <p:cNvSpPr>
              <a:spLocks/>
            </p:cNvSpPr>
            <p:nvPr/>
          </p:nvSpPr>
          <p:spPr bwMode="auto">
            <a:xfrm>
              <a:off x="1584" y="2533"/>
              <a:ext cx="1431" cy="3"/>
            </a:xfrm>
            <a:custGeom>
              <a:avLst/>
              <a:gdLst>
                <a:gd name="T0" fmla="*/ 0 w 1296"/>
                <a:gd name="T1" fmla="*/ 3 h 2"/>
                <a:gd name="T2" fmla="*/ 1431 w 1296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96" h="2">
                  <a:moveTo>
                    <a:pt x="0" y="2"/>
                  </a:moveTo>
                  <a:lnTo>
                    <a:pt x="129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3" name="Line 7"/>
            <p:cNvSpPr>
              <a:spLocks noChangeShapeType="1"/>
            </p:cNvSpPr>
            <p:nvPr/>
          </p:nvSpPr>
          <p:spPr bwMode="auto">
            <a:xfrm flipH="1" flipV="1">
              <a:off x="2007" y="1529"/>
              <a:ext cx="1008" cy="10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4" name="Freeform 11"/>
            <p:cNvSpPr>
              <a:spLocks/>
            </p:cNvSpPr>
            <p:nvPr/>
          </p:nvSpPr>
          <p:spPr bwMode="auto">
            <a:xfrm>
              <a:off x="2041" y="1084"/>
              <a:ext cx="444" cy="318"/>
            </a:xfrm>
            <a:custGeom>
              <a:avLst/>
              <a:gdLst>
                <a:gd name="T0" fmla="*/ 444 w 402"/>
                <a:gd name="T1" fmla="*/ 73 h 288"/>
                <a:gd name="T2" fmla="*/ 278 w 402"/>
                <a:gd name="T3" fmla="*/ 0 h 288"/>
                <a:gd name="T4" fmla="*/ 113 w 402"/>
                <a:gd name="T5" fmla="*/ 46 h 288"/>
                <a:gd name="T6" fmla="*/ 0 w 402"/>
                <a:gd name="T7" fmla="*/ 166 h 288"/>
                <a:gd name="T8" fmla="*/ 7 w 402"/>
                <a:gd name="T9" fmla="*/ 31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2" h="288">
                  <a:moveTo>
                    <a:pt x="402" y="66"/>
                  </a:moveTo>
                  <a:lnTo>
                    <a:pt x="252" y="0"/>
                  </a:lnTo>
                  <a:lnTo>
                    <a:pt x="102" y="42"/>
                  </a:lnTo>
                  <a:lnTo>
                    <a:pt x="0" y="150"/>
                  </a:lnTo>
                  <a:lnTo>
                    <a:pt x="6" y="288"/>
                  </a:lnTo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5" name="Line 8"/>
            <p:cNvSpPr>
              <a:spLocks noChangeShapeType="1"/>
            </p:cNvSpPr>
            <p:nvPr/>
          </p:nvSpPr>
          <p:spPr bwMode="auto">
            <a:xfrm>
              <a:off x="2538" y="1210"/>
              <a:ext cx="1696" cy="69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6" name="Line 9"/>
            <p:cNvSpPr>
              <a:spLocks noChangeShapeType="1"/>
            </p:cNvSpPr>
            <p:nvPr/>
          </p:nvSpPr>
          <p:spPr bwMode="auto">
            <a:xfrm flipH="1">
              <a:off x="2007" y="1210"/>
              <a:ext cx="531" cy="22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7" name="Line 10"/>
            <p:cNvSpPr>
              <a:spLocks noChangeShapeType="1"/>
            </p:cNvSpPr>
            <p:nvPr/>
          </p:nvSpPr>
          <p:spPr bwMode="auto">
            <a:xfrm flipH="1">
              <a:off x="1742" y="1210"/>
              <a:ext cx="796" cy="7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8" name="Line 51"/>
            <p:cNvSpPr>
              <a:spLocks noChangeShapeType="1"/>
            </p:cNvSpPr>
            <p:nvPr/>
          </p:nvSpPr>
          <p:spPr bwMode="auto">
            <a:xfrm>
              <a:off x="3017" y="1104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9" name="Freeform 100"/>
            <p:cNvSpPr>
              <a:spLocks/>
            </p:cNvSpPr>
            <p:nvPr/>
          </p:nvSpPr>
          <p:spPr bwMode="auto">
            <a:xfrm>
              <a:off x="1749" y="1074"/>
              <a:ext cx="747" cy="684"/>
            </a:xfrm>
            <a:custGeom>
              <a:avLst/>
              <a:gdLst>
                <a:gd name="T0" fmla="*/ 747 w 747"/>
                <a:gd name="T1" fmla="*/ 73 h 684"/>
                <a:gd name="T2" fmla="*/ 581 w 747"/>
                <a:gd name="T3" fmla="*/ 0 h 684"/>
                <a:gd name="T4" fmla="*/ 307 w 747"/>
                <a:gd name="T5" fmla="*/ 5 h 684"/>
                <a:gd name="T6" fmla="*/ 83 w 747"/>
                <a:gd name="T7" fmla="*/ 247 h 684"/>
                <a:gd name="T8" fmla="*/ 0 w 747"/>
                <a:gd name="T9" fmla="*/ 684 h 6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7" h="684">
                  <a:moveTo>
                    <a:pt x="747" y="73"/>
                  </a:moveTo>
                  <a:lnTo>
                    <a:pt x="581" y="0"/>
                  </a:lnTo>
                  <a:lnTo>
                    <a:pt x="307" y="5"/>
                  </a:lnTo>
                  <a:lnTo>
                    <a:pt x="83" y="247"/>
                  </a:lnTo>
                  <a:lnTo>
                    <a:pt x="0" y="684"/>
                  </a:lnTo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0" name="Freeform 101"/>
            <p:cNvSpPr>
              <a:spLocks/>
            </p:cNvSpPr>
            <p:nvPr/>
          </p:nvSpPr>
          <p:spPr bwMode="auto">
            <a:xfrm>
              <a:off x="2493" y="819"/>
              <a:ext cx="511" cy="338"/>
            </a:xfrm>
            <a:custGeom>
              <a:avLst/>
              <a:gdLst>
                <a:gd name="T0" fmla="*/ 21 w 511"/>
                <a:gd name="T1" fmla="*/ 338 h 338"/>
                <a:gd name="T2" fmla="*/ 0 w 511"/>
                <a:gd name="T3" fmla="*/ 167 h 338"/>
                <a:gd name="T4" fmla="*/ 28 w 511"/>
                <a:gd name="T5" fmla="*/ 46 h 338"/>
                <a:gd name="T6" fmla="*/ 158 w 511"/>
                <a:gd name="T7" fmla="*/ 0 h 338"/>
                <a:gd name="T8" fmla="*/ 363 w 511"/>
                <a:gd name="T9" fmla="*/ 37 h 338"/>
                <a:gd name="T10" fmla="*/ 511 w 511"/>
                <a:gd name="T11" fmla="*/ 195 h 3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1" h="338">
                  <a:moveTo>
                    <a:pt x="21" y="338"/>
                  </a:moveTo>
                  <a:lnTo>
                    <a:pt x="0" y="167"/>
                  </a:lnTo>
                  <a:lnTo>
                    <a:pt x="28" y="46"/>
                  </a:lnTo>
                  <a:lnTo>
                    <a:pt x="158" y="0"/>
                  </a:lnTo>
                  <a:lnTo>
                    <a:pt x="363" y="37"/>
                  </a:lnTo>
                  <a:lnTo>
                    <a:pt x="511" y="195"/>
                  </a:lnTo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91" name="Group 75"/>
          <p:cNvGrpSpPr>
            <a:grpSpLocks/>
          </p:cNvGrpSpPr>
          <p:nvPr/>
        </p:nvGrpSpPr>
        <p:grpSpPr bwMode="auto">
          <a:xfrm>
            <a:off x="4705350" y="2424113"/>
            <a:ext cx="3584575" cy="3403600"/>
            <a:chOff x="1584" y="1200"/>
            <a:chExt cx="2931" cy="2784"/>
          </a:xfrm>
        </p:grpSpPr>
        <p:sp>
          <p:nvSpPr>
            <p:cNvPr id="27703" name="Line 64"/>
            <p:cNvSpPr>
              <a:spLocks noChangeShapeType="1"/>
            </p:cNvSpPr>
            <p:nvPr/>
          </p:nvSpPr>
          <p:spPr bwMode="auto">
            <a:xfrm flipH="1" flipV="1">
              <a:off x="1728" y="2832"/>
              <a:ext cx="2352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4" name="Line 65"/>
            <p:cNvSpPr>
              <a:spLocks noChangeShapeType="1"/>
            </p:cNvSpPr>
            <p:nvPr/>
          </p:nvSpPr>
          <p:spPr bwMode="auto">
            <a:xfrm flipH="1" flipV="1">
              <a:off x="2880" y="1200"/>
              <a:ext cx="1200" cy="2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5" name="Line 66"/>
            <p:cNvSpPr>
              <a:spLocks noChangeShapeType="1"/>
            </p:cNvSpPr>
            <p:nvPr/>
          </p:nvSpPr>
          <p:spPr bwMode="auto">
            <a:xfrm flipH="1">
              <a:off x="3408" y="3456"/>
              <a:ext cx="672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6" name="Freeform 67"/>
            <p:cNvSpPr>
              <a:spLocks/>
            </p:cNvSpPr>
            <p:nvPr/>
          </p:nvSpPr>
          <p:spPr bwMode="auto">
            <a:xfrm>
              <a:off x="3810" y="3456"/>
              <a:ext cx="419" cy="353"/>
            </a:xfrm>
            <a:custGeom>
              <a:avLst/>
              <a:gdLst>
                <a:gd name="T0" fmla="*/ 270 w 419"/>
                <a:gd name="T1" fmla="*/ 0 h 353"/>
                <a:gd name="T2" fmla="*/ 419 w 419"/>
                <a:gd name="T3" fmla="*/ 163 h 353"/>
                <a:gd name="T4" fmla="*/ 305 w 419"/>
                <a:gd name="T5" fmla="*/ 353 h 353"/>
                <a:gd name="T6" fmla="*/ 0 w 419"/>
                <a:gd name="T7" fmla="*/ 353 h 3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9" h="353">
                  <a:moveTo>
                    <a:pt x="270" y="0"/>
                  </a:moveTo>
                  <a:lnTo>
                    <a:pt x="419" y="163"/>
                  </a:lnTo>
                  <a:lnTo>
                    <a:pt x="305" y="353"/>
                  </a:lnTo>
                  <a:lnTo>
                    <a:pt x="0" y="353"/>
                  </a:ln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7" name="Freeform 68"/>
            <p:cNvSpPr>
              <a:spLocks/>
            </p:cNvSpPr>
            <p:nvPr/>
          </p:nvSpPr>
          <p:spPr bwMode="auto">
            <a:xfrm>
              <a:off x="4067" y="3274"/>
              <a:ext cx="448" cy="278"/>
            </a:xfrm>
            <a:custGeom>
              <a:avLst/>
              <a:gdLst>
                <a:gd name="T0" fmla="*/ 0 w 448"/>
                <a:gd name="T1" fmla="*/ 202 h 278"/>
                <a:gd name="T2" fmla="*/ 295 w 448"/>
                <a:gd name="T3" fmla="*/ 278 h 278"/>
                <a:gd name="T4" fmla="*/ 448 w 448"/>
                <a:gd name="T5" fmla="*/ 192 h 278"/>
                <a:gd name="T6" fmla="*/ 438 w 448"/>
                <a:gd name="T7" fmla="*/ 78 h 278"/>
                <a:gd name="T8" fmla="*/ 253 w 448"/>
                <a:gd name="T9" fmla="*/ 0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8" h="278">
                  <a:moveTo>
                    <a:pt x="0" y="202"/>
                  </a:moveTo>
                  <a:lnTo>
                    <a:pt x="295" y="278"/>
                  </a:lnTo>
                  <a:lnTo>
                    <a:pt x="448" y="192"/>
                  </a:lnTo>
                  <a:lnTo>
                    <a:pt x="438" y="78"/>
                  </a:lnTo>
                  <a:lnTo>
                    <a:pt x="253" y="0"/>
                  </a:ln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8" name="Line 72"/>
            <p:cNvSpPr>
              <a:spLocks noChangeShapeType="1"/>
            </p:cNvSpPr>
            <p:nvPr/>
          </p:nvSpPr>
          <p:spPr bwMode="auto">
            <a:xfrm>
              <a:off x="3024" y="2544"/>
              <a:ext cx="100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9" name="Line 73"/>
            <p:cNvSpPr>
              <a:spLocks noChangeShapeType="1"/>
            </p:cNvSpPr>
            <p:nvPr/>
          </p:nvSpPr>
          <p:spPr bwMode="auto">
            <a:xfrm>
              <a:off x="3024" y="254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0" name="Line 74"/>
            <p:cNvSpPr>
              <a:spLocks noChangeShapeType="1"/>
            </p:cNvSpPr>
            <p:nvPr/>
          </p:nvSpPr>
          <p:spPr bwMode="auto">
            <a:xfrm>
              <a:off x="1584" y="254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78" name="Group 62"/>
          <p:cNvGrpSpPr>
            <a:grpSpLocks/>
          </p:cNvGrpSpPr>
          <p:nvPr/>
        </p:nvGrpSpPr>
        <p:grpSpPr bwMode="auto">
          <a:xfrm>
            <a:off x="4940300" y="2308225"/>
            <a:ext cx="3611563" cy="3498850"/>
            <a:chOff x="1776" y="1105"/>
            <a:chExt cx="2954" cy="2863"/>
          </a:xfrm>
        </p:grpSpPr>
        <p:sp>
          <p:nvSpPr>
            <p:cNvPr id="27695" name="Line 53"/>
            <p:cNvSpPr>
              <a:spLocks noChangeShapeType="1"/>
            </p:cNvSpPr>
            <p:nvPr/>
          </p:nvSpPr>
          <p:spPr bwMode="auto">
            <a:xfrm flipH="1">
              <a:off x="4080" y="1920"/>
              <a:ext cx="240" cy="14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6" name="Line 55"/>
            <p:cNvSpPr>
              <a:spLocks noChangeShapeType="1"/>
            </p:cNvSpPr>
            <p:nvPr/>
          </p:nvSpPr>
          <p:spPr bwMode="auto">
            <a:xfrm flipH="1">
              <a:off x="1776" y="1920"/>
              <a:ext cx="2544" cy="11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7" name="Line 56"/>
            <p:cNvSpPr>
              <a:spLocks noChangeShapeType="1"/>
            </p:cNvSpPr>
            <p:nvPr/>
          </p:nvSpPr>
          <p:spPr bwMode="auto">
            <a:xfrm flipH="1" flipV="1">
              <a:off x="3504" y="1248"/>
              <a:ext cx="816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8" name="Freeform 57"/>
            <p:cNvSpPr>
              <a:spLocks/>
            </p:cNvSpPr>
            <p:nvPr/>
          </p:nvSpPr>
          <p:spPr bwMode="auto">
            <a:xfrm>
              <a:off x="4320" y="1920"/>
              <a:ext cx="410" cy="672"/>
            </a:xfrm>
            <a:custGeom>
              <a:avLst/>
              <a:gdLst>
                <a:gd name="T0" fmla="*/ 0 w 410"/>
                <a:gd name="T1" fmla="*/ 0 h 672"/>
                <a:gd name="T2" fmla="*/ 359 w 410"/>
                <a:gd name="T3" fmla="*/ 146 h 672"/>
                <a:gd name="T4" fmla="*/ 410 w 410"/>
                <a:gd name="T5" fmla="*/ 409 h 672"/>
                <a:gd name="T6" fmla="*/ 207 w 410"/>
                <a:gd name="T7" fmla="*/ 672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0" h="672">
                  <a:moveTo>
                    <a:pt x="0" y="0"/>
                  </a:moveTo>
                  <a:lnTo>
                    <a:pt x="359" y="146"/>
                  </a:lnTo>
                  <a:lnTo>
                    <a:pt x="410" y="409"/>
                  </a:lnTo>
                  <a:lnTo>
                    <a:pt x="207" y="672"/>
                  </a:ln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9" name="Freeform 58"/>
            <p:cNvSpPr>
              <a:spLocks/>
            </p:cNvSpPr>
            <p:nvPr/>
          </p:nvSpPr>
          <p:spPr bwMode="auto">
            <a:xfrm>
              <a:off x="4112" y="1499"/>
              <a:ext cx="425" cy="425"/>
            </a:xfrm>
            <a:custGeom>
              <a:avLst/>
              <a:gdLst>
                <a:gd name="T0" fmla="*/ 223 w 425"/>
                <a:gd name="T1" fmla="*/ 425 h 425"/>
                <a:gd name="T2" fmla="*/ 425 w 425"/>
                <a:gd name="T3" fmla="*/ 293 h 425"/>
                <a:gd name="T4" fmla="*/ 425 w 425"/>
                <a:gd name="T5" fmla="*/ 71 h 425"/>
                <a:gd name="T6" fmla="*/ 243 w 425"/>
                <a:gd name="T7" fmla="*/ 0 h 425"/>
                <a:gd name="T8" fmla="*/ 0 w 425"/>
                <a:gd name="T9" fmla="*/ 1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5" h="425">
                  <a:moveTo>
                    <a:pt x="223" y="425"/>
                  </a:moveTo>
                  <a:lnTo>
                    <a:pt x="425" y="293"/>
                  </a:lnTo>
                  <a:lnTo>
                    <a:pt x="425" y="71"/>
                  </a:lnTo>
                  <a:lnTo>
                    <a:pt x="243" y="0"/>
                  </a:lnTo>
                  <a:lnTo>
                    <a:pt x="0" y="10"/>
                  </a:ln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0" name="Line 5"/>
            <p:cNvSpPr>
              <a:spLocks noChangeShapeType="1"/>
            </p:cNvSpPr>
            <p:nvPr/>
          </p:nvSpPr>
          <p:spPr bwMode="auto">
            <a:xfrm>
              <a:off x="3022" y="1105"/>
              <a:ext cx="0" cy="2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Line 50"/>
            <p:cNvSpPr>
              <a:spLocks noChangeShapeType="1"/>
            </p:cNvSpPr>
            <p:nvPr/>
          </p:nvSpPr>
          <p:spPr bwMode="auto">
            <a:xfrm>
              <a:off x="3024" y="254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2" name="Line 52"/>
            <p:cNvSpPr>
              <a:spLocks noChangeShapeType="1"/>
            </p:cNvSpPr>
            <p:nvPr/>
          </p:nvSpPr>
          <p:spPr bwMode="auto">
            <a:xfrm flipV="1">
              <a:off x="3024" y="1536"/>
              <a:ext cx="100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54" name="Group 42"/>
          <p:cNvGrpSpPr>
            <a:grpSpLocks/>
          </p:cNvGrpSpPr>
          <p:nvPr/>
        </p:nvGrpSpPr>
        <p:grpSpPr bwMode="auto">
          <a:xfrm>
            <a:off x="4679950" y="2243138"/>
            <a:ext cx="3606800" cy="3629025"/>
            <a:chOff x="1553" y="1052"/>
            <a:chExt cx="2949" cy="2969"/>
          </a:xfrm>
        </p:grpSpPr>
        <p:sp>
          <p:nvSpPr>
            <p:cNvPr id="27672" name="Oval 13"/>
            <p:cNvSpPr>
              <a:spLocks noChangeArrowheads="1"/>
            </p:cNvSpPr>
            <p:nvPr/>
          </p:nvSpPr>
          <p:spPr bwMode="auto">
            <a:xfrm>
              <a:off x="1593" y="1105"/>
              <a:ext cx="2863" cy="28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Oval 14"/>
            <p:cNvSpPr>
              <a:spLocks noChangeArrowheads="1"/>
            </p:cNvSpPr>
            <p:nvPr/>
          </p:nvSpPr>
          <p:spPr bwMode="auto">
            <a:xfrm>
              <a:off x="1553" y="2278"/>
              <a:ext cx="105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Oval 15"/>
            <p:cNvSpPr>
              <a:spLocks noChangeArrowheads="1"/>
            </p:cNvSpPr>
            <p:nvPr/>
          </p:nvSpPr>
          <p:spPr bwMode="auto">
            <a:xfrm>
              <a:off x="1645" y="1954"/>
              <a:ext cx="106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Oval 16"/>
            <p:cNvSpPr>
              <a:spLocks noChangeArrowheads="1"/>
            </p:cNvSpPr>
            <p:nvPr/>
          </p:nvSpPr>
          <p:spPr bwMode="auto">
            <a:xfrm>
              <a:off x="1559" y="2748"/>
              <a:ext cx="106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6" name="Oval 17"/>
            <p:cNvSpPr>
              <a:spLocks noChangeArrowheads="1"/>
            </p:cNvSpPr>
            <p:nvPr/>
          </p:nvSpPr>
          <p:spPr bwMode="auto">
            <a:xfrm>
              <a:off x="1665" y="3067"/>
              <a:ext cx="107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Oval 18"/>
            <p:cNvSpPr>
              <a:spLocks noChangeArrowheads="1"/>
            </p:cNvSpPr>
            <p:nvPr/>
          </p:nvSpPr>
          <p:spPr bwMode="auto">
            <a:xfrm>
              <a:off x="1970" y="3504"/>
              <a:ext cx="107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Oval 19"/>
            <p:cNvSpPr>
              <a:spLocks noChangeArrowheads="1"/>
            </p:cNvSpPr>
            <p:nvPr/>
          </p:nvSpPr>
          <p:spPr bwMode="auto">
            <a:xfrm>
              <a:off x="2760" y="3895"/>
              <a:ext cx="105" cy="10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Oval 20"/>
            <p:cNvSpPr>
              <a:spLocks noChangeArrowheads="1"/>
            </p:cNvSpPr>
            <p:nvPr/>
          </p:nvSpPr>
          <p:spPr bwMode="auto">
            <a:xfrm>
              <a:off x="2958" y="3915"/>
              <a:ext cx="106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Oval 21"/>
            <p:cNvSpPr>
              <a:spLocks noChangeArrowheads="1"/>
            </p:cNvSpPr>
            <p:nvPr/>
          </p:nvSpPr>
          <p:spPr bwMode="auto">
            <a:xfrm>
              <a:off x="3362" y="3869"/>
              <a:ext cx="106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Oval 22"/>
            <p:cNvSpPr>
              <a:spLocks noChangeArrowheads="1"/>
            </p:cNvSpPr>
            <p:nvPr/>
          </p:nvSpPr>
          <p:spPr bwMode="auto">
            <a:xfrm>
              <a:off x="1712" y="1788"/>
              <a:ext cx="106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Oval 23"/>
            <p:cNvSpPr>
              <a:spLocks noChangeArrowheads="1"/>
            </p:cNvSpPr>
            <p:nvPr/>
          </p:nvSpPr>
          <p:spPr bwMode="auto">
            <a:xfrm>
              <a:off x="2010" y="1417"/>
              <a:ext cx="106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Oval 24"/>
            <p:cNvSpPr>
              <a:spLocks noChangeArrowheads="1"/>
            </p:cNvSpPr>
            <p:nvPr/>
          </p:nvSpPr>
          <p:spPr bwMode="auto">
            <a:xfrm>
              <a:off x="2812" y="1058"/>
              <a:ext cx="106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Oval 25"/>
            <p:cNvSpPr>
              <a:spLocks noChangeArrowheads="1"/>
            </p:cNvSpPr>
            <p:nvPr/>
          </p:nvSpPr>
          <p:spPr bwMode="auto">
            <a:xfrm>
              <a:off x="2939" y="1052"/>
              <a:ext cx="105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5" name="Oval 26"/>
            <p:cNvSpPr>
              <a:spLocks noChangeArrowheads="1"/>
            </p:cNvSpPr>
            <p:nvPr/>
          </p:nvSpPr>
          <p:spPr bwMode="auto">
            <a:xfrm>
              <a:off x="3415" y="1132"/>
              <a:ext cx="106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Oval 27"/>
            <p:cNvSpPr>
              <a:spLocks noChangeArrowheads="1"/>
            </p:cNvSpPr>
            <p:nvPr/>
          </p:nvSpPr>
          <p:spPr bwMode="auto">
            <a:xfrm>
              <a:off x="3773" y="1297"/>
              <a:ext cx="106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7" name="Oval 28"/>
            <p:cNvSpPr>
              <a:spLocks noChangeArrowheads="1"/>
            </p:cNvSpPr>
            <p:nvPr/>
          </p:nvSpPr>
          <p:spPr bwMode="auto">
            <a:xfrm>
              <a:off x="3999" y="1496"/>
              <a:ext cx="105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Oval 29"/>
            <p:cNvSpPr>
              <a:spLocks noChangeArrowheads="1"/>
            </p:cNvSpPr>
            <p:nvPr/>
          </p:nvSpPr>
          <p:spPr bwMode="auto">
            <a:xfrm>
              <a:off x="4271" y="1887"/>
              <a:ext cx="105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" name="Oval 30"/>
            <p:cNvSpPr>
              <a:spLocks noChangeArrowheads="1"/>
            </p:cNvSpPr>
            <p:nvPr/>
          </p:nvSpPr>
          <p:spPr bwMode="auto">
            <a:xfrm>
              <a:off x="4397" y="2544"/>
              <a:ext cx="105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0" name="Oval 31"/>
            <p:cNvSpPr>
              <a:spLocks noChangeArrowheads="1"/>
            </p:cNvSpPr>
            <p:nvPr/>
          </p:nvSpPr>
          <p:spPr bwMode="auto">
            <a:xfrm>
              <a:off x="4376" y="2736"/>
              <a:ext cx="107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1" name="Oval 32"/>
            <p:cNvSpPr>
              <a:spLocks noChangeArrowheads="1"/>
            </p:cNvSpPr>
            <p:nvPr/>
          </p:nvSpPr>
          <p:spPr bwMode="auto">
            <a:xfrm>
              <a:off x="4204" y="3212"/>
              <a:ext cx="106" cy="10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2" name="Oval 33"/>
            <p:cNvSpPr>
              <a:spLocks noChangeArrowheads="1"/>
            </p:cNvSpPr>
            <p:nvPr/>
          </p:nvSpPr>
          <p:spPr bwMode="auto">
            <a:xfrm>
              <a:off x="4032" y="3431"/>
              <a:ext cx="106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3" name="Oval 34"/>
            <p:cNvSpPr>
              <a:spLocks noChangeArrowheads="1"/>
            </p:cNvSpPr>
            <p:nvPr/>
          </p:nvSpPr>
          <p:spPr bwMode="auto">
            <a:xfrm>
              <a:off x="3721" y="3696"/>
              <a:ext cx="105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4" name="Oval 35"/>
            <p:cNvSpPr>
              <a:spLocks noChangeArrowheads="1"/>
            </p:cNvSpPr>
            <p:nvPr/>
          </p:nvSpPr>
          <p:spPr bwMode="auto">
            <a:xfrm>
              <a:off x="2474" y="1145"/>
              <a:ext cx="107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55" name="Group 60"/>
          <p:cNvGrpSpPr>
            <a:grpSpLocks/>
          </p:cNvGrpSpPr>
          <p:nvPr/>
        </p:nvGrpSpPr>
        <p:grpSpPr bwMode="auto">
          <a:xfrm>
            <a:off x="4064000" y="2012950"/>
            <a:ext cx="4462463" cy="3541713"/>
            <a:chOff x="1059" y="864"/>
            <a:chExt cx="3650" cy="2897"/>
          </a:xfrm>
        </p:grpSpPr>
        <p:sp>
          <p:nvSpPr>
            <p:cNvPr id="27668" name="Text Box 36"/>
            <p:cNvSpPr txBox="1">
              <a:spLocks noChangeArrowheads="1"/>
            </p:cNvSpPr>
            <p:nvPr/>
          </p:nvSpPr>
          <p:spPr bwMode="auto">
            <a:xfrm>
              <a:off x="4267" y="1607"/>
              <a:ext cx="44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0…</a:t>
              </a:r>
            </a:p>
          </p:txBody>
        </p:sp>
        <p:sp>
          <p:nvSpPr>
            <p:cNvPr id="27669" name="Text Box 37"/>
            <p:cNvSpPr txBox="1">
              <a:spLocks noChangeArrowheads="1"/>
            </p:cNvSpPr>
            <p:nvPr/>
          </p:nvSpPr>
          <p:spPr bwMode="auto">
            <a:xfrm>
              <a:off x="1429" y="3461"/>
              <a:ext cx="545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10…</a:t>
              </a:r>
            </a:p>
          </p:txBody>
        </p:sp>
        <p:sp>
          <p:nvSpPr>
            <p:cNvPr id="27670" name="Text Box 38"/>
            <p:cNvSpPr txBox="1">
              <a:spLocks noChangeArrowheads="1"/>
            </p:cNvSpPr>
            <p:nvPr/>
          </p:nvSpPr>
          <p:spPr bwMode="auto">
            <a:xfrm>
              <a:off x="1059" y="1791"/>
              <a:ext cx="64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110…</a:t>
              </a:r>
            </a:p>
          </p:txBody>
        </p:sp>
        <p:sp>
          <p:nvSpPr>
            <p:cNvPr id="27671" name="Text Box 39"/>
            <p:cNvSpPr txBox="1">
              <a:spLocks noChangeArrowheads="1"/>
            </p:cNvSpPr>
            <p:nvPr/>
          </p:nvSpPr>
          <p:spPr bwMode="auto">
            <a:xfrm>
              <a:off x="2047" y="864"/>
              <a:ext cx="64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111…</a:t>
              </a:r>
            </a:p>
          </p:txBody>
        </p:sp>
      </p:grpSp>
      <p:grpSp>
        <p:nvGrpSpPr>
          <p:cNvPr id="9323" name="Group 107"/>
          <p:cNvGrpSpPr>
            <a:grpSpLocks/>
          </p:cNvGrpSpPr>
          <p:nvPr/>
        </p:nvGrpSpPr>
        <p:grpSpPr bwMode="auto">
          <a:xfrm>
            <a:off x="4479925" y="1112838"/>
            <a:ext cx="4359275" cy="5440362"/>
            <a:chOff x="2822" y="701"/>
            <a:chExt cx="2746" cy="3427"/>
          </a:xfrm>
        </p:grpSpPr>
        <p:sp>
          <p:nvSpPr>
            <p:cNvPr id="27664" name="Text Box 77"/>
            <p:cNvSpPr txBox="1">
              <a:spLocks noChangeArrowheads="1"/>
            </p:cNvSpPr>
            <p:nvPr/>
          </p:nvSpPr>
          <p:spPr bwMode="auto">
            <a:xfrm>
              <a:off x="4550" y="3840"/>
              <a:ext cx="10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rgbClr val="010BFF"/>
                  </a:solidFill>
                </a:rPr>
                <a:t>Lookup ID</a:t>
              </a:r>
            </a:p>
          </p:txBody>
        </p:sp>
        <p:sp>
          <p:nvSpPr>
            <p:cNvPr id="27665" name="Text Box 78"/>
            <p:cNvSpPr txBox="1">
              <a:spLocks noChangeArrowheads="1"/>
            </p:cNvSpPr>
            <p:nvPr/>
          </p:nvSpPr>
          <p:spPr bwMode="auto">
            <a:xfrm>
              <a:off x="2822" y="701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rgbClr val="010BFF"/>
                  </a:solidFill>
                </a:rPr>
                <a:t>Source</a:t>
              </a:r>
            </a:p>
          </p:txBody>
        </p:sp>
        <p:sp>
          <p:nvSpPr>
            <p:cNvPr id="27666" name="Line 79"/>
            <p:cNvSpPr>
              <a:spLocks noChangeShapeType="1"/>
            </p:cNvSpPr>
            <p:nvPr/>
          </p:nvSpPr>
          <p:spPr bwMode="auto">
            <a:xfrm flipH="1" flipV="1">
              <a:off x="3206" y="960"/>
              <a:ext cx="24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82"/>
            <p:cNvSpPr>
              <a:spLocks noChangeShapeType="1"/>
            </p:cNvSpPr>
            <p:nvPr/>
          </p:nvSpPr>
          <p:spPr bwMode="auto">
            <a:xfrm>
              <a:off x="4776" y="3449"/>
              <a:ext cx="206" cy="39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99" name="Freeform 83"/>
          <p:cNvSpPr>
            <a:spLocks/>
          </p:cNvSpPr>
          <p:nvPr/>
        </p:nvSpPr>
        <p:spPr bwMode="auto">
          <a:xfrm>
            <a:off x="5880100" y="2424113"/>
            <a:ext cx="2171700" cy="879475"/>
          </a:xfrm>
          <a:custGeom>
            <a:avLst/>
            <a:gdLst>
              <a:gd name="T0" fmla="*/ 2171700 w 1776"/>
              <a:gd name="T1" fmla="*/ 879475 h 720"/>
              <a:gd name="T2" fmla="*/ 1360981 w 1776"/>
              <a:gd name="T3" fmla="*/ 743889 h 720"/>
              <a:gd name="T4" fmla="*/ 685993 w 1776"/>
              <a:gd name="T5" fmla="*/ 442180 h 720"/>
              <a:gd name="T6" fmla="*/ 0 w 1776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720">
                <a:moveTo>
                  <a:pt x="1776" y="720"/>
                </a:moveTo>
                <a:lnTo>
                  <a:pt x="1113" y="609"/>
                </a:lnTo>
                <a:lnTo>
                  <a:pt x="561" y="362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0" name="Freeform 84"/>
          <p:cNvSpPr>
            <a:spLocks/>
          </p:cNvSpPr>
          <p:nvPr/>
        </p:nvSpPr>
        <p:spPr bwMode="auto">
          <a:xfrm>
            <a:off x="7742238" y="3303588"/>
            <a:ext cx="309562" cy="1819275"/>
          </a:xfrm>
          <a:custGeom>
            <a:avLst/>
            <a:gdLst>
              <a:gd name="T0" fmla="*/ 15906 w 253"/>
              <a:gd name="T1" fmla="*/ 1819275 h 1488"/>
              <a:gd name="T2" fmla="*/ 0 w 253"/>
              <a:gd name="T3" fmla="*/ 1122375 h 1488"/>
              <a:gd name="T4" fmla="*/ 116239 w 253"/>
              <a:gd name="T5" fmla="*/ 504947 h 1488"/>
              <a:gd name="T6" fmla="*/ 309562 w 253"/>
              <a:gd name="T7" fmla="*/ 0 h 14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3" h="1488">
                <a:moveTo>
                  <a:pt x="13" y="1488"/>
                </a:moveTo>
                <a:lnTo>
                  <a:pt x="0" y="918"/>
                </a:lnTo>
                <a:lnTo>
                  <a:pt x="95" y="413"/>
                </a:lnTo>
                <a:lnTo>
                  <a:pt x="253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1" name="Freeform 85"/>
          <p:cNvSpPr>
            <a:spLocks/>
          </p:cNvSpPr>
          <p:nvPr/>
        </p:nvSpPr>
        <p:spPr bwMode="auto">
          <a:xfrm>
            <a:off x="7405688" y="5122863"/>
            <a:ext cx="352425" cy="352425"/>
          </a:xfrm>
          <a:custGeom>
            <a:avLst/>
            <a:gdLst>
              <a:gd name="T0" fmla="*/ 0 w 288"/>
              <a:gd name="T1" fmla="*/ 352425 h 288"/>
              <a:gd name="T2" fmla="*/ 22027 w 288"/>
              <a:gd name="T3" fmla="*/ 118699 h 288"/>
              <a:gd name="T4" fmla="*/ 150515 w 288"/>
              <a:gd name="T5" fmla="*/ 24474 h 288"/>
              <a:gd name="T6" fmla="*/ 352425 w 28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288">
                <a:moveTo>
                  <a:pt x="0" y="288"/>
                </a:moveTo>
                <a:lnTo>
                  <a:pt x="18" y="97"/>
                </a:lnTo>
                <a:lnTo>
                  <a:pt x="123" y="20"/>
                </a:lnTo>
                <a:lnTo>
                  <a:pt x="288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305" name="Group 89"/>
          <p:cNvGrpSpPr>
            <a:grpSpLocks/>
          </p:cNvGrpSpPr>
          <p:nvPr/>
        </p:nvGrpSpPr>
        <p:grpSpPr bwMode="auto">
          <a:xfrm>
            <a:off x="5880100" y="2541588"/>
            <a:ext cx="1466850" cy="2933700"/>
            <a:chOff x="2544" y="1296"/>
            <a:chExt cx="1200" cy="2400"/>
          </a:xfrm>
        </p:grpSpPr>
        <p:sp>
          <p:nvSpPr>
            <p:cNvPr id="27662" name="Line 86"/>
            <p:cNvSpPr>
              <a:spLocks noChangeShapeType="1"/>
            </p:cNvSpPr>
            <p:nvPr/>
          </p:nvSpPr>
          <p:spPr bwMode="auto">
            <a:xfrm>
              <a:off x="2544" y="1296"/>
              <a:ext cx="1200" cy="24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Text Box 88"/>
            <p:cNvSpPr txBox="1">
              <a:spLocks noChangeArrowheads="1"/>
            </p:cNvSpPr>
            <p:nvPr/>
          </p:nvSpPr>
          <p:spPr bwMode="auto">
            <a:xfrm rot="3737544">
              <a:off x="2373" y="2504"/>
              <a:ext cx="1148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rgbClr val="010BFF"/>
                  </a:solidFill>
                </a:rPr>
                <a:t>Response</a:t>
              </a:r>
            </a:p>
          </p:txBody>
        </p:sp>
      </p:grpSp>
      <p:sp>
        <p:nvSpPr>
          <p:cNvPr id="9322" name="Rectangle 106"/>
          <p:cNvSpPr>
            <a:spLocks noGrp="1" noChangeArrowheads="1"/>
          </p:cNvSpPr>
          <p:nvPr>
            <p:ph type="body" idx="1"/>
          </p:nvPr>
        </p:nvSpPr>
        <p:spPr>
          <a:xfrm>
            <a:off x="152400" y="1036637"/>
            <a:ext cx="4114800" cy="5673651"/>
          </a:xfrm>
          <a:noFill/>
        </p:spPr>
        <p:txBody>
          <a:bodyPr>
            <a:normAutofit/>
          </a:bodyPr>
          <a:lstStyle/>
          <a:p>
            <a:r>
              <a:rPr lang="en-US" sz="2800" dirty="0" smtClean="0"/>
              <a:t>Assign IDs to nodes</a:t>
            </a:r>
          </a:p>
          <a:p>
            <a:pPr lvl="1"/>
            <a:r>
              <a:rPr lang="en-US" sz="2400" dirty="0" smtClean="0"/>
              <a:t>Map hash values to node with closest ID</a:t>
            </a:r>
          </a:p>
          <a:p>
            <a:r>
              <a:rPr lang="en-US" sz="2800" dirty="0" smtClean="0"/>
              <a:t>Leaf set is successors and predecessors</a:t>
            </a:r>
          </a:p>
          <a:p>
            <a:pPr lvl="1"/>
            <a:r>
              <a:rPr lang="en-US" sz="2400" dirty="0" smtClean="0"/>
              <a:t>All that’s needed for correctness</a:t>
            </a:r>
          </a:p>
          <a:p>
            <a:r>
              <a:rPr lang="en-US" sz="2800" dirty="0" smtClean="0"/>
              <a:t>Routing table matches successively longer prefixes</a:t>
            </a:r>
          </a:p>
          <a:p>
            <a:pPr lvl="1"/>
            <a:r>
              <a:rPr lang="en-US" sz="2400" dirty="0" smtClean="0"/>
              <a:t>Allows efficient lookups</a:t>
            </a:r>
          </a:p>
          <a:p>
            <a:r>
              <a:rPr lang="en-US" sz="2800" dirty="0" smtClean="0"/>
              <a:t>Data Replication:</a:t>
            </a:r>
          </a:p>
          <a:p>
            <a:pPr lvl="1"/>
            <a:r>
              <a:rPr lang="en-US" dirty="0" smtClean="0"/>
              <a:t>On leaf set</a:t>
            </a:r>
          </a:p>
        </p:txBody>
      </p:sp>
    </p:spTree>
    <p:extLst>
      <p:ext uri="{BB962C8B-B14F-4D97-AF65-F5344CB8AC3E}">
        <p14:creationId xmlns:p14="http://schemas.microsoft.com/office/powerpoint/2010/main" val="917002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9" grpId="0" animBg="1"/>
      <p:bldP spid="9300" grpId="0" animBg="1"/>
      <p:bldP spid="9301" grpId="0" animBg="1"/>
      <p:bldP spid="9322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4176" y="152400"/>
            <a:ext cx="8555648" cy="533400"/>
          </a:xfrm>
        </p:spPr>
        <p:txBody>
          <a:bodyPr/>
          <a:lstStyle/>
          <a:p>
            <a:r>
              <a:rPr lang="en-US" dirty="0" err="1" smtClean="0"/>
              <a:t>DynamoDB</a:t>
            </a:r>
            <a:r>
              <a:rPr lang="en-US" dirty="0"/>
              <a:t> </a:t>
            </a:r>
            <a:r>
              <a:rPr lang="en-US" dirty="0" smtClean="0"/>
              <a:t>Example: Service Level Agreements (SLA)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3534" y="900113"/>
            <a:ext cx="4684542" cy="49276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can deliver its functionality in a bounded time: </a:t>
            </a:r>
          </a:p>
          <a:p>
            <a:pPr lvl="1"/>
            <a:r>
              <a:rPr lang="en-US" dirty="0" smtClean="0"/>
              <a:t>Every dependency in the platform needs to deliver its functionality with even tighter bounds.</a:t>
            </a:r>
          </a:p>
          <a:p>
            <a:r>
              <a:rPr lang="en-US" dirty="0" smtClean="0"/>
              <a:t>Example: service guaranteeing that it will provide a response within 300ms for 99.9% of its requests for a peak client load of 500 requests per second</a:t>
            </a:r>
          </a:p>
          <a:p>
            <a:r>
              <a:rPr lang="en-US" dirty="0" smtClean="0"/>
              <a:t>Contrast to services which focus on mean response time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0893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231300" y="1178286"/>
            <a:ext cx="3618524" cy="4649427"/>
          </a:xfrm>
        </p:spPr>
      </p:pic>
      <p:sp>
        <p:nvSpPr>
          <p:cNvPr id="508936" name="Text Box 8"/>
          <p:cNvSpPr txBox="1">
            <a:spLocks noChangeArrowheads="1"/>
          </p:cNvSpPr>
          <p:nvPr/>
        </p:nvSpPr>
        <p:spPr bwMode="auto">
          <a:xfrm>
            <a:off x="5699125" y="5827713"/>
            <a:ext cx="2682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8937" name="Text Box 9"/>
          <p:cNvSpPr txBox="1">
            <a:spLocks noChangeArrowheads="1"/>
          </p:cNvSpPr>
          <p:nvPr/>
        </p:nvSpPr>
        <p:spPr bwMode="auto">
          <a:xfrm>
            <a:off x="5073650" y="5911850"/>
            <a:ext cx="3917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Service-oriented architecture of </a:t>
            </a:r>
          </a:p>
          <a:p>
            <a:pPr algn="ctr"/>
            <a:r>
              <a:rPr lang="en-US" b="1" dirty="0"/>
              <a:t>Amazon’s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11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Block Ciphers with Symmetric Keys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685799"/>
            <a:ext cx="9182100" cy="20478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More sophisticated (e.g., block cipher) algorithms </a:t>
            </a:r>
          </a:p>
          <a:p>
            <a:pPr lvl="1"/>
            <a:r>
              <a:rPr lang="en-US" altLang="en-US" dirty="0" smtClean="0"/>
              <a:t>Works with a block size (e.g., 64 bits)</a:t>
            </a:r>
          </a:p>
          <a:p>
            <a:r>
              <a:rPr lang="en-US" altLang="en-US" dirty="0" smtClean="0"/>
              <a:t>Can encrypt blocks separately: 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Same </a:t>
            </a:r>
            <a:r>
              <a:rPr lang="en-US" altLang="en-US" dirty="0" err="1" smtClean="0">
                <a:sym typeface="Symbol" panose="05050102010706020507" pitchFamily="18" charset="2"/>
              </a:rPr>
              <a:t>plaintextsame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ciphertext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r>
              <a:rPr lang="en-US" altLang="en-US" dirty="0" smtClean="0">
                <a:sym typeface="Symbol" panose="05050102010706020507" pitchFamily="18" charset="2"/>
              </a:rPr>
              <a:t>Much better: 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Add in counter and/or link </a:t>
            </a:r>
            <a:r>
              <a:rPr lang="en-US" altLang="en-US" dirty="0" err="1" smtClean="0">
                <a:sym typeface="Symbol" panose="05050102010706020507" pitchFamily="18" charset="2"/>
              </a:rPr>
              <a:t>ciphertext</a:t>
            </a:r>
            <a:r>
              <a:rPr lang="en-US" altLang="en-US" dirty="0" smtClean="0">
                <a:sym typeface="Symbol" panose="05050102010706020507" pitchFamily="18" charset="2"/>
              </a:rPr>
              <a:t> of previous block</a:t>
            </a:r>
            <a:endParaRPr lang="en-US" altLang="en-US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4025"/>
            <a:ext cx="40386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949575"/>
            <a:ext cx="3733800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Freeform 6"/>
          <p:cNvSpPr>
            <a:spLocks noChangeArrowheads="1"/>
          </p:cNvSpPr>
          <p:nvPr/>
        </p:nvSpPr>
        <p:spPr bwMode="auto">
          <a:xfrm>
            <a:off x="2641600" y="2794000"/>
            <a:ext cx="4368800" cy="3835400"/>
          </a:xfrm>
          <a:custGeom>
            <a:avLst/>
            <a:gdLst>
              <a:gd name="T0" fmla="*/ 0 w 3124200"/>
              <a:gd name="T1" fmla="*/ 3733800 h 4140200"/>
              <a:gd name="T2" fmla="*/ 0 w 3124200"/>
              <a:gd name="T3" fmla="*/ 4140200 h 4140200"/>
              <a:gd name="T4" fmla="*/ 20797369 w 3124200"/>
              <a:gd name="T5" fmla="*/ 4140200 h 4140200"/>
              <a:gd name="T6" fmla="*/ 20983071 w 3124200"/>
              <a:gd name="T7" fmla="*/ 12700 h 4140200"/>
              <a:gd name="T8" fmla="*/ 45679940 w 3124200"/>
              <a:gd name="T9" fmla="*/ 0 h 4140200"/>
              <a:gd name="T10" fmla="*/ 45679940 w 3124200"/>
              <a:gd name="T11" fmla="*/ 228600 h 4140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24200"/>
              <a:gd name="T19" fmla="*/ 0 h 4140200"/>
              <a:gd name="T20" fmla="*/ 3124200 w 3124200"/>
              <a:gd name="T21" fmla="*/ 4140200 h 4140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24200" h="4140200">
                <a:moveTo>
                  <a:pt x="0" y="3733800"/>
                </a:moveTo>
                <a:lnTo>
                  <a:pt x="0" y="4140200"/>
                </a:lnTo>
                <a:lnTo>
                  <a:pt x="1422400" y="4140200"/>
                </a:lnTo>
                <a:cubicBezTo>
                  <a:pt x="1426633" y="2764367"/>
                  <a:pt x="1435100" y="12700"/>
                  <a:pt x="1435100" y="12700"/>
                </a:cubicBezTo>
                <a:lnTo>
                  <a:pt x="3124200" y="0"/>
                </a:lnTo>
                <a:lnTo>
                  <a:pt x="3124200" y="22860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4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  <p:bldP spid="419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Symmetric Key Ciphers - DES &amp; AES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763000" cy="54864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Data Encryption Standard (DES)</a:t>
            </a:r>
          </a:p>
          <a:p>
            <a:pPr lvl="1"/>
            <a:r>
              <a:rPr lang="en-US" altLang="en-US" dirty="0" smtClean="0"/>
              <a:t>Developed by IBM in 1970s, standardized by NBS/NIST</a:t>
            </a:r>
          </a:p>
          <a:p>
            <a:pPr lvl="1"/>
            <a:r>
              <a:rPr lang="en-US" altLang="en-US" dirty="0" smtClean="0"/>
              <a:t>56-bit key (decreased from 64 bits at NSA’</a:t>
            </a:r>
            <a:r>
              <a:rPr lang="en-US" altLang="ja-JP" dirty="0" smtClean="0"/>
              <a:t>s request)</a:t>
            </a:r>
          </a:p>
          <a:p>
            <a:pPr lvl="1"/>
            <a:r>
              <a:rPr lang="en-US" altLang="en-US" dirty="0" smtClean="0"/>
              <a:t>Still fairly strong other than brute-forcing the key space</a:t>
            </a:r>
          </a:p>
          <a:p>
            <a:pPr lvl="2"/>
            <a:r>
              <a:rPr lang="en-US" altLang="en-US" dirty="0" smtClean="0"/>
              <a:t>But custom hardware can crack a key in &lt; 24 hours</a:t>
            </a:r>
          </a:p>
          <a:p>
            <a:pPr lvl="1"/>
            <a:r>
              <a:rPr lang="en-US" altLang="en-US" dirty="0" smtClean="0"/>
              <a:t>Today many financial institutions use Triple DES</a:t>
            </a:r>
          </a:p>
          <a:p>
            <a:pPr lvl="2"/>
            <a:r>
              <a:rPr lang="en-US" altLang="en-US" dirty="0" smtClean="0"/>
              <a:t>DES applied 3 times, with 3 keys totaling 168 bits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Advanced Encryption Standard (AES)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Replacement for DES standardized in 2002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Key size: 128, 192 or 256 bits</a:t>
            </a:r>
          </a:p>
          <a:p>
            <a:r>
              <a:rPr lang="en-US" altLang="en-US" dirty="0" smtClean="0"/>
              <a:t>How fundamentally strong are they?</a:t>
            </a:r>
          </a:p>
          <a:p>
            <a:pPr lvl="1"/>
            <a:r>
              <a:rPr lang="en-US" altLang="en-US" dirty="0" smtClean="0"/>
              <a:t>No one knows (no proofs exist)</a:t>
            </a:r>
          </a:p>
        </p:txBody>
      </p:sp>
    </p:spTree>
    <p:extLst>
      <p:ext uri="{BB962C8B-B14F-4D97-AF65-F5344CB8AC3E}">
        <p14:creationId xmlns:p14="http://schemas.microsoft.com/office/powerpoint/2010/main" val="253624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  <a:fontScheme name="Office">
    <a:majorFont>
      <a:latin typeface="Comic Sans MS"/>
      <a:ea typeface=""/>
      <a:cs typeface=""/>
    </a:majorFont>
    <a:minorFont>
      <a:latin typeface="Comic Sans MS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89957</TotalTime>
  <Pages>60</Pages>
  <Words>5021</Words>
  <Application>Microsoft Macintosh PowerPoint</Application>
  <PresentationFormat>On-screen Show (4:3)</PresentationFormat>
  <Paragraphs>982</Paragraphs>
  <Slides>71</Slides>
  <Notes>41</Notes>
  <HiddenSlides>34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9" baseType="lpstr">
      <vt:lpstr>Arial Narrow</vt:lpstr>
      <vt:lpstr>BlairMdITC TT-Medium</vt:lpstr>
      <vt:lpstr>Comic Sans MS</vt:lpstr>
      <vt:lpstr>Consolas</vt:lpstr>
      <vt:lpstr>Courier New</vt:lpstr>
      <vt:lpstr>Gill Sans Light</vt:lpstr>
      <vt:lpstr>Helvetica</vt:lpstr>
      <vt:lpstr>Key</vt:lpstr>
      <vt:lpstr>MS PGothic</vt:lpstr>
      <vt:lpstr>ＭＳ Ｐゴシック</vt:lpstr>
      <vt:lpstr>Symbol</vt:lpstr>
      <vt:lpstr>Tahoma</vt:lpstr>
      <vt:lpstr>Times</vt:lpstr>
      <vt:lpstr>Wingdings</vt:lpstr>
      <vt:lpstr>굴림</vt:lpstr>
      <vt:lpstr>Arial</vt:lpstr>
      <vt:lpstr>Office</vt:lpstr>
      <vt:lpstr>Clip</vt:lpstr>
      <vt:lpstr>CS162 Operating Systems and Systems Programming Lecture 24   Security</vt:lpstr>
      <vt:lpstr>What is Computer Security Today?</vt:lpstr>
      <vt:lpstr>Protection vs. Security</vt:lpstr>
      <vt:lpstr>Security Requirements</vt:lpstr>
      <vt:lpstr>Securing Communication: Cryptography </vt:lpstr>
      <vt:lpstr>Using Symmetric Keys </vt:lpstr>
      <vt:lpstr>Symmetric Keys</vt:lpstr>
      <vt:lpstr>Block Ciphers with Symmetric Keys</vt:lpstr>
      <vt:lpstr>Symmetric Key Ciphers - DES &amp; AES</vt:lpstr>
      <vt:lpstr>Authentication in Distributed Systems</vt:lpstr>
      <vt:lpstr>Authentication via Secret Key</vt:lpstr>
      <vt:lpstr>Secure Hash Function</vt:lpstr>
      <vt:lpstr>Integrity: Cryptographic Hashes</vt:lpstr>
      <vt:lpstr>Using Hashing for Integrity</vt:lpstr>
      <vt:lpstr>Standard Cryptographic Hash Functions</vt:lpstr>
      <vt:lpstr>Administrivia</vt:lpstr>
      <vt:lpstr>break</vt:lpstr>
      <vt:lpstr>Key Distribution</vt:lpstr>
      <vt:lpstr>Authentication Server Continued [Kerberos]</vt:lpstr>
      <vt:lpstr>Asymmetric Encryption (Public Key)</vt:lpstr>
      <vt:lpstr>Public Key / Asymmetric Encryption</vt:lpstr>
      <vt:lpstr>Public Key Encryption Details</vt:lpstr>
      <vt:lpstr>Public Key Cryptography</vt:lpstr>
      <vt:lpstr>Properties of RSA</vt:lpstr>
      <vt:lpstr>Simple Public Key Authentication</vt:lpstr>
      <vt:lpstr>Non-Repudiation: RSA Crypto &amp; Signatures</vt:lpstr>
      <vt:lpstr>RSA Crypto &amp; Signatures (cont’d)</vt:lpstr>
      <vt:lpstr>Digital Certificates</vt:lpstr>
      <vt:lpstr>Summary of Our Crypto Toolkit</vt:lpstr>
      <vt:lpstr>Putting It All Together - HTTPS</vt:lpstr>
      <vt:lpstr>HTTPS Connection (SSL/TLS) (cont’d)</vt:lpstr>
      <vt:lpstr>Inside the Server’s Certificate</vt:lpstr>
      <vt:lpstr>Validating Amazon’s Identity</vt:lpstr>
      <vt:lpstr>Certificate Validation</vt:lpstr>
      <vt:lpstr>HTTPS Connection (SSL/TLS) cont’d</vt:lpstr>
      <vt:lpstr>Security Summary</vt:lpstr>
      <vt:lpstr>Thank you!</vt:lpstr>
      <vt:lpstr>Background of Cloud Computing</vt:lpstr>
      <vt:lpstr>Data Deluge</vt:lpstr>
      <vt:lpstr>Data Grows Faster than Moore’s Law</vt:lpstr>
      <vt:lpstr>Solving the Impedance Mismatch</vt:lpstr>
      <vt:lpstr>Enter the World of Distributed Systems</vt:lpstr>
      <vt:lpstr>The Datacenter is the new Computer</vt:lpstr>
      <vt:lpstr>Datacenter/Cloud Computing OS</vt:lpstr>
      <vt:lpstr>Classical Operating Systems</vt:lpstr>
      <vt:lpstr>Datacenter/Cloud Operating System</vt:lpstr>
      <vt:lpstr>Google Cloud Infrastructure</vt:lpstr>
      <vt:lpstr>GFS/HDFS Insights </vt:lpstr>
      <vt:lpstr>GFS/HDFS Insights (2) </vt:lpstr>
      <vt:lpstr>MapReduce Programming Model</vt:lpstr>
      <vt:lpstr>Word Count Execution</vt:lpstr>
      <vt:lpstr>MapReduce Insights</vt:lpstr>
      <vt:lpstr>What is MapReduce Used For?</vt:lpstr>
      <vt:lpstr>MapReduce Pros</vt:lpstr>
      <vt:lpstr>MapReduce Cons</vt:lpstr>
      <vt:lpstr>Future?</vt:lpstr>
      <vt:lpstr>Truly Distributed Apps: The Swarm of Resources</vt:lpstr>
      <vt:lpstr>An New Application Model</vt:lpstr>
      <vt:lpstr>Recall: Iterative vs. Recursive Query</vt:lpstr>
      <vt:lpstr>Scalability</vt:lpstr>
      <vt:lpstr>Scalability: Load Balancing</vt:lpstr>
      <vt:lpstr>Consistency</vt:lpstr>
      <vt:lpstr>Consistency (cont’d)</vt:lpstr>
      <vt:lpstr>Consistency (cont’d)</vt:lpstr>
      <vt:lpstr>Quorum Consensus</vt:lpstr>
      <vt:lpstr>Quorum Consensus Example</vt:lpstr>
      <vt:lpstr>Quorum Consensus Example</vt:lpstr>
      <vt:lpstr>Scaling Up Directory</vt:lpstr>
      <vt:lpstr>Key to Node Mapping Example</vt:lpstr>
      <vt:lpstr>Lookup in Chord-like system (with Leaf Set)</vt:lpstr>
      <vt:lpstr>DynamoDB Example: Service Level Agreements (SLA)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Microsoft Office User</cp:lastModifiedBy>
  <cp:revision>1006</cp:revision>
  <cp:lastPrinted>2015-04-30T04:31:28Z</cp:lastPrinted>
  <dcterms:created xsi:type="dcterms:W3CDTF">1995-08-12T11:37:26Z</dcterms:created>
  <dcterms:modified xsi:type="dcterms:W3CDTF">2016-04-27T23:35:07Z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