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932" r:id="rId3"/>
    <p:sldId id="933" r:id="rId4"/>
    <p:sldId id="934" r:id="rId5"/>
    <p:sldId id="942" r:id="rId6"/>
    <p:sldId id="943" r:id="rId7"/>
    <p:sldId id="944" r:id="rId8"/>
    <p:sldId id="945" r:id="rId9"/>
    <p:sldId id="926" r:id="rId10"/>
    <p:sldId id="881" r:id="rId11"/>
    <p:sldId id="885" r:id="rId12"/>
    <p:sldId id="941" r:id="rId13"/>
    <p:sldId id="939" r:id="rId14"/>
    <p:sldId id="879" r:id="rId15"/>
    <p:sldId id="880" r:id="rId16"/>
    <p:sldId id="887" r:id="rId17"/>
    <p:sldId id="940" r:id="rId18"/>
    <p:sldId id="882" r:id="rId19"/>
    <p:sldId id="823" r:id="rId20"/>
    <p:sldId id="824" r:id="rId21"/>
    <p:sldId id="825" r:id="rId22"/>
    <p:sldId id="826" r:id="rId23"/>
    <p:sldId id="827" r:id="rId24"/>
    <p:sldId id="828" r:id="rId25"/>
    <p:sldId id="829" r:id="rId26"/>
    <p:sldId id="830" r:id="rId27"/>
    <p:sldId id="947" r:id="rId28"/>
    <p:sldId id="837" r:id="rId29"/>
    <p:sldId id="838" r:id="rId30"/>
    <p:sldId id="840" r:id="rId31"/>
    <p:sldId id="841" r:id="rId32"/>
    <p:sldId id="842" r:id="rId33"/>
    <p:sldId id="848" r:id="rId34"/>
    <p:sldId id="792" r:id="rId35"/>
    <p:sldId id="872" r:id="rId36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2" autoAdjust="0"/>
    <p:restoredTop sz="94799" autoAdjust="0"/>
  </p:normalViewPr>
  <p:slideViewPr>
    <p:cSldViewPr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4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28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93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820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392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30958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624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1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097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26032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8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3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1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91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61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526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648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224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714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261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10.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2/24/16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3403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10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24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952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095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sz="2800" dirty="0" smtClean="0"/>
              <a:t>Handling Differences in Importance:</a:t>
            </a:r>
            <a:br>
              <a:rPr lang="en-US" sz="2800" dirty="0" smtClean="0"/>
            </a:br>
            <a:r>
              <a:rPr lang="en-US" sz="2800" dirty="0" smtClean="0"/>
              <a:t>Strict Priority Scheduling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534400" cy="4191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Execution Plan</a:t>
            </a:r>
          </a:p>
          <a:p>
            <a:pPr lvl="1"/>
            <a:r>
              <a:rPr lang="en-US" dirty="0" smtClean="0"/>
              <a:t>Always execute highest-priority </a:t>
            </a:r>
            <a:r>
              <a:rPr lang="en-US" dirty="0" err="1" smtClean="0"/>
              <a:t>runable</a:t>
            </a:r>
            <a:r>
              <a:rPr lang="en-US" dirty="0" smtClean="0"/>
              <a:t> jobs to completion</a:t>
            </a:r>
          </a:p>
          <a:p>
            <a:pPr lvl="1"/>
            <a:r>
              <a:rPr lang="en-US" dirty="0" smtClean="0"/>
              <a:t>Each queue can be processed in Round-Robin fashion with some time-quantum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Starvation: </a:t>
            </a:r>
          </a:p>
          <a:p>
            <a:pPr lvl="2"/>
            <a:r>
              <a:rPr lang="en-US" dirty="0" smtClean="0"/>
              <a:t>Lower priority jobs don’t get to run because higher priority tasks always running</a:t>
            </a:r>
          </a:p>
          <a:p>
            <a:pPr lvl="1"/>
            <a:r>
              <a:rPr lang="en-US" dirty="0" smtClean="0"/>
              <a:t>Deadlock: Priority Inversion</a:t>
            </a:r>
          </a:p>
          <a:p>
            <a:pPr lvl="2"/>
            <a:r>
              <a:rPr lang="en-US" dirty="0" smtClean="0"/>
              <a:t>Not strictly a problem with priority scheduling, but happens when low priority task has lock needed by high-priority task</a:t>
            </a:r>
          </a:p>
          <a:p>
            <a:pPr lvl="2"/>
            <a:r>
              <a:rPr lang="en-US" dirty="0" smtClean="0"/>
              <a:t>Usually involves third, intermediate priority task that keeps running even though high-priority task should be running</a:t>
            </a:r>
          </a:p>
          <a:p>
            <a:r>
              <a:rPr lang="en-US" dirty="0" smtClean="0"/>
              <a:t>How to fix problems?</a:t>
            </a:r>
          </a:p>
          <a:p>
            <a:pPr lvl="1"/>
            <a:r>
              <a:rPr lang="en-US" dirty="0" smtClean="0"/>
              <a:t>Dynamic priorities – adjust base-level priority up or down based on heuristics about interactivity, locking, burst behavior, etc…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762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Light"/>
                <a:cs typeface="Gill Sans Light"/>
              </a:rPr>
              <a:t>Priority </a:t>
            </a:r>
            <a:r>
              <a:rPr lang="en-US" sz="2000" dirty="0" smtClean="0">
                <a:latin typeface="Gill Sans Light"/>
                <a:cs typeface="Gill Sans Light"/>
              </a:rPr>
              <a:t>3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143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Light"/>
                <a:cs typeface="Gill Sans Light"/>
              </a:rPr>
              <a:t>Priority </a:t>
            </a:r>
            <a:r>
              <a:rPr lang="en-US" sz="2000" dirty="0" smtClean="0">
                <a:latin typeface="Gill Sans Light"/>
                <a:cs typeface="Gill Sans Light"/>
              </a:rPr>
              <a:t>2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1524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Light"/>
                <a:cs typeface="Gill Sans Light"/>
              </a:rPr>
              <a:t>Priority </a:t>
            </a:r>
            <a:r>
              <a:rPr lang="en-US" sz="2000" dirty="0" smtClean="0">
                <a:latin typeface="Gill Sans Light"/>
                <a:cs typeface="Gill Sans Light"/>
              </a:rPr>
              <a:t>1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905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7747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0828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965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9652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387850" y="20955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143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1346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3592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about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Strict fixed-priority scheduling between queues is unfair (run highest, then next, </a:t>
            </a:r>
            <a:r>
              <a:rPr lang="en-US" altLang="ko-KR" dirty="0" err="1" smtClean="0">
                <a:ea typeface="굴림" charset="-127"/>
              </a:rPr>
              <a:t>etc</a:t>
            </a:r>
            <a:r>
              <a:rPr lang="en-US" altLang="ko-KR" dirty="0" smtClean="0">
                <a:ea typeface="굴림" charset="-127"/>
              </a:rPr>
              <a:t>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long running jobs may never get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In </a:t>
            </a:r>
            <a:r>
              <a:rPr lang="en-US" altLang="ko-KR" dirty="0" err="1" smtClean="0">
                <a:ea typeface="굴림" charset="-127"/>
              </a:rPr>
              <a:t>Multics</a:t>
            </a:r>
            <a:r>
              <a:rPr lang="en-US" altLang="ko-KR" dirty="0" smtClean="0">
                <a:ea typeface="굴림" charset="-127"/>
              </a:rPr>
              <a:t>, shut down machine, found 10-year-old job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Must give long-running jobs a fraction of the CPU even when there are shorter jobs to run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Tradeoff: fairness gained by hurting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avg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 response time!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How to implement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Could give each queue some fraction of the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if one long-running job and 100 short-running ones?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Like express lanes in a supermarket—sometimes express lanes get so long, get better service by going into one of the other lines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Could increase priority of jobs that don’t get service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is done in some variants of UNIX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This is ad hoc—what rate should you increase priorities?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And, as system gets overloaded, no job gets CPU time, so everyone increases in </a:t>
            </a:r>
            <a:r>
              <a:rPr lang="en-US" altLang="ko-KR" dirty="0" err="1" smtClean="0">
                <a:ea typeface="굴림" charset="-127"/>
              </a:rPr>
              <a:t>priority</a:t>
            </a:r>
            <a:r>
              <a:rPr lang="en-US" altLang="ko-KR" dirty="0" err="1" smtClean="0">
                <a:ea typeface="굴림" charset="-127"/>
                <a:sym typeface="Symbol" pitchFamily="18" charset="2"/>
              </a:rPr>
              <a:t>Interactive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 jobs suffer</a:t>
            </a:r>
          </a:p>
        </p:txBody>
      </p:sp>
    </p:spTree>
    <p:extLst>
      <p:ext uri="{BB962C8B-B14F-4D97-AF65-F5344CB8AC3E}">
        <p14:creationId xmlns:p14="http://schemas.microsoft.com/office/powerpoint/2010/main" val="1488527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Midterm coming up soon</a:t>
            </a:r>
          </a:p>
          <a:p>
            <a:pPr lvl="1"/>
            <a:r>
              <a:rPr lang="en-US" dirty="0" smtClean="0"/>
              <a:t>Wednesday 3/9 6-7:30PM in 10 </a:t>
            </a:r>
            <a:r>
              <a:rPr lang="en-US" dirty="0"/>
              <a:t>EVANS </a:t>
            </a:r>
            <a:r>
              <a:rPr lang="en-US" dirty="0" smtClean="0"/>
              <a:t>and 155 </a:t>
            </a:r>
            <a:r>
              <a:rPr lang="en-US" dirty="0"/>
              <a:t>DWINELLE </a:t>
            </a:r>
            <a:endParaRPr lang="en-US" dirty="0" smtClean="0"/>
          </a:p>
          <a:p>
            <a:pPr lvl="1"/>
            <a:r>
              <a:rPr lang="en-US" dirty="0" smtClean="0"/>
              <a:t>Rooms assignment:</a:t>
            </a:r>
            <a:r>
              <a:rPr lang="en-US" dirty="0"/>
              <a:t> </a:t>
            </a:r>
            <a:r>
              <a:rPr lang="en-US" dirty="0" err="1" smtClean="0"/>
              <a:t>aa</a:t>
            </a:r>
            <a:r>
              <a:rPr lang="en-US" dirty="0" smtClean="0"/>
              <a:t>-eh 10 Evans, </a:t>
            </a:r>
            <a:r>
              <a:rPr lang="en-US" dirty="0" err="1" smtClean="0"/>
              <a:t>ej-oa</a:t>
            </a:r>
            <a:r>
              <a:rPr lang="en-US" dirty="0" smtClean="0"/>
              <a:t> 155 </a:t>
            </a:r>
            <a:r>
              <a:rPr lang="en-US" dirty="0" err="1" smtClean="0"/>
              <a:t>Dwinelle</a:t>
            </a:r>
            <a:endParaRPr lang="en-US" dirty="0" smtClean="0"/>
          </a:p>
          <a:p>
            <a:pPr lvl="1"/>
            <a:r>
              <a:rPr lang="en-US" dirty="0" smtClean="0"/>
              <a:t>Closed book, no calculators, one double-side page of handwritten notes</a:t>
            </a:r>
          </a:p>
          <a:p>
            <a:pPr lvl="1"/>
            <a:r>
              <a:rPr lang="en-US" dirty="0" smtClean="0"/>
              <a:t>No class that day, extra office hours</a:t>
            </a:r>
          </a:p>
          <a:p>
            <a:pPr lvl="1"/>
            <a:r>
              <a:rPr lang="en-US" dirty="0" smtClean="0"/>
              <a:t>Review session TBA on Sat or Sun afternoon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Topics will include the material through lecture 12 (Wed 3/2)</a:t>
            </a:r>
          </a:p>
          <a:p>
            <a:pPr lvl="1"/>
            <a:r>
              <a:rPr lang="en-US" dirty="0" smtClean="0"/>
              <a:t>Includes lectures, project 1, </a:t>
            </a:r>
            <a:r>
              <a:rPr lang="en-US" dirty="0" err="1" smtClean="0"/>
              <a:t>homeworks</a:t>
            </a:r>
            <a:r>
              <a:rPr lang="en-US" dirty="0" smtClean="0"/>
              <a:t>, readings, textbook</a:t>
            </a:r>
          </a:p>
          <a:p>
            <a:pPr lvl="1"/>
            <a:endParaRPr lang="en-US" dirty="0"/>
          </a:p>
          <a:p>
            <a:r>
              <a:rPr lang="en-US" dirty="0"/>
              <a:t>Apple Core OS Tech </a:t>
            </a:r>
            <a:r>
              <a:rPr lang="en-US" dirty="0" smtClean="0"/>
              <a:t>Talk </a:t>
            </a:r>
            <a:r>
              <a:rPr lang="en-US" dirty="0" err="1" smtClean="0"/>
              <a:t>Infosession</a:t>
            </a:r>
            <a:r>
              <a:rPr lang="en-US" dirty="0" smtClean="0"/>
              <a:t> next week</a:t>
            </a:r>
            <a:endParaRPr lang="en-US" dirty="0"/>
          </a:p>
          <a:p>
            <a:pPr lvl="1"/>
            <a:r>
              <a:rPr lang="en-US" dirty="0"/>
              <a:t>Tuesday, March </a:t>
            </a:r>
            <a:r>
              <a:rPr lang="en-US" dirty="0" smtClean="0"/>
              <a:t>1 6</a:t>
            </a:r>
            <a:r>
              <a:rPr lang="en-US" dirty="0"/>
              <a:t>:15 </a:t>
            </a:r>
            <a:r>
              <a:rPr lang="en-US" dirty="0" smtClean="0"/>
              <a:t>– 7</a:t>
            </a:r>
            <a:r>
              <a:rPr lang="en-US" dirty="0"/>
              <a:t>:</a:t>
            </a:r>
            <a:r>
              <a:rPr lang="en-US" dirty="0" smtClean="0"/>
              <a:t>30PM  in </a:t>
            </a:r>
            <a:r>
              <a:rPr lang="en-US" dirty="0" err="1" smtClean="0"/>
              <a:t>Woz</a:t>
            </a:r>
            <a:r>
              <a:rPr lang="en-US" dirty="0" smtClean="0"/>
              <a:t> Lounge</a:t>
            </a:r>
          </a:p>
        </p:txBody>
      </p:sp>
    </p:spTree>
    <p:extLst>
      <p:ext uri="{BB962C8B-B14F-4D97-AF65-F5344CB8AC3E}">
        <p14:creationId xmlns:p14="http://schemas.microsoft.com/office/powerpoint/2010/main" val="41372860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96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On average, CPU time is proportional to number of tickets given to each job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1954215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Lottery Scheduling Example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Assume short jobs get 10 tickets, long jobs get 1 ticket</a:t>
            </a: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What if too many short jobs to give reasonable 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response time?  </a:t>
            </a:r>
          </a:p>
          <a:p>
            <a:pPr lvl="2"/>
            <a:r>
              <a:rPr lang="en-US" altLang="ko-KR" dirty="0" smtClean="0">
                <a:ea typeface="굴림" charset="-127"/>
              </a:rPr>
              <a:t>If load average is 100, hard to make progress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8729076"/>
              </p:ext>
            </p:extLst>
          </p:nvPr>
        </p:nvGraphicFramePr>
        <p:xfrm>
          <a:off x="1219200" y="1828800"/>
          <a:ext cx="6934200" cy="2952436"/>
        </p:xfrm>
        <a:graphic>
          <a:graphicData uri="http://schemas.openxmlformats.org/drawingml/2006/table">
            <a:tbl>
              <a:tblPr/>
              <a:tblGrid>
                <a:gridCol w="2333625"/>
                <a:gridCol w="2333625"/>
                <a:gridCol w="2266950"/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굴림" pitchFamily="50" charset="-127"/>
                          <a:cs typeface="Gill Sans Light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6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Deterministic modeling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takes a predetermined workload and compute the performance of each algorithm  for that workload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Queueing</a:t>
            </a:r>
            <a:r>
              <a:rPr lang="en-US" altLang="ko-KR" dirty="0" smtClean="0">
                <a:ea typeface="굴림" panose="020B0600000101010101" pitchFamily="34" charset="-127"/>
              </a:rPr>
              <a:t> models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Mathematical approach for handling stochastic workloads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Implementation/Simulation: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Build system which allows actual algorithms to be run against actual data.  Most flexible/general.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b="0" dirty="0" smtClean="0">
              <a:ea typeface="굴림" panose="020B0600000101010101" pitchFamily="34" charset="-127"/>
            </a:endParaRP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2209800" y="3436938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857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Assumption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8392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27563" y="1295400"/>
            <a:ext cx="3204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solidFill>
                  <a:schemeClr val="hlink"/>
                </a:solidFill>
                <a:latin typeface="Gill Sans Light"/>
                <a:cs typeface="Gill Sans Light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sz="2800" dirty="0" smtClean="0"/>
              <a:t>How to Handle </a:t>
            </a:r>
            <a:r>
              <a:rPr lang="en-US" sz="2800" dirty="0"/>
              <a:t>S</a:t>
            </a:r>
            <a:r>
              <a:rPr lang="en-US" sz="2800" dirty="0" smtClean="0"/>
              <a:t>imultaneous </a:t>
            </a:r>
            <a:r>
              <a:rPr lang="en-US" sz="2800" dirty="0"/>
              <a:t>M</a:t>
            </a:r>
            <a:r>
              <a:rPr lang="en-US" sz="2800" dirty="0" smtClean="0"/>
              <a:t>ix of Diff </a:t>
            </a:r>
            <a:r>
              <a:rPr lang="en-US" sz="2800" dirty="0"/>
              <a:t>T</a:t>
            </a:r>
            <a:r>
              <a:rPr lang="en-US" sz="2800" dirty="0" smtClean="0"/>
              <a:t>ypes of Apps?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we use Burst Time (observed) to decide which application gets CPU time?</a:t>
            </a:r>
          </a:p>
          <a:p>
            <a:r>
              <a:rPr lang="en-US" dirty="0" smtClean="0"/>
              <a:t>Consider mix of </a:t>
            </a:r>
            <a:r>
              <a:rPr lang="en-US" i="1" dirty="0" smtClean="0"/>
              <a:t>interactive </a:t>
            </a:r>
            <a:r>
              <a:rPr lang="en-US" dirty="0" smtClean="0"/>
              <a:t>and</a:t>
            </a:r>
            <a:r>
              <a:rPr lang="en-US" i="1" dirty="0"/>
              <a:t> </a:t>
            </a:r>
            <a:r>
              <a:rPr lang="en-US" i="1" dirty="0" smtClean="0"/>
              <a:t>high throughput </a:t>
            </a:r>
            <a:r>
              <a:rPr lang="en-US" dirty="0" smtClean="0"/>
              <a:t>apps:</a:t>
            </a:r>
          </a:p>
          <a:p>
            <a:pPr lvl="1"/>
            <a:r>
              <a:rPr lang="en-US" dirty="0" smtClean="0"/>
              <a:t>How to best schedule them?</a:t>
            </a:r>
          </a:p>
          <a:p>
            <a:pPr lvl="1"/>
            <a:r>
              <a:rPr lang="en-US" dirty="0" smtClean="0"/>
              <a:t>How to recognize one from the other?</a:t>
            </a:r>
          </a:p>
          <a:p>
            <a:pPr lvl="2"/>
            <a:r>
              <a:rPr lang="en-US" dirty="0" smtClean="0"/>
              <a:t>Do you trust app to say that it is “interactive”?</a:t>
            </a:r>
          </a:p>
          <a:p>
            <a:pPr lvl="1"/>
            <a:r>
              <a:rPr lang="en-US" dirty="0" smtClean="0"/>
              <a:t>Should you schedule the set of apps identically on servers, workstations, pads, and cellphones?</a:t>
            </a:r>
          </a:p>
          <a:p>
            <a:r>
              <a:rPr lang="en-US" dirty="0" smtClean="0"/>
              <a:t>Assumptions encoded into many schedulers:</a:t>
            </a:r>
          </a:p>
          <a:p>
            <a:pPr lvl="1"/>
            <a:r>
              <a:rPr lang="en-US" dirty="0" smtClean="0"/>
              <a:t>Apps that sleep a lot and have short bursts must be interactive apps – they should get high priority</a:t>
            </a:r>
          </a:p>
          <a:p>
            <a:pPr lvl="1"/>
            <a:r>
              <a:rPr lang="en-US" dirty="0" smtClean="0"/>
              <a:t>Apps that compute a lot should get low(</a:t>
            </a:r>
            <a:r>
              <a:rPr lang="en-US" dirty="0" err="1" smtClean="0"/>
              <a:t>er</a:t>
            </a:r>
            <a:r>
              <a:rPr lang="en-US" dirty="0" smtClean="0"/>
              <a:t>?) priority, since they won’t notice intermittent bursts from interactive apps</a:t>
            </a:r>
          </a:p>
          <a:p>
            <a:r>
              <a:rPr lang="en-US" dirty="0" smtClean="0"/>
              <a:t>Hard to characterize apps:</a:t>
            </a:r>
          </a:p>
          <a:p>
            <a:pPr lvl="1"/>
            <a:r>
              <a:rPr lang="en-US" dirty="0" smtClean="0"/>
              <a:t>What about apps that sleep for a long time, but then compute for a long time?</a:t>
            </a:r>
          </a:p>
          <a:p>
            <a:pPr lvl="1"/>
            <a:r>
              <a:rPr lang="en-US" dirty="0" smtClean="0"/>
              <a:t>Or, what about apps that must run under all circumstances (say periodically)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575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we always mirror best FCFS?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Shortest Job First (SJF):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Run whatever job has the least amount of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computation to do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Sometimes called “Shortest Time to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Completion First” (STCF)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Preemptive version of SJF: if job arrives and has a shorter time to completion than the remaining time on the current job, immediately preempt CPU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Sometimes called “Shortest Remaining Time to Completion First” (SRTCF)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can be applied either to a whole program or the current CPU burst of each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Idea is to get short jobs out of the system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Big effect on short jobs, only small effect on long ones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0"/>
            <a:ext cx="19812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26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</a:t>
            </a:r>
            <a:r>
              <a:rPr lang="en-US" altLang="ko-KR" i="1" dirty="0" smtClean="0">
                <a:ea typeface="굴림" panose="020B0600000101010101" pitchFamily="34" charset="-127"/>
              </a:rPr>
              <a:t>average</a:t>
            </a:r>
            <a:r>
              <a:rPr lang="en-US" altLang="ko-KR" dirty="0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 smtClean="0">
                <a:ea typeface="굴림" panose="020B0600000101010101" pitchFamily="34" charset="-127"/>
              </a:rPr>
              <a:t>less</a:t>
            </a:r>
            <a:r>
              <a:rPr lang="en-US" altLang="ko-KR" dirty="0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258532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105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SJF/SRTF are the best you can do at minimizing average response time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Provably optimal (SJF among non-preemptive, SRTF among preemptive)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SRTF is always at least as good as SJF, focus on SRTF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Comparison of SRTF with FCFS and RR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What if all jobs the same length?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SRTF becomes the same as FCFS (i.e. FCFS is best can do if all jobs the same length)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What if jobs have varying length?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SRTF (and RR):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1371042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5052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Three jobs:	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A,B: both CPU bound, run for week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C: I/O bound, loop 1ms CPU, 9ms disk I/O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If only one at a time, C uses 90% of the disk, A or B could use 100% of the CPU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With FIFO: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Once A or B get in, keep CPU for two weeks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What about RR or SRTF?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5410200" y="914400"/>
            <a:ext cx="2136775" cy="1893889"/>
            <a:chOff x="574" y="576"/>
            <a:chExt cx="1346" cy="1193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74" y="576"/>
              <a:ext cx="1299" cy="1193"/>
              <a:chOff x="574" y="576"/>
              <a:chExt cx="1299" cy="1193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080" y="576"/>
                <a:ext cx="2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3" cy="925"/>
                <a:chOff x="574" y="844"/>
                <a:chExt cx="433" cy="925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627" y="1276"/>
                  <a:ext cx="380" cy="493"/>
                  <a:chOff x="656" y="1296"/>
                  <a:chExt cx="304" cy="493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9" y="1343"/>
                    <a:ext cx="26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>
                        <a:latin typeface="Gill Sans Light"/>
                        <a:cs typeface="Gill Sans Light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>
                        <a:latin typeface="Gill Sans Light"/>
                        <a:cs typeface="Gill Sans Light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3" cy="925"/>
                <a:chOff x="574" y="844"/>
                <a:chExt cx="433" cy="925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627" y="1276"/>
                  <a:ext cx="380" cy="493"/>
                  <a:chOff x="656" y="1296"/>
                  <a:chExt cx="304" cy="493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9" y="1343"/>
                    <a:ext cx="26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>
                        <a:latin typeface="Gill Sans Light"/>
                        <a:cs typeface="Gill Sans Light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>
                        <a:latin typeface="Gill Sans Light"/>
                        <a:cs typeface="Gill Sans Light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3" cy="925"/>
                <a:chOff x="574" y="844"/>
                <a:chExt cx="433" cy="925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627" y="1276"/>
                  <a:ext cx="380" cy="493"/>
                  <a:chOff x="656" y="1296"/>
                  <a:chExt cx="304" cy="493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9" y="1343"/>
                    <a:ext cx="26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>
                        <a:latin typeface="Gill Sans Light"/>
                        <a:cs typeface="Gill Sans Light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>
                        <a:latin typeface="Gill Sans Light"/>
                        <a:cs typeface="Gill Sans Light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1139825" y="957263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>
                  <a:latin typeface="Gill Sans Light"/>
                  <a:cs typeface="Gill Sans Light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40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735013" y="2786065"/>
            <a:ext cx="7567612" cy="1743076"/>
            <a:chOff x="463" y="1755"/>
            <a:chExt cx="4767" cy="1098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93"/>
              <a:chOff x="622" y="1296"/>
              <a:chExt cx="338" cy="493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6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8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dirty="0">
                  <a:latin typeface="Gill Sans Light"/>
                  <a:cs typeface="Gill Sans Light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9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>
                  <a:latin typeface="Gill Sans Light"/>
                  <a:cs typeface="Gill Sans Light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93"/>
              <a:chOff x="622" y="1296"/>
              <a:chExt cx="338" cy="493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6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6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>
                  <a:latin typeface="Gill Sans Light"/>
                  <a:cs typeface="Gill Sans Light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835025" y="957263"/>
            <a:ext cx="7467600" cy="1851026"/>
            <a:chOff x="526" y="603"/>
            <a:chExt cx="4704" cy="1166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93"/>
              <a:chOff x="622" y="1296"/>
              <a:chExt cx="338" cy="493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6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93"/>
              <a:chOff x="615" y="1296"/>
              <a:chExt cx="345" cy="493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26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19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>
                  <a:latin typeface="Gill Sans Light"/>
                  <a:cs typeface="Gill Sans Light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823913" y="4614865"/>
            <a:ext cx="7478712" cy="1851026"/>
            <a:chOff x="519" y="2907"/>
            <a:chExt cx="4711" cy="1166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93"/>
              <a:chOff x="622" y="1296"/>
              <a:chExt cx="338" cy="493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6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93"/>
              <a:chOff x="622" y="1296"/>
              <a:chExt cx="338" cy="493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6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>
                  <a:latin typeface="Gill Sans Light"/>
                  <a:cs typeface="Gill Sans Light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9050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Gill Sans Light"/>
                <a:cs typeface="Gill Sans Light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>
                <a:latin typeface="Gill Sans Light"/>
                <a:cs typeface="Gill Sans Light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Gill Sans Light"/>
                <a:cs typeface="Gill Sans Light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>
                <a:latin typeface="Gill Sans Light"/>
                <a:cs typeface="Gill Sans Light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Gill Sans Light"/>
                <a:cs typeface="Gill Sans Light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>
                <a:latin typeface="Gill Sans Light"/>
                <a:cs typeface="Gill Sans Light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051741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SRTF Further discussion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SRTF can lead to starvation if many small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Large jobs never get to run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Somehow need to predict future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can we do this?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systems ask the user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When you submit a job, have to say how long it will take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 stop cheating, system kills job if takes too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But: Even non-malicious users have trouble predicting runtime of their jobs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Bottom line, can’t really know how long job will take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However, can use SRTF as a yardstick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for measuring other policies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Optimal, so can’t do any better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SRTF Pros &amp;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Optimal (average response time) (+)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Hard to predict future (-)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Unfair (-)</a:t>
            </a:r>
          </a:p>
        </p:txBody>
      </p:sp>
    </p:spTree>
    <p:extLst>
      <p:ext uri="{BB962C8B-B14F-4D97-AF65-F5344CB8AC3E}">
        <p14:creationId xmlns:p14="http://schemas.microsoft.com/office/powerpoint/2010/main" val="1908067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Adaptive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 Changing policy based on past behavior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CPU scheduling, in virtual memory, in file systems,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etc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Works because programs have predictable behavior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If computer behavior were random, wouldn’t help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SRTF with estimated burst length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an estimator function on previous bursts: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Let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n-1</a:t>
            </a:r>
            <a:r>
              <a:rPr lang="en-US" altLang="ko-KR" dirty="0" smtClean="0">
                <a:ea typeface="굴림" panose="020B0600000101010101" pitchFamily="34" charset="-127"/>
              </a:rPr>
              <a:t>,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n-2</a:t>
            </a:r>
            <a:r>
              <a:rPr lang="en-US" altLang="ko-KR" dirty="0" smtClean="0">
                <a:ea typeface="굴림" panose="020B0600000101010101" pitchFamily="34" charset="-127"/>
              </a:rPr>
              <a:t>,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n-3</a:t>
            </a:r>
            <a:r>
              <a:rPr lang="en-US" altLang="ko-KR" dirty="0" smtClean="0">
                <a:ea typeface="굴림" panose="020B0600000101010101" pitchFamily="34" charset="-127"/>
              </a:rPr>
              <a:t>, etc. be previous CPU burst lengths. Estimate next burst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baseline="-25000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= f(</a:t>
            </a:r>
            <a:r>
              <a:rPr lang="en-US" altLang="ko-KR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n-1</a:t>
            </a:r>
            <a:r>
              <a:rPr lang="en-US" altLang="ko-KR" dirty="0" smtClean="0">
                <a:ea typeface="굴림" panose="020B0600000101010101" pitchFamily="34" charset="-127"/>
              </a:rPr>
              <a:t>,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n-2</a:t>
            </a:r>
            <a:r>
              <a:rPr lang="en-US" altLang="ko-KR" dirty="0" smtClean="0">
                <a:ea typeface="굴림" panose="020B0600000101010101" pitchFamily="34" charset="-127"/>
              </a:rPr>
              <a:t>,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n-3</a:t>
            </a:r>
            <a:r>
              <a:rPr lang="en-US" altLang="ko-KR" dirty="0" smtClean="0">
                <a:ea typeface="굴림" panose="020B0600000101010101" pitchFamily="34" charset="-127"/>
              </a:rPr>
              <a:t>, …)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Function f could be one of many different time series estimation schemes (</a:t>
            </a:r>
            <a:r>
              <a:rPr lang="en-US" altLang="ko-KR" dirty="0" err="1" smtClean="0">
                <a:ea typeface="굴림" panose="020B0600000101010101" pitchFamily="34" charset="-127"/>
              </a:rPr>
              <a:t>Kalman</a:t>
            </a:r>
            <a:r>
              <a:rPr lang="en-US" altLang="ko-KR" dirty="0" smtClean="0">
                <a:ea typeface="굴림" panose="020B0600000101010101" pitchFamily="34" charset="-127"/>
              </a:rPr>
              <a:t> filters,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instance,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exponential averaging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= t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+(1-)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with (0&lt;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1)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sz="24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4267200" y="4343400"/>
            <a:ext cx="3733800" cy="2387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1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method for exploiting past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used in CTSS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Sometimes multiple RR priorities with quantum increasing exponentially (highest:1ms, next:2ms, next: 4ms,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6858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282950" cy="914400"/>
            <a:chOff x="3600" y="624"/>
            <a:chExt cx="2068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4026" y="624"/>
              <a:ext cx="164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  <a:t>Long-Running Compute</a:t>
              </a:r>
              <a:b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</a:br>
              <a: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  <a:t>Tasks Demoted to </a:t>
              </a:r>
              <a:b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</a:br>
              <a: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826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19138"/>
            <a:ext cx="8534400" cy="59864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 approximates SRTF: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CPU bound jobs drop like a rock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Short-running I/O bound jobs stay near top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Scheduling must be done between the queues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Fixed priority scheduling: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serve all from highest priority, then next priority, etc.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Time slice: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queue gets a certain amount of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e.g., 70% to highest, 20% next, 10% lowest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Countermeasure</a:t>
            </a:r>
            <a:r>
              <a:rPr lang="en-US" altLang="ko-KR" dirty="0" smtClean="0">
                <a:ea typeface="굴림" panose="020B0600000101010101" pitchFamily="34" charset="-127"/>
              </a:rPr>
              <a:t>: user action that can foil intent of the OS designer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multilevel feedback, put in a bunch of meaningless I/O to keep job’s priority high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 course, if everyone did this, wouldn’t work!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of Othello program: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Playing against competitor, so key was to do computing at higher priority the competitors.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Put in </a:t>
            </a:r>
            <a:r>
              <a:rPr lang="en-US" altLang="ko-KR" dirty="0" err="1" smtClean="0">
                <a:ea typeface="굴림" panose="020B0600000101010101" pitchFamily="34" charset="-127"/>
              </a:rPr>
              <a:t>printf’s</a:t>
            </a:r>
            <a:r>
              <a:rPr lang="en-US" altLang="ko-KR" dirty="0" smtClean="0">
                <a:ea typeface="굴림" panose="020B0600000101010101" pitchFamily="34" charset="-127"/>
              </a:rPr>
              <a:t>, ran much faster!</a:t>
            </a:r>
          </a:p>
        </p:txBody>
      </p:sp>
    </p:spTree>
    <p:extLst>
      <p:ext uri="{BB962C8B-B14F-4D97-AF65-F5344CB8AC3E}">
        <p14:creationId xmlns:p14="http://schemas.microsoft.com/office/powerpoint/2010/main" val="4035708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9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Linux O(1)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296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Priority-based scheduler: 140 priorities</a:t>
            </a:r>
          </a:p>
          <a:p>
            <a:pPr lvl="1"/>
            <a:r>
              <a:rPr lang="en-US" dirty="0" smtClean="0"/>
              <a:t>40 for “user tasks” (set by “nice”), 100 for “</a:t>
            </a:r>
            <a:r>
              <a:rPr lang="en-US" dirty="0" err="1" smtClean="0"/>
              <a:t>Realtime</a:t>
            </a:r>
            <a:r>
              <a:rPr lang="en-US" dirty="0" smtClean="0"/>
              <a:t>/Kernel”</a:t>
            </a:r>
          </a:p>
          <a:p>
            <a:pPr lvl="1"/>
            <a:r>
              <a:rPr lang="en-US" dirty="0" smtClean="0"/>
              <a:t>Lower priority value </a:t>
            </a:r>
            <a:r>
              <a:rPr lang="en-US" dirty="0" smtClean="0">
                <a:sym typeface="Symbol"/>
              </a:rPr>
              <a:t> higher priority (for nice values)</a:t>
            </a:r>
          </a:p>
          <a:p>
            <a:pPr lvl="1"/>
            <a:r>
              <a:rPr lang="en-US" dirty="0" smtClean="0">
                <a:sym typeface="Symbol"/>
              </a:rPr>
              <a:t>Highest priority value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Lower priority </a:t>
            </a:r>
            <a:r>
              <a:rPr lang="en-US" dirty="0">
                <a:sym typeface="Symbol"/>
              </a:rPr>
              <a:t>(for </a:t>
            </a:r>
            <a:r>
              <a:rPr lang="en-US" dirty="0" err="1" smtClean="0">
                <a:sym typeface="Symbol"/>
              </a:rPr>
              <a:t>realtime</a:t>
            </a:r>
            <a:r>
              <a:rPr lang="en-US" dirty="0" smtClean="0">
                <a:sym typeface="Symbol"/>
              </a:rPr>
              <a:t> values</a:t>
            </a:r>
            <a:r>
              <a:rPr lang="en-US" dirty="0">
                <a:sym typeface="Symbol"/>
              </a:rPr>
              <a:t>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All algorithms O(1) – schedule n processes in constant time</a:t>
            </a:r>
          </a:p>
          <a:p>
            <a:pPr lvl="2"/>
            <a:r>
              <a:rPr lang="en-US" dirty="0" smtClean="0">
                <a:sym typeface="Symbol"/>
              </a:rPr>
              <a:t>Compute </a:t>
            </a:r>
            <a:r>
              <a:rPr lang="en-US" dirty="0" err="1">
                <a:sym typeface="Symbol"/>
              </a:rPr>
              <a:t>t</a:t>
            </a:r>
            <a:r>
              <a:rPr lang="en-US" dirty="0" err="1" smtClean="0">
                <a:sym typeface="Symbol"/>
              </a:rPr>
              <a:t>imeslices</a:t>
            </a:r>
            <a:r>
              <a:rPr lang="en-US" dirty="0" smtClean="0">
                <a:sym typeface="Symbol"/>
              </a:rPr>
              <a:t>/priorities/interactivity credits when job finishes time slice</a:t>
            </a:r>
          </a:p>
          <a:p>
            <a:pPr lvl="2"/>
            <a:r>
              <a:rPr lang="en-US" dirty="0" smtClean="0">
                <a:sym typeface="Symbol"/>
              </a:rPr>
              <a:t>140-bit bit mask indicates presence or absence of job(s) at given priority level</a:t>
            </a:r>
          </a:p>
          <a:p>
            <a:r>
              <a:rPr lang="en-US" dirty="0" smtClean="0">
                <a:sym typeface="Symbol"/>
              </a:rPr>
              <a:t>Two separate priority queues (arrays): “active” and “expired”</a:t>
            </a:r>
          </a:p>
          <a:p>
            <a:pPr lvl="1"/>
            <a:r>
              <a:rPr lang="en-US" dirty="0" smtClean="0">
                <a:sym typeface="Symbol"/>
              </a:rPr>
              <a:t>All tasks in the active queue use up their </a:t>
            </a:r>
            <a:r>
              <a:rPr lang="en-US" dirty="0" err="1" smtClean="0">
                <a:sym typeface="Symbol"/>
              </a:rPr>
              <a:t>timeslices</a:t>
            </a:r>
            <a:r>
              <a:rPr lang="en-US" dirty="0" smtClean="0">
                <a:sym typeface="Symbol"/>
              </a:rPr>
              <a:t> and get placed on the expired queue, after which queues swapped</a:t>
            </a:r>
          </a:p>
          <a:p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depends on priority – linearly mapped onto </a:t>
            </a:r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range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/>
              </a:rPr>
              <a:t>Like multi-level queue (1 queue per priority) with diff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timeslice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at each level</a:t>
            </a:r>
          </a:p>
          <a:p>
            <a:pPr lvl="1"/>
            <a:r>
              <a:rPr lang="en-US" dirty="0">
                <a:sym typeface="Symbol"/>
              </a:rPr>
              <a:t>Execution split into “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Granularity” chunks – </a:t>
            </a:r>
            <a:r>
              <a:rPr lang="en-US" dirty="0" smtClean="0">
                <a:sym typeface="Symbol"/>
              </a:rPr>
              <a:t>RR through </a:t>
            </a:r>
            <a:r>
              <a:rPr lang="en-US" dirty="0">
                <a:sym typeface="Symbol"/>
              </a:rPr>
              <a:t>priority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33600" y="685800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Kernel/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Realtim</a:t>
            </a:r>
            <a:r>
              <a:rPr lang="en-US" sz="2400" dirty="0" err="1" smtClean="0">
                <a:latin typeface="Gill Sans Light"/>
                <a:cs typeface="Gill Sans Light"/>
              </a:rPr>
              <a:t>e</a:t>
            </a:r>
            <a:r>
              <a:rPr lang="en-US" sz="2400" dirty="0" smtClean="0">
                <a:latin typeface="Gill Sans Light"/>
                <a:cs typeface="Gill Sans Light"/>
              </a:rPr>
              <a:t> Tasks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5000" y="685800"/>
            <a:ext cx="1600200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95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0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0606" y="1295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100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95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139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5104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O(1) Scheduler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Symbol"/>
              </a:rPr>
              <a:t>Heuristics </a:t>
            </a:r>
            <a:endParaRPr lang="en-US" dirty="0"/>
          </a:p>
          <a:p>
            <a:pPr lvl="1"/>
            <a:r>
              <a:rPr lang="en-US" dirty="0"/>
              <a:t>User-task priority adjusted ±5 based on heuristics</a:t>
            </a:r>
          </a:p>
          <a:p>
            <a:pPr lvl="2"/>
            <a:r>
              <a:rPr lang="en-US" dirty="0"/>
              <a:t>p-&gt;</a:t>
            </a:r>
            <a:r>
              <a:rPr lang="en-US" dirty="0" err="1"/>
              <a:t>sleep_avg</a:t>
            </a:r>
            <a:r>
              <a:rPr lang="en-US" dirty="0"/>
              <a:t> = </a:t>
            </a:r>
            <a:r>
              <a:rPr lang="en-US" dirty="0" err="1"/>
              <a:t>sleep_time</a:t>
            </a:r>
            <a:r>
              <a:rPr lang="en-US" dirty="0"/>
              <a:t> – </a:t>
            </a:r>
            <a:r>
              <a:rPr lang="en-US" dirty="0" err="1"/>
              <a:t>run_time</a:t>
            </a:r>
            <a:endParaRPr lang="en-US" dirty="0"/>
          </a:p>
          <a:p>
            <a:pPr lvl="2"/>
            <a:r>
              <a:rPr lang="en-US" dirty="0"/>
              <a:t>Higher </a:t>
            </a:r>
            <a:r>
              <a:rPr lang="en-US" dirty="0" err="1"/>
              <a:t>sleep_avg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 more I/O bound the task, more reward (and vice versa)</a:t>
            </a:r>
          </a:p>
          <a:p>
            <a:pPr lvl="1"/>
            <a:r>
              <a:rPr lang="en-US" dirty="0">
                <a:sym typeface="Symbol"/>
              </a:rPr>
              <a:t>Interactive Credit</a:t>
            </a:r>
          </a:p>
          <a:p>
            <a:pPr lvl="2"/>
            <a:r>
              <a:rPr lang="en-US" dirty="0">
                <a:sym typeface="Symbol"/>
              </a:rPr>
              <a:t>Earned </a:t>
            </a:r>
            <a:r>
              <a:rPr lang="en-US" dirty="0" smtClean="0">
                <a:sym typeface="Symbol"/>
              </a:rPr>
              <a:t>when </a:t>
            </a:r>
            <a:r>
              <a:rPr lang="en-US" dirty="0">
                <a:sym typeface="Symbol"/>
              </a:rPr>
              <a:t>task sleeps </a:t>
            </a:r>
            <a:r>
              <a:rPr lang="en-US" dirty="0" smtClean="0">
                <a:sym typeface="Symbol"/>
              </a:rPr>
              <a:t>for </a:t>
            </a:r>
            <a:r>
              <a:rPr lang="en-US" dirty="0">
                <a:sym typeface="Symbol"/>
              </a:rPr>
              <a:t>“long” </a:t>
            </a:r>
            <a:r>
              <a:rPr lang="en-US" dirty="0" smtClean="0">
                <a:sym typeface="Symbol"/>
              </a:rPr>
              <a:t>time,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Spend </a:t>
            </a:r>
            <a:r>
              <a:rPr lang="en-US" dirty="0">
                <a:sym typeface="Symbol"/>
              </a:rPr>
              <a:t>when </a:t>
            </a:r>
            <a:r>
              <a:rPr lang="en-US" dirty="0" smtClean="0">
                <a:sym typeface="Symbol"/>
              </a:rPr>
              <a:t>task </a:t>
            </a:r>
            <a:r>
              <a:rPr lang="en-US" dirty="0">
                <a:sym typeface="Symbol"/>
              </a:rPr>
              <a:t>runs for </a:t>
            </a:r>
            <a:r>
              <a:rPr lang="en-US" dirty="0" smtClean="0">
                <a:sym typeface="Symbol"/>
              </a:rPr>
              <a:t>“</a:t>
            </a:r>
            <a:r>
              <a:rPr lang="en-US" dirty="0">
                <a:sym typeface="Symbol"/>
              </a:rPr>
              <a:t>long” time</a:t>
            </a:r>
          </a:p>
          <a:p>
            <a:pPr lvl="2"/>
            <a:r>
              <a:rPr lang="en-US" dirty="0">
                <a:sym typeface="Symbol"/>
              </a:rPr>
              <a:t>IC is used to provide hysteresis to avoid changing interactivity for temporary changes in </a:t>
            </a:r>
            <a:r>
              <a:rPr lang="en-US" dirty="0" smtClean="0">
                <a:sym typeface="Symbol"/>
              </a:rPr>
              <a:t>behavior</a:t>
            </a:r>
          </a:p>
          <a:p>
            <a:pPr lvl="1"/>
            <a:r>
              <a:rPr lang="en-US" dirty="0">
                <a:sym typeface="Symbol"/>
              </a:rPr>
              <a:t>However, “interactive tasks” get special dispensation</a:t>
            </a:r>
          </a:p>
          <a:p>
            <a:pPr lvl="2"/>
            <a:r>
              <a:rPr lang="en-US" dirty="0">
                <a:sym typeface="Symbol"/>
              </a:rPr>
              <a:t>To try to maintain interactivity</a:t>
            </a:r>
          </a:p>
          <a:p>
            <a:pPr lvl="2"/>
            <a:r>
              <a:rPr lang="en-US" dirty="0">
                <a:sym typeface="Symbol"/>
              </a:rPr>
              <a:t>Placed back into active queue, unless </a:t>
            </a:r>
            <a:r>
              <a:rPr lang="en-US" dirty="0" smtClean="0">
                <a:sym typeface="Symbol"/>
              </a:rPr>
              <a:t>another </a:t>
            </a:r>
            <a:r>
              <a:rPr lang="en-US" dirty="0">
                <a:sym typeface="Symbol"/>
              </a:rPr>
              <a:t>task has </a:t>
            </a:r>
            <a:r>
              <a:rPr lang="en-US" dirty="0" smtClean="0">
                <a:sym typeface="Symbol"/>
              </a:rPr>
              <a:t>starved </a:t>
            </a:r>
            <a:r>
              <a:rPr lang="en-US" dirty="0">
                <a:sym typeface="Symbol"/>
              </a:rPr>
              <a:t>for too </a:t>
            </a:r>
            <a:r>
              <a:rPr lang="en-US" dirty="0" smtClean="0">
                <a:sym typeface="Symbol"/>
              </a:rPr>
              <a:t>long…</a:t>
            </a:r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Real-Time Tasks</a:t>
            </a:r>
          </a:p>
          <a:p>
            <a:pPr lvl="1"/>
            <a:r>
              <a:rPr lang="en-US" dirty="0" smtClean="0">
                <a:sym typeface="Symbol"/>
              </a:rPr>
              <a:t>Always preempt non-RT tasks and </a:t>
            </a:r>
            <a:r>
              <a:rPr lang="en-US" dirty="0">
                <a:sym typeface="Symbol"/>
              </a:rPr>
              <a:t>n</a:t>
            </a:r>
            <a:r>
              <a:rPr lang="en-US" dirty="0" smtClean="0">
                <a:sym typeface="Symbol"/>
              </a:rPr>
              <a:t>o dynamic adjustment of priorities</a:t>
            </a:r>
          </a:p>
          <a:p>
            <a:pPr lvl="1"/>
            <a:r>
              <a:rPr lang="en-US" dirty="0" smtClean="0">
                <a:sym typeface="Symbol"/>
              </a:rPr>
              <a:t>Scheduling schemes:</a:t>
            </a:r>
          </a:p>
          <a:p>
            <a:pPr lvl="2"/>
            <a:r>
              <a:rPr lang="en-US" dirty="0" smtClean="0">
                <a:sym typeface="Symbol"/>
              </a:rPr>
              <a:t>SCHED_FIFO: preempts other tasks, no </a:t>
            </a:r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limit</a:t>
            </a:r>
          </a:p>
          <a:p>
            <a:pPr lvl="2"/>
            <a:r>
              <a:rPr lang="en-US" dirty="0" smtClean="0">
                <a:sym typeface="Symbol"/>
              </a:rPr>
              <a:t>SCHED_RR: preempts normal tasks, RR scheduling amongst tasks of same priority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66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Process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Burst Time</a:t>
            </a:r>
            <a:br>
              <a:rPr lang="en-US" altLang="ko-KR" sz="2000" u="sng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sz="2000" dirty="0" smtClean="0">
                <a:ea typeface="굴림" panose="020B0600000101010101" pitchFamily="34" charset="-127"/>
              </a:rPr>
              <a:t>	24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sz="2000" dirty="0" smtClean="0">
                <a:ea typeface="굴림" panose="020B0600000101010101" pitchFamily="34" charset="-127"/>
              </a:rPr>
              <a:t> 	3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3	 </a:t>
            </a:r>
            <a:r>
              <a:rPr lang="en-US" altLang="ko-KR" sz="2000" dirty="0" smtClean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 </a:t>
            </a:r>
            <a:br>
              <a:rPr lang="en-US" altLang="ko-KR" i="1" baseline="-25000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Waiting time for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 = 0;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 = 24;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</a:t>
            </a:r>
            <a:r>
              <a:rPr lang="en-US" altLang="ko-KR" dirty="0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dirty="0" smtClean="0">
                <a:ea typeface="굴림" panose="020B0600000101010101" pitchFamily="34" charset="-127"/>
              </a:rPr>
              <a:t>Convoy effect:</a:t>
            </a:r>
            <a:r>
              <a:rPr lang="en-US" altLang="ko-KR" dirty="0" smtClean="0">
                <a:ea typeface="굴림" panose="020B0600000101010101" pitchFamily="34" charset="-127"/>
              </a:rPr>
              <a:t> short process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828800" y="4038600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51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Completely Fair Scheduler (CFS)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First appeared in 2.6.23, modified in 2.6.24</a:t>
            </a:r>
          </a:p>
          <a:p>
            <a:pPr lvl="1"/>
            <a:r>
              <a:rPr lang="en-US" dirty="0" smtClean="0"/>
              <a:t>“CFS doesn’t </a:t>
            </a:r>
            <a:r>
              <a:rPr lang="en-US" dirty="0"/>
              <a:t>track sleeping time and </a:t>
            </a:r>
            <a:r>
              <a:rPr lang="en-US" dirty="0" smtClean="0"/>
              <a:t>doesn’t </a:t>
            </a:r>
            <a:r>
              <a:rPr lang="en-US" dirty="0"/>
              <a:t>use heuristics to identify interactive tasks—it just makes sure every process gets a fair share of CPU within a set amount of time given the number of runnable processes on the CPU</a:t>
            </a:r>
            <a:r>
              <a:rPr lang="en-US" dirty="0" smtClean="0"/>
              <a:t>.”</a:t>
            </a:r>
          </a:p>
          <a:p>
            <a:pPr lvl="1"/>
            <a:endParaRPr lang="en-US" dirty="0"/>
          </a:p>
          <a:p>
            <a:r>
              <a:rPr lang="en-US" dirty="0" smtClean="0"/>
              <a:t>Inspired by Networking “Fair Queuing”</a:t>
            </a:r>
          </a:p>
          <a:p>
            <a:pPr lvl="1"/>
            <a:r>
              <a:rPr lang="en-US" dirty="0" smtClean="0"/>
              <a:t>Each process given their fair share of resources</a:t>
            </a:r>
          </a:p>
          <a:p>
            <a:pPr lvl="1"/>
            <a:r>
              <a:rPr lang="en-US" dirty="0" smtClean="0"/>
              <a:t>Models an “ideal multitasking processor” in which N processes execute simultaneously as if they truly got 1/N of the processor</a:t>
            </a:r>
          </a:p>
          <a:p>
            <a:pPr lvl="2"/>
            <a:r>
              <a:rPr lang="en-US" dirty="0" smtClean="0"/>
              <a:t>Tries to give each process an equal fraction of the processor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Priorities reflected by weights such that increasing a task’s priority by 1 always gives the same fractional increase in CPU time – regardless of current priority</a:t>
            </a:r>
          </a:p>
        </p:txBody>
      </p:sp>
    </p:spTree>
    <p:extLst>
      <p:ext uri="{BB962C8B-B14F-4D97-AF65-F5344CB8AC3E}">
        <p14:creationId xmlns:p14="http://schemas.microsoft.com/office/powerpoint/2010/main" val="1722766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Idea: track “virtual time” received by each process when it is running</a:t>
            </a:r>
          </a:p>
          <a:p>
            <a:pPr lvl="1"/>
            <a:r>
              <a:rPr lang="en-US" dirty="0" smtClean="0"/>
              <a:t>Take real execution time, scale by weighting factor</a:t>
            </a:r>
          </a:p>
          <a:p>
            <a:pPr lvl="2"/>
            <a:r>
              <a:rPr lang="en-US" dirty="0" smtClean="0"/>
              <a:t>Lower priority </a:t>
            </a:r>
            <a:r>
              <a:rPr lang="en-US" dirty="0" smtClean="0">
                <a:sym typeface="Symbol"/>
              </a:rPr>
              <a:t> real time divided by greater weight</a:t>
            </a:r>
          </a:p>
          <a:p>
            <a:pPr lvl="2"/>
            <a:r>
              <a:rPr lang="en-US" dirty="0" smtClean="0">
                <a:sym typeface="Symbol"/>
              </a:rPr>
              <a:t>Actually – multiply by sum of all weights/current weight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eep virtual time advancing at same rate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Targeted latency (</a:t>
            </a:r>
            <a:r>
              <a:rPr lang="en-US" dirty="0" smtClean="0">
                <a:latin typeface="Cambria Math"/>
                <a:cs typeface="Cambria Math"/>
              </a:rPr>
              <a:t>T</a:t>
            </a:r>
            <a:r>
              <a:rPr lang="en-US" baseline="-25000" dirty="0" smtClean="0">
                <a:latin typeface="Cambria Math"/>
                <a:cs typeface="Cambria Math"/>
              </a:rPr>
              <a:t>L</a:t>
            </a:r>
            <a:r>
              <a:rPr lang="en-US" dirty="0" smtClean="0"/>
              <a:t>): period of time after which all processes get to run at least a little</a:t>
            </a:r>
          </a:p>
          <a:p>
            <a:pPr lvl="1"/>
            <a:r>
              <a:rPr lang="en-US" dirty="0" smtClean="0"/>
              <a:t>Each process runs with quantum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dirty="0" err="1" smtClean="0">
                <a:latin typeface="Cambria Math"/>
                <a:cs typeface="Cambria Math"/>
              </a:rPr>
              <a:t>w</a:t>
            </a:r>
            <a:r>
              <a:rPr lang="en-US" baseline="-25000" dirty="0" err="1" smtClean="0">
                <a:latin typeface="Cambria Math"/>
                <a:cs typeface="Cambria Math"/>
              </a:rPr>
              <a:t>p</a:t>
            </a:r>
            <a:r>
              <a:rPr lang="en-US" baseline="-25000" dirty="0" smtClean="0">
                <a:latin typeface="Cambria Math"/>
                <a:cs typeface="Cambria Math"/>
              </a:rPr>
              <a:t>  </a:t>
            </a:r>
            <a:r>
              <a:rPr lang="en-US" dirty="0" smtClean="0"/>
              <a:t>/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dirty="0" err="1" smtClean="0">
                <a:latin typeface="Cambria Math"/>
                <a:cs typeface="Cambria Math"/>
              </a:rPr>
              <a:t>w</a:t>
            </a:r>
            <a:r>
              <a:rPr lang="en-US" baseline="-25000" dirty="0" err="1" smtClean="0">
                <a:latin typeface="Cambria Math"/>
                <a:cs typeface="Cambria Math"/>
              </a:rPr>
              <a:t>i</a:t>
            </a:r>
            <a:r>
              <a:rPr lang="en-US" baseline="-25000" dirty="0" smtClean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Never smaller than “minimum granularity”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Red-Black tree holds all runnable processes sorted on </a:t>
            </a:r>
            <a:r>
              <a:rPr lang="en-US" i="1" dirty="0" err="1" smtClean="0"/>
              <a:t>vruntime</a:t>
            </a:r>
            <a:endParaRPr lang="en-US" dirty="0" smtClean="0"/>
          </a:p>
          <a:p>
            <a:pPr lvl="1"/>
            <a:r>
              <a:rPr lang="en-US" dirty="0" smtClean="0"/>
              <a:t>O(log n) time to perform insertions/deletions </a:t>
            </a:r>
          </a:p>
          <a:p>
            <a:pPr lvl="2"/>
            <a:r>
              <a:rPr lang="en-US" dirty="0" smtClean="0"/>
              <a:t>Cache </a:t>
            </a:r>
            <a:r>
              <a:rPr lang="en-US" dirty="0"/>
              <a:t>the item at far left (item with earliest </a:t>
            </a:r>
            <a:r>
              <a:rPr lang="en-US" i="1" dirty="0" err="1"/>
              <a:t>vruntime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Scheduler always takes process with smallest </a:t>
            </a:r>
            <a:r>
              <a:rPr lang="en-US" i="1" dirty="0" err="1" smtClean="0"/>
              <a:t>vruntime</a:t>
            </a:r>
            <a:r>
              <a:rPr lang="en-US" dirty="0" smtClean="0"/>
              <a:t> (far left item)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46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Suppose Targeted latency = 20ms</a:t>
            </a:r>
            <a:r>
              <a:rPr lang="en-US" dirty="0"/>
              <a:t> </a:t>
            </a:r>
            <a:r>
              <a:rPr lang="en-US" dirty="0" smtClean="0"/>
              <a:t>and Minimum Granularity = 1ms</a:t>
            </a:r>
          </a:p>
          <a:p>
            <a:endParaRPr lang="en-US" dirty="0" smtClean="0"/>
          </a:p>
          <a:p>
            <a:r>
              <a:rPr lang="en-US" dirty="0" smtClean="0"/>
              <a:t>Two CPU bound tasks with same priorities</a:t>
            </a:r>
          </a:p>
          <a:p>
            <a:pPr lvl="1"/>
            <a:r>
              <a:rPr lang="en-US" dirty="0" smtClean="0"/>
              <a:t>Both switch with 10ms </a:t>
            </a:r>
          </a:p>
          <a:p>
            <a:r>
              <a:rPr lang="en-US" dirty="0" smtClean="0"/>
              <a:t>Two CPU bound tasks separated by nice value of 5</a:t>
            </a:r>
          </a:p>
          <a:p>
            <a:pPr lvl="1"/>
            <a:r>
              <a:rPr lang="en-US" dirty="0" smtClean="0"/>
              <a:t>One task gets 5ms, another gets 15ms</a:t>
            </a:r>
          </a:p>
          <a:p>
            <a:r>
              <a:rPr lang="en-US" dirty="0" smtClean="0"/>
              <a:t>40 tasks: each gets 1ms (no longer totally fair – miss target latency)</a:t>
            </a:r>
          </a:p>
          <a:p>
            <a:r>
              <a:rPr lang="en-US" dirty="0" smtClean="0"/>
              <a:t>One CPU bound task, one interactive task same priority</a:t>
            </a:r>
          </a:p>
          <a:p>
            <a:pPr lvl="1"/>
            <a:r>
              <a:rPr lang="en-US" dirty="0" smtClean="0"/>
              <a:t>While interact task sleeps, CPU bound task runs, increments </a:t>
            </a:r>
            <a:r>
              <a:rPr lang="en-US" dirty="0" err="1" smtClean="0"/>
              <a:t>vruntime</a:t>
            </a:r>
            <a:endParaRPr lang="en-US" dirty="0" smtClean="0"/>
          </a:p>
          <a:p>
            <a:pPr lvl="1"/>
            <a:r>
              <a:rPr lang="en-US" dirty="0" smtClean="0"/>
              <a:t>When interact task wakes up, runs immediately (it’s behind on </a:t>
            </a:r>
            <a:r>
              <a:rPr lang="en-US" dirty="0" err="1" smtClean="0"/>
              <a:t>vruntime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Group scheduling facilities (2.6.24)</a:t>
            </a:r>
          </a:p>
          <a:p>
            <a:pPr lvl="1"/>
            <a:r>
              <a:rPr lang="en-US" dirty="0" smtClean="0"/>
              <a:t>Can give fair fractions to groups (user or other process group)</a:t>
            </a:r>
          </a:p>
          <a:p>
            <a:pPr lvl="1"/>
            <a:r>
              <a:rPr lang="en-US" dirty="0" smtClean="0"/>
              <a:t>So, two users, one starts 1 process, other starts 40, each gets 50% CPU</a:t>
            </a:r>
          </a:p>
        </p:txBody>
      </p:sp>
    </p:spTree>
    <p:extLst>
      <p:ext uri="{BB962C8B-B14F-4D97-AF65-F5344CB8AC3E}">
        <p14:creationId xmlns:p14="http://schemas.microsoft.com/office/powerpoint/2010/main" val="2650161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Efficiency is important but </a:t>
            </a:r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 is essential:</a:t>
            </a:r>
          </a:p>
          <a:p>
            <a:pPr lvl="1"/>
            <a:r>
              <a:rPr lang="en-US" dirty="0" smtClean="0"/>
              <a:t>We need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/>
              <a:t>with confidence </a:t>
            </a:r>
            <a:r>
              <a:rPr lang="en-US" dirty="0" smtClean="0"/>
              <a:t>worst </a:t>
            </a:r>
            <a:r>
              <a:rPr lang="en-US" dirty="0"/>
              <a:t>case response times for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 RTS, performance guarantees are:</a:t>
            </a:r>
          </a:p>
          <a:p>
            <a:pPr lvl="2"/>
            <a:r>
              <a:rPr lang="en-US" dirty="0" smtClean="0"/>
              <a:t>Task- and/or class centric and </a:t>
            </a:r>
            <a:r>
              <a:rPr lang="en-US" dirty="0"/>
              <a:t>o</a:t>
            </a:r>
            <a:r>
              <a:rPr lang="en-US" dirty="0" smtClean="0"/>
              <a:t>ften ensured a priori</a:t>
            </a:r>
          </a:p>
          <a:p>
            <a:pPr lvl="1"/>
            <a:r>
              <a:rPr lang="en-US" dirty="0" smtClean="0"/>
              <a:t>In conventional systems, performance is:</a:t>
            </a:r>
          </a:p>
          <a:p>
            <a:pPr lvl="2"/>
            <a:r>
              <a:rPr lang="en-US" dirty="0" smtClean="0"/>
              <a:t>System/throughput oriented with </a:t>
            </a:r>
            <a:r>
              <a:rPr lang="en-US" dirty="0"/>
              <a:t>p</a:t>
            </a:r>
            <a:r>
              <a:rPr lang="en-US" dirty="0" smtClean="0"/>
              <a:t>ost-processing (… wait and see …)</a:t>
            </a:r>
          </a:p>
          <a:p>
            <a:pPr lvl="1"/>
            <a:r>
              <a:rPr lang="en-US" dirty="0" smtClean="0"/>
              <a:t>Real-time is about enforcing predictability, and does not equal fast computing!!!</a:t>
            </a:r>
          </a:p>
          <a:p>
            <a:r>
              <a:rPr lang="en-US" dirty="0" smtClean="0"/>
              <a:t>Hard Real-Time</a:t>
            </a:r>
          </a:p>
          <a:p>
            <a:pPr lvl="1"/>
            <a:r>
              <a:rPr lang="en-US" i="1" dirty="0" smtClean="0"/>
              <a:t>Attempt to meet all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EDF (Earliest Deadline First), LLF (Least Laxity First),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RMS </a:t>
            </a:r>
            <a:r>
              <a:rPr lang="en-US" dirty="0">
                <a:solidFill>
                  <a:srgbClr val="FF0000"/>
                </a:solidFill>
              </a:rPr>
              <a:t>(Rate-Monotonic Scheduling), DM (Deadline Monotonic Scheduling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Soft Real-Time</a:t>
            </a:r>
          </a:p>
          <a:p>
            <a:pPr lvl="1"/>
            <a:r>
              <a:rPr lang="en-US" i="1" dirty="0"/>
              <a:t>Attempt to meet deadlines with high </a:t>
            </a:r>
            <a:r>
              <a:rPr lang="en-US" i="1" dirty="0" smtClean="0"/>
              <a:t>probability</a:t>
            </a:r>
            <a:endParaRPr lang="en-US" i="1" dirty="0"/>
          </a:p>
          <a:p>
            <a:pPr lvl="1"/>
            <a:r>
              <a:rPr lang="en-US" dirty="0" smtClean="0"/>
              <a:t>Minimize miss ratio / maximize completion ratio (firm real-time)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multimedia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CBS (Constant Bandwidth Server)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688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Round-Robin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Shortest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Hard to predict future, </a:t>
            </a:r>
            <a:r>
              <a:rPr lang="en-US" altLang="ko-KR" dirty="0" smtClean="0">
                <a:ea typeface="굴림" panose="020B0600000101010101" pitchFamily="34" charset="-127"/>
              </a:rPr>
              <a:t>Unfair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Multi-Level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</a:t>
            </a:r>
            <a:r>
              <a:rPr lang="en-US" altLang="ko-KR" dirty="0" smtClean="0">
                <a:ea typeface="굴림" panose="020B0600000101010101" pitchFamily="34" charset="-127"/>
              </a:rPr>
              <a:t>priorities and scheduling algorithms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priority-dependent number of tokens (short </a:t>
            </a:r>
            <a:r>
              <a:rPr lang="en-US" altLang="ko-KR" dirty="0" err="1">
                <a:ea typeface="굴림" panose="020B0600000101010101" pitchFamily="34" charset="-127"/>
              </a:rPr>
              <a:t>tasks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Linux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CFS Scheduler: Fair fraction of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Approximates </a:t>
            </a:r>
            <a:r>
              <a:rPr lang="en-US" altLang="ko-KR" dirty="0">
                <a:ea typeface="굴림" charset="-127"/>
              </a:rPr>
              <a:t>a “ideal” multitasking processor</a:t>
            </a:r>
          </a:p>
          <a:p>
            <a:r>
              <a:rPr lang="en-US" dirty="0" err="1">
                <a:solidFill>
                  <a:srgbClr val="FF0000"/>
                </a:solidFill>
              </a:rPr>
              <a:t>Realtime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Schedulers such as EDF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G</a:t>
            </a:r>
            <a:r>
              <a:rPr lang="en-US" dirty="0" smtClean="0"/>
              <a:t>uaranteed </a:t>
            </a:r>
            <a:r>
              <a:rPr lang="en-US" dirty="0"/>
              <a:t>behavior by meeting </a:t>
            </a:r>
            <a:r>
              <a:rPr lang="en-US" dirty="0" smtClean="0"/>
              <a:t>deadlines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/>
              <a:t>tasks defined by tuple of compute time and period</a:t>
            </a:r>
          </a:p>
          <a:p>
            <a:pPr lvl="1"/>
            <a:r>
              <a:rPr lang="en-US" dirty="0" err="1"/>
              <a:t>Schedulability</a:t>
            </a:r>
            <a:r>
              <a:rPr lang="en-US" dirty="0"/>
              <a:t> test: is it possible to meet deadlines with proposed set of processes?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2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6200"/>
            <a:ext cx="7292975" cy="736600"/>
          </a:xfrm>
        </p:spPr>
        <p:txBody>
          <a:bodyPr/>
          <a:lstStyle/>
          <a:p>
            <a:pPr eaLnBrk="1" hangingPunct="1"/>
            <a:r>
              <a:rPr lang="en-US" dirty="0" smtClean="0"/>
              <a:t>EDF: </a:t>
            </a:r>
            <a:r>
              <a:rPr lang="en-US" dirty="0" err="1" smtClean="0"/>
              <a:t>Schedulability</a:t>
            </a:r>
            <a:r>
              <a:rPr lang="en-US" dirty="0" smtClean="0"/>
              <a:t> Test</a:t>
            </a:r>
          </a:p>
        </p:txBody>
      </p:sp>
      <p:sp>
        <p:nvSpPr>
          <p:cNvPr id="194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b="1" dirty="0" smtClean="0"/>
              <a:t>Theorem (Utilization-based </a:t>
            </a:r>
            <a:r>
              <a:rPr lang="en-US" sz="2800" b="1" dirty="0" err="1" smtClean="0"/>
              <a:t>Schedulability</a:t>
            </a:r>
            <a:r>
              <a:rPr lang="en-US" sz="2800" b="1" dirty="0" smtClean="0"/>
              <a:t> Test):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 </a:t>
            </a:r>
            <a:r>
              <a:rPr lang="en-US" sz="2800" dirty="0" smtClean="0"/>
              <a:t>	A task set              with           is schedulable by the earliest deadline first (EDF) scheduling algorithm if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Exact </a:t>
            </a:r>
            <a:r>
              <a:rPr lang="en-US" sz="2800" dirty="0" err="1" smtClean="0"/>
              <a:t>schedulability</a:t>
            </a:r>
            <a:r>
              <a:rPr lang="en-US" sz="2800" dirty="0" smtClean="0"/>
              <a:t> test (necessary + sufficient)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Proof: [Liu and </a:t>
            </a:r>
            <a:r>
              <a:rPr lang="en-US" sz="2800" dirty="0" err="1" smtClean="0"/>
              <a:t>Layland</a:t>
            </a:r>
            <a:r>
              <a:rPr lang="en-US" sz="2800" dirty="0" smtClean="0"/>
              <a:t>, 1973]</a:t>
            </a:r>
            <a:endParaRPr lang="en-US" sz="2800" b="1" dirty="0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26601"/>
              </p:ext>
            </p:extLst>
          </p:nvPr>
        </p:nvGraphicFramePr>
        <p:xfrm>
          <a:off x="2376487" y="1454150"/>
          <a:ext cx="14335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7" y="1454150"/>
                        <a:ext cx="14335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13058"/>
              </p:ext>
            </p:extLst>
          </p:nvPr>
        </p:nvGraphicFramePr>
        <p:xfrm>
          <a:off x="4343400" y="1447800"/>
          <a:ext cx="990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990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>
            <p:extLst/>
          </p:nvPr>
        </p:nvGraphicFramePr>
        <p:xfrm>
          <a:off x="3200400" y="2590800"/>
          <a:ext cx="16113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7" imgW="749160" imgH="482400" progId="Equation.3">
                  <p:embed/>
                </p:oleObj>
              </mc:Choice>
              <mc:Fallback>
                <p:oleObj name="Equation" r:id="rId7" imgW="749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1611313" cy="1041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10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FCFS </a:t>
            </a:r>
            <a:r>
              <a:rPr lang="en-US" altLang="ko-KR" dirty="0" smtClean="0">
                <a:ea typeface="굴림" panose="020B0600000101010101" pitchFamily="34" charset="-127"/>
              </a:rPr>
              <a:t>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 continued: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Suppose that processes arrive in order: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Now, the Gantt chart for the schedule is:</a:t>
            </a:r>
            <a:br>
              <a:rPr lang="en-US" altLang="ko-KR" smtClean="0">
                <a:ea typeface="굴림" panose="020B0600000101010101" pitchFamily="34" charset="-127"/>
              </a:rPr>
            </a:b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Waiting time for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 </a:t>
            </a:r>
            <a:r>
              <a:rPr lang="en-US" altLang="ko-KR" i="1" smtClean="0">
                <a:ea typeface="굴림" panose="020B0600000101010101" pitchFamily="34" charset="-127"/>
              </a:rPr>
              <a:t>=</a:t>
            </a:r>
            <a:r>
              <a:rPr lang="en-US" altLang="ko-KR" smtClean="0">
                <a:ea typeface="굴림" panose="020B0600000101010101" pitchFamily="34" charset="-127"/>
              </a:rPr>
              <a:t> 6</a:t>
            </a:r>
            <a:r>
              <a:rPr lang="en-US" altLang="ko-KR" i="1" smtClean="0">
                <a:ea typeface="굴림" panose="020B0600000101010101" pitchFamily="34" charset="-127"/>
              </a:rPr>
              <a:t>;</a:t>
            </a:r>
            <a:r>
              <a:rPr lang="en-US" altLang="ko-KR" i="1" baseline="-25000" smtClean="0">
                <a:ea typeface="굴림" panose="020B0600000101010101" pitchFamily="34" charset="-127"/>
              </a:rPr>
              <a:t>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= 0</a:t>
            </a:r>
            <a:r>
              <a:rPr lang="en-US" altLang="ko-KR" i="1" baseline="-25000" smtClean="0">
                <a:ea typeface="굴림" panose="020B0600000101010101" pitchFamily="34" charset="-127"/>
              </a:rPr>
              <a:t>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</a:t>
            </a:r>
            <a:r>
              <a:rPr lang="en-US" altLang="ko-KR" i="1" smtClean="0">
                <a:ea typeface="굴림" panose="020B0600000101010101" pitchFamily="34" charset="-127"/>
              </a:rPr>
              <a:t>= </a:t>
            </a:r>
            <a:r>
              <a:rPr lang="en-US" altLang="ko-KR" smtClean="0">
                <a:ea typeface="굴림" panose="020B0600000101010101" pitchFamily="34" charset="-127"/>
              </a:rPr>
              <a:t>3</a:t>
            </a:r>
            <a:endParaRPr lang="en-US" altLang="ko-KR" i="1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time:   (6 + 0 + 3)/3 = 3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time: (3 + 6 + 30)/3 = 13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second case: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 is much better (before it was 17)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FIFO Pros and Cons: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(+)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Short jobs get stuck behind long ones (-)</a:t>
            </a:r>
          </a:p>
          <a:p>
            <a:pPr marL="1085850" lvl="2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Safeway: Getting milk, always stuck behind cart full of small items. Upside: get to read about space aliens!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1752600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62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Depends on submit order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Round Robin Scheme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</a:t>
            </a:r>
            <a:r>
              <a:rPr lang="en-US" altLang="ko-KR" i="1" dirty="0" smtClean="0">
                <a:ea typeface="굴림" panose="020B0600000101010101" pitchFamily="34" charset="-127"/>
              </a:rPr>
              <a:t>time quantum</a:t>
            </a:r>
            <a:r>
              <a:rPr lang="en-US" altLang="ko-KR" dirty="0" smtClean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i="1" dirty="0" smtClean="0">
                <a:ea typeface="굴림" panose="020B0600000101010101" pitchFamily="34" charset="-127"/>
              </a:rPr>
              <a:t>q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process gets 1/</a:t>
            </a:r>
            <a:r>
              <a:rPr lang="en-US" altLang="ko-KR" i="1" dirty="0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 of the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chunks of at most </a:t>
            </a:r>
            <a:r>
              <a:rPr lang="en-US" altLang="ko-KR" i="1" dirty="0" smtClean="0">
                <a:ea typeface="굴림" panose="020B0600000101010101" pitchFamily="34" charset="-127"/>
              </a:rPr>
              <a:t>q</a:t>
            </a:r>
            <a:r>
              <a:rPr lang="en-US" altLang="ko-KR" dirty="0" smtClean="0">
                <a:ea typeface="굴림" panose="020B0600000101010101" pitchFamily="34" charset="-127"/>
              </a:rPr>
              <a:t> time units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q</a:t>
            </a:r>
            <a:r>
              <a:rPr lang="en-US" altLang="ko-KR" dirty="0" smtClean="0">
                <a:ea typeface="굴림" panose="020B0600000101010101" pitchFamily="34" charset="-127"/>
              </a:rPr>
              <a:t> large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hyperthreading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?)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 Robin (RR)</a:t>
            </a:r>
          </a:p>
        </p:txBody>
      </p:sp>
    </p:spTree>
    <p:extLst>
      <p:ext uri="{BB962C8B-B14F-4D97-AF65-F5344CB8AC3E}">
        <p14:creationId xmlns:p14="http://schemas.microsoft.com/office/powerpoint/2010/main" val="393631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1800" dirty="0" smtClean="0">
                <a:ea typeface="굴림" panose="020B0600000101010101" pitchFamily="34" charset="-127"/>
              </a:rPr>
              <a:t>	</a:t>
            </a:r>
            <a:r>
              <a:rPr lang="en-US" altLang="ko-KR" sz="1800" u="sng" dirty="0" smtClean="0">
                <a:ea typeface="굴림" panose="020B0600000101010101" pitchFamily="34" charset="-127"/>
              </a:rPr>
              <a:t>Process</a:t>
            </a:r>
            <a:r>
              <a:rPr lang="en-US" altLang="ko-KR" sz="1800" dirty="0" smtClean="0">
                <a:ea typeface="굴림" panose="020B0600000101010101" pitchFamily="34" charset="-127"/>
              </a:rPr>
              <a:t>		</a:t>
            </a:r>
            <a:r>
              <a:rPr lang="en-US" altLang="ko-KR" sz="1800" u="sng" dirty="0" smtClean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 smtClean="0">
                <a:ea typeface="굴림" panose="020B0600000101010101" pitchFamily="34" charset="-127"/>
              </a:rPr>
            </a:br>
            <a:r>
              <a:rPr lang="en-US" altLang="ko-KR" sz="1800" i="1" dirty="0" smtClean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dirty="0" smtClean="0">
                <a:ea typeface="굴림" panose="020B0600000101010101" pitchFamily="34" charset="-127"/>
              </a:rPr>
              <a:t>1		</a:t>
            </a:r>
            <a:r>
              <a:rPr lang="en-US" altLang="ko-KR" sz="1800" dirty="0" smtClean="0">
                <a:ea typeface="굴림" panose="020B0600000101010101" pitchFamily="34" charset="-127"/>
              </a:rPr>
              <a:t>53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	 </a:t>
            </a:r>
            <a:r>
              <a:rPr lang="en-US" altLang="ko-KR" sz="1800" i="1" dirty="0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 smtClean="0">
                <a:ea typeface="굴림" panose="020B0600000101010101" pitchFamily="34" charset="-127"/>
              </a:rPr>
              <a:t>2		 </a:t>
            </a:r>
            <a:r>
              <a:rPr lang="en-US" altLang="ko-KR" sz="1800" dirty="0" smtClean="0">
                <a:ea typeface="굴림" panose="020B0600000101010101" pitchFamily="34" charset="-127"/>
              </a:rPr>
              <a:t>8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	 </a:t>
            </a:r>
            <a:r>
              <a:rPr lang="en-US" altLang="ko-KR" sz="1800" i="1" dirty="0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 smtClean="0">
                <a:ea typeface="굴림" panose="020B0600000101010101" pitchFamily="34" charset="-127"/>
              </a:rPr>
              <a:t>3		</a:t>
            </a:r>
            <a:r>
              <a:rPr lang="en-US" altLang="ko-KR" sz="1800" dirty="0" smtClean="0">
                <a:ea typeface="굴림" panose="020B0600000101010101" pitchFamily="34" charset="-127"/>
              </a:rPr>
              <a:t>68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	 </a:t>
            </a:r>
            <a:r>
              <a:rPr lang="en-US" altLang="ko-KR" sz="1800" i="1" dirty="0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 smtClean="0">
                <a:ea typeface="굴림" panose="020B0600000101010101" pitchFamily="34" charset="-127"/>
              </a:rPr>
              <a:t>4		 </a:t>
            </a:r>
            <a:r>
              <a:rPr lang="en-US" altLang="ko-KR" sz="1800" dirty="0" smtClean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Waiting time for 	P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sz="2400" dirty="0" smtClean="0">
                <a:ea typeface="굴림" panose="020B0600000101010101" pitchFamily="34" charset="-127"/>
              </a:rPr>
              <a:t>=(68-20)+(112-88)=72					P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sz="2400" dirty="0" smtClean="0">
                <a:ea typeface="굴림" panose="020B0600000101010101" pitchFamily="34" charset="-127"/>
              </a:rPr>
              <a:t>=(20-0)=20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		P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3</a:t>
            </a:r>
            <a:r>
              <a:rPr lang="en-US" altLang="ko-KR" sz="2400" dirty="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		P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4</a:t>
            </a:r>
            <a:r>
              <a:rPr lang="en-US" altLang="ko-KR" sz="2400" dirty="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FontTx/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 smtClean="0">
              <a:ea typeface="굴림" panose="020B0600000101010101" pitchFamily="34" charset="-127"/>
            </a:endParaRPr>
          </a:p>
        </p:txBody>
      </p:sp>
      <p:grpSp>
        <p:nvGrpSpPr>
          <p:cNvPr id="581659" name="Group 27"/>
          <p:cNvGrpSpPr>
            <a:grpSpLocks/>
          </p:cNvGrpSpPr>
          <p:nvPr/>
        </p:nvGrpSpPr>
        <p:grpSpPr bwMode="auto">
          <a:xfrm>
            <a:off x="2895600" y="2224088"/>
            <a:ext cx="6051550" cy="976312"/>
            <a:chOff x="960" y="1968"/>
            <a:chExt cx="3812" cy="615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056" y="1968"/>
              <a:ext cx="3554" cy="384"/>
              <a:chOff x="1151" y="2736"/>
              <a:chExt cx="2881" cy="288"/>
            </a:xfrm>
          </p:grpSpPr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1151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1</a:t>
                </a:r>
                <a:endParaRPr lang="en-US" altLang="en-US" sz="2400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1439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5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6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7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8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24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960" y="23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125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159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197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2360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269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299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337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371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4080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441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76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762000"/>
            <a:ext cx="8415337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infinite (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sz="11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sz="14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1529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 smtClean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7265139"/>
              </p:ext>
            </p:extLst>
          </p:nvPr>
        </p:nvGraphicFramePr>
        <p:xfrm>
          <a:off x="3657600" y="22098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75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latin typeface="Gill Sans Light"/>
                  <a:cs typeface="Gill Sans Light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Gill Sans Light"/>
                <a:cs typeface="Gill Sans Light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Gill Sans Light"/>
                <a:cs typeface="Gill Sans Light"/>
              </a:rPr>
              <a:t>Completion</a:t>
            </a:r>
          </a:p>
          <a:p>
            <a:pPr>
              <a:buFontTx/>
              <a:buNone/>
            </a:pPr>
            <a:r>
              <a:rPr lang="en-US" altLang="en-US" dirty="0">
                <a:latin typeface="Gill Sans Light"/>
                <a:cs typeface="Gill Sans Light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Gill Sans Light"/>
                <a:cs typeface="Gill Sans Light"/>
              </a:rPr>
              <a:t>Wait</a:t>
            </a:r>
          </a:p>
          <a:p>
            <a:pPr>
              <a:buFontTx/>
              <a:buNone/>
            </a:pPr>
            <a:r>
              <a:rPr lang="en-US" altLang="en-US" dirty="0">
                <a:latin typeface="Gill Sans Light"/>
                <a:cs typeface="Gill Sans Light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Gill Sans Light"/>
                <a:cs typeface="Gill Sans Light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Gill Sans Light"/>
                <a:cs typeface="Gill Sans Light"/>
              </a:rPr>
              <a:t>P</a:t>
            </a:r>
            <a:r>
              <a:rPr lang="en-US" altLang="en-US" baseline="-25000">
                <a:latin typeface="Gill Sans Light"/>
                <a:cs typeface="Gill Sans Light"/>
              </a:rPr>
              <a:t>4</a:t>
            </a:r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Gill Sans Light"/>
                <a:cs typeface="Gill Sans Light"/>
              </a:rPr>
              <a:t>P</a:t>
            </a:r>
            <a:r>
              <a:rPr lang="en-US" altLang="en-US" baseline="-25000">
                <a:latin typeface="Gill Sans Light"/>
                <a:cs typeface="Gill Sans Light"/>
              </a:rPr>
              <a:t>3</a:t>
            </a:r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Gill Sans Light"/>
                <a:cs typeface="Gill Sans Light"/>
              </a:rPr>
              <a:t>P</a:t>
            </a:r>
            <a:r>
              <a:rPr lang="en-US" altLang="en-US" baseline="-25000">
                <a:latin typeface="Gill Sans Light"/>
                <a:cs typeface="Gill Sans Light"/>
              </a:rPr>
              <a:t>2</a:t>
            </a:r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Gill Sans Light"/>
                <a:cs typeface="Gill Sans Light"/>
              </a:rPr>
              <a:t>P</a:t>
            </a:r>
            <a:r>
              <a:rPr lang="en-US" altLang="en-US" baseline="-25000">
                <a:latin typeface="Gill Sans Light"/>
                <a:cs typeface="Gill Sans Light"/>
              </a:rPr>
              <a:t>1</a:t>
            </a:r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955675" y="838201"/>
            <a:ext cx="7315200" cy="977901"/>
            <a:chOff x="650" y="624"/>
            <a:chExt cx="4608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790" cy="616"/>
              <a:chOff x="1248" y="624"/>
              <a:chExt cx="3790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7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>
                  <a:latin typeface="Gill Sans Light"/>
                  <a:cs typeface="Gill Sans Light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latin typeface="Gill Sans Light"/>
                    <a:cs typeface="Gill Sans Light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726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55228</TotalTime>
  <Pages>60</Pages>
  <Words>3328</Words>
  <Application>Microsoft Macintosh PowerPoint</Application>
  <PresentationFormat>On-screen Show (4:3)</PresentationFormat>
  <Paragraphs>645</Paragraphs>
  <Slides>35</Slides>
  <Notes>23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</vt:lpstr>
      <vt:lpstr>Equation</vt:lpstr>
      <vt:lpstr>CS162 Operating Systems and Systems Programming Lecture 10   Scheduling</vt:lpstr>
      <vt:lpstr>Recall: Scheduling Policy Goals/Criteria</vt:lpstr>
      <vt:lpstr>Recall: First-Come, First-Served (FCFS) Scheduling</vt:lpstr>
      <vt:lpstr>Recall: FCFS Scheduling (Cont.)</vt:lpstr>
      <vt:lpstr>Round Robin (RR)</vt:lpstr>
      <vt:lpstr>Example of RR with Time Quantum = 20</vt:lpstr>
      <vt:lpstr>Round-Robin Discussion</vt:lpstr>
      <vt:lpstr>Comparisons between FCFS and Round Robin</vt:lpstr>
      <vt:lpstr>Earlier Example with Different Time Quantum</vt:lpstr>
      <vt:lpstr>Handling Differences in Importance: Strict Priority Scheduling</vt:lpstr>
      <vt:lpstr>Scheduling Fairness</vt:lpstr>
      <vt:lpstr>Administrivia</vt:lpstr>
      <vt:lpstr>BREAK</vt:lpstr>
      <vt:lpstr>Lottery Scheduling</vt:lpstr>
      <vt:lpstr>Lottery Scheduling Example</vt:lpstr>
      <vt:lpstr>How to Evaluate a Scheduling algorithm?</vt:lpstr>
      <vt:lpstr>Recall: Assumption – CPU Bursts</vt:lpstr>
      <vt:lpstr>How to Handle Simultaneous Mix of Diff Types of Apps?</vt:lpstr>
      <vt:lpstr>What if we Knew the Future?</vt:lpstr>
      <vt:lpstr>Discussion</vt:lpstr>
      <vt:lpstr>Example to illustrate benefits of SRTF</vt:lpstr>
      <vt:lpstr>SRTF Example continued:</vt:lpstr>
      <vt:lpstr>SRTF Further discussion</vt:lpstr>
      <vt:lpstr>Predicting the Length of the Next CPU Burst</vt:lpstr>
      <vt:lpstr>Multi-Level Feedback Scheduling</vt:lpstr>
      <vt:lpstr>Scheduling Details</vt:lpstr>
      <vt:lpstr>BREAK</vt:lpstr>
      <vt:lpstr>Case Study: Linux O(1) Scheduler</vt:lpstr>
      <vt:lpstr>O(1) Scheduler Continued</vt:lpstr>
      <vt:lpstr>Linux Completely Fair Scheduler (CFS)</vt:lpstr>
      <vt:lpstr>CFS (Continued)</vt:lpstr>
      <vt:lpstr>CFS Examples</vt:lpstr>
      <vt:lpstr>Real-Time Scheduling (RTS)</vt:lpstr>
      <vt:lpstr>Summary</vt:lpstr>
      <vt:lpstr>EDF: Schedulability Test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621</cp:revision>
  <cp:lastPrinted>2016-02-23T06:48:16Z</cp:lastPrinted>
  <dcterms:created xsi:type="dcterms:W3CDTF">1995-08-12T11:37:26Z</dcterms:created>
  <dcterms:modified xsi:type="dcterms:W3CDTF">2016-02-25T06:38:30Z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