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739" r:id="rId3"/>
    <p:sldId id="626" r:id="rId4"/>
    <p:sldId id="662" r:id="rId5"/>
    <p:sldId id="738" r:id="rId6"/>
    <p:sldId id="733" r:id="rId7"/>
    <p:sldId id="725" r:id="rId8"/>
    <p:sldId id="726" r:id="rId9"/>
    <p:sldId id="693" r:id="rId10"/>
    <p:sldId id="694" r:id="rId11"/>
    <p:sldId id="722" r:id="rId12"/>
    <p:sldId id="731" r:id="rId13"/>
    <p:sldId id="737" r:id="rId14"/>
    <p:sldId id="670" r:id="rId15"/>
    <p:sldId id="671" r:id="rId16"/>
    <p:sldId id="604" r:id="rId17"/>
    <p:sldId id="605" r:id="rId18"/>
    <p:sldId id="628" r:id="rId19"/>
    <p:sldId id="629" r:id="rId20"/>
    <p:sldId id="630" r:id="rId21"/>
    <p:sldId id="638" r:id="rId22"/>
    <p:sldId id="736" r:id="rId23"/>
    <p:sldId id="639" r:id="rId24"/>
    <p:sldId id="657" r:id="rId25"/>
    <p:sldId id="631" r:id="rId26"/>
    <p:sldId id="632" r:id="rId27"/>
    <p:sldId id="653" r:id="rId28"/>
    <p:sldId id="654" r:id="rId29"/>
    <p:sldId id="721" r:id="rId30"/>
    <p:sldId id="734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692" r:id="rId48"/>
    <p:sldId id="728" r:id="rId49"/>
    <p:sldId id="729" r:id="rId50"/>
    <p:sldId id="641" r:id="rId51"/>
    <p:sldId id="642" r:id="rId52"/>
    <p:sldId id="643" r:id="rId53"/>
    <p:sldId id="615" r:id="rId54"/>
    <p:sldId id="718" r:id="rId5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799" autoAdjust="0"/>
  </p:normalViewPr>
  <p:slideViewPr>
    <p:cSldViewPr>
      <p:cViewPr varScale="1">
        <p:scale>
          <a:sx n="76" d="100"/>
          <a:sy n="76" d="100"/>
        </p:scale>
        <p:origin x="10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300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6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DB servers very important – provide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shared data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view to users.</a:t>
            </a:r>
          </a:p>
          <a:p>
            <a:r>
              <a:rPr lang="en-US">
                <a:ea typeface="MS PGothic" charset="0"/>
              </a:rPr>
              <a:t>Many users can read/write at once – how is consistency managed? </a:t>
            </a:r>
          </a:p>
        </p:txBody>
      </p:sp>
    </p:spTree>
    <p:extLst>
      <p:ext uri="{BB962C8B-B14F-4D97-AF65-F5344CB8AC3E}">
        <p14:creationId xmlns:p14="http://schemas.microsoft.com/office/powerpoint/2010/main" val="93593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732825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100761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688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9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27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Adding printf statements can cause stack overruns or changing timing/interleaving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What if non-deterministic error only occurs once a week? You’re pulling all-nighters to find it, your eyelids droop, and whiz, the error happens and you missed it.</a:t>
            </a:r>
          </a:p>
        </p:txBody>
      </p:sp>
    </p:spTree>
    <p:extLst>
      <p:ext uri="{BB962C8B-B14F-4D97-AF65-F5344CB8AC3E}">
        <p14:creationId xmlns:p14="http://schemas.microsoft.com/office/powerpoint/2010/main" val="3125559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9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578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19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9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79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4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4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6.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591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2/8/16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6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Concurrency (Continued),</a:t>
            </a:r>
            <a:br>
              <a:rPr lang="en-US" altLang="en-US" sz="3000" dirty="0" smtClean="0"/>
            </a:br>
            <a:r>
              <a:rPr lang="en-US" altLang="en-US" sz="3000" dirty="0" smtClean="0"/>
              <a:t>Synchronization (Start)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John Kubiatowicz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ThreadRoot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708025"/>
            <a:ext cx="8559800" cy="60737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 smtClean="0">
                <a:latin typeface="Courier New"/>
                <a:ea typeface="굴림" panose="020B0600000101010101" pitchFamily="34" charset="-127"/>
                <a:cs typeface="Courier New"/>
              </a:rPr>
              <a:t>ThreadRoot</a:t>
            </a:r>
            <a:r>
              <a:rPr lang="en-US" altLang="ko-KR" dirty="0" smtClean="0">
                <a:latin typeface="Courier New"/>
                <a:ea typeface="굴림" panose="020B0600000101010101" pitchFamily="34" charset="-127"/>
                <a:cs typeface="Courier New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ThreadRoot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DoStartupHousekeeping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UserModeSwitch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  Call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fcnPtr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fcnArgPtr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ThreadFinish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Includes things like recording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start </a:t>
            </a:r>
            <a:r>
              <a:rPr lang="en-US" altLang="ko-KR" dirty="0" smtClean="0">
                <a:ea typeface="굴림" panose="020B0600000101010101" pitchFamily="34" charset="-127"/>
              </a:rPr>
              <a:t>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Other Statistics</a:t>
            </a:r>
          </a:p>
          <a:p>
            <a:pPr lvl="1">
              <a:lnSpc>
                <a:spcPct val="80000"/>
              </a:lnSpc>
            </a:pPr>
            <a:endParaRPr lang="en-US" altLang="ko-KR" sz="1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Stack will grow and shrink with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execution </a:t>
            </a:r>
            <a:r>
              <a:rPr lang="en-US" altLang="ko-KR" dirty="0" smtClean="0">
                <a:ea typeface="굴림" panose="020B0600000101010101" pitchFamily="34" charset="-127"/>
              </a:rPr>
              <a:t>of thread</a:t>
            </a:r>
          </a:p>
          <a:p>
            <a:pPr lvl="4">
              <a:lnSpc>
                <a:spcPct val="80000"/>
              </a:lnSpc>
            </a:pPr>
            <a:endParaRPr lang="en-US" altLang="ko-KR" sz="1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 smtClean="0">
                <a:latin typeface="Courier New"/>
                <a:ea typeface="굴림" panose="020B0600000101010101" pitchFamily="34" charset="-127"/>
                <a:cs typeface="Courier New"/>
              </a:rPr>
              <a:t>ThreadRoot</a:t>
            </a:r>
            <a:r>
              <a:rPr lang="en-US" altLang="ko-KR" dirty="0" smtClean="0">
                <a:latin typeface="Courier New"/>
                <a:ea typeface="굴림" panose="020B0600000101010101" pitchFamily="34" charset="-127"/>
                <a:cs typeface="Courier New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which calls </a:t>
            </a:r>
            <a:r>
              <a:rPr lang="en-US" altLang="ko-KR" dirty="0" err="1" smtClean="0">
                <a:latin typeface="Courier New"/>
                <a:ea typeface="굴림" panose="020B0600000101010101" pitchFamily="34" charset="-127"/>
                <a:cs typeface="Courier New"/>
              </a:rPr>
              <a:t>ThreadFinish</a:t>
            </a:r>
            <a:r>
              <a:rPr lang="en-US" altLang="ko-KR" dirty="0" smtClean="0">
                <a:latin typeface="Courier New"/>
                <a:ea typeface="굴림" panose="020B0600000101010101" pitchFamily="34" charset="-127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Courier New"/>
                <a:ea typeface="굴림" panose="020B0600000101010101" pitchFamily="34" charset="-127"/>
                <a:cs typeface="Courier New"/>
              </a:rPr>
              <a:t>ThreadFinish</a:t>
            </a:r>
            <a:r>
              <a:rPr lang="en-US" altLang="ko-KR" dirty="0" smtClean="0">
                <a:latin typeface="Courier New"/>
                <a:ea typeface="굴림" panose="020B0600000101010101" pitchFamily="34" charset="-127"/>
                <a:cs typeface="Courier New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wake up sleeping </a:t>
            </a:r>
            <a:r>
              <a:rPr lang="en-US" altLang="ko-KR" dirty="0" smtClean="0">
                <a:ea typeface="굴림" panose="020B0600000101010101" pitchFamily="34" charset="-127"/>
              </a:rPr>
              <a:t>threads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5929312" y="2590800"/>
            <a:ext cx="2833688" cy="2130427"/>
            <a:chOff x="2136" y="2723"/>
            <a:chExt cx="1785" cy="1342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urier New" panose="02070309020205020404" pitchFamily="49" charset="0"/>
                </a:rPr>
                <a:t>ThreadRoot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0" y="2723"/>
              <a:ext cx="291" cy="1106"/>
              <a:chOff x="4576" y="781"/>
              <a:chExt cx="292" cy="1218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13" y="1244"/>
                <a:ext cx="121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dirty="0">
                    <a:latin typeface="Gill Sans Light"/>
                    <a:cs typeface="Gill Sans Light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23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3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3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3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3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r>
              <a:rPr lang="en-US" dirty="0" smtClean="0"/>
              <a:t>Famous Quote </a:t>
            </a:r>
            <a:r>
              <a:rPr lang="en-US" dirty="0" err="1" smtClean="0"/>
              <a:t>wrt</a:t>
            </a:r>
            <a:r>
              <a:rPr lang="en-US" dirty="0" smtClean="0"/>
              <a:t> Scheduling: Dennis Richie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Dennis Richie,</a:t>
            </a:r>
            <a:br>
              <a:rPr lang="en-US" dirty="0" smtClean="0"/>
            </a:br>
            <a:r>
              <a:rPr lang="en-US" dirty="0" smtClean="0"/>
              <a:t>Unix V6, </a:t>
            </a:r>
            <a:r>
              <a:rPr lang="en-US" dirty="0" err="1" smtClean="0"/>
              <a:t>slp.c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“If </a:t>
            </a:r>
            <a:r>
              <a:rPr lang="en-US" i="1" dirty="0"/>
              <a:t>the new process paused because it was swapped out, set the stack level to the last call to </a:t>
            </a:r>
            <a:r>
              <a:rPr lang="en-US" i="1" dirty="0" err="1"/>
              <a:t>savu</a:t>
            </a:r>
            <a:r>
              <a:rPr lang="en-US" i="1" dirty="0"/>
              <a:t>(</a:t>
            </a:r>
            <a:r>
              <a:rPr lang="en-US" i="1" dirty="0" err="1"/>
              <a:t>u_ssav</a:t>
            </a:r>
            <a:r>
              <a:rPr lang="en-US" i="1" dirty="0"/>
              <a:t>). This means that the return which is executed immediately after the call to </a:t>
            </a:r>
            <a:r>
              <a:rPr lang="en-US" i="1" dirty="0" err="1"/>
              <a:t>aretu</a:t>
            </a:r>
            <a:r>
              <a:rPr lang="en-US" i="1" dirty="0"/>
              <a:t> actually returns from the last routine </a:t>
            </a:r>
            <a:r>
              <a:rPr lang="en-US" i="1" dirty="0" smtClean="0"/>
              <a:t>which did the </a:t>
            </a:r>
            <a:r>
              <a:rPr lang="en-US" i="1" dirty="0" err="1" smtClean="0"/>
              <a:t>savu</a:t>
            </a:r>
            <a:r>
              <a:rPr lang="en-US" i="1" dirty="0" smtClean="0"/>
              <a:t>.” 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r>
              <a:rPr lang="en-US" b="0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You are not expected to understand this.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Source: Dennis Ritchie, Unix V6 </a:t>
            </a:r>
            <a:r>
              <a:rPr lang="en-US" dirty="0" err="1" smtClean="0"/>
              <a:t>slp.c</a:t>
            </a:r>
            <a:r>
              <a:rPr lang="en-US" dirty="0" smtClean="0"/>
              <a:t> (context-switching code) as per The Unix Heritage Society(tuhs.org); gif by Eddie Koehler.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Included by Ali R. Butt in CS3204 from Virginia Tech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-20000"/>
          </a:blip>
          <a:stretch>
            <a:fillRect/>
          </a:stretch>
        </p:blipFill>
        <p:spPr>
          <a:xfrm>
            <a:off x="2767186" y="812362"/>
            <a:ext cx="6453014" cy="1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8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charset="0"/>
                <a:cs typeface="Gulim" charset="0"/>
              </a:rPr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ea typeface="Gulim" charset="0"/>
              </a:rPr>
              <a:t>Process Control Block (PCBs) </a:t>
            </a:r>
            <a:r>
              <a:rPr lang="en-US" altLang="ko-KR" dirty="0">
                <a:ea typeface="Gulim" charset="0"/>
              </a:rPr>
              <a:t>points to multiple </a:t>
            </a:r>
            <a:r>
              <a:rPr lang="en-US" altLang="ko-KR" dirty="0" smtClean="0">
                <a:ea typeface="Gulim" charset="0"/>
              </a:rPr>
              <a:t>Thread Control Blocks (TCBs):</a:t>
            </a:r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 smtClean="0">
              <a:ea typeface="Gulim" charset="0"/>
            </a:endParaRPr>
          </a:p>
          <a:p>
            <a:r>
              <a:rPr lang="en-US" altLang="ko-KR" dirty="0" smtClean="0">
                <a:ea typeface="Gulim" charset="0"/>
              </a:rPr>
              <a:t>Switching </a:t>
            </a:r>
            <a:r>
              <a:rPr lang="en-US" altLang="ko-KR" dirty="0">
                <a:ea typeface="Gulim" charset="0"/>
              </a:rPr>
              <a:t>threads within a block is a simple thread switch</a:t>
            </a:r>
          </a:p>
          <a:p>
            <a:r>
              <a:rPr lang="en-US" altLang="ko-KR" dirty="0">
                <a:ea typeface="Gulim" charset="0"/>
              </a:rPr>
              <a:t>Switching threads across blocks requires changes to memory and I/O address </a:t>
            </a:r>
            <a:r>
              <a:rPr lang="en-US" altLang="ko-KR" dirty="0" smtClean="0">
                <a:ea typeface="Gulim" charset="0"/>
              </a:rPr>
              <a:t>tables</a:t>
            </a:r>
            <a:endParaRPr lang="en-US" altLang="ko-KR" dirty="0">
              <a:ea typeface="Gulim" charset="0"/>
            </a:endParaRPr>
          </a:p>
          <a:p>
            <a:pPr lvl="1"/>
            <a:endParaRPr lang="ko-KR" altLang="en-US" dirty="0">
              <a:ea typeface="Gulim" charset="0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403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 selection form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tonight by midnight tonight !  </a:t>
            </a:r>
          </a:p>
          <a:p>
            <a:pPr lvl="1"/>
            <a:r>
              <a:rPr lang="en-US" dirty="0" smtClean="0"/>
              <a:t>We will try to do final section assignment tomorrow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Your section is your home for CS162	</a:t>
            </a:r>
          </a:p>
          <a:p>
            <a:pPr lvl="1"/>
            <a:r>
              <a:rPr lang="en-US" dirty="0" smtClean="0"/>
              <a:t>The TA needs to get to know you to judge participation</a:t>
            </a:r>
          </a:p>
          <a:p>
            <a:pPr lvl="1"/>
            <a:r>
              <a:rPr lang="en-US" dirty="0" smtClean="0"/>
              <a:t>All design reviews will be conducted by your TA</a:t>
            </a:r>
          </a:p>
          <a:p>
            <a:pPr lvl="1"/>
            <a:r>
              <a:rPr lang="en-US" dirty="0" smtClean="0"/>
              <a:t>You can attend alternate section by same TA, but try to keep the amount of such cross-section movement to a minimum</a:t>
            </a:r>
          </a:p>
          <a:p>
            <a:pPr lvl="1"/>
            <a:endParaRPr lang="en-US" dirty="0"/>
          </a:p>
          <a:p>
            <a:r>
              <a:rPr lang="en-US" dirty="0" smtClean="0"/>
              <a:t>Project #1: Starts today!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HW1 due next Monday</a:t>
            </a:r>
          </a:p>
          <a:p>
            <a:pPr lvl="1"/>
            <a:r>
              <a:rPr lang="en-US" dirty="0" smtClean="0"/>
              <a:t>Submit via </a:t>
            </a:r>
            <a:r>
              <a:rPr lang="en-US" dirty="0" err="1" smtClean="0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11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multithreaded programs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systems </a:t>
            </a:r>
          </a:p>
          <a:p>
            <a:pPr lvl="1"/>
            <a:r>
              <a:rPr lang="en-US" dirty="0" smtClean="0"/>
              <a:t>Elevators, Planes, Medical systems, Wristwatches</a:t>
            </a:r>
          </a:p>
          <a:p>
            <a:pPr lvl="1"/>
            <a:r>
              <a:rPr lang="en-US" dirty="0" smtClean="0"/>
              <a:t>Single Program, concurrent operations</a:t>
            </a:r>
          </a:p>
          <a:p>
            <a:endParaRPr lang="en-US" dirty="0" smtClean="0"/>
          </a:p>
          <a:p>
            <a:r>
              <a:rPr lang="en-US" dirty="0" smtClean="0"/>
              <a:t>Most modern OS kernels</a:t>
            </a:r>
          </a:p>
          <a:p>
            <a:pPr lvl="1"/>
            <a:r>
              <a:rPr lang="en-US" dirty="0" smtClean="0"/>
              <a:t>Internally concurrent because have to deal with concurrent requests by multiple users</a:t>
            </a:r>
          </a:p>
          <a:p>
            <a:pPr lvl="1"/>
            <a:r>
              <a:rPr lang="en-US" dirty="0" smtClean="0"/>
              <a:t>But no protection needed within kernel</a:t>
            </a:r>
          </a:p>
          <a:p>
            <a:endParaRPr lang="en-US" dirty="0" smtClean="0"/>
          </a:p>
          <a:p>
            <a:r>
              <a:rPr lang="en-US" dirty="0" smtClean="0"/>
              <a:t>Database Servers</a:t>
            </a:r>
          </a:p>
          <a:p>
            <a:pPr lvl="1"/>
            <a:r>
              <a:rPr lang="en-US" dirty="0" smtClean="0"/>
              <a:t>Access to shared data by many concurrent users</a:t>
            </a:r>
          </a:p>
          <a:p>
            <a:pPr lvl="1"/>
            <a:r>
              <a:rPr lang="en-US" dirty="0" smtClean="0"/>
              <a:t>Also background utility processing must be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763000" cy="533400"/>
          </a:xfrm>
        </p:spPr>
        <p:txBody>
          <a:bodyPr/>
          <a:lstStyle/>
          <a:p>
            <a:r>
              <a:rPr lang="en-US" dirty="0" smtClean="0"/>
              <a:t>Example multithreaded programs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Servers</a:t>
            </a:r>
          </a:p>
          <a:p>
            <a:pPr lvl="1"/>
            <a:r>
              <a:rPr lang="en-US" dirty="0" smtClean="0"/>
              <a:t>Concurrent requests from network</a:t>
            </a:r>
          </a:p>
          <a:p>
            <a:pPr lvl="1"/>
            <a:r>
              <a:rPr lang="en-US" dirty="0" smtClean="0"/>
              <a:t>Again, single program, multiple concurrent operations</a:t>
            </a:r>
          </a:p>
          <a:p>
            <a:pPr lvl="1"/>
            <a:r>
              <a:rPr lang="en-US" dirty="0" smtClean="0"/>
              <a:t>File server, Web server, and airline reservation systems</a:t>
            </a:r>
          </a:p>
          <a:p>
            <a:endParaRPr lang="en-US" dirty="0" smtClean="0"/>
          </a:p>
          <a:p>
            <a:r>
              <a:rPr lang="en-US" dirty="0" smtClean="0"/>
              <a:t>Parallel Programming (More than one physical CPU)</a:t>
            </a:r>
          </a:p>
          <a:p>
            <a:pPr lvl="1"/>
            <a:r>
              <a:rPr lang="en-US" dirty="0" smtClean="0"/>
              <a:t>Split program into multiple threads for parallelism</a:t>
            </a:r>
          </a:p>
          <a:p>
            <a:pPr lvl="1"/>
            <a:r>
              <a:rPr lang="en-US" dirty="0" smtClean="0"/>
              <a:t>This is called Multiprocessing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multiprocessors are actually </a:t>
            </a:r>
            <a:r>
              <a:rPr lang="en-US" dirty="0" err="1" smtClean="0"/>
              <a:t>uniprogrammed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threads in one address space but one program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9" y="1778000"/>
            <a:ext cx="283022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Client Browser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- process for each tab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- thread to render page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- GET in separate thread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- multiple outstanding GETs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- as they complete, render 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  portion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7229" y="1676400"/>
            <a:ext cx="4283371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Web Server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 - fork process for each client connection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 - thread to get request and issue response</a:t>
            </a: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 - fork threads to read data, access DB, </a:t>
            </a:r>
            <a:r>
              <a:rPr lang="en-US" dirty="0" err="1" smtClean="0">
                <a:latin typeface="Gill Sans Light"/>
                <a:cs typeface="Gill Sans Light"/>
              </a:rPr>
              <a:t>etc</a:t>
            </a:r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65941" y="2415064"/>
            <a:ext cx="1461288" cy="37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865941" y="1460501"/>
            <a:ext cx="1461288" cy="1333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2865941" y="2793663"/>
            <a:ext cx="1461288" cy="136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2074" y="278595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3524" y="114300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for each user process</a:t>
            </a:r>
          </a:p>
          <a:p>
            <a:endParaRPr lang="en-US" dirty="0" smtClean="0"/>
          </a:p>
          <a:p>
            <a:r>
              <a:rPr lang="en-US" dirty="0" smtClean="0"/>
              <a:t>Thread for sequence of steps in processing I/O</a:t>
            </a:r>
          </a:p>
          <a:p>
            <a:endParaRPr lang="en-US" dirty="0" smtClean="0"/>
          </a:p>
          <a:p>
            <a:r>
              <a:rPr lang="en-US" dirty="0" smtClean="0"/>
              <a:t>Threads for device drivers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Process</a:t>
            </a:r>
            <a:endParaRPr lang="en-US" dirty="0"/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133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67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I/O State</a:t>
            </a:r>
          </a:p>
          <a:p>
            <a:r>
              <a:rPr lang="en-US" sz="2000" b="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267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04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438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944812" y="1034340"/>
            <a:ext cx="1967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Gill Sans Light"/>
                <a:cs typeface="Gill Sans Light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1905000"/>
            <a:ext cx="2286000" cy="2362200"/>
            <a:chOff x="6019800" y="1905000"/>
            <a:chExt cx="2286000" cy="2286000"/>
          </a:xfrm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400" b="0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648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4495800"/>
            <a:ext cx="4267200" cy="1066800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618FFD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Gill Sans Light"/>
                  <a:cs typeface="Gill Sans Light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7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Processes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276600" y="2057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274637" y="97155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79767" y="99060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983205" y="990600"/>
            <a:ext cx="1220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2133600" y="3886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90800" y="3886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343400" y="3962400"/>
            <a:ext cx="51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1054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3238500" y="4495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238500" y="33528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14600" y="33528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14400" y="33528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581400" y="46482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962400" y="13716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3716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228600" y="13716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370847" y="1066800"/>
            <a:ext cx="3773153" cy="3886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Kernel entry: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 (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ish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)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CPU state: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Memory/IO state: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CPU: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sz="2400" dirty="0" smtClean="0">
                <a:ea typeface="ＭＳ Ｐゴシック" charset="-128"/>
              </a:rPr>
              <a:t>Memory/IO: </a:t>
            </a:r>
            <a:r>
              <a:rPr lang="en-US" sz="2400" b="1" dirty="0" smtClean="0">
                <a:solidFill>
                  <a:srgbClr val="2BFF2B"/>
                </a:solidFill>
                <a:ea typeface="ＭＳ Ｐゴシック" charset="-128"/>
              </a:rPr>
              <a:t>yes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(involves at least a context switch)</a:t>
            </a:r>
          </a:p>
        </p:txBody>
      </p:sp>
    </p:spTree>
    <p:extLst>
      <p:ext uri="{BB962C8B-B14F-4D97-AF65-F5344CB8AC3E}">
        <p14:creationId xmlns:p14="http://schemas.microsoft.com/office/powerpoint/2010/main" val="59087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Recall: Lifecycle of a Process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latin typeface="+mj-lt"/>
                <a:ea typeface="Gulim" charset="0"/>
                <a:cs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new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ready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running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waiting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terminated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has finished execution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650875" y="76200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1981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191000" y="4191000"/>
            <a:ext cx="51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90800" y="53340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086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429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90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14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14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342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104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7239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495300" y="11541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571500" y="15234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921709" y="15234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660775" y="762000"/>
            <a:ext cx="1220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200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724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724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352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114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7338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505200" y="11541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581400" y="15234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3931609" y="15234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667000" y="22860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571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333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086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86400" y="1238250"/>
            <a:ext cx="3733800" cy="3352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overhead: </a:t>
            </a:r>
            <a:r>
              <a:rPr lang="en-US" dirty="0" smtClean="0">
                <a:solidFill>
                  <a:srgbClr val="FFFF00"/>
                </a:solidFill>
                <a:ea typeface="ＭＳ Ｐゴシック" charset="-128"/>
              </a:rPr>
              <a:t>medium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Kernel entry: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ish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)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a typeface="ＭＳ Ｐゴシック" charset="-128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Thread creation: </a:t>
            </a:r>
            <a:r>
              <a:rPr lang="en-US" dirty="0">
                <a:solidFill>
                  <a:srgbClr val="FFFF00"/>
                </a:solidFill>
                <a:ea typeface="ＭＳ Ｐゴシック" charset="-128"/>
              </a:rPr>
              <a:t>medium</a:t>
            </a:r>
            <a:endParaRPr lang="en-US" b="1" dirty="0" smtClean="0">
              <a:solidFill>
                <a:srgbClr val="2BFF2B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low(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ish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) </a:t>
            </a:r>
            <a:r>
              <a:rPr lang="en-US" dirty="0" smtClean="0">
                <a:ea typeface="ＭＳ Ｐゴシック" charset="-128"/>
              </a:rPr>
              <a:t>(thread switch overhead low)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342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104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114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352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0277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versus 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5105400"/>
          </a:xfrm>
        </p:spPr>
        <p:txBody>
          <a:bodyPr/>
          <a:lstStyle/>
          <a:p>
            <a:r>
              <a:rPr lang="en-US" altLang="ko-KR" dirty="0" smtClean="0"/>
              <a:t>We have been talking about Kernel threads</a:t>
            </a:r>
          </a:p>
          <a:p>
            <a:pPr lvl="1"/>
            <a:r>
              <a:rPr lang="en-US" altLang="ko-KR" dirty="0" smtClean="0"/>
              <a:t>Native threads supported directly by the kernel</a:t>
            </a:r>
          </a:p>
          <a:p>
            <a:pPr lvl="1"/>
            <a:r>
              <a:rPr lang="en-US" altLang="ko-KR" dirty="0" smtClean="0"/>
              <a:t>Every thread can run or block independently</a:t>
            </a:r>
          </a:p>
          <a:p>
            <a:pPr lvl="1"/>
            <a:r>
              <a:rPr lang="en-US" altLang="ko-KR" dirty="0" smtClean="0"/>
              <a:t>One process may have several threads waiting on different things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Downside of kernel threads: a bit expensive</a:t>
            </a:r>
          </a:p>
          <a:p>
            <a:pPr lvl="1"/>
            <a:r>
              <a:rPr lang="en-US" altLang="ko-KR" dirty="0" smtClean="0"/>
              <a:t>Need to make a crossing into kernel mode to schedule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Lighter weight option: User Threads</a:t>
            </a:r>
          </a:p>
        </p:txBody>
      </p:sp>
    </p:spTree>
    <p:extLst>
      <p:ext uri="{BB962C8B-B14F-4D97-AF65-F5344CB8AC3E}">
        <p14:creationId xmlns:p14="http://schemas.microsoft.com/office/powerpoint/2010/main" val="156671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User-Mode Threads</a:t>
            </a:r>
            <a:endParaRPr lang="en-US" altLang="ko-KR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Lighter weight option:</a:t>
            </a:r>
          </a:p>
          <a:p>
            <a:pPr lvl="1"/>
            <a:r>
              <a:rPr lang="en-US" altLang="ko-KR" dirty="0" smtClean="0"/>
              <a:t>User program provides scheduler and thread package</a:t>
            </a:r>
          </a:p>
          <a:p>
            <a:pPr lvl="1"/>
            <a:r>
              <a:rPr lang="en-US" altLang="ko-KR" dirty="0" smtClean="0"/>
              <a:t>May have several user threads per kernel thread</a:t>
            </a:r>
          </a:p>
          <a:p>
            <a:pPr lvl="1"/>
            <a:r>
              <a:rPr lang="en-US" altLang="ko-KR" dirty="0" smtClean="0"/>
              <a:t>User threads may be scheduled non-</a:t>
            </a:r>
            <a:r>
              <a:rPr lang="en-US" altLang="ko-KR" dirty="0" err="1" smtClean="0"/>
              <a:t>premptively</a:t>
            </a:r>
            <a:r>
              <a:rPr lang="en-US" altLang="ko-KR" dirty="0" smtClean="0"/>
              <a:t> relative to each other (only switch on yield())</a:t>
            </a:r>
          </a:p>
          <a:p>
            <a:pPr lvl="1"/>
            <a:r>
              <a:rPr lang="en-US" altLang="ko-KR" dirty="0" smtClean="0"/>
              <a:t>Cheap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Downside of user threads:</a:t>
            </a:r>
          </a:p>
          <a:p>
            <a:pPr lvl="1"/>
            <a:r>
              <a:rPr lang="en-US" altLang="ko-KR" dirty="0" smtClean="0"/>
              <a:t>When one thread blocks on I/O, all threads block</a:t>
            </a:r>
          </a:p>
          <a:p>
            <a:pPr lvl="1"/>
            <a:r>
              <a:rPr lang="en-US" altLang="ko-KR" dirty="0" smtClean="0"/>
              <a:t>Kernel cannot adjust scheduling among all threads</a:t>
            </a:r>
          </a:p>
          <a:p>
            <a:pPr lvl="1"/>
            <a:r>
              <a:rPr lang="en-US" altLang="ko-KR" dirty="0" smtClean="0"/>
              <a:t>Option: </a:t>
            </a:r>
            <a:r>
              <a:rPr lang="en-US" altLang="ko-KR" i="1" dirty="0" smtClean="0"/>
              <a:t>Scheduler Activations</a:t>
            </a:r>
          </a:p>
          <a:p>
            <a:pPr lvl="2"/>
            <a:r>
              <a:rPr lang="en-US" altLang="ko-KR" dirty="0" smtClean="0"/>
              <a:t>Have kernel inform user level when thread blocks…</a:t>
            </a:r>
          </a:p>
        </p:txBody>
      </p:sp>
    </p:spTree>
    <p:extLst>
      <p:ext uri="{BB962C8B-B14F-4D97-AF65-F5344CB8AC3E}">
        <p14:creationId xmlns:p14="http://schemas.microsoft.com/office/powerpoint/2010/main" val="1588087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295400" y="289560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429000" y="990600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257800" y="2895600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303480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dirty="0">
                <a:latin typeface="Gill Sans Light"/>
                <a:ea typeface="Gulim" panose="020B0600000101010101" pitchFamily="34" charset="-127"/>
                <a:cs typeface="Gill Sans Light"/>
              </a:rPr>
              <a:t>Simple One-to-One</a:t>
            </a:r>
          </a:p>
          <a:p>
            <a:r>
              <a:rPr lang="en-US" altLang="ko-KR" sz="2800" dirty="0">
                <a:latin typeface="Gill Sans Light"/>
                <a:ea typeface="Gulim" panose="020B0600000101010101" pitchFamily="34" charset="-127"/>
                <a:cs typeface="Gill Sans Light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5791200"/>
            <a:ext cx="21099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dirty="0">
                <a:latin typeface="Gill Sans Light"/>
                <a:ea typeface="Gulim" panose="020B0600000101010101" pitchFamily="34" charset="-127"/>
                <a:cs typeface="Gill Sans Light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765800" y="5819775"/>
            <a:ext cx="22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dirty="0">
                <a:latin typeface="Gill Sans Light"/>
                <a:ea typeface="Gulim" panose="020B0600000101010101" pitchFamily="34" charset="-127"/>
                <a:cs typeface="Gill Sans Light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73664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Threads are useful at user-level: Parallelism, hide I/O latency, interactivity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Option A (early Java): 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Kernel time slices between processes, e.g., on system call I/O</a:t>
            </a:r>
          </a:p>
          <a:p>
            <a:r>
              <a:rPr lang="en-US" dirty="0" smtClean="0"/>
              <a:t>Option B (SunOS, Linux/Unix variants): green Threads</a:t>
            </a:r>
          </a:p>
          <a:p>
            <a:pPr lvl="1"/>
            <a:r>
              <a:rPr lang="en-US" dirty="0" smtClean="0"/>
              <a:t>User-level library does thread multiplexing</a:t>
            </a:r>
          </a:p>
          <a:p>
            <a:r>
              <a:rPr lang="en-US" dirty="0"/>
              <a:t>Option C (Windows): scheduler activations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System call I/O that blocks triggers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 smtClean="0"/>
              <a:t>Option </a:t>
            </a:r>
            <a:r>
              <a:rPr lang="en-US" dirty="0"/>
              <a:t>D</a:t>
            </a:r>
            <a:r>
              <a:rPr lang="en-US" dirty="0" smtClean="0"/>
              <a:t> (Linux, </a:t>
            </a:r>
            <a:r>
              <a:rPr lang="en-US" dirty="0" err="1" smtClean="0"/>
              <a:t>MacOS</a:t>
            </a:r>
            <a:r>
              <a:rPr lang="en-US" dirty="0" smtClean="0"/>
              <a:t>, Windows): use kernel threads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switching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  <p:extLst>
      <p:ext uri="{BB962C8B-B14F-4D97-AF65-F5344CB8AC3E}">
        <p14:creationId xmlns:p14="http://schemas.microsoft.com/office/powerpoint/2010/main" val="323595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90600" y="52578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Multi-Cores</a:t>
            </a:r>
          </a:p>
        </p:txBody>
      </p:sp>
      <p:sp>
        <p:nvSpPr>
          <p:cNvPr id="9220" name="TextBox 41"/>
          <p:cNvSpPr txBox="1">
            <a:spLocks noChangeArrowheads="1"/>
          </p:cNvSpPr>
          <p:nvPr/>
        </p:nvSpPr>
        <p:spPr bwMode="auto">
          <a:xfrm>
            <a:off x="612775" y="6096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221" name="Rectangle 44"/>
          <p:cNvSpPr>
            <a:spLocks noChangeArrowheads="1"/>
          </p:cNvSpPr>
          <p:nvPr/>
        </p:nvSpPr>
        <p:spPr bwMode="auto">
          <a:xfrm>
            <a:off x="19812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9223" name="TextBox 47"/>
          <p:cNvSpPr txBox="1">
            <a:spLocks noChangeArrowheads="1"/>
          </p:cNvSpPr>
          <p:nvPr/>
        </p:nvSpPr>
        <p:spPr bwMode="auto">
          <a:xfrm>
            <a:off x="4191000" y="4114800"/>
            <a:ext cx="582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5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27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228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927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7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926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7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9231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9232" name="Straight Arrow Connector 6"/>
          <p:cNvCxnSpPr>
            <a:cxnSpLocks noChangeShapeType="1"/>
            <a:stCxn id="9231" idx="2"/>
            <a:endCxn id="9271" idx="0"/>
          </p:cNvCxnSpPr>
          <p:nvPr/>
        </p:nvCxnSpPr>
        <p:spPr bwMode="auto">
          <a:xfrm flipH="1">
            <a:off x="6096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Straight Arrow Connector 59"/>
          <p:cNvCxnSpPr>
            <a:cxnSpLocks noChangeShapeType="1"/>
            <a:stCxn id="9231" idx="2"/>
            <a:endCxn id="9269" idx="0"/>
          </p:cNvCxnSpPr>
          <p:nvPr/>
        </p:nvCxnSpPr>
        <p:spPr bwMode="auto">
          <a:xfrm>
            <a:off x="9598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4" name="TextBox 60"/>
          <p:cNvSpPr txBox="1">
            <a:spLocks noChangeArrowheads="1"/>
          </p:cNvSpPr>
          <p:nvPr/>
        </p:nvSpPr>
        <p:spPr bwMode="auto">
          <a:xfrm>
            <a:off x="3584575" y="6096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9235" name="Rounded Rectangle 65"/>
          <p:cNvSpPr>
            <a:spLocks noChangeArrowheads="1"/>
          </p:cNvSpPr>
          <p:nvPr/>
        </p:nvSpPr>
        <p:spPr bwMode="auto">
          <a:xfrm>
            <a:off x="32004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9236" name="Rectangle 84"/>
          <p:cNvSpPr>
            <a:spLocks noChangeArrowheads="1"/>
          </p:cNvSpPr>
          <p:nvPr/>
        </p:nvSpPr>
        <p:spPr bwMode="auto">
          <a:xfrm>
            <a:off x="47244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37" name="Rectangle 85"/>
          <p:cNvSpPr>
            <a:spLocks noChangeArrowheads="1"/>
          </p:cNvSpPr>
          <p:nvPr/>
        </p:nvSpPr>
        <p:spPr bwMode="auto">
          <a:xfrm>
            <a:off x="47244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238" name="Group 87"/>
          <p:cNvGrpSpPr>
            <a:grpSpLocks/>
          </p:cNvGrpSpPr>
          <p:nvPr/>
        </p:nvGrpSpPr>
        <p:grpSpPr bwMode="auto">
          <a:xfrm>
            <a:off x="3352800" y="1600200"/>
            <a:ext cx="457200" cy="1828800"/>
            <a:chOff x="7010400" y="1143000"/>
            <a:chExt cx="457200" cy="1828800"/>
          </a:xfrm>
        </p:grpSpPr>
        <p:sp>
          <p:nvSpPr>
            <p:cNvPr id="926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6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239" name="Group 90"/>
          <p:cNvGrpSpPr>
            <a:grpSpLocks/>
          </p:cNvGrpSpPr>
          <p:nvPr/>
        </p:nvGrpSpPr>
        <p:grpSpPr bwMode="auto">
          <a:xfrm>
            <a:off x="4114800" y="1600200"/>
            <a:ext cx="457200" cy="1828800"/>
            <a:chOff x="7010400" y="1143000"/>
            <a:chExt cx="457200" cy="1828800"/>
          </a:xfrm>
        </p:grpSpPr>
        <p:sp>
          <p:nvSpPr>
            <p:cNvPr id="926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6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37338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35052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9242" name="Straight Arrow Connector 95"/>
          <p:cNvCxnSpPr>
            <a:cxnSpLocks noChangeShapeType="1"/>
            <a:stCxn id="9241" idx="2"/>
            <a:endCxn id="9267" idx="0"/>
          </p:cNvCxnSpPr>
          <p:nvPr/>
        </p:nvCxnSpPr>
        <p:spPr bwMode="auto">
          <a:xfrm flipH="1">
            <a:off x="35814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3" name="Straight Arrow Connector 96"/>
          <p:cNvCxnSpPr>
            <a:cxnSpLocks noChangeShapeType="1"/>
            <a:stCxn id="9241" idx="2"/>
            <a:endCxn id="9265" idx="0"/>
          </p:cNvCxnSpPr>
          <p:nvPr/>
        </p:nvCxnSpPr>
        <p:spPr bwMode="auto">
          <a:xfrm>
            <a:off x="39316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4" name="TextBox 97"/>
          <p:cNvSpPr txBox="1">
            <a:spLocks noChangeArrowheads="1"/>
          </p:cNvSpPr>
          <p:nvPr/>
        </p:nvSpPr>
        <p:spPr bwMode="auto">
          <a:xfrm>
            <a:off x="26670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9245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6" name="Straight Arrow Connector 99"/>
          <p:cNvCxnSpPr>
            <a:cxnSpLocks noChangeShapeType="1"/>
            <a:stCxn id="9271" idx="2"/>
            <a:endCxn id="47" idx="0"/>
          </p:cNvCxnSpPr>
          <p:nvPr/>
        </p:nvCxnSpPr>
        <p:spPr bwMode="auto">
          <a:xfrm>
            <a:off x="609600" y="3429000"/>
            <a:ext cx="2476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7" name="Straight Arrow Connector 100"/>
          <p:cNvCxnSpPr>
            <a:cxnSpLocks noChangeShapeType="1"/>
            <a:stCxn id="9269" idx="2"/>
            <a:endCxn id="47" idx="0"/>
          </p:cNvCxnSpPr>
          <p:nvPr/>
        </p:nvCxnSpPr>
        <p:spPr bwMode="auto">
          <a:xfrm>
            <a:off x="1371600" y="3429000"/>
            <a:ext cx="1714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8" name="Straight Arrow Connector 51"/>
          <p:cNvCxnSpPr>
            <a:cxnSpLocks noChangeShapeType="1"/>
            <a:stCxn id="9265" idx="2"/>
            <a:endCxn id="47" idx="0"/>
          </p:cNvCxnSpPr>
          <p:nvPr/>
        </p:nvCxnSpPr>
        <p:spPr bwMode="auto">
          <a:xfrm flipH="1">
            <a:off x="30861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641725" cy="44386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</a:rPr>
              <a:t>CPU: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</a:rPr>
              <a:t>Memory/IO: </a:t>
            </a:r>
            <a:r>
              <a:rPr lang="en-US" sz="2000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</a:rPr>
              <a:t> (thread switch overhead low, may not need to switch at all!)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43000" y="54102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514600" y="46482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9221" idx="2"/>
            <a:endCxn id="58" idx="0"/>
          </p:cNvCxnSpPr>
          <p:nvPr/>
        </p:nvCxnSpPr>
        <p:spPr bwMode="auto">
          <a:xfrm>
            <a:off x="3086100" y="46482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0861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5065713" y="5410200"/>
            <a:ext cx="764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8400" y="4648200"/>
            <a:ext cx="3200400" cy="685800"/>
            <a:chOff x="2667000" y="4572000"/>
            <a:chExt cx="3200400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000" b="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000" b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9259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60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61" name="Rectangle 77"/>
          <p:cNvSpPr>
            <a:spLocks noChangeArrowheads="1"/>
          </p:cNvSpPr>
          <p:nvPr/>
        </p:nvSpPr>
        <p:spPr bwMode="auto">
          <a:xfrm>
            <a:off x="3352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62" name="Rectangle 77"/>
          <p:cNvSpPr>
            <a:spLocks noChangeArrowheads="1"/>
          </p:cNvSpPr>
          <p:nvPr/>
        </p:nvSpPr>
        <p:spPr bwMode="auto">
          <a:xfrm>
            <a:off x="4114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051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3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</a:t>
            </a:r>
            <a:r>
              <a:rPr lang="en-US" dirty="0" smtClean="0">
                <a:ea typeface="MS PGothic" charset="0"/>
              </a:rPr>
              <a:t>Together</a:t>
            </a:r>
            <a:r>
              <a:rPr lang="en-US" dirty="0">
                <a:ea typeface="MS PGothic" charset="0"/>
              </a:rPr>
              <a:t>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503237" y="6096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1993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51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4203700" y="4114800"/>
            <a:ext cx="582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6096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9598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3597275" y="6096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3213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4737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4737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3365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4127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37465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35179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35941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39443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26797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98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609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1371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3098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4290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 between hardware-threads: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</a:rPr>
              <a:t>very-l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55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5078413" y="5410200"/>
            <a:ext cx="764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1231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1612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146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2222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2603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136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3213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3594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127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</a:t>
            </a:r>
            <a:r>
              <a:rPr lang="en-US" b="0" dirty="0" smtClean="0">
                <a:latin typeface="Gill Sans Light"/>
                <a:ea typeface="ＭＳ Ｐゴシック" charset="0"/>
                <a:cs typeface="Gill Sans Light"/>
              </a:rPr>
              <a:t>ore 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4203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4584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384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1765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2374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2755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3098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3098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3098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3098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51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000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000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23212" y="4191000"/>
            <a:ext cx="1957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1002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1002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3365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4127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Gill Sans Light"/>
                <a:cs typeface="Gill Sans Light"/>
              </a:rPr>
              <a:t>CPU</a:t>
            </a:r>
          </a:p>
          <a:p>
            <a:pPr algn="ctr"/>
            <a:r>
              <a:rPr lang="en-US" sz="1100">
                <a:latin typeface="Gill Sans Light"/>
                <a:cs typeface="Gill Sans Ligh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370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a typeface="MS PGothic" charset="0"/>
              </a:rPr>
              <a:t> Supporting 1T </a:t>
            </a:r>
            <a:r>
              <a:rPr lang="en-US" sz="3600" dirty="0">
                <a:ea typeface="MS PGothic" charset="0"/>
              </a:rPr>
              <a:t>and </a:t>
            </a:r>
            <a:r>
              <a:rPr lang="en-US" sz="3600" dirty="0" smtClean="0">
                <a:ea typeface="MS PGothic" charset="0"/>
              </a:rPr>
              <a:t>MT </a:t>
            </a:r>
            <a:r>
              <a:rPr lang="en-US" sz="3600" dirty="0"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1"/>
            <a:ext cx="582836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51989" y="3278719"/>
            <a:ext cx="9797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User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7546" y="5184417"/>
            <a:ext cx="133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System</a:t>
            </a:r>
            <a:endParaRPr lang="en-US" sz="32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489199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04274" y="4850731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3645" y="49427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***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51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3903140" y="1157946"/>
            <a:ext cx="423332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a typeface="MS PGothic" charset="0"/>
              </a:rPr>
              <a:t> Supporting 1T </a:t>
            </a:r>
            <a:r>
              <a:rPr lang="en-US" sz="3600" dirty="0">
                <a:ea typeface="MS PGothic" charset="0"/>
              </a:rPr>
              <a:t>and </a:t>
            </a:r>
            <a:r>
              <a:rPr lang="en-US" sz="3600" dirty="0" smtClean="0">
                <a:ea typeface="MS PGothic" charset="0"/>
              </a:rPr>
              <a:t>MT </a:t>
            </a:r>
            <a:r>
              <a:rPr lang="en-US" sz="3600" dirty="0"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325128"/>
            <a:ext cx="4020964" cy="31655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51989" y="3278719"/>
            <a:ext cx="9797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User</a:t>
            </a:r>
            <a:endParaRPr lang="en-US" sz="32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7546" y="5184417"/>
            <a:ext cx="133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System</a:t>
            </a:r>
            <a:endParaRPr lang="en-US" sz="32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255886" y="486688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070961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0332" y="495081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***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65765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795354" y="4922094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610429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50060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***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541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495800"/>
            <a:ext cx="8610600" cy="22399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 smtClean="0"/>
              <a:t>Real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 smtClean="0"/>
          </a:p>
          <a:p>
            <a:pPr>
              <a:spcBef>
                <a:spcPct val="15000"/>
              </a:spcBef>
            </a:pPr>
            <a:r>
              <a:rPr lang="en-US" altLang="en-US" dirty="0" smtClean="0"/>
              <a:t>Did Windows 95/98/ME have real memory protection?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No: Users could overwrite process tables/System DLLs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>
                <a:latin typeface="Gill Sans Light"/>
                <a:cs typeface="Gill Sans Light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>
                <a:latin typeface="Gill Sans Light"/>
                <a:cs typeface="Gill Sans Light"/>
              </a:rPr>
              <a:t>Windows 9x???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>
                <a:latin typeface="Gill Sans Light"/>
                <a:cs typeface="Gill Sans Light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>
                <a:latin typeface="Gill Sans Light"/>
                <a:cs typeface="Gill Sans Light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>
                <a:latin typeface="Gill Sans Light"/>
                <a:cs typeface="Gill Sans Light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>
                <a:latin typeface="Gill Sans Light"/>
                <a:cs typeface="Gill Sans Light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dirty="0">
                <a:latin typeface="Gill Sans Light"/>
                <a:cs typeface="Gill Sans Light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>
                    <a:latin typeface="Gill Sans Light"/>
                    <a:cs typeface="Gill Sans Light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>
                    <a:latin typeface="Gill Sans Light"/>
                    <a:cs typeface="Gill Sans Light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dirty="0">
                  <a:latin typeface="Gill Sans Light"/>
                  <a:cs typeface="Gill Sans Light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dirty="0">
                  <a:latin typeface="Gill Sans Light"/>
                  <a:cs typeface="Gill Sans Light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1905000" y="685800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>
                  <a:latin typeface="Gill Sans Light"/>
                  <a:cs typeface="Gill Sans Light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>
                  <a:latin typeface="Gill Sans Light"/>
                  <a:cs typeface="Gill Sans Light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dirty="0">
                  <a:latin typeface="Gill Sans Light"/>
                  <a:cs typeface="Gill Sans Light"/>
                </a:rPr>
                <a:t># of </a:t>
              </a:r>
              <a:r>
                <a:rPr lang="en-US" altLang="en-US" sz="2800" dirty="0" err="1">
                  <a:latin typeface="Gill Sans Light"/>
                  <a:cs typeface="Gill Sans Light"/>
                </a:rPr>
                <a:t>addr</a:t>
              </a:r>
              <a:r>
                <a:rPr lang="en-US" altLang="en-US" sz="2800" dirty="0">
                  <a:latin typeface="Gill Sans Light"/>
                  <a:cs typeface="Gill Sans Light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323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ComputePI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(“pi.txt”));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PrintClassList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classlist.txt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“</a:t>
            </a:r>
            <a:r>
              <a:rPr lang="en-US" altLang="ko-KR" dirty="0" err="1" smtClean="0">
                <a:ea typeface="Gulim" panose="020B0600000101010101" pitchFamily="34" charset="-127"/>
              </a:rPr>
              <a:t>ThreadFork</a:t>
            </a:r>
            <a:r>
              <a:rPr lang="en-US" altLang="ko-KR" dirty="0" smtClean="0">
                <a:ea typeface="Gulim" panose="020B0600000101010101" pitchFamily="34" charset="-127"/>
              </a:rPr>
              <a:t>()”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0"/>
            <a:ext cx="5481638" cy="1128713"/>
            <a:chOff x="576" y="3360"/>
            <a:chExt cx="3453" cy="711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>
                  <a:latin typeface="Comic Sans MS" panose="030F0702030302020204" pitchFamily="66" charset="0"/>
                  <a:ea typeface="Gulim" panose="020B0600000101010101" pitchFamily="34" charset="-127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4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here… why?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90" y="838200"/>
            <a:ext cx="4100304" cy="305323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6850637" cy="5769279"/>
          </a:xfrm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Thread(s) + address space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</a:t>
            </a:r>
          </a:p>
          <a:p>
            <a:pPr lvl="1"/>
            <a:r>
              <a:rPr lang="en-US" dirty="0" smtClean="0"/>
              <a:t>Interrupts, exceptions,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pPr lvl="1"/>
            <a:r>
              <a:rPr lang="en-US" dirty="0" smtClean="0"/>
              <a:t>Integrates processes, protection, file ops, concurrency</a:t>
            </a:r>
          </a:p>
          <a:p>
            <a:r>
              <a:rPr lang="en-US" dirty="0" smtClean="0"/>
              <a:t>Client-Server Protocol</a:t>
            </a:r>
          </a:p>
          <a:p>
            <a:r>
              <a:rPr lang="en-US" dirty="0" smtClean="0"/>
              <a:t>Concurrent Execution: Threads</a:t>
            </a:r>
          </a:p>
          <a:p>
            <a:r>
              <a:rPr lang="en-US" dirty="0" smtClean="0"/>
              <a:t>Scheduling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003037" y="838200"/>
            <a:ext cx="1067645" cy="92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03037" y="2497481"/>
            <a:ext cx="1067645" cy="3744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5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on ‘</a:t>
            </a:r>
            <a:r>
              <a:rPr lang="en-US" dirty="0" err="1" smtClean="0"/>
              <a:t>groking</a:t>
            </a:r>
            <a:r>
              <a:rPr lang="en-US" dirty="0" smtClean="0"/>
              <a:t>’ 162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1050359"/>
            <a:ext cx="8910000" cy="57241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Historically, OS was the most complex software</a:t>
            </a:r>
          </a:p>
          <a:p>
            <a:pPr lvl="1"/>
            <a:r>
              <a:rPr lang="en-US" dirty="0" smtClean="0"/>
              <a:t>Concurrency, synchronization, processes, devices, communication, …</a:t>
            </a:r>
          </a:p>
          <a:p>
            <a:pPr lvl="1"/>
            <a:r>
              <a:rPr lang="en-US" dirty="0" smtClean="0"/>
              <a:t>Core systems concepts developed there</a:t>
            </a:r>
          </a:p>
          <a:p>
            <a:r>
              <a:rPr lang="en-US" dirty="0" smtClean="0"/>
              <a:t>Today, many “applications” are complex software systems too</a:t>
            </a:r>
          </a:p>
          <a:p>
            <a:pPr lvl="1"/>
            <a:r>
              <a:rPr lang="en-US" dirty="0" smtClean="0"/>
              <a:t>These concepts appear there</a:t>
            </a:r>
          </a:p>
          <a:p>
            <a:pPr lvl="1"/>
            <a:r>
              <a:rPr lang="en-US" dirty="0" smtClean="0"/>
              <a:t>But they are realized out of the capabilities provided by the operating system</a:t>
            </a:r>
          </a:p>
          <a:p>
            <a:r>
              <a:rPr lang="en-US" dirty="0" smtClean="0"/>
              <a:t>Seek to understand how these capabilities are implemented upon the basic hardware</a:t>
            </a:r>
          </a:p>
          <a:p>
            <a:r>
              <a:rPr lang="en-US" dirty="0"/>
              <a:t>S</a:t>
            </a:r>
            <a:r>
              <a:rPr lang="en-US" dirty="0" smtClean="0"/>
              <a:t>ee concepts multiple times from multiple perspectives</a:t>
            </a:r>
          </a:p>
          <a:p>
            <a:pPr lvl="1"/>
            <a:r>
              <a:rPr lang="en-US" dirty="0" smtClean="0"/>
              <a:t>Lecture provides conceptual framework, integration, examples, …</a:t>
            </a:r>
          </a:p>
          <a:p>
            <a:pPr lvl="1"/>
            <a:r>
              <a:rPr lang="en-US" dirty="0" smtClean="0"/>
              <a:t>Book provides a reference with some additional detail</a:t>
            </a:r>
          </a:p>
          <a:p>
            <a:pPr lvl="1"/>
            <a:r>
              <a:rPr lang="en-US" dirty="0" smtClean="0"/>
              <a:t>Lots of other resources that you need to learn to use</a:t>
            </a:r>
          </a:p>
          <a:p>
            <a:pPr lvl="2"/>
            <a:r>
              <a:rPr lang="en-US" dirty="0" smtClean="0"/>
              <a:t>man pages, </a:t>
            </a:r>
            <a:r>
              <a:rPr lang="en-US" dirty="0" err="1" smtClean="0"/>
              <a:t>google</a:t>
            </a:r>
            <a:r>
              <a:rPr lang="en-US" dirty="0" smtClean="0"/>
              <a:t>, reference manuals, includes (.h)</a:t>
            </a:r>
          </a:p>
          <a:p>
            <a:r>
              <a:rPr lang="en-US" dirty="0" smtClean="0"/>
              <a:t>Section, Homework and Project provides detail down to the actual code AND direct hands-on experience</a:t>
            </a:r>
          </a:p>
        </p:txBody>
      </p:sp>
    </p:spTree>
    <p:extLst>
      <p:ext uri="{BB962C8B-B14F-4D97-AF65-F5344CB8AC3E}">
        <p14:creationId xmlns:p14="http://schemas.microsoft.com/office/powerpoint/2010/main" val="3031851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Compilers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8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Web Servers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Web Browsers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Databases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6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Email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Word Processing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Portable OS Library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System Call 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Interface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Portable OS Kernel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Platform support,  Device Drivers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x86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5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ARM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PowerPC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0071" y="5879068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Ethernet (10/100/1000)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802.11 a/b/g/n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9968" y="5802868"/>
            <a:ext cx="6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SCSI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6747" y="5802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Graphics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50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PCI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Gill Sans Light"/>
                <a:cs typeface="Gill Sans Light"/>
              </a:rPr>
              <a:t>Hardware</a:t>
            </a:r>
            <a:endParaRPr lang="en-US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Gill Sans Light"/>
                <a:cs typeface="Gill Sans Light"/>
              </a:rPr>
              <a:t>Software</a:t>
            </a:r>
            <a:endParaRPr lang="en-US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118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System</a:t>
            </a:r>
            <a:endParaRPr lang="en-US" sz="28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User</a:t>
            </a:r>
            <a:endParaRPr lang="en-US" sz="28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50562" y="3700072"/>
            <a:ext cx="6904461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8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OS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Application / Service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50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Starting today: </a:t>
            </a:r>
            <a:r>
              <a:rPr lang="en-US" dirty="0" err="1" smtClean="0">
                <a:ea typeface="MS PGothic" charset="0"/>
              </a:rPr>
              <a:t>PintOS</a:t>
            </a:r>
            <a:r>
              <a:rPr lang="en-US" dirty="0" smtClean="0">
                <a:ea typeface="MS PGothic" charset="0"/>
              </a:rPr>
              <a:t> Projects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7579" y="1088571"/>
            <a:ext cx="3096741" cy="5215723"/>
          </a:xfrm>
        </p:spPr>
        <p:txBody>
          <a:bodyPr/>
          <a:lstStyle/>
          <a:p>
            <a:r>
              <a:rPr lang="en-US" sz="2800" dirty="0" smtClean="0"/>
              <a:t>Groups almost all formed</a:t>
            </a:r>
          </a:p>
          <a:p>
            <a:r>
              <a:rPr lang="en-US" sz="2800" dirty="0" smtClean="0"/>
              <a:t>Work as one!</a:t>
            </a:r>
          </a:p>
          <a:p>
            <a:r>
              <a:rPr lang="en-US" sz="2800" dirty="0" smtClean="0"/>
              <a:t>10x homework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P1: threads &amp; scheduler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P2: user process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P3: file system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352800" y="2133600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304800" y="9906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905000" y="9906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4008438" y="9906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457199" y="3962400"/>
            <a:ext cx="5359617" cy="933214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sz="2000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sz="2000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724400" y="4038600"/>
            <a:ext cx="1040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 err="1" smtClean="0">
                <a:latin typeface="Gill Sans Light"/>
                <a:cs typeface="Gill Sans Light"/>
              </a:rPr>
              <a:t>PintOS</a:t>
            </a:r>
            <a:endParaRPr lang="en-US" sz="2400" b="0" dirty="0">
              <a:latin typeface="Gill Sans Light"/>
              <a:cs typeface="Gill Sans Ligh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456808" y="5181600"/>
            <a:ext cx="1676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 smtClean="0">
                <a:latin typeface="Gill Sans Light"/>
                <a:ea typeface="ＭＳ Ｐゴシック" charset="0"/>
                <a:cs typeface="Gill Sans Light"/>
              </a:rPr>
              <a:t>CPU</a:t>
            </a:r>
            <a:endParaRPr lang="en-US" sz="200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sz="2000" b="0" dirty="0" smtClean="0">
                <a:latin typeface="Gill Sans Light"/>
                <a:ea typeface="ＭＳ Ｐゴシック" charset="0"/>
                <a:cs typeface="Gill Sans Light"/>
              </a:rPr>
              <a:t>(emulated)</a:t>
            </a:r>
            <a:endParaRPr lang="en-US" sz="2000" b="0" dirty="0">
              <a:latin typeface="Gill Sans Light"/>
              <a:ea typeface="ＭＳ Ｐゴシック" charset="0"/>
              <a:cs typeface="Gill Sans Light"/>
            </a:endParaRPr>
          </a:p>
        </p:txBody>
      </p:sp>
      <p:cxnSp>
        <p:nvCxnSpPr>
          <p:cNvPr id="7179" name="Straight Arrow Connector 50"/>
          <p:cNvCxnSpPr>
            <a:cxnSpLocks noChangeShapeType="1"/>
            <a:endCxn id="49" idx="0"/>
          </p:cNvCxnSpPr>
          <p:nvPr/>
        </p:nvCxnSpPr>
        <p:spPr bwMode="auto">
          <a:xfrm flipH="1">
            <a:off x="3295008" y="4895614"/>
            <a:ext cx="38100" cy="28598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314700" y="34290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90800" y="34290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90600" y="34290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4038600" y="14478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 dirty="0" smtClean="0">
                  <a:latin typeface="Gill Sans Light"/>
                  <a:cs typeface="Gill Sans Light"/>
                </a:rPr>
                <a:t>Mem</a:t>
              </a:r>
              <a:endParaRPr lang="en-US" sz="1600" b="0" dirty="0">
                <a:latin typeface="Gill Sans Light"/>
                <a:cs typeface="Gill Sans Light"/>
              </a:endParaRP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905000" y="14478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 dirty="0" smtClean="0">
                  <a:latin typeface="Gill Sans Light"/>
                  <a:cs typeface="Gill Sans Light"/>
                </a:rPr>
                <a:t>Mem</a:t>
              </a:r>
              <a:endParaRPr lang="en-US" sz="1600" b="0" dirty="0">
                <a:latin typeface="Gill Sans Light"/>
                <a:cs typeface="Gill Sans Light"/>
              </a:endParaRP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304800" y="14478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 dirty="0" smtClean="0">
                  <a:latin typeface="Gill Sans Light"/>
                  <a:cs typeface="Gill Sans Light"/>
                </a:rPr>
                <a:t>Mem</a:t>
              </a:r>
              <a:endParaRPr lang="en-US" sz="1600" b="0" dirty="0">
                <a:latin typeface="Gill Sans Light"/>
                <a:cs typeface="Gill Sans Light"/>
              </a:endParaRP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70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74" y="228600"/>
            <a:ext cx="7774926" cy="533400"/>
          </a:xfrm>
        </p:spPr>
        <p:txBody>
          <a:bodyPr/>
          <a:lstStyle/>
          <a:p>
            <a:r>
              <a:rPr lang="en-US" dirty="0" smtClean="0"/>
              <a:t>MT Kernel </a:t>
            </a:r>
            <a:r>
              <a:rPr lang="en-US" dirty="0" smtClean="0">
                <a:solidFill>
                  <a:srgbClr val="FF0000"/>
                </a:solidFill>
              </a:rPr>
              <a:t>1T Process </a:t>
            </a:r>
            <a:r>
              <a:rPr lang="en-US" dirty="0" err="1" smtClean="0"/>
              <a:t>ala</a:t>
            </a:r>
            <a:r>
              <a:rPr lang="en-US" dirty="0" smtClean="0"/>
              <a:t> Pintos/x86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457200" y="5968999"/>
            <a:ext cx="8229600" cy="587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user process/thread associated with a kernel thread, described by a 4kb Page object containing TCB and kernel stack for the kernel thread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279" y="2614866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474" y="310699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267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098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606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82249" y="994986"/>
            <a:ext cx="4248886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62051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9191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82248" y="1554977"/>
            <a:ext cx="4248886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9480" y="1143379"/>
            <a:ext cx="968107" cy="232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99480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99480" y="1427913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051971" y="1702018"/>
            <a:ext cx="425309" cy="1211441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81921" y="2195827"/>
            <a:ext cx="977077" cy="1270888"/>
            <a:chOff x="6181921" y="2195827"/>
            <a:chExt cx="977077" cy="1270888"/>
          </a:xfrm>
        </p:grpSpPr>
        <p:sp>
          <p:nvSpPr>
            <p:cNvPr id="63" name="TextBox 62"/>
            <p:cNvSpPr txBox="1"/>
            <p:nvPr/>
          </p:nvSpPr>
          <p:spPr>
            <a:xfrm>
              <a:off x="6181921" y="2195827"/>
              <a:ext cx="753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/>
                  <a:cs typeface="Gill Sans Light"/>
                </a:rPr>
                <a:t>m</a:t>
              </a:r>
              <a:r>
                <a:rPr lang="en-US" sz="1400" dirty="0" smtClean="0">
                  <a:latin typeface="Gill Sans Light"/>
                  <a:cs typeface="Gill Sans Light"/>
                </a:rPr>
                <a:t>agic #</a:t>
              </a:r>
              <a:endParaRPr lang="en-US" sz="1400" dirty="0">
                <a:latin typeface="Gill Sans Light"/>
                <a:cs typeface="Gill Sans Ligh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199100" y="2303835"/>
              <a:ext cx="959898" cy="1162880"/>
              <a:chOff x="6199100" y="2303835"/>
              <a:chExt cx="959898" cy="116288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429676" y="3092867"/>
                <a:ext cx="3770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 Light"/>
                    <a:cs typeface="Gill Sans Light"/>
                  </a:rPr>
                  <a:t>tid</a:t>
                </a:r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264450" y="2913459"/>
                <a:ext cx="584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 Light"/>
                    <a:cs typeface="Gill Sans Light"/>
                  </a:rPr>
                  <a:t>status</a:t>
                </a:r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309426" y="2734051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 Light"/>
                    <a:cs typeface="Gill Sans Light"/>
                  </a:rPr>
                  <a:t>stack</a:t>
                </a:r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199100" y="2554643"/>
                <a:ext cx="69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 Light"/>
                    <a:cs typeface="Gill Sans Light"/>
                  </a:rPr>
                  <a:t>priority</a:t>
                </a:r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17346" y="2375235"/>
                <a:ext cx="3770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 Light"/>
                    <a:cs typeface="Gill Sans Light"/>
                  </a:rPr>
                  <a:t>list</a:t>
                </a:r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08069" y="2303835"/>
                <a:ext cx="950929" cy="1162880"/>
              </a:xfrm>
              <a:prstGeom prst="rect">
                <a:avLst/>
              </a:prstGeom>
              <a:solidFill>
                <a:srgbClr val="FFFF00">
                  <a:alpha val="1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>
            <a:off x="6818706" y="2567645"/>
            <a:ext cx="1317147" cy="4473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82" y="1890613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32" y="1870289"/>
            <a:ext cx="1178729" cy="111005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271" y="1870289"/>
            <a:ext cx="1178729" cy="11100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39010" y="1037134"/>
            <a:ext cx="2425616" cy="2611993"/>
            <a:chOff x="4839010" y="1037134"/>
            <a:chExt cx="2425616" cy="2611993"/>
          </a:xfrm>
        </p:grpSpPr>
        <p:sp>
          <p:nvSpPr>
            <p:cNvPr id="68" name="Rectangle 67"/>
            <p:cNvSpPr/>
            <p:nvPr/>
          </p:nvSpPr>
          <p:spPr>
            <a:xfrm>
              <a:off x="6102441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4839010" y="1124049"/>
              <a:ext cx="1155720" cy="746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839010" y="2913459"/>
              <a:ext cx="1263431" cy="5556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37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4" grpId="0" animBg="1"/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37" y="1836161"/>
            <a:ext cx="1135162" cy="1219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User thread, w/ k-thread waiting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x</a:t>
            </a:r>
            <a:r>
              <a:rPr lang="en-US" dirty="0" smtClean="0"/>
              <a:t>86 </a:t>
            </a:r>
            <a:r>
              <a:rPr lang="en-US" dirty="0" err="1" smtClean="0"/>
              <a:t>proc</a:t>
            </a:r>
            <a:r>
              <a:rPr lang="en-US" dirty="0" smtClean="0"/>
              <a:t> holds interrupt SP high system level</a:t>
            </a:r>
          </a:p>
          <a:p>
            <a:r>
              <a:rPr lang="en-US" dirty="0" smtClean="0"/>
              <a:t>During user thread exec, associate kernel thread is “standing by”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ill Sans Light"/>
                <a:cs typeface="Gill Sans Light"/>
              </a:rPr>
              <a:t>tid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status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stack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69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priority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list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75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  <a:cs typeface="Gill Sans Light"/>
              </a:rPr>
              <a:t>m</a:t>
            </a:r>
            <a:r>
              <a:rPr lang="en-US" sz="1400" dirty="0" smtClean="0">
                <a:latin typeface="Gill Sans Light"/>
                <a:cs typeface="Gill Sans Light"/>
              </a:rPr>
              <a:t>agic #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555446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428374" y="1922029"/>
            <a:ext cx="1937788" cy="3545229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384870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638262" y="4126879"/>
            <a:ext cx="1896138" cy="1827813"/>
            <a:chOff x="6771285" y="4126879"/>
            <a:chExt cx="1896138" cy="1827813"/>
          </a:xfrm>
        </p:grpSpPr>
        <p:sp>
          <p:nvSpPr>
            <p:cNvPr id="5" name="Rectangle 4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8576" y="553075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 Light"/>
                  <a:cs typeface="Gill Sans Light"/>
                </a:rPr>
                <a:t>Proc</a:t>
              </a:r>
              <a:r>
                <a:rPr lang="en-US" dirty="0" smtClean="0">
                  <a:latin typeface="Gill Sans Light"/>
                  <a:cs typeface="Gill Sans Light"/>
                </a:rPr>
                <a:t> </a:t>
              </a:r>
              <a:r>
                <a:rPr lang="en-US" dirty="0" err="1" smtClean="0">
                  <a:latin typeface="Gill Sans Light"/>
                  <a:cs typeface="Gill Sans Light"/>
                </a:rPr>
                <a:t>Regs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6212" y="50055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SP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5737" y="5253243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K</a:t>
              </a:r>
              <a:r>
                <a:rPr lang="en-US" dirty="0" smtClean="0">
                  <a:latin typeface="Gill Sans Light"/>
                  <a:cs typeface="Gill Sans Light"/>
                </a:rPr>
                <a:t> SP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6644" y="476326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IP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35519" y="558536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PL: 3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257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95" y="18617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Kernel thread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Kernel threads execute with small stack in thread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Scheduler selects among ready kernel and user 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ill Sans Light"/>
                <a:cs typeface="Gill Sans Light"/>
              </a:rPr>
              <a:t>tid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status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stack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69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priority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list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75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  <a:cs typeface="Gill Sans Light"/>
              </a:rPr>
              <a:t>m</a:t>
            </a:r>
            <a:r>
              <a:rPr lang="en-US" sz="1400" dirty="0" smtClean="0">
                <a:latin typeface="Gill Sans Light"/>
                <a:cs typeface="Gill Sans Light"/>
              </a:rPr>
              <a:t>agic #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0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6691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Proc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Regs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39956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39956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4327" y="5005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SP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3852" y="5253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K</a:t>
            </a:r>
            <a:r>
              <a:rPr lang="en-US" dirty="0" smtClean="0">
                <a:latin typeface="Gill Sans Light"/>
                <a:cs typeface="Gill Sans Light"/>
              </a:rPr>
              <a:t> SP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413125" y="2195827"/>
            <a:ext cx="3605915" cy="3057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39956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759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076657" y="1300527"/>
            <a:ext cx="3929227" cy="363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208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PL: 0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495800" y="128497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13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81" y="1858445"/>
            <a:ext cx="1114419" cy="1197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Switch (</a:t>
            </a:r>
            <a:r>
              <a:rPr lang="en-US" dirty="0" err="1" smtClean="0"/>
              <a:t>switch.S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: save </a:t>
            </a:r>
            <a:r>
              <a:rPr lang="en-US" dirty="0" err="1" smtClean="0"/>
              <a:t>regs</a:t>
            </a:r>
            <a:r>
              <a:rPr lang="en-US" dirty="0" smtClean="0"/>
              <a:t> on current small stack, change SP, return from destination threads call to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0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76691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639956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29400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39956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4327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883852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227920" y="2141902"/>
            <a:ext cx="4791121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639956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924759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1984375" y="1300527"/>
            <a:ext cx="5021510" cy="363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55206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3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71" y="18617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5" y="228600"/>
            <a:ext cx="7754005" cy="533400"/>
          </a:xfrm>
        </p:spPr>
        <p:txBody>
          <a:bodyPr/>
          <a:lstStyle/>
          <a:p>
            <a:r>
              <a:rPr lang="en-US" dirty="0" smtClean="0"/>
              <a:t>Switch to Kernel Thread for Process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ill Sans Light"/>
                <a:cs typeface="Gill Sans Light"/>
              </a:rPr>
              <a:t>tid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status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stack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69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priority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list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75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  <a:cs typeface="Gill Sans Light"/>
              </a:rPr>
              <a:t>m</a:t>
            </a:r>
            <a:r>
              <a:rPr lang="en-US" sz="1400" dirty="0" smtClean="0">
                <a:latin typeface="Gill Sans Light"/>
                <a:cs typeface="Gill Sans Light"/>
              </a:rPr>
              <a:t>agic #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0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6691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Proc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Regs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39956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39956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4327" y="5005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SP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3852" y="5253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K</a:t>
            </a:r>
            <a:r>
              <a:rPr lang="en-US" dirty="0" smtClean="0">
                <a:latin typeface="Gill Sans Light"/>
                <a:cs typeface="Gill Sans Light"/>
              </a:rPr>
              <a:t> SP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22875" y="2141902"/>
            <a:ext cx="1796166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39956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759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428374" y="1270000"/>
            <a:ext cx="1577511" cy="3664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55206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PL: 0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480339" y="13709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125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Multithreaded stack switching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/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86200" y="1562100"/>
            <a:ext cx="2514600" cy="3009900"/>
            <a:chOff x="2448" y="984"/>
            <a:chExt cx="1584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40" y="984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48" y="1344"/>
              <a:ext cx="231" cy="1152"/>
              <a:chOff x="4608" y="816"/>
              <a:chExt cx="231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99" y="1273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Gulim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ea typeface="Gulim" panose="020B0600000101010101" pitchFamily="34" charset="-127"/>
                </a:rPr>
                <a:t>run_new_thread</a:t>
              </a:r>
              <a:endParaRPr lang="en-US" altLang="ko-KR" dirty="0">
                <a:ea typeface="Gulim" panose="020B0600000101010101" pitchFamily="34" charset="-127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03" y="976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ea typeface="Gulim" panose="020B0600000101010101" pitchFamily="34" charset="-127"/>
                </a:rPr>
                <a:t>run_new_thread</a:t>
              </a:r>
              <a:endParaRPr lang="en-US" altLang="ko-KR" dirty="0">
                <a:ea typeface="Gulim" panose="020B0600000101010101" pitchFamily="34" charset="-127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34" y="1854419"/>
            <a:ext cx="1118166" cy="1201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Kernel-&gt;User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ret</a:t>
            </a:r>
            <a:r>
              <a:rPr lang="en-US" dirty="0" smtClean="0"/>
              <a:t> restores user stack and 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ill Sans Light"/>
                <a:cs typeface="Gill Sans Light"/>
              </a:rPr>
              <a:t>tid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status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stack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69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priority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list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75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  <a:cs typeface="Gill Sans Light"/>
              </a:rPr>
              <a:t>m</a:t>
            </a:r>
            <a:r>
              <a:rPr lang="en-US" sz="1400" dirty="0" smtClean="0">
                <a:latin typeface="Gill Sans Light"/>
                <a:cs typeface="Gill Sans Light"/>
              </a:rPr>
              <a:t>agic #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0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6691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Proc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Regs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39956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39956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4327" y="5005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SP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3852" y="5253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K</a:t>
            </a:r>
            <a:r>
              <a:rPr lang="en-US" dirty="0" smtClean="0">
                <a:latin typeface="Gill Sans Light"/>
                <a:cs typeface="Gill Sans Light"/>
              </a:rPr>
              <a:t> SP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555446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428374" y="1922029"/>
            <a:ext cx="1937788" cy="3545229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39956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759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93634" y="55853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PL: 3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455966" y="1329417"/>
            <a:ext cx="428625" cy="842283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141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71" y="18617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User-&gt;Kernel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Mechanism to resume k-thread goes through interrupt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ill Sans Light"/>
                <a:cs typeface="Gill Sans Light"/>
              </a:rPr>
              <a:t>tid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status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stack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69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priority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Light"/>
                <a:cs typeface="Gill Sans Light"/>
              </a:rPr>
              <a:t>list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75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  <a:cs typeface="Gill Sans Light"/>
              </a:rPr>
              <a:t>m</a:t>
            </a:r>
            <a:r>
              <a:rPr lang="en-US" sz="1400" dirty="0" smtClean="0">
                <a:latin typeface="Gill Sans Light"/>
                <a:cs typeface="Gill Sans Light"/>
              </a:rPr>
              <a:t>agic #</a:t>
            </a:r>
            <a:endParaRPr lang="en-US" sz="14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0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6691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Proc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Regs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39956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39956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4327" y="5005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SP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3852" y="5253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K</a:t>
            </a:r>
            <a:r>
              <a:rPr lang="en-US" dirty="0" smtClean="0">
                <a:latin typeface="Gill Sans Light"/>
                <a:cs typeface="Gill Sans Light"/>
              </a:rPr>
              <a:t> SP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22875" y="2141902"/>
            <a:ext cx="1796166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39956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759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428374" y="1270000"/>
            <a:ext cx="1577511" cy="3664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PL: 0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480339" y="13709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221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95" y="1840522"/>
            <a:ext cx="1131104" cy="121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User-&gt;Kernel via interrupt vector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Interrupt transfers control through the IV (IDT in x86)</a:t>
            </a:r>
          </a:p>
          <a:p>
            <a:r>
              <a:rPr lang="en-US" dirty="0" err="1" smtClean="0"/>
              <a:t>iret</a:t>
            </a:r>
            <a:r>
              <a:rPr lang="en-US" dirty="0" smtClean="0"/>
              <a:t> restores user stack and 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Kernel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139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3200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User</a:t>
              </a:r>
            </a:p>
            <a:p>
              <a:r>
                <a:rPr lang="en-US" dirty="0" smtClean="0">
                  <a:latin typeface="Gill Sans Light"/>
                  <a:cs typeface="Gill Sans Light"/>
                </a:rPr>
                <a:t>stack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code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data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heap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94009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code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29400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6691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Proc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Regs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39956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39956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4327" y="5005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SP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3852" y="5253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K</a:t>
            </a:r>
            <a:r>
              <a:rPr lang="en-US" dirty="0" smtClean="0">
                <a:latin typeface="Gill Sans Light"/>
                <a:cs typeface="Gill Sans Light"/>
              </a:rPr>
              <a:t> SP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555446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39956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4759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35519" y="55853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PL: 3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509064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5542091" y="1124049"/>
            <a:ext cx="1481151" cy="90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019800" y="1957829"/>
            <a:ext cx="827019" cy="292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599064" y="1202651"/>
            <a:ext cx="1897764" cy="2711258"/>
            <a:chOff x="6771285" y="1202651"/>
            <a:chExt cx="1897764" cy="2711258"/>
          </a:xfrm>
        </p:grpSpPr>
        <p:sp>
          <p:nvSpPr>
            <p:cNvPr id="80" name="Rectangle 79"/>
            <p:cNvSpPr/>
            <p:nvPr/>
          </p:nvSpPr>
          <p:spPr>
            <a:xfrm>
              <a:off x="6771285" y="1270000"/>
              <a:ext cx="1295359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4528" y="12026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0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3401" y="3282049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255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4329" y="1897718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3389" y="214190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8576" y="3544577"/>
              <a:ext cx="1165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ill Sans Light"/>
                  <a:cs typeface="Gill Sans Light"/>
                </a:rPr>
                <a:t>i</a:t>
              </a:r>
              <a:r>
                <a:rPr lang="en-US" dirty="0" err="1" smtClean="0">
                  <a:latin typeface="Gill Sans Light"/>
                  <a:cs typeface="Gill Sans Light"/>
                </a:rPr>
                <a:t>ntr</a:t>
              </a:r>
              <a:r>
                <a:rPr lang="en-US" dirty="0" smtClean="0">
                  <a:latin typeface="Gill Sans Light"/>
                  <a:cs typeface="Gill Sans Light"/>
                </a:rPr>
                <a:t> vector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406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4765" y="180866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676" y="17413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549" y="382070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255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765" y="243637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902" y="4148487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Hardware interrupt vector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4765" y="263640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423" y="1126035"/>
            <a:ext cx="3222771" cy="2579848"/>
            <a:chOff x="553658" y="1470304"/>
            <a:chExt cx="3222771" cy="257984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91412" y="2334341"/>
              <a:ext cx="902020" cy="58006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5774" y="1470304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stubs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432" y="2334341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ush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0x20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3432" y="2980672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ush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0x21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53658" y="2980672"/>
              <a:ext cx="939774" cy="13376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3545" y="190091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***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47" y="368082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***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837396" y="1808660"/>
            <a:ext cx="3011204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up kernel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036287" y="1831005"/>
            <a:ext cx="801109" cy="62399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17165" y="1066800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Wrapper for generic handler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1000" y="238401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  <a:cs typeface="Gill Sans Light"/>
              </a:rPr>
              <a:t>0x20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1492" y="4148487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 Light"/>
                <a:cs typeface="Gill Sans Light"/>
              </a:rPr>
              <a:t>s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tubs.S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8553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cs61C THE STACK FRAME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0" y="1046781"/>
            <a:ext cx="4478612" cy="3358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36" y="2706475"/>
            <a:ext cx="4531373" cy="33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3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911" y="1905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7784" y="398439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255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1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244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Hardware interrupt vector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5774" y="1470304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stubs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2334341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0x20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298067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0x21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3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6894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13545" y="190091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7947" y="368082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2800" y="2152929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up kernel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Wrapper for generic handler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20518" y="1273484"/>
            <a:ext cx="828548" cy="194745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14878" y="1273484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maybe thread yield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92765" y="272828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  <a:cs typeface="Gill Sans Light"/>
              </a:rPr>
              <a:t>0x20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0" y="3399076"/>
            <a:ext cx="1723491" cy="2925524"/>
            <a:chOff x="5407525" y="3300985"/>
            <a:chExt cx="1723491" cy="2925524"/>
          </a:xfrm>
        </p:grpSpPr>
        <p:sp>
          <p:nvSpPr>
            <p:cNvPr id="40" name="Rectangle 39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2138" y="3432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0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Pintos </a:t>
              </a:r>
              <a:r>
                <a:rPr lang="en-US" dirty="0" err="1" smtClean="0">
                  <a:latin typeface="Gill Sans Light"/>
                  <a:cs typeface="Gill Sans Light"/>
                </a:rPr>
                <a:t>intr_handlers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59925" y="408487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0x20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737572" y="3352800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imer_intr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57491" y="2063992"/>
            <a:ext cx="372009" cy="133508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94435" y="41856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 Light"/>
                <a:cs typeface="Gill Sans Light"/>
              </a:rPr>
              <a:t>t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imer.c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9850" y="904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interrupt.c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956" y="4553669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 Light"/>
                <a:cs typeface="Gill Sans Light"/>
              </a:rPr>
              <a:t>s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tubs.S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3185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/>
      <p:bldP spid="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may trigger thread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hread_tick</a:t>
            </a:r>
            <a:endParaRPr lang="en-US" dirty="0" smtClean="0"/>
          </a:p>
          <a:p>
            <a:pPr lvl="1"/>
            <a:r>
              <a:rPr lang="en-US" dirty="0" smtClean="0"/>
              <a:t>Updates thread counters</a:t>
            </a:r>
          </a:p>
          <a:p>
            <a:pPr lvl="1"/>
            <a:r>
              <a:rPr lang="en-US" dirty="0" smtClean="0"/>
              <a:t>If quanta exhausted, sets yield flag</a:t>
            </a:r>
          </a:p>
          <a:p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On path to </a:t>
            </a:r>
            <a:r>
              <a:rPr lang="en-US" dirty="0" err="1" smtClean="0"/>
              <a:t>rtn</a:t>
            </a:r>
            <a:r>
              <a:rPr lang="en-US" dirty="0" smtClean="0"/>
              <a:t> from interrupt</a:t>
            </a:r>
          </a:p>
          <a:p>
            <a:pPr lvl="1"/>
            <a:r>
              <a:rPr lang="en-US" dirty="0" smtClean="0"/>
              <a:t>Sets current thread back to READY</a:t>
            </a:r>
          </a:p>
          <a:p>
            <a:pPr lvl="1"/>
            <a:r>
              <a:rPr lang="en-US" dirty="0" smtClean="0"/>
              <a:t>Pushes it back on </a:t>
            </a:r>
            <a:r>
              <a:rPr lang="en-US" dirty="0" err="1" smtClean="0"/>
              <a:t>ready_list</a:t>
            </a:r>
            <a:endParaRPr lang="en-US" dirty="0" smtClean="0"/>
          </a:p>
          <a:p>
            <a:pPr lvl="1"/>
            <a:r>
              <a:rPr lang="en-US" dirty="0" smtClean="0"/>
              <a:t>Calls schedule to select next thread to run upon </a:t>
            </a:r>
            <a:r>
              <a:rPr lang="en-US" dirty="0" err="1" smtClean="0"/>
              <a:t>iret</a:t>
            </a:r>
            <a:endParaRPr lang="en-US" dirty="0" smtClean="0"/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Selects next thread to run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 to change </a:t>
            </a:r>
            <a:r>
              <a:rPr lang="en-US" dirty="0" err="1" smtClean="0"/>
              <a:t>regs</a:t>
            </a:r>
            <a:r>
              <a:rPr lang="en-US" dirty="0" smtClean="0"/>
              <a:t> to point to stack for thread to resume</a:t>
            </a:r>
          </a:p>
          <a:p>
            <a:pPr lvl="1"/>
            <a:r>
              <a:rPr lang="en-US" dirty="0" smtClean="0"/>
              <a:t>Sets its status to RUNNING</a:t>
            </a:r>
          </a:p>
          <a:p>
            <a:pPr lvl="1"/>
            <a:r>
              <a:rPr lang="en-US" dirty="0" smtClean="0"/>
              <a:t>If user thread, activates the process</a:t>
            </a:r>
          </a:p>
          <a:p>
            <a:pPr lvl="1"/>
            <a:r>
              <a:rPr lang="en-US" dirty="0" smtClean="0"/>
              <a:t>Returns back to </a:t>
            </a:r>
            <a:r>
              <a:rPr lang="en-US" dirty="0" err="1" smtClean="0"/>
              <a:t>intr_handler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7552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Return from 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Hardware interrupt vector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24400" y="2489218"/>
            <a:ext cx="1864918" cy="107622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81875" y="2301666"/>
            <a:ext cx="1111250" cy="31144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2800" y="4923001"/>
            <a:ext cx="1912703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hread_yield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schedule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30914" y="5721732"/>
            <a:ext cx="141897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switch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7359216" y="5416086"/>
            <a:ext cx="508000" cy="5065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590800" y="4182970"/>
            <a:ext cx="1250751" cy="11694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3545" y="5352400"/>
            <a:ext cx="22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Resume Some Thread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7540" y="1905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0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1892" y="423547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255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91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0200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Hardware interrupt vector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35774" y="1470304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stubs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6800" y="2334341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0x20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6800" y="298067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0x20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53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30200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3545" y="190091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57947" y="368082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***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52800" y="2152929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up kernel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Wrapper for generic handler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92765" y="272828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  <a:cs typeface="Gill Sans Light"/>
              </a:rPr>
              <a:t>0x20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34956" y="4553669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 Light"/>
                <a:cs typeface="Gill Sans Light"/>
              </a:rPr>
              <a:t>s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tubs.S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334000" y="3399076"/>
            <a:ext cx="1723491" cy="2925524"/>
            <a:chOff x="5407525" y="3300985"/>
            <a:chExt cx="1723491" cy="2925524"/>
          </a:xfrm>
        </p:grpSpPr>
        <p:sp>
          <p:nvSpPr>
            <p:cNvPr id="87" name="Rectangle 86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138" y="3432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0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Pintos </a:t>
              </a:r>
              <a:r>
                <a:rPr lang="en-US" dirty="0" err="1" smtClean="0">
                  <a:latin typeface="Gill Sans Light"/>
                  <a:cs typeface="Gill Sans Light"/>
                </a:rPr>
                <a:t>intr_handlers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59925" y="416910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0x20 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737572" y="3352800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imer_intr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94435" y="41856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 Light"/>
                <a:cs typeface="Gill Sans Light"/>
              </a:rPr>
              <a:t>t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imer.c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14878" y="1273484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maybe thread yield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49850" y="904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interrupt.c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008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663575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Remember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Multiprocessing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492125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1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  <a:cs typeface="Gill Sans Light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762000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7"/>
              <a:chOff x="2208" y="2448"/>
              <a:chExt cx="1694" cy="617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latin typeface="Gill Sans Light"/>
                    <a:ea typeface="Gulim" panose="020B0600000101010101" pitchFamily="34" charset="-127"/>
                    <a:cs typeface="Gill Sans Light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9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  <a:cs typeface="Gill Sans Light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4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Recall: Use </a:t>
            </a:r>
            <a:r>
              <a:rPr lang="en-US" altLang="ko-KR" sz="2800" dirty="0" smtClean="0">
                <a:ea typeface="굴림" panose="020B0600000101010101" pitchFamily="34" charset="-127"/>
              </a:rPr>
              <a:t>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TimerInterrupt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DoPeriodicHouseKeeping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  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run_new_thread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1936750" y="1752600"/>
            <a:ext cx="4316413" cy="1776413"/>
            <a:chOff x="1112" y="576"/>
            <a:chExt cx="2719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12" y="736"/>
              <a:ext cx="2344" cy="959"/>
              <a:chOff x="1297" y="1056"/>
              <a:chExt cx="2351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urier New"/>
                    <a:ea typeface="굴림" panose="020B0600000101010101" pitchFamily="34" charset="-127"/>
                    <a:cs typeface="Courier New"/>
                  </a:rPr>
                  <a:t>run_new_thread</a:t>
                </a:r>
                <a:endParaRPr lang="en-US" altLang="ko-KR" dirty="0">
                  <a:latin typeface="Courier New"/>
                  <a:ea typeface="굴림" panose="020B0600000101010101" pitchFamily="34" charset="-127"/>
                  <a:cs typeface="Courier New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urier New"/>
                    <a:ea typeface="굴림" panose="020B0600000101010101" pitchFamily="34" charset="-127"/>
                    <a:cs typeface="Courier New"/>
                  </a:rPr>
                  <a:t>TimerInterrupt</a:t>
                </a: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97" y="1152"/>
                <a:ext cx="643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urier New"/>
                    <a:ea typeface="굴림" panose="020B0600000101010101" pitchFamily="34" charset="-127"/>
                    <a:cs typeface="Courier New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8" y="627"/>
              <a:ext cx="233" cy="1046"/>
              <a:chOff x="4605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249" y="1273"/>
                <a:ext cx="946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676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41288"/>
            <a:ext cx="84582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 smtClean="0">
                <a:ea typeface="Gulim" panose="020B0600000101010101" pitchFamily="34" charset="-127"/>
              </a:rPr>
              <a:t>Correctness for systems </a:t>
            </a:r>
            <a:r>
              <a:rPr lang="en-US" altLang="ko-KR" sz="2800" dirty="0" smtClean="0">
                <a:ea typeface="Gulim" panose="020B0600000101010101" pitchFamily="34" charset="-127"/>
              </a:rPr>
              <a:t/>
            </a:r>
            <a:br>
              <a:rPr lang="en-US" altLang="ko-KR" sz="2800" dirty="0" smtClean="0">
                <a:ea typeface="Gulim" panose="020B0600000101010101" pitchFamily="34" charset="-127"/>
              </a:rPr>
            </a:br>
            <a:r>
              <a:rPr lang="en-US" altLang="ko-KR" sz="2800" dirty="0" smtClean="0">
                <a:ea typeface="Gulim" panose="020B0600000101010101" pitchFamily="34" charset="-127"/>
              </a:rPr>
              <a:t>with </a:t>
            </a:r>
            <a:r>
              <a:rPr lang="en-US" altLang="ko-KR" sz="2800" dirty="0" smtClean="0">
                <a:ea typeface="Gulim" panose="020B0600000101010101" pitchFamily="34" charset="-127"/>
              </a:rPr>
              <a:t>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Deterministic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89234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Interactions Complicate Debugging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Is any program truly independent?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Every process shares the file system, OS resources, network, etc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Extreme example: buggy device driver causes thread A to crash “independent thread” B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You probably don’t realize how much you depend on reproducibility: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Evil C compiler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Modifies files behind your back by inserting errors into C program unless you insert debugging code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Debugging statements can overrun stack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Non-deterministic errors are really difficult to find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Memory layout of kernel+user programs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depends on scheduling, which depends on timer/other things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Original UNIX had a bunch of non-deterministic errors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Something which does interesting I/O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typing of letters used to help generate secure keys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7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Why allow cooperating threads?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8928100" cy="58293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People cooperate; computers help/enhance people’s lives, so computers must cooperate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By analogy, the non-reproducibility/non-determinism of people is a notable problem for “carefully laid plans”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1: Share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computer, many users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bank balance, many ATMs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if ATMs were only updated at night?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Embedded systems (robot control: coordinate arm &amp; hand)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2: Speedup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Overlap I/O and computation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Many different file systems do read-ahead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Multiprocessors – chop up program into parallel pieces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3: Modularity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More important than you might think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Chop large problem up into simpler pieces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To compile, for instance, gcc calls cpp | cc1 | cc2 | as | ld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Makes system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2947632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(1 of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Such context switching may be voluntary (</a:t>
            </a:r>
            <a:r>
              <a:rPr lang="en-US" altLang="en-US" dirty="0" smtClean="0">
                <a:latin typeface="Courier New" panose="02070309020205020404" pitchFamily="49" charset="0"/>
              </a:rPr>
              <a:t>yield()</a:t>
            </a:r>
            <a:r>
              <a:rPr lang="en-US" altLang="en-US" dirty="0" smtClean="0"/>
              <a:t>, I/O operations) or involuntary (timer, other interrupts)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Protection accomplished restricting access: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mapping isolates processes from each 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Dual-mode for isolating I/O, other resources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8486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 or 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Concurrent threads are a very useful abstraction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Allow transparent overlapping of computation and I/O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Allow use of parallel processing when available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Concurrent threads introduce problems when accessing shared data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Programs must be insensitive to arbitrary interleavings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Without careful design, shared variables can become completely inconsistent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Important concept: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Showed how to protect a critical section with only atomic load and store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pretty complex!</a:t>
            </a:r>
          </a:p>
          <a:p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01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Gulim" charset="0"/>
                <a:cs typeface="Gulim" charset="0"/>
              </a:rPr>
              <a:t>Per Thread </a:t>
            </a:r>
            <a:r>
              <a:rPr lang="en-US" altLang="ko-KR" sz="2800" dirty="0" smtClean="0">
                <a:ea typeface="Gulim" charset="0"/>
                <a:cs typeface="Gulim" charset="0"/>
              </a:rPr>
              <a:t>Descriptor </a:t>
            </a:r>
            <a:r>
              <a:rPr lang="en-US" altLang="ko-KR" sz="2800" dirty="0" smtClean="0">
                <a:ea typeface="Gulim" charset="0"/>
                <a:cs typeface="Gulim" charset="0"/>
              </a:rPr>
              <a:t/>
            </a:r>
            <a:br>
              <a:rPr lang="en-US" altLang="ko-KR" sz="2800" dirty="0" smtClean="0">
                <a:ea typeface="Gulim" charset="0"/>
                <a:cs typeface="Gulim" charset="0"/>
              </a:rPr>
            </a:br>
            <a:r>
              <a:rPr lang="en-US" altLang="ko-KR" sz="2800" dirty="0" smtClean="0">
                <a:ea typeface="Gulim" charset="0"/>
                <a:cs typeface="Gulim" charset="0"/>
              </a:rPr>
              <a:t>(</a:t>
            </a:r>
            <a:r>
              <a:rPr lang="en-US" altLang="ko-KR" sz="2800" dirty="0" smtClean="0">
                <a:ea typeface="Gulim" charset="0"/>
                <a:cs typeface="Gulim" charset="0"/>
              </a:rPr>
              <a:t>Kernel Supported Threads)</a:t>
            </a:r>
            <a:endParaRPr lang="en-US" altLang="ko-KR" sz="2800" dirty="0">
              <a:ea typeface="Gulim" charset="0"/>
              <a:cs typeface="Gulim" charset="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0" y="914400"/>
            <a:ext cx="8821080" cy="54102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Each Thread has a </a:t>
            </a:r>
            <a:r>
              <a:rPr lang="en-US" altLang="ko-KR" i="1" dirty="0">
                <a:solidFill>
                  <a:srgbClr val="FF0000"/>
                </a:solidFill>
                <a:ea typeface="Gulim" charset="0"/>
              </a:rPr>
              <a:t>Thread Control Block </a:t>
            </a:r>
            <a:r>
              <a:rPr lang="en-US" altLang="ko-KR" dirty="0">
                <a:solidFill>
                  <a:srgbClr val="FF0000"/>
                </a:solidFill>
                <a:ea typeface="Gulim" charset="0"/>
              </a:rPr>
              <a:t>(TCB)</a:t>
            </a:r>
          </a:p>
          <a:p>
            <a:pPr lvl="1"/>
            <a:r>
              <a:rPr lang="en-US" altLang="ko-KR" dirty="0">
                <a:ea typeface="Gulim" charset="0"/>
              </a:rPr>
              <a:t>Execution State: CPU registers, program counter (PC), pointer to stack (SP)</a:t>
            </a:r>
          </a:p>
          <a:p>
            <a:pPr lvl="1"/>
            <a:r>
              <a:rPr lang="en-US" altLang="ko-KR" dirty="0">
                <a:ea typeface="Gulim" charset="0"/>
              </a:rPr>
              <a:t>Scheduling info: state, priority, CPU time</a:t>
            </a:r>
          </a:p>
          <a:p>
            <a:pPr lvl="1"/>
            <a:r>
              <a:rPr lang="en-US" altLang="ko-KR" dirty="0">
                <a:ea typeface="Gulim" charset="0"/>
              </a:rPr>
              <a:t>Various Pointers (for implementing scheduling queues)</a:t>
            </a:r>
          </a:p>
          <a:p>
            <a:pPr lvl="1"/>
            <a:r>
              <a:rPr lang="en-US" altLang="ko-KR" dirty="0">
                <a:ea typeface="Gulim" charset="0"/>
              </a:rPr>
              <a:t>Pointer to enclosing process (PCB</a:t>
            </a:r>
            <a:r>
              <a:rPr lang="en-US" altLang="ko-KR" dirty="0" smtClean="0">
                <a:ea typeface="Gulim" charset="0"/>
              </a:rPr>
              <a:t>) – user threads</a:t>
            </a:r>
            <a:endParaRPr lang="en-US" altLang="ko-KR" dirty="0">
              <a:ea typeface="Gulim" charset="0"/>
            </a:endParaRPr>
          </a:p>
          <a:p>
            <a:pPr lvl="1"/>
            <a:r>
              <a:rPr lang="en-US" altLang="ko-KR" dirty="0" err="1">
                <a:ea typeface="Gulim" charset="0"/>
              </a:rPr>
              <a:t>Etc</a:t>
            </a:r>
            <a:r>
              <a:rPr lang="en-US" altLang="ko-KR" dirty="0">
                <a:ea typeface="Gulim" charset="0"/>
              </a:rPr>
              <a:t> (add stuff as you find a need)</a:t>
            </a:r>
          </a:p>
          <a:p>
            <a:r>
              <a:rPr lang="en-US" altLang="ko-KR" dirty="0" smtClean="0">
                <a:ea typeface="Gulim" charset="0"/>
              </a:rPr>
              <a:t>OS </a:t>
            </a:r>
            <a:r>
              <a:rPr lang="en-US" altLang="ko-KR" dirty="0">
                <a:ea typeface="Gulim" charset="0"/>
              </a:rPr>
              <a:t>Keeps track of TCBs in </a:t>
            </a:r>
            <a:r>
              <a:rPr lang="en-US" altLang="ko-KR" dirty="0" smtClean="0">
                <a:ea typeface="Gulim" charset="0"/>
              </a:rPr>
              <a:t>“kernel memory”</a:t>
            </a:r>
            <a:endParaRPr lang="en-US" altLang="ko-KR" dirty="0">
              <a:ea typeface="Gulim" charset="0"/>
            </a:endParaRPr>
          </a:p>
          <a:p>
            <a:pPr lvl="1"/>
            <a:r>
              <a:rPr lang="en-US" altLang="ko-KR" dirty="0">
                <a:ea typeface="Gulim" charset="0"/>
              </a:rPr>
              <a:t>In Array, or Linked List, or </a:t>
            </a:r>
            <a:r>
              <a:rPr lang="en-US" altLang="ko-KR" dirty="0" smtClean="0">
                <a:ea typeface="Gulim" charset="0"/>
              </a:rPr>
              <a:t>…</a:t>
            </a:r>
          </a:p>
          <a:p>
            <a:pPr lvl="1"/>
            <a:r>
              <a:rPr lang="en-US" dirty="0" smtClean="0">
                <a:ea typeface="MS PGothic" charset="0"/>
              </a:rPr>
              <a:t>I/O </a:t>
            </a:r>
            <a:r>
              <a:rPr lang="en-US" dirty="0">
                <a:ea typeface="MS PGothic" charset="0"/>
              </a:rPr>
              <a:t>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pPr lvl="1"/>
            <a:endParaRPr lang="ko-KR" altLang="en-US" dirty="0">
              <a:ea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19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ThreadFork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():</a:t>
            </a:r>
            <a:r>
              <a:rPr lang="en-US" altLang="ko-KR" dirty="0" smtClean="0">
                <a:ea typeface="굴림" panose="020B0600000101010101" pitchFamily="34" charset="-127"/>
              </a:rPr>
              <a:t>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ThreadFork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is a user-level procedure that creates a new thread and places it on ready queue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We called this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CreateThread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earlier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Arguments to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ThreadFork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 smtClean="0">
                <a:ea typeface="굴림" panose="020B0600000101010101" pitchFamily="34" charset="-127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 smtClean="0">
                <a:ea typeface="굴림" panose="020B0600000101010101" pitchFamily="34" charset="-127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219783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762000"/>
            <a:ext cx="8839200" cy="3581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PC return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No. Important part of stack frame is in registers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2133601" y="4159248"/>
            <a:ext cx="3924302" cy="2184398"/>
            <a:chOff x="2169" y="2723"/>
            <a:chExt cx="1752" cy="1376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752"/>
              <a:ext cx="1344" cy="224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>
                  <a:latin typeface="Courier New" panose="02070309020205020404" pitchFamily="49" charset="0"/>
                  <a:ea typeface="굴림" panose="020B0600000101010101" pitchFamily="34" charset="-127"/>
                </a:rPr>
                <a:t>ThreadRoot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808"/>
              <a:ext cx="9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>
                  <a:latin typeface="Gill Sans Light"/>
                  <a:ea typeface="굴림" panose="020B0600000101010101" pitchFamily="34" charset="-127"/>
                  <a:cs typeface="Gill Sans Light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630" y="2723"/>
              <a:ext cx="291" cy="1106"/>
              <a:chOff x="4576" y="781"/>
              <a:chExt cx="292" cy="1218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4113" y="1244"/>
                <a:ext cx="121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5489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5203825"/>
            <a:ext cx="8305800" cy="1524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run_new_thread()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will select this TCB and return into beginning of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ThreadRoot()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752601" y="757238"/>
            <a:ext cx="2667001" cy="3732212"/>
            <a:chOff x="1104" y="505"/>
            <a:chExt cx="1680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04" y="1320"/>
              <a:ext cx="327" cy="1152"/>
              <a:chOff x="4608" y="816"/>
              <a:chExt cx="327" cy="1152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237" y="1243"/>
                <a:ext cx="11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dirty="0">
                    <a:latin typeface="Gill Sans Light"/>
                    <a:cs typeface="Gill Sans Light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urier New" panose="02070309020205020404" pitchFamily="49" charset="0"/>
                </a:rPr>
                <a:t>run_new_thread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urier New" panose="02070309020205020404" pitchFamily="49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urier New" panose="02070309020205020404" pitchFamily="49" charset="0"/>
                </a:rPr>
                <a:t>ThreadRoot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1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5168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urier New" panose="02070309020205020404" pitchFamily="49" charset="0"/>
                </a:rPr>
                <a:t>ThreadRoot</a:t>
              </a:r>
              <a:r>
                <a:rPr lang="en-US" altLang="en-US" dirty="0">
                  <a:latin typeface="Courier New" panose="02070309020205020404" pitchFamily="49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0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dirty="0">
                  <a:latin typeface="Gill Sans Light"/>
                  <a:cs typeface="Gill Sans Light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4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43776</TotalTime>
  <Pages>60</Pages>
  <Words>3293</Words>
  <Application>Microsoft Office PowerPoint</Application>
  <PresentationFormat>On-screen Show (4:3)</PresentationFormat>
  <Paragraphs>988</Paragraphs>
  <Slides>54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굴림</vt:lpstr>
      <vt:lpstr>굴림</vt:lpstr>
      <vt:lpstr>MS PGothic</vt:lpstr>
      <vt:lpstr>MS PGothic</vt:lpstr>
      <vt:lpstr>Comic Sans MS</vt:lpstr>
      <vt:lpstr>Courier New</vt:lpstr>
      <vt:lpstr>Gill Sans Light</vt:lpstr>
      <vt:lpstr>Helvetica</vt:lpstr>
      <vt:lpstr>Symbol</vt:lpstr>
      <vt:lpstr>Office</vt:lpstr>
      <vt:lpstr>CS162 Operating Systems and Systems Programming Lecture 6   Concurrency (Continued), Synchronization (Start)</vt:lpstr>
      <vt:lpstr>Recall: Lifecycle of a Process</vt:lpstr>
      <vt:lpstr>Recall: Use of Threads</vt:lpstr>
      <vt:lpstr>Recall: Multithreaded stack switching</vt:lpstr>
      <vt:lpstr>Recall: Use of Timer Interrupt to Return Control</vt:lpstr>
      <vt:lpstr>Per Thread Descriptor  (Kernel Supported Threads)</vt:lpstr>
      <vt:lpstr>ThreadFork(): Create a New Thread</vt:lpstr>
      <vt:lpstr>How do we initialize TCB and Stack?</vt:lpstr>
      <vt:lpstr>How does Thread get started?</vt:lpstr>
      <vt:lpstr>What does ThreadRoot() look like?</vt:lpstr>
      <vt:lpstr>Famous Quote wrt Scheduling: Dennis Richie</vt:lpstr>
      <vt:lpstr>Multithreaded Processes</vt:lpstr>
      <vt:lpstr>Administrivia</vt:lpstr>
      <vt:lpstr>Examples multithreaded programs</vt:lpstr>
      <vt:lpstr>Example multithreaded programs (con’t)</vt:lpstr>
      <vt:lpstr>A Typical Use Case</vt:lpstr>
      <vt:lpstr>Kernel Use Cases</vt:lpstr>
      <vt:lpstr>Putting it Together: Process</vt:lpstr>
      <vt:lpstr>Putting it Together: Processes</vt:lpstr>
      <vt:lpstr>Putting it Together: Threads</vt:lpstr>
      <vt:lpstr>Kernel versus User-Mode Threads</vt:lpstr>
      <vt:lpstr>User-Mode Threads</vt:lpstr>
      <vt:lpstr>Some Threading Models</vt:lpstr>
      <vt:lpstr>Threads in a Process</vt:lpstr>
      <vt:lpstr>Putting it Together: Multi-Cores</vt:lpstr>
      <vt:lpstr>Putting it Together: Hyper-Threading</vt:lpstr>
      <vt:lpstr> Supporting 1T and MT Processes</vt:lpstr>
      <vt:lpstr> Supporting 1T and MT Processes</vt:lpstr>
      <vt:lpstr>Classification</vt:lpstr>
      <vt:lpstr>Break</vt:lpstr>
      <vt:lpstr>You are here… why?</vt:lpstr>
      <vt:lpstr>Perspective on ‘groking’ 162</vt:lpstr>
      <vt:lpstr>Operating System as Design</vt:lpstr>
      <vt:lpstr>Starting today: PintOS Projects</vt:lpstr>
      <vt:lpstr>MT Kernel 1T Process ala Pintos/x86</vt:lpstr>
      <vt:lpstr>In User thread, w/ k-thread waiting</vt:lpstr>
      <vt:lpstr>In Kernel thread</vt:lpstr>
      <vt:lpstr>Thread Switch (switch.S)</vt:lpstr>
      <vt:lpstr>Switch to Kernel Thread for Process</vt:lpstr>
      <vt:lpstr>Kernel-&gt;User</vt:lpstr>
      <vt:lpstr>User-&gt;Kernel</vt:lpstr>
      <vt:lpstr>User-&gt;Kernel via interrupt vector</vt:lpstr>
      <vt:lpstr>Pintos Interrupt Processing</vt:lpstr>
      <vt:lpstr>Recall: cs61C THE STACK FRAME</vt:lpstr>
      <vt:lpstr>Pintos Interrupt Processing</vt:lpstr>
      <vt:lpstr>Timer may trigger thread switch</vt:lpstr>
      <vt:lpstr>Pintos Return from Processing</vt:lpstr>
      <vt:lpstr>Recall: Thread Abstraction</vt:lpstr>
      <vt:lpstr>Multiprocessing vs Multiprogramming</vt:lpstr>
      <vt:lpstr>Correctness for systems  with concurrent threads</vt:lpstr>
      <vt:lpstr>Interactions Complicate Debugging</vt:lpstr>
      <vt:lpstr>Why allow cooperating threads?</vt:lpstr>
      <vt:lpstr>Summary (1 of 2)</vt:lpstr>
      <vt:lpstr>Summary (2 or 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530</cp:revision>
  <cp:lastPrinted>2015-09-16T18:48:25Z</cp:lastPrinted>
  <dcterms:created xsi:type="dcterms:W3CDTF">1995-08-12T11:37:26Z</dcterms:created>
  <dcterms:modified xsi:type="dcterms:W3CDTF">2016-02-09T04:03:18Z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