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1578" r:id="rId3"/>
    <p:sldId id="1580" r:id="rId4"/>
    <p:sldId id="1573" r:id="rId5"/>
    <p:sldId id="1574" r:id="rId6"/>
    <p:sldId id="1575" r:id="rId7"/>
    <p:sldId id="1417" r:id="rId8"/>
    <p:sldId id="1419" r:id="rId9"/>
    <p:sldId id="1404" r:id="rId10"/>
    <p:sldId id="1440" r:id="rId11"/>
    <p:sldId id="1441" r:id="rId12"/>
    <p:sldId id="1443" r:id="rId13"/>
    <p:sldId id="1504" r:id="rId14"/>
    <p:sldId id="1505" r:id="rId15"/>
    <p:sldId id="1506" r:id="rId16"/>
    <p:sldId id="1496" r:id="rId17"/>
    <p:sldId id="1497" r:id="rId18"/>
    <p:sldId id="1498" r:id="rId19"/>
    <p:sldId id="1499" r:id="rId20"/>
    <p:sldId id="1500" r:id="rId21"/>
    <p:sldId id="1501" r:id="rId22"/>
    <p:sldId id="1582" r:id="rId23"/>
    <p:sldId id="1581" r:id="rId24"/>
    <p:sldId id="1444" r:id="rId25"/>
    <p:sldId id="1445" r:id="rId26"/>
    <p:sldId id="1447" r:id="rId27"/>
    <p:sldId id="1448" r:id="rId28"/>
    <p:sldId id="1449" r:id="rId29"/>
    <p:sldId id="1450" r:id="rId30"/>
    <p:sldId id="1451" r:id="rId31"/>
    <p:sldId id="1452" r:id="rId32"/>
    <p:sldId id="1555" r:id="rId33"/>
    <p:sldId id="1556" r:id="rId34"/>
    <p:sldId id="1472" r:id="rId35"/>
    <p:sldId id="1473" r:id="rId36"/>
    <p:sldId id="1474" r:id="rId37"/>
    <p:sldId id="1557" r:id="rId38"/>
    <p:sldId id="1558" r:id="rId39"/>
    <p:sldId id="1560" r:id="rId40"/>
    <p:sldId id="1564" r:id="rId41"/>
    <p:sldId id="1565" r:id="rId42"/>
    <p:sldId id="1566" r:id="rId43"/>
    <p:sldId id="1587" r:id="rId44"/>
    <p:sldId id="1588" r:id="rId45"/>
    <p:sldId id="1589" r:id="rId46"/>
    <p:sldId id="1590" r:id="rId47"/>
    <p:sldId id="1591" r:id="rId48"/>
    <p:sldId id="1592" r:id="rId49"/>
    <p:sldId id="1593" r:id="rId50"/>
    <p:sldId id="1585" r:id="rId51"/>
    <p:sldId id="1583" r:id="rId52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799" autoAdjust="0"/>
  </p:normalViewPr>
  <p:slideViewPr>
    <p:cSldViewPr>
      <p:cViewPr varScale="1">
        <p:scale>
          <a:sx n="90" d="100"/>
          <a:sy n="90" d="100"/>
        </p:scale>
        <p:origin x="-1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300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922C347-AB95-0B4D-8BEB-29D3C9D611EF}" type="slidenum">
              <a:rPr lang="en-US">
                <a:latin typeface="Times New Roman" charset="0"/>
              </a:rPr>
              <a:pPr eaLnBrk="1" hangingPunct="1"/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62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B9C670A-E85D-F14B-ACAE-B9AD1B18C220}" type="slidenum">
              <a:rPr lang="en-US">
                <a:latin typeface="Times New Roman" charset="0"/>
              </a:rPr>
              <a:pPr eaLnBrk="1" hangingPunct="1"/>
              <a:t>38</a:t>
            </a:fld>
            <a:endParaRPr lang="en-US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06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D61F294-8658-8847-988E-8FBB153B284D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91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9DCB9ED-288A-7F41-B1BE-20E3400C85EB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70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37BA1C6-3063-1842-A5CE-16636EAED9BC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70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513AD17-C7C3-074D-ADB6-54537D4A96AD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18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D096B88-2EF4-3946-A3D8-02C47A2C2A42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72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DECEA68-B2BD-FF4C-9826-F44E87ECB331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43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414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291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2438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753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0378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486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3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040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33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8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0563"/>
            <a:ext cx="4597400" cy="3448050"/>
          </a:xfrm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02" y="4367930"/>
            <a:ext cx="5597697" cy="41364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5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128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500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2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  <a:latin typeface="Gill Sans Light"/>
                <a:cs typeface="Gill Sans Light"/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  <a:latin typeface="Gill Sans Light"/>
                <a:cs typeface="Gill Sans Light"/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20.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  <a:latin typeface="Gill Sans Light"/>
              <a:cs typeface="Gill Sans Light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4890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4/11/16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262120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Joseph CS162 ©UCB Spring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Gill Sans Light"/>
          <a:ea typeface="+mj-ea"/>
          <a:cs typeface="Gill Sans Light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Gill Sans Light"/>
          <a:cs typeface="Gill Sans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Gill Sans Light"/>
          <a:cs typeface="Gill Sans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Gill Sans Light"/>
          <a:cs typeface="Gill Sans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Gill Sans Light"/>
          <a:cs typeface="Gill Sans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20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Reliability, Transactions</a:t>
            </a:r>
            <a:br>
              <a:rPr lang="en-US" altLang="en-US" sz="3000" dirty="0" smtClean="0"/>
            </a:br>
            <a:r>
              <a:rPr lang="en-US" altLang="en-US" sz="3000" dirty="0" smtClean="0"/>
              <a:t>Distributed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11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2016</a:t>
            </a:r>
          </a:p>
          <a:p>
            <a:pPr marL="285750" indent="-285750"/>
            <a:r>
              <a:rPr lang="en-US" altLang="en-US" dirty="0" smtClean="0"/>
              <a:t>Prof. Anthony D. Joseph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 Approach #1: Careful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Sequence operations in a specific order</a:t>
            </a:r>
          </a:p>
          <a:p>
            <a:pPr lvl="1"/>
            <a:r>
              <a:rPr lang="en-US" dirty="0" smtClean="0"/>
              <a:t>Careful design to allow sequence to be interrupted safely</a:t>
            </a:r>
          </a:p>
          <a:p>
            <a:endParaRPr lang="en-US" dirty="0" smtClean="0"/>
          </a:p>
          <a:p>
            <a:r>
              <a:rPr lang="en-US" dirty="0" smtClean="0"/>
              <a:t>Post-crash recovery</a:t>
            </a:r>
          </a:p>
          <a:p>
            <a:pPr lvl="1"/>
            <a:r>
              <a:rPr lang="en-US" dirty="0" smtClean="0"/>
              <a:t>Read data structures to see if there were any operations in progress</a:t>
            </a:r>
          </a:p>
          <a:p>
            <a:pPr lvl="1"/>
            <a:r>
              <a:rPr lang="en-US" dirty="0" smtClean="0"/>
              <a:t>Clean up/finish as needed</a:t>
            </a:r>
          </a:p>
          <a:p>
            <a:endParaRPr lang="en-US" dirty="0" smtClean="0"/>
          </a:p>
          <a:p>
            <a:r>
              <a:rPr lang="en-US" dirty="0" smtClean="0"/>
              <a:t>Approach taken </a:t>
            </a:r>
            <a:r>
              <a:rPr lang="en-US" dirty="0" smtClean="0"/>
              <a:t>by </a:t>
            </a:r>
          </a:p>
          <a:p>
            <a:pPr lvl="1"/>
            <a:r>
              <a:rPr lang="en-US" dirty="0" smtClean="0"/>
              <a:t>FAT and </a:t>
            </a:r>
            <a:r>
              <a:rPr lang="en-US" dirty="0" smtClean="0"/>
              <a:t>FFS (</a:t>
            </a:r>
            <a:r>
              <a:rPr lang="en-US" dirty="0" err="1" smtClean="0">
                <a:latin typeface="Courier New"/>
                <a:cs typeface="Courier New"/>
              </a:rPr>
              <a:t>fsck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to protect </a:t>
            </a:r>
            <a:r>
              <a:rPr lang="en-US" dirty="0" err="1" smtClean="0"/>
              <a:t>filesystem</a:t>
            </a:r>
            <a:r>
              <a:rPr lang="en-US" dirty="0" smtClean="0"/>
              <a:t> structure/metadata</a:t>
            </a:r>
          </a:p>
          <a:p>
            <a:pPr lvl="1"/>
            <a:r>
              <a:rPr lang="en-US" dirty="0" smtClean="0"/>
              <a:t>Many app</a:t>
            </a:r>
            <a:r>
              <a:rPr lang="en-US" dirty="0" smtClean="0"/>
              <a:t>-level recovery schemes (e.g., </a:t>
            </a:r>
            <a:r>
              <a:rPr lang="en-US" dirty="0" smtClean="0"/>
              <a:t>Word, </a:t>
            </a:r>
            <a:r>
              <a:rPr lang="en-US" dirty="0" err="1" smtClean="0"/>
              <a:t>emacs</a:t>
            </a:r>
            <a:r>
              <a:rPr lang="en-US" dirty="0" smtClean="0"/>
              <a:t> </a:t>
            </a:r>
            <a:r>
              <a:rPr lang="en-US" dirty="0" err="1" smtClean="0"/>
              <a:t>autosaves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36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Create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Allocate data block</a:t>
            </a:r>
          </a:p>
          <a:p>
            <a:r>
              <a:rPr lang="en-US" dirty="0" smtClean="0"/>
              <a:t>Write data block</a:t>
            </a:r>
          </a:p>
          <a:p>
            <a:r>
              <a:rPr lang="en-US" dirty="0" smtClean="0"/>
              <a:t>Allocate </a:t>
            </a:r>
            <a:r>
              <a:rPr lang="en-US" dirty="0" err="1" smtClean="0"/>
              <a:t>inode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Update bitmap of free blocks</a:t>
            </a:r>
          </a:p>
          <a:p>
            <a:r>
              <a:rPr lang="en-US" dirty="0" smtClean="0"/>
              <a:t>Update directory with file name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 err="1" smtClean="0"/>
              <a:t>inode</a:t>
            </a:r>
            <a:r>
              <a:rPr lang="en-US" dirty="0" smtClean="0"/>
              <a:t> number</a:t>
            </a:r>
            <a:endParaRPr lang="en-US" dirty="0" smtClean="0"/>
          </a:p>
          <a:p>
            <a:r>
              <a:rPr lang="en-US" dirty="0" smtClean="0"/>
              <a:t>Update modify time for directory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490098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inode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If any unlinked files (not in any directory), delete</a:t>
            </a:r>
          </a:p>
          <a:p>
            <a:r>
              <a:rPr lang="en-US" dirty="0" smtClean="0"/>
              <a:t>Compare free block bitmap against </a:t>
            </a:r>
            <a:r>
              <a:rPr lang="en-US" dirty="0" err="1" smtClean="0"/>
              <a:t>inode</a:t>
            </a:r>
            <a:r>
              <a:rPr lang="en-US" dirty="0" smtClean="0"/>
              <a:t> trees</a:t>
            </a:r>
          </a:p>
          <a:p>
            <a:r>
              <a:rPr lang="en-US" dirty="0" smtClean="0"/>
              <a:t>Scan directories for missing update/access times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Time proportional to size of disk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Reliability Approach #2: Copy on Write File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update file system, write a new version of the file system containing the update</a:t>
            </a:r>
          </a:p>
          <a:p>
            <a:pPr lvl="1"/>
            <a:r>
              <a:rPr lang="en-US" dirty="0" smtClean="0"/>
              <a:t>Never update in place</a:t>
            </a:r>
          </a:p>
          <a:p>
            <a:pPr lvl="1"/>
            <a:r>
              <a:rPr lang="en-US" dirty="0" smtClean="0"/>
              <a:t>Reuse existing unchanged disk blocks</a:t>
            </a:r>
          </a:p>
          <a:p>
            <a:endParaRPr lang="en-US" dirty="0" smtClean="0"/>
          </a:p>
          <a:p>
            <a:r>
              <a:rPr lang="en-US" dirty="0" smtClean="0"/>
              <a:t>Seems expensive!  But</a:t>
            </a:r>
          </a:p>
          <a:p>
            <a:pPr lvl="1"/>
            <a:r>
              <a:rPr lang="en-US" dirty="0" smtClean="0"/>
              <a:t>Updates can be batched</a:t>
            </a:r>
          </a:p>
          <a:p>
            <a:pPr lvl="1"/>
            <a:r>
              <a:rPr lang="en-US" dirty="0" smtClean="0"/>
              <a:t>Almost all disk writes can occur in parallel</a:t>
            </a:r>
          </a:p>
          <a:p>
            <a:endParaRPr lang="en-US" dirty="0" smtClean="0"/>
          </a:p>
          <a:p>
            <a:r>
              <a:rPr lang="en-US" dirty="0" smtClean="0"/>
              <a:t>Approach taken in network file server appliances</a:t>
            </a:r>
          </a:p>
          <a:p>
            <a:pPr lvl="1"/>
            <a:r>
              <a:rPr lang="en-US" dirty="0" err="1" smtClean="0"/>
              <a:t>NetApp’s</a:t>
            </a:r>
            <a:r>
              <a:rPr lang="en-US" dirty="0"/>
              <a:t> Write Anywhere File Layout (WAFL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ZFS and </a:t>
            </a:r>
            <a:r>
              <a:rPr lang="en-US" dirty="0" err="1" smtClean="0"/>
              <a:t>OpenZFS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COW Integrated with File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9789"/>
            <a:ext cx="8229600" cy="1304505"/>
          </a:xfrm>
        </p:spPr>
        <p:txBody>
          <a:bodyPr/>
          <a:lstStyle/>
          <a:p>
            <a:r>
              <a:rPr lang="en-US" dirty="0" smtClean="0"/>
              <a:t>If file represented as a tree of blocks, just need to update the leading fringe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1513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2966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4419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5872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8335" y="2212473"/>
            <a:ext cx="1010655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61346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37910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4475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91040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67605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44170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735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77325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38778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40566" y="2384926"/>
            <a:ext cx="1007977" cy="119513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48543" y="2384926"/>
            <a:ext cx="152400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5272" y="2384926"/>
            <a:ext cx="838200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24200" y="2384926"/>
            <a:ext cx="1800725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45851" y="2384926"/>
            <a:ext cx="2740527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84438" y="2384926"/>
            <a:ext cx="3208867" cy="119513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593305" y="3612151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780954" y="4090737"/>
            <a:ext cx="1049662" cy="565515"/>
            <a:chOff x="5780954" y="4090737"/>
            <a:chExt cx="1049662" cy="565515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Write 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051969" y="2185737"/>
            <a:ext cx="1010655" cy="374315"/>
            <a:chOff x="4051969" y="2185737"/>
            <a:chExt cx="1010655" cy="374315"/>
          </a:xfrm>
        </p:grpSpPr>
        <p:sp>
          <p:nvSpPr>
            <p:cNvPr id="43" name="Rectangle 42"/>
            <p:cNvSpPr/>
            <p:nvPr/>
          </p:nvSpPr>
          <p:spPr>
            <a:xfrm>
              <a:off x="4051969" y="2185737"/>
              <a:ext cx="1010655" cy="37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44980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21544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98109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574674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51239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327804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04369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H="1">
            <a:off x="1740566" y="2358190"/>
            <a:ext cx="2391612" cy="11951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802019" y="2358190"/>
            <a:ext cx="1482558" cy="11951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863472" y="2358190"/>
            <a:ext cx="545434" cy="119513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07834" y="2358190"/>
            <a:ext cx="417091" cy="119513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29485" y="2358190"/>
            <a:ext cx="1390315" cy="119513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68072" y="2358190"/>
            <a:ext cx="2599953" cy="71654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761747" y="3130881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216274" y="313088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93305" y="361215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40566" y="1312597"/>
            <a:ext cx="1301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  <a:cs typeface="Gill Sans Light"/>
              </a:rPr>
              <a:t>o</a:t>
            </a:r>
            <a:r>
              <a:rPr lang="en-US" sz="2000" dirty="0" smtClean="0">
                <a:latin typeface="Gill Sans Light"/>
                <a:cs typeface="Gill Sans Light"/>
              </a:rPr>
              <a:t>ld version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527744" y="1681929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190226" y="1315451"/>
            <a:ext cx="1415772" cy="873140"/>
            <a:chOff x="3190226" y="1315451"/>
            <a:chExt cx="1415772" cy="873140"/>
          </a:xfrm>
        </p:grpSpPr>
        <p:sp>
          <p:nvSpPr>
            <p:cNvPr id="76" name="TextBox 75"/>
            <p:cNvSpPr txBox="1"/>
            <p:nvPr/>
          </p:nvSpPr>
          <p:spPr>
            <a:xfrm>
              <a:off x="3190226" y="1315451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new version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3977404" y="1684783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78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6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COW with </a:t>
            </a:r>
            <a:r>
              <a:rPr lang="en-US" dirty="0"/>
              <a:t>S</a:t>
            </a:r>
            <a:r>
              <a:rPr lang="en-US" dirty="0" smtClean="0"/>
              <a:t>maller-Radix </a:t>
            </a:r>
            <a:r>
              <a:rPr lang="en-US" dirty="0"/>
              <a:t>B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9789"/>
            <a:ext cx="8229600" cy="1304505"/>
          </a:xfrm>
        </p:spPr>
        <p:txBody>
          <a:bodyPr/>
          <a:lstStyle/>
          <a:p>
            <a:r>
              <a:rPr lang="en-US" dirty="0" smtClean="0"/>
              <a:t>If file represented as a tree of blocks, just need to update the leading fringe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1513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2966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4419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5872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486434" y="1677721"/>
            <a:ext cx="286084" cy="374315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077325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38778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93305" y="4053295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780954" y="4531881"/>
            <a:ext cx="1049662" cy="565515"/>
            <a:chOff x="5780954" y="4090737"/>
            <a:chExt cx="1049662" cy="565515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Write 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4814" y="3680311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909341" y="368031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1801" y="2391596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124200" y="2391596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353560" y="2391596"/>
            <a:ext cx="286084" cy="374315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40566" y="3225787"/>
            <a:ext cx="286084" cy="374315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751919" y="3225787"/>
            <a:ext cx="286084" cy="374315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833979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986378" y="3225787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168315" y="1864879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816768" y="2543996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3197718" y="2543996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4728703" y="1862205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5977021" y="2543996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31513" y="3378187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892966" y="3378187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2971801" y="3434330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71163" y="3434330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5075992" y="3446365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075354" y="3446365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224586" y="2391596"/>
            <a:ext cx="286084" cy="374315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6705005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6848047" y="2543996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253789" y="3446365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46380" y="3446365"/>
            <a:ext cx="564290" cy="233946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932312" y="1657666"/>
            <a:ext cx="286084" cy="374315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3382211" y="1864879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0715" y="1862205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860650" y="3231139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580063" y="808395"/>
            <a:ext cx="1301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  <a:cs typeface="Gill Sans Light"/>
              </a:rPr>
              <a:t>o</a:t>
            </a:r>
            <a:r>
              <a:rPr lang="en-US" sz="2000" dirty="0" smtClean="0">
                <a:latin typeface="Gill Sans Light"/>
                <a:cs typeface="Gill Sans Light"/>
              </a:rPr>
              <a:t>ld version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367241" y="1177727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029723" y="811249"/>
            <a:ext cx="1415772" cy="873140"/>
            <a:chOff x="5029723" y="811249"/>
            <a:chExt cx="1415772" cy="873140"/>
          </a:xfrm>
        </p:grpSpPr>
        <p:sp>
          <p:nvSpPr>
            <p:cNvPr id="112" name="TextBox 111"/>
            <p:cNvSpPr txBox="1"/>
            <p:nvPr/>
          </p:nvSpPr>
          <p:spPr>
            <a:xfrm>
              <a:off x="5029723" y="811249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new version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2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and </a:t>
            </a:r>
            <a:r>
              <a:rPr lang="en-US" dirty="0" err="1" smtClean="0"/>
              <a:t>OpenZFS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Variable sized blocks: 512 B – 128 KB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Symmetric tree</a:t>
            </a:r>
          </a:p>
          <a:p>
            <a:pPr lvl="1"/>
            <a:r>
              <a:rPr lang="en-US" dirty="0" smtClean="0"/>
              <a:t>Know if it is large or small when we make the copy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Store version number with pointers</a:t>
            </a:r>
          </a:p>
          <a:p>
            <a:pPr lvl="1"/>
            <a:r>
              <a:rPr lang="en-US" dirty="0" smtClean="0"/>
              <a:t>Can create new version by adding blocks and new pointers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Buffers a collection of writes before creating a new version with them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Free space represented as tree of extents in each block group</a:t>
            </a:r>
          </a:p>
          <a:p>
            <a:pPr lvl="1"/>
            <a:r>
              <a:rPr lang="en-US" dirty="0" smtClean="0"/>
              <a:t>Delay updates to </a:t>
            </a:r>
            <a:r>
              <a:rPr lang="en-US" dirty="0" err="1" smtClean="0"/>
              <a:t>freespace</a:t>
            </a:r>
            <a:r>
              <a:rPr lang="en-US" dirty="0" smtClean="0"/>
              <a:t> (in log) and do them all when block group is activated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 Reliability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i="1" dirty="0" smtClean="0"/>
              <a:t>T</a:t>
            </a:r>
            <a:r>
              <a:rPr lang="en-US" i="1" dirty="0" smtClean="0"/>
              <a:t>ransactions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atomic </a:t>
            </a:r>
            <a:r>
              <a:rPr lang="en-US" dirty="0" smtClean="0"/>
              <a:t>u</a:t>
            </a:r>
            <a:r>
              <a:rPr lang="en-US" dirty="0" smtClean="0"/>
              <a:t>pdates</a:t>
            </a:r>
            <a:endParaRPr lang="en-US" dirty="0" smtClean="0"/>
          </a:p>
          <a:p>
            <a:pPr lvl="1"/>
            <a:r>
              <a:rPr lang="en-US" dirty="0" smtClean="0"/>
              <a:t>Ensure that multiple related updates are performed atomically</a:t>
            </a:r>
          </a:p>
          <a:p>
            <a:pPr lvl="1"/>
            <a:r>
              <a:rPr lang="en-US" dirty="0" smtClean="0"/>
              <a:t>i.e., if a crash occurs in the middle, the state of the systems reflects either </a:t>
            </a:r>
            <a:r>
              <a:rPr lang="en-US" i="1" dirty="0" smtClean="0">
                <a:solidFill>
                  <a:srgbClr val="0000FF"/>
                </a:solidFill>
              </a:rPr>
              <a:t>all or none </a:t>
            </a:r>
            <a:r>
              <a:rPr lang="en-US" dirty="0" smtClean="0"/>
              <a:t>of the updates</a:t>
            </a:r>
          </a:p>
          <a:p>
            <a:pPr lvl="1"/>
            <a:r>
              <a:rPr lang="en-US" dirty="0" smtClean="0"/>
              <a:t>Most modern file systems use transactions internally to update </a:t>
            </a:r>
            <a:r>
              <a:rPr lang="en-US" dirty="0" err="1" smtClean="0"/>
              <a:t>filesystem</a:t>
            </a:r>
            <a:r>
              <a:rPr lang="en-US" dirty="0" smtClean="0"/>
              <a:t> structures and metadata</a:t>
            </a:r>
            <a:endParaRPr lang="en-US" dirty="0" smtClean="0"/>
          </a:p>
          <a:p>
            <a:pPr lvl="1"/>
            <a:r>
              <a:rPr lang="en-US" dirty="0" smtClean="0"/>
              <a:t>Many applications implement their own transactions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i="1" dirty="0" smtClean="0"/>
              <a:t>Redundancy</a:t>
            </a:r>
            <a:r>
              <a:rPr lang="en-US" dirty="0" smtClean="0"/>
              <a:t> </a:t>
            </a:r>
            <a:r>
              <a:rPr lang="en-US" dirty="0" smtClean="0"/>
              <a:t>for media failures</a:t>
            </a:r>
          </a:p>
          <a:p>
            <a:pPr lvl="1"/>
            <a:r>
              <a:rPr lang="en-US" dirty="0" smtClean="0"/>
              <a:t>Redundant representation </a:t>
            </a:r>
            <a:r>
              <a:rPr lang="en-US" dirty="0" smtClean="0"/>
              <a:t>on media </a:t>
            </a:r>
            <a:r>
              <a:rPr lang="en-US" dirty="0" smtClean="0"/>
              <a:t>(E</a:t>
            </a:r>
            <a:r>
              <a:rPr lang="en-US" dirty="0" smtClean="0"/>
              <a:t>rror </a:t>
            </a:r>
            <a:r>
              <a:rPr lang="en-US" dirty="0"/>
              <a:t>C</a:t>
            </a:r>
            <a:r>
              <a:rPr lang="en-US" dirty="0" smtClean="0"/>
              <a:t>orrecting </a:t>
            </a:r>
            <a:r>
              <a:rPr lang="en-US" dirty="0"/>
              <a:t>C</a:t>
            </a:r>
            <a:r>
              <a:rPr lang="en-US" dirty="0" smtClean="0"/>
              <a:t>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Replication </a:t>
            </a:r>
            <a:r>
              <a:rPr lang="en-US" dirty="0" smtClean="0"/>
              <a:t>across media (</a:t>
            </a:r>
            <a:r>
              <a:rPr lang="en-US" dirty="0" smtClean="0"/>
              <a:t>e.g., RAID disk 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5632"/>
          </a:xfrm>
        </p:spPr>
        <p:txBody>
          <a:bodyPr>
            <a:normAutofit/>
          </a:bodyPr>
          <a:lstStyle/>
          <a:p>
            <a:r>
              <a:rPr lang="en-US" dirty="0" smtClean="0"/>
              <a:t>Closely related to critical sections </a:t>
            </a:r>
            <a:r>
              <a:rPr lang="en-US" dirty="0" smtClean="0"/>
              <a:t>for manipulating </a:t>
            </a:r>
            <a:r>
              <a:rPr lang="en-US" dirty="0" smtClean="0"/>
              <a:t>shared data structures</a:t>
            </a:r>
          </a:p>
          <a:p>
            <a:endParaRPr lang="en-US" dirty="0" smtClean="0"/>
          </a:p>
          <a:p>
            <a:r>
              <a:rPr lang="en-US" dirty="0" smtClean="0"/>
              <a:t>They e</a:t>
            </a:r>
            <a:r>
              <a:rPr lang="en-US" dirty="0" smtClean="0"/>
              <a:t>xtend </a:t>
            </a:r>
            <a:r>
              <a:rPr lang="en-US" dirty="0" smtClean="0"/>
              <a:t>concept of atomic update from memory to stable storage</a:t>
            </a:r>
          </a:p>
          <a:p>
            <a:pPr lvl="1"/>
            <a:r>
              <a:rPr lang="en-US" dirty="0" smtClean="0"/>
              <a:t>Atomically update multiple persistent data structures</a:t>
            </a:r>
          </a:p>
          <a:p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 smtClean="0"/>
              <a:t>ad hoc approaches</a:t>
            </a:r>
          </a:p>
          <a:p>
            <a:pPr lvl="1"/>
            <a:r>
              <a:rPr lang="en-US" dirty="0" smtClean="0"/>
              <a:t>FFS carefully ordered the sequence of updates so that if a crash occurred while manipulating directory or </a:t>
            </a:r>
            <a:r>
              <a:rPr lang="en-US" dirty="0" err="1" smtClean="0"/>
              <a:t>inodes</a:t>
            </a:r>
            <a:r>
              <a:rPr lang="en-US" dirty="0" smtClean="0"/>
              <a:t> the disk scan on reboot would detect and recover the error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/>
                <a:cs typeface="Courier New"/>
              </a:rPr>
              <a:t>fsck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Applications use temporary files and rename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897236"/>
          </a:xfrm>
        </p:spPr>
        <p:txBody>
          <a:bodyPr/>
          <a:lstStyle/>
          <a:p>
            <a:pPr eaLnBrk="1" hangingPunct="1"/>
            <a:r>
              <a:rPr lang="en-US" sz="3600" dirty="0">
                <a:ea typeface="MS PGothic" charset="0"/>
              </a:rPr>
              <a:t>Key </a:t>
            </a:r>
            <a:r>
              <a:rPr lang="en-US" sz="3600" dirty="0" smtClean="0">
                <a:ea typeface="MS PGothic" charset="0"/>
              </a:rPr>
              <a:t>Concept</a:t>
            </a:r>
            <a:r>
              <a:rPr lang="en-US" sz="3600" dirty="0">
                <a:ea typeface="MS PGothic" charset="0"/>
              </a:rPr>
              <a:t>: Transaction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ea typeface="MS PGothic" charset="0"/>
              </a:rPr>
              <a:t>An </a:t>
            </a:r>
            <a:r>
              <a:rPr lang="en-US" sz="2800" dirty="0">
                <a:solidFill>
                  <a:srgbClr val="FC0128"/>
                </a:solidFill>
                <a:ea typeface="MS PGothic" charset="0"/>
              </a:rPr>
              <a:t>atomic sequence</a:t>
            </a:r>
            <a:r>
              <a:rPr lang="en-US" sz="2800" dirty="0">
                <a:ea typeface="MS PGothic" charset="0"/>
              </a:rPr>
              <a:t> </a:t>
            </a:r>
            <a:r>
              <a:rPr lang="en-US" sz="2800" dirty="0" smtClean="0">
                <a:ea typeface="MS PGothic" charset="0"/>
              </a:rPr>
              <a:t>of </a:t>
            </a:r>
            <a:r>
              <a:rPr lang="en-US" sz="2800" dirty="0">
                <a:ea typeface="MS PGothic" charset="0"/>
              </a:rPr>
              <a:t>actions (reads/writes</a:t>
            </a:r>
            <a:r>
              <a:rPr lang="en-US" sz="2800" dirty="0" smtClean="0">
                <a:ea typeface="MS PGothic" charset="0"/>
              </a:rPr>
              <a:t>) on a storage system (or database)</a:t>
            </a:r>
          </a:p>
          <a:p>
            <a:pPr eaLnBrk="1" hangingPunct="1"/>
            <a:endParaRPr lang="en-US" sz="2800" dirty="0">
              <a:ea typeface="MS PGothic" charset="0"/>
            </a:endParaRPr>
          </a:p>
          <a:p>
            <a:pPr eaLnBrk="1" hangingPunct="1"/>
            <a:r>
              <a:rPr lang="en-US" sz="2800" dirty="0" smtClean="0">
                <a:ea typeface="MS PGothic" charset="0"/>
              </a:rPr>
              <a:t>That takes it </a:t>
            </a:r>
            <a:r>
              <a:rPr lang="en-US" sz="2800" dirty="0">
                <a:ea typeface="MS PGothic" charset="0"/>
              </a:rPr>
              <a:t>from one </a:t>
            </a:r>
            <a:r>
              <a:rPr lang="en-US" sz="2800" dirty="0">
                <a:solidFill>
                  <a:srgbClr val="FC0128"/>
                </a:solidFill>
                <a:ea typeface="MS PGothic" charset="0"/>
              </a:rPr>
              <a:t>consistent state</a:t>
            </a:r>
            <a:r>
              <a:rPr lang="en-US" sz="2800" dirty="0">
                <a:ea typeface="MS PGothic" charset="0"/>
              </a:rPr>
              <a:t> to another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3471387"/>
            <a:ext cx="7848600" cy="1066800"/>
            <a:chOff x="609600" y="3471387"/>
            <a:chExt cx="7848600" cy="1066800"/>
          </a:xfrm>
        </p:grpSpPr>
        <p:sp>
          <p:nvSpPr>
            <p:cNvPr id="38915" name="AutoShape 4"/>
            <p:cNvSpPr>
              <a:spLocks noChangeArrowheads="1"/>
            </p:cNvSpPr>
            <p:nvPr/>
          </p:nvSpPr>
          <p:spPr bwMode="auto">
            <a:xfrm>
              <a:off x="6096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609600" y="3733800"/>
              <a:ext cx="26396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Gill Sans Light"/>
                  <a:cs typeface="Gill Sans Light"/>
                </a:rPr>
                <a:t>consistent state 1</a:t>
              </a:r>
              <a:endParaRPr lang="en-US" sz="2800" dirty="0">
                <a:solidFill>
                  <a:schemeClr val="accent2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8917" name="AutoShape 6"/>
            <p:cNvSpPr>
              <a:spLocks noChangeArrowheads="1"/>
            </p:cNvSpPr>
            <p:nvPr/>
          </p:nvSpPr>
          <p:spPr bwMode="auto">
            <a:xfrm>
              <a:off x="56388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8918" name="Text Box 7"/>
            <p:cNvSpPr txBox="1">
              <a:spLocks noChangeArrowheads="1"/>
            </p:cNvSpPr>
            <p:nvPr/>
          </p:nvSpPr>
          <p:spPr bwMode="auto">
            <a:xfrm>
              <a:off x="5654227" y="3733800"/>
              <a:ext cx="26396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>
                  <a:latin typeface="Gill Sans Light"/>
                  <a:cs typeface="Gill Sans Light"/>
                </a:rPr>
                <a:t>consistent state 2</a:t>
              </a:r>
              <a:endParaRPr lang="en-US" sz="2800">
                <a:solidFill>
                  <a:schemeClr val="accent2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3429000" y="4004787"/>
              <a:ext cx="2209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657600" y="3492025"/>
              <a:ext cx="17273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FF0000"/>
                  </a:solidFill>
                  <a:latin typeface="Gill Sans Light"/>
                  <a:cs typeface="Gill Sans Light"/>
                </a:rPr>
                <a:t>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4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Begin</a:t>
            </a:r>
            <a:r>
              <a:rPr lang="en-US" dirty="0" smtClean="0"/>
              <a:t> a transaction – get transaction id</a:t>
            </a:r>
          </a:p>
          <a:p>
            <a:endParaRPr lang="en-US" dirty="0" smtClean="0"/>
          </a:p>
          <a:p>
            <a:r>
              <a:rPr lang="en-US" dirty="0" smtClean="0"/>
              <a:t>Do a bunch of updates</a:t>
            </a:r>
          </a:p>
          <a:p>
            <a:pPr lvl="1"/>
            <a:r>
              <a:rPr lang="en-US" dirty="0" smtClean="0"/>
              <a:t>If any fail along the way, </a:t>
            </a:r>
            <a:r>
              <a:rPr lang="en-US" dirty="0" smtClean="0">
                <a:solidFill>
                  <a:srgbClr val="0000FF"/>
                </a:solidFill>
              </a:rPr>
              <a:t>roll-back</a:t>
            </a:r>
          </a:p>
          <a:p>
            <a:pPr lvl="1"/>
            <a:r>
              <a:rPr lang="en-US" dirty="0" smtClean="0"/>
              <a:t>Or, if any conflicts with other transactions, </a:t>
            </a:r>
            <a:r>
              <a:rPr lang="en-US" dirty="0" smtClean="0">
                <a:solidFill>
                  <a:srgbClr val="0000FF"/>
                </a:solidFill>
              </a:rPr>
              <a:t>roll-back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Commit</a:t>
            </a:r>
            <a:r>
              <a:rPr lang="en-US" dirty="0" smtClean="0"/>
              <a:t> the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1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Important “</a:t>
            </a:r>
            <a:r>
              <a:rPr lang="en-US" altLang="ko-KR" dirty="0" err="1" smtClean="0">
                <a:ea typeface="굴림" panose="020B0600000101010101" pitchFamily="34" charset="-127"/>
              </a:rPr>
              <a:t>ilities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dirty="0" smtClean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Often measured in “nines” of probability.  So, a 99.9% probability is considered “3-nines of availability”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Key idea here is independence of failures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dirty="0" smtClean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This idea is fault tolerance applied to data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dirty="0" smtClean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Usually stronger than simply availability: means that the system is not only “up”, but also working correctly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make sure data survives system crashes, disk crashes,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342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8382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branches SET balance = balance - 100.00 WHERE name = (SELECT </a:t>
            </a:r>
            <a:r>
              <a:rPr lang="en-US" sz="2000" dirty="0" err="1">
                <a:latin typeface="Courier" charset="0"/>
                <a:ea typeface="MS PGothic" charset="0"/>
              </a:rPr>
              <a:t>branch_name</a:t>
            </a:r>
            <a:r>
              <a:rPr lang="en-US" sz="2000" dirty="0">
                <a:latin typeface="Courier" charset="0"/>
                <a:ea typeface="MS PGothic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UPDATE branches SET balance = balance + 100.00 WHERE name = (SELECT </a:t>
            </a:r>
            <a:r>
              <a:rPr lang="en-US" sz="2000" dirty="0" err="1">
                <a:latin typeface="Courier" charset="0"/>
                <a:ea typeface="MS PGothic" charset="0"/>
              </a:rPr>
              <a:t>branch_name</a:t>
            </a:r>
            <a:r>
              <a:rPr lang="en-US" sz="2000" dirty="0">
                <a:latin typeface="Courier" charset="0"/>
                <a:ea typeface="MS PGothic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889000"/>
            <a:ext cx="420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00"/>
                </a:solidFill>
                <a:latin typeface="Courier" charset="0"/>
              </a:rPr>
              <a:t>BEGIN;    --BEGIN TRANSACTION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253038"/>
            <a:ext cx="3509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00"/>
                </a:solidFill>
                <a:latin typeface="Courier" charset="0"/>
              </a:rPr>
              <a:t>COMMIT;    --COMMIT 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6858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800" b="0" dirty="0">
                <a:latin typeface="Gill Sans Light"/>
                <a:cs typeface="Gill Sans Light"/>
              </a:rPr>
              <a:t>Transfer $100 from </a:t>
            </a:r>
            <a:r>
              <a:rPr lang="en-US" sz="2800" b="0" dirty="0" smtClean="0">
                <a:latin typeface="Gill Sans Light"/>
                <a:cs typeface="Gill Sans Light"/>
              </a:rPr>
              <a:t>Alice’</a:t>
            </a:r>
            <a:r>
              <a:rPr lang="en-US" altLang="ja-JP" sz="2800" b="0" dirty="0" smtClean="0">
                <a:latin typeface="Gill Sans Light"/>
                <a:cs typeface="Gill Sans Light"/>
              </a:rPr>
              <a:t>s </a:t>
            </a:r>
            <a:r>
              <a:rPr lang="en-US" altLang="ja-JP" sz="2800" b="0" dirty="0">
                <a:latin typeface="Gill Sans Light"/>
                <a:cs typeface="Gill Sans Light"/>
              </a:rPr>
              <a:t>account to Bob’s account</a:t>
            </a:r>
            <a:endParaRPr lang="en-US" sz="28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2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533400"/>
          </a:xfrm>
        </p:spPr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The ACID properties of Transactions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87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ea typeface="MS PGothic" charset="0"/>
              </a:rPr>
              <a:t>Atomicity:</a:t>
            </a:r>
            <a:r>
              <a:rPr lang="en-US" dirty="0">
                <a:ea typeface="MS PGothic" charset="0"/>
              </a:rPr>
              <a:t> all actions in the transaction happen, or none happen</a:t>
            </a:r>
          </a:p>
          <a:p>
            <a:pPr lvl="2">
              <a:lnSpc>
                <a:spcPct val="100000"/>
              </a:lnSpc>
            </a:pPr>
            <a:endParaRPr lang="en-US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ea typeface="MS PGothic" charset="0"/>
              </a:rPr>
              <a:t>Consistency:</a:t>
            </a:r>
            <a:r>
              <a:rPr lang="en-US" dirty="0">
                <a:ea typeface="MS PGothic" charset="0"/>
              </a:rPr>
              <a:t> transactions maintain data integrity, e.g.,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ea typeface="MS PGothic" charset="0"/>
              </a:rPr>
              <a:t>Balance cannot be negative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ea typeface="MS PGothic" charset="0"/>
              </a:rPr>
              <a:t>Cannot reschedule meeting on February 30</a:t>
            </a:r>
          </a:p>
          <a:p>
            <a:pPr lvl="2">
              <a:lnSpc>
                <a:spcPct val="100000"/>
              </a:lnSpc>
            </a:pPr>
            <a:endParaRPr lang="en-US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ea typeface="MS PGothic" charset="0"/>
              </a:rPr>
              <a:t>Isolation: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 </a:t>
            </a:r>
            <a:r>
              <a:rPr lang="en-US" dirty="0">
                <a:ea typeface="MS PGothic" charset="0"/>
              </a:rPr>
              <a:t>execution of one transaction is isolated from that of all others; no problems from concurrency</a:t>
            </a:r>
          </a:p>
          <a:p>
            <a:pPr lvl="2">
              <a:lnSpc>
                <a:spcPct val="100000"/>
              </a:lnSpc>
            </a:pPr>
            <a:endParaRPr lang="en-US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ea typeface="MS PGothic" charset="0"/>
              </a:rPr>
              <a:t>Durability: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 </a:t>
            </a:r>
            <a:r>
              <a:rPr lang="en-US" dirty="0">
                <a:ea typeface="MS PGothic" charset="0"/>
              </a:rPr>
              <a:t>if a transaction commits, its effects persist despite </a:t>
            </a:r>
            <a:r>
              <a:rPr lang="en-US" dirty="0" smtClean="0">
                <a:ea typeface="MS PGothic" charset="0"/>
              </a:rPr>
              <a:t>crashes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3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5344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Prof Joseph’s office hours this week: Wed 4/13 10-noon 465 Soda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Midterm </a:t>
            </a:r>
            <a:r>
              <a:rPr lang="en-US" dirty="0" smtClean="0">
                <a:solidFill>
                  <a:srgbClr val="FF0000"/>
                </a:solidFill>
              </a:rPr>
              <a:t>II: Next week! (4/20)</a:t>
            </a:r>
          </a:p>
          <a:p>
            <a:pPr lvl="1"/>
            <a:r>
              <a:rPr lang="en-US" dirty="0" smtClean="0"/>
              <a:t>6-7:30PM (</a:t>
            </a:r>
            <a:r>
              <a:rPr lang="en-US" dirty="0" err="1" smtClean="0"/>
              <a:t>aa</a:t>
            </a:r>
            <a:r>
              <a:rPr lang="en-US" dirty="0" smtClean="0"/>
              <a:t>-eh 10 Evans, </a:t>
            </a:r>
            <a:r>
              <a:rPr lang="en-US" dirty="0" err="1" smtClean="0"/>
              <a:t>ej-oa</a:t>
            </a:r>
            <a:r>
              <a:rPr lang="en-US" dirty="0" smtClean="0"/>
              <a:t> 155 </a:t>
            </a:r>
            <a:r>
              <a:rPr lang="en-US" dirty="0" err="1" smtClean="0"/>
              <a:t>Dwinelle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Covers lectures #13 to 21 (assumes knowledge of #1 – 12)</a:t>
            </a:r>
          </a:p>
          <a:p>
            <a:pPr lvl="1"/>
            <a:r>
              <a:rPr lang="en-US" dirty="0" smtClean="0"/>
              <a:t>1 page of hand-written notes, both sides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Review session Mon 4/18, </a:t>
            </a:r>
            <a:r>
              <a:rPr lang="en-US" dirty="0">
                <a:solidFill>
                  <a:srgbClr val="FF0000"/>
                </a:solidFill>
              </a:rPr>
              <a:t>6:</a:t>
            </a:r>
            <a:r>
              <a:rPr lang="en-US" dirty="0" smtClean="0">
                <a:solidFill>
                  <a:srgbClr val="FF0000"/>
                </a:solidFill>
              </a:rPr>
              <a:t>30-</a:t>
            </a:r>
            <a:r>
              <a:rPr lang="en-US" dirty="0">
                <a:solidFill>
                  <a:srgbClr val="FF0000"/>
                </a:solidFill>
              </a:rPr>
              <a:t>8:00 </a:t>
            </a:r>
            <a:r>
              <a:rPr lang="en-US" dirty="0" smtClean="0">
                <a:solidFill>
                  <a:srgbClr val="FF0000"/>
                </a:solidFill>
              </a:rPr>
              <a:t>PM in 245 Li </a:t>
            </a:r>
            <a:r>
              <a:rPr lang="en-US" dirty="0" err="1" smtClean="0">
                <a:solidFill>
                  <a:srgbClr val="FF0000"/>
                </a:solidFill>
              </a:rPr>
              <a:t>Ka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Shing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Project 2 code due today</a:t>
            </a:r>
          </a:p>
          <a:p>
            <a:endParaRPr lang="en-US" dirty="0" smtClean="0"/>
          </a:p>
          <a:p>
            <a:r>
              <a:rPr lang="en-US" dirty="0" smtClean="0"/>
              <a:t>HW4 – Releases today (Due 4/25)</a:t>
            </a:r>
          </a:p>
          <a:p>
            <a:endParaRPr lang="en-US" dirty="0"/>
          </a:p>
          <a:p>
            <a:r>
              <a:rPr lang="en-US" dirty="0" smtClean="0"/>
              <a:t>Project 3 releases tomorrow (Design doc due 4/22)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82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Better reliability through use of log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 changes are treated as </a:t>
            </a:r>
            <a:r>
              <a:rPr lang="en-US" altLang="ko-KR" i="1" dirty="0">
                <a:ea typeface="굴림" panose="020B0600000101010101" pitchFamily="34" charset="-127"/>
              </a:rPr>
              <a:t>transactions 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 transaction is </a:t>
            </a:r>
            <a:r>
              <a:rPr lang="en-US" altLang="ko-KR" i="1" dirty="0">
                <a:ea typeface="굴림" panose="020B0600000101010101" pitchFamily="34" charset="-127"/>
              </a:rPr>
              <a:t>committed</a:t>
            </a:r>
            <a:r>
              <a:rPr lang="en-US" altLang="ko-KR" dirty="0">
                <a:ea typeface="굴림" panose="020B0600000101010101" pitchFamily="34" charset="-127"/>
              </a:rPr>
              <a:t> once it is written to the log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Data forced to disk for </a:t>
            </a:r>
            <a:r>
              <a:rPr lang="en-US" altLang="ko-KR" dirty="0">
                <a:ea typeface="굴림" panose="020B0600000101010101" pitchFamily="34" charset="-127"/>
              </a:rPr>
              <a:t>reliability </a:t>
            </a:r>
            <a:r>
              <a:rPr lang="en-US" altLang="ko-KR" dirty="0" smtClean="0">
                <a:ea typeface="굴림" panose="020B0600000101010101" pitchFamily="34" charset="-127"/>
              </a:rPr>
              <a:t>(can </a:t>
            </a:r>
            <a:r>
              <a:rPr lang="en-US" altLang="ko-KR" dirty="0">
                <a:ea typeface="굴림" panose="020B0600000101010101" pitchFamily="34" charset="-127"/>
              </a:rPr>
              <a:t>be accelerated with </a:t>
            </a:r>
            <a:r>
              <a:rPr lang="en-US" altLang="ko-KR" dirty="0" smtClean="0">
                <a:ea typeface="굴림" panose="020B0600000101010101" pitchFamily="34" charset="-127"/>
              </a:rPr>
              <a:t>NVRAM)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File </a:t>
            </a:r>
            <a:r>
              <a:rPr lang="en-US" altLang="ko-KR" dirty="0">
                <a:ea typeface="굴림" panose="020B0600000101010101" pitchFamily="34" charset="-127"/>
              </a:rPr>
              <a:t>system may not be updated immediately, data preserved in the log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Difference between “Log Structured” and “</a:t>
            </a:r>
            <a:r>
              <a:rPr lang="en-US" altLang="ko-KR" dirty="0" smtClean="0">
                <a:ea typeface="굴림" panose="020B0600000101010101" pitchFamily="34" charset="-127"/>
              </a:rPr>
              <a:t>Journaling”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a Log Structured </a:t>
            </a:r>
            <a:r>
              <a:rPr lang="en-US" altLang="ko-KR" dirty="0" err="1">
                <a:ea typeface="굴림" panose="020B0600000101010101" pitchFamily="34" charset="-127"/>
              </a:rPr>
              <a:t>filesystem</a:t>
            </a:r>
            <a:r>
              <a:rPr lang="en-US" altLang="ko-KR" dirty="0">
                <a:ea typeface="굴림" panose="020B0600000101010101" pitchFamily="34" charset="-127"/>
              </a:rPr>
              <a:t>, data stays in log form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a </a:t>
            </a:r>
            <a:r>
              <a:rPr lang="en-US" altLang="ko-KR" dirty="0" smtClean="0">
                <a:ea typeface="굴림" panose="020B0600000101010101" pitchFamily="34" charset="-127"/>
              </a:rPr>
              <a:t>Journaling </a:t>
            </a:r>
            <a:r>
              <a:rPr lang="en-US" altLang="ko-KR" dirty="0" err="1">
                <a:ea typeface="굴림" panose="020B0600000101010101" pitchFamily="34" charset="-127"/>
              </a:rPr>
              <a:t>filesystem</a:t>
            </a:r>
            <a:r>
              <a:rPr lang="en-US" altLang="ko-KR" dirty="0">
                <a:ea typeface="굴림" panose="020B0600000101010101" pitchFamily="34" charset="-127"/>
              </a:rPr>
              <a:t>, Log used for recovery</a:t>
            </a:r>
          </a:p>
          <a:p>
            <a:r>
              <a:rPr lang="en-US" dirty="0" smtClean="0"/>
              <a:t>Journaling File System</a:t>
            </a:r>
          </a:p>
          <a:p>
            <a:pPr lvl="1"/>
            <a:r>
              <a:rPr lang="en-US" dirty="0" smtClean="0"/>
              <a:t>Applies updates to system metadata using transactions (using logs, etc.)</a:t>
            </a:r>
          </a:p>
          <a:p>
            <a:pPr lvl="1"/>
            <a:r>
              <a:rPr lang="en-US" dirty="0" smtClean="0"/>
              <a:t>Updates to non-directory files (i.e., user stuff) can be done in place (without logs), full logging optional</a:t>
            </a:r>
          </a:p>
          <a:p>
            <a:pPr lvl="1"/>
            <a:r>
              <a:rPr lang="en-US" dirty="0" smtClean="0"/>
              <a:t>Ex: NTFS, Apple HFS+, Linux XFS, JFS, ext3, ext4</a:t>
            </a:r>
          </a:p>
          <a:p>
            <a:r>
              <a:rPr lang="en-US" dirty="0" smtClean="0"/>
              <a:t>Full Logging File System</a:t>
            </a:r>
          </a:p>
          <a:p>
            <a:pPr lvl="1"/>
            <a:r>
              <a:rPr lang="en-US" dirty="0" smtClean="0"/>
              <a:t>All updates to disk are done in transactions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15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Instead of modifying data structures on disk directly, write changes to a journal/log</a:t>
            </a:r>
          </a:p>
          <a:p>
            <a:pPr lvl="1"/>
            <a:r>
              <a:rPr lang="en-US" dirty="0" smtClean="0"/>
              <a:t>Intention list: set of changes we intend to make</a:t>
            </a:r>
          </a:p>
          <a:p>
            <a:pPr lvl="1"/>
            <a:r>
              <a:rPr lang="en-US" dirty="0" smtClean="0"/>
              <a:t>Log/Journal is </a:t>
            </a:r>
            <a:r>
              <a:rPr lang="en-US" b="1" dirty="0" smtClean="0"/>
              <a:t>append-only</a:t>
            </a:r>
          </a:p>
          <a:p>
            <a:pPr lvl="1"/>
            <a:r>
              <a:rPr lang="en-US" dirty="0" smtClean="0"/>
              <a:t>Single commit record commits transaction</a:t>
            </a:r>
            <a:endParaRPr lang="en-US" b="1" dirty="0" smtClean="0"/>
          </a:p>
          <a:p>
            <a:r>
              <a:rPr lang="en-US" dirty="0" smtClean="0"/>
              <a:t>Once changes are in </a:t>
            </a:r>
            <a:r>
              <a:rPr lang="en-US" dirty="0" smtClean="0"/>
              <a:t>log</a:t>
            </a:r>
            <a:r>
              <a:rPr lang="en-US" dirty="0" smtClean="0"/>
              <a:t>, it is safe to apply changes to data structures on disk</a:t>
            </a:r>
          </a:p>
          <a:p>
            <a:pPr lvl="1"/>
            <a:r>
              <a:rPr lang="en-US" dirty="0" smtClean="0"/>
              <a:t>Recovery can read log to see what changes were intended</a:t>
            </a:r>
          </a:p>
          <a:p>
            <a:pPr lvl="1"/>
            <a:r>
              <a:rPr lang="en-US" dirty="0" smtClean="0"/>
              <a:t>Can take our time making the changes</a:t>
            </a:r>
          </a:p>
          <a:p>
            <a:pPr lvl="2"/>
            <a:r>
              <a:rPr lang="en-US" dirty="0" smtClean="0"/>
              <a:t>As long as new requests consult the log first</a:t>
            </a:r>
          </a:p>
          <a:p>
            <a:r>
              <a:rPr lang="en-US" dirty="0" smtClean="0"/>
              <a:t>Once changes are copied, safe to remove log</a:t>
            </a:r>
          </a:p>
          <a:p>
            <a:r>
              <a:rPr lang="en-US" dirty="0" smtClean="0"/>
              <a:t>But, …</a:t>
            </a:r>
          </a:p>
          <a:p>
            <a:pPr lvl="1"/>
            <a:r>
              <a:rPr lang="en-US" dirty="0" smtClean="0"/>
              <a:t>If the last atomic action is not done … poof … all gone</a:t>
            </a:r>
          </a:p>
          <a:p>
            <a:r>
              <a:rPr lang="en-US" dirty="0" smtClean="0"/>
              <a:t>Basic assumption: </a:t>
            </a:r>
          </a:p>
          <a:p>
            <a:pPr lvl="1"/>
            <a:r>
              <a:rPr lang="en-US" dirty="0" smtClean="0"/>
              <a:t>Updates to sectors are atomic and ordered</a:t>
            </a:r>
          </a:p>
          <a:p>
            <a:pPr lvl="1"/>
            <a:r>
              <a:rPr lang="en-US" dirty="0" smtClean="0"/>
              <a:t>Not necessarily true unless very careful, but key assumption</a:t>
            </a:r>
          </a:p>
        </p:txBody>
      </p:sp>
    </p:spTree>
    <p:extLst>
      <p:ext uri="{BB962C8B-B14F-4D97-AF65-F5344CB8AC3E}">
        <p14:creationId xmlns:p14="http://schemas.microsoft.com/office/powerpoint/2010/main" val="3455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Write all changes (in transaction) to log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Single disk write to make transaction durable</a:t>
            </a:r>
          </a:p>
          <a:p>
            <a:r>
              <a:rPr lang="en-US" dirty="0" smtClean="0"/>
              <a:t>Redo</a:t>
            </a:r>
          </a:p>
          <a:p>
            <a:pPr lvl="1"/>
            <a:r>
              <a:rPr lang="en-US" dirty="0" smtClean="0"/>
              <a:t>Copy changes to disk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Read log</a:t>
            </a:r>
          </a:p>
          <a:p>
            <a:pPr lvl="1"/>
            <a:r>
              <a:rPr lang="en-US" dirty="0" smtClean="0"/>
              <a:t>Redo any operations for committed transactions</a:t>
            </a:r>
          </a:p>
          <a:p>
            <a:pPr lvl="1"/>
            <a:r>
              <a:rPr lang="en-US" dirty="0" smtClean="0"/>
              <a:t>Garbage collect log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Creating a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8483" y="990600"/>
            <a:ext cx="5079317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Find free data block(s)</a:t>
            </a:r>
          </a:p>
          <a:p>
            <a:endParaRPr lang="en-US" dirty="0" smtClean="0"/>
          </a:p>
          <a:p>
            <a:r>
              <a:rPr lang="en-US" dirty="0" smtClean="0"/>
              <a:t>Find free </a:t>
            </a:r>
            <a:r>
              <a:rPr lang="en-US" dirty="0" err="1" smtClean="0"/>
              <a:t>inode</a:t>
            </a:r>
            <a:r>
              <a:rPr lang="en-US" dirty="0" smtClean="0"/>
              <a:t> entry</a:t>
            </a:r>
          </a:p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dirent</a:t>
            </a:r>
            <a:r>
              <a:rPr lang="en-US" dirty="0" smtClean="0"/>
              <a:t> insertion point</a:t>
            </a:r>
          </a:p>
          <a:p>
            <a:pPr marL="0" indent="0">
              <a:buNone/>
            </a:pPr>
            <a:r>
              <a:rPr lang="en-US" dirty="0" smtClean="0"/>
              <a:t>--------------------------</a:t>
            </a:r>
          </a:p>
          <a:p>
            <a:r>
              <a:rPr lang="en-US" dirty="0" smtClean="0"/>
              <a:t>Write map (i.e., mark used)</a:t>
            </a:r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entry to point to block(s)</a:t>
            </a:r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dirent</a:t>
            </a:r>
            <a:r>
              <a:rPr lang="en-US" dirty="0" smtClean="0"/>
              <a:t> to point to </a:t>
            </a:r>
            <a:r>
              <a:rPr lang="en-US" dirty="0" err="1" smtClean="0"/>
              <a:t>inode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Free </a:t>
            </a:r>
            <a:r>
              <a:rPr lang="en-US" dirty="0">
                <a:latin typeface="Gill Sans Light"/>
                <a:cs typeface="Gill Sans Light"/>
              </a:rPr>
              <a:t>s</a:t>
            </a:r>
            <a:r>
              <a:rPr lang="en-US" dirty="0" smtClean="0">
                <a:latin typeface="Gill Sans Light"/>
                <a:cs typeface="Gill Sans Light"/>
              </a:rPr>
              <a:t>pace map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…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219534" y="2308416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Inode</a:t>
            </a:r>
            <a:r>
              <a:rPr lang="en-US" dirty="0" smtClean="0">
                <a:latin typeface="Gill Sans Light"/>
                <a:cs typeface="Gill Sans Light"/>
              </a:rPr>
              <a:t> table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Directory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entries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5889522" y="2297897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6250601" y="2982204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9" name="Freeform 88"/>
          <p:cNvSpPr/>
          <p:nvPr/>
        </p:nvSpPr>
        <p:spPr>
          <a:xfrm flipH="1">
            <a:off x="6273175" y="3584128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867400" y="2286000"/>
            <a:ext cx="1524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03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Creating a file (as a transaction)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088" y="987106"/>
            <a:ext cx="5289112" cy="564229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Find free data block(s)</a:t>
            </a:r>
          </a:p>
          <a:p>
            <a:endParaRPr lang="en-US" sz="1050" dirty="0" smtClean="0"/>
          </a:p>
          <a:p>
            <a:r>
              <a:rPr lang="en-US" sz="2200" dirty="0" smtClean="0"/>
              <a:t>Find free </a:t>
            </a:r>
            <a:r>
              <a:rPr lang="en-US" sz="2200" dirty="0" err="1" smtClean="0"/>
              <a:t>inode</a:t>
            </a:r>
            <a:r>
              <a:rPr lang="en-US" sz="2200" dirty="0" smtClean="0"/>
              <a:t> entry</a:t>
            </a:r>
          </a:p>
          <a:p>
            <a:endParaRPr lang="en-US" sz="1050" dirty="0" smtClean="0"/>
          </a:p>
          <a:p>
            <a:r>
              <a:rPr lang="en-US" sz="2200" dirty="0" smtClean="0"/>
              <a:t>Find </a:t>
            </a:r>
            <a:r>
              <a:rPr lang="en-US" sz="2200" dirty="0" err="1" smtClean="0"/>
              <a:t>dirent</a:t>
            </a:r>
            <a:r>
              <a:rPr lang="en-US" sz="2200" dirty="0" smtClean="0"/>
              <a:t> insertion point</a:t>
            </a:r>
          </a:p>
          <a:p>
            <a:pPr marL="0" indent="0">
              <a:buNone/>
            </a:pPr>
            <a:r>
              <a:rPr lang="en-US" sz="2200" dirty="0" smtClean="0"/>
              <a:t>--------------------------</a:t>
            </a:r>
          </a:p>
          <a:p>
            <a:r>
              <a:rPr lang="en-US" sz="2200" dirty="0" smtClean="0"/>
              <a:t>[log] Write map (used)</a:t>
            </a:r>
          </a:p>
          <a:p>
            <a:endParaRPr lang="en-US" sz="1050" dirty="0" smtClean="0"/>
          </a:p>
          <a:p>
            <a:r>
              <a:rPr lang="en-US" sz="2200" dirty="0"/>
              <a:t>[log] Write </a:t>
            </a:r>
            <a:r>
              <a:rPr lang="en-US" sz="2200" dirty="0" err="1" smtClean="0"/>
              <a:t>inode</a:t>
            </a:r>
            <a:r>
              <a:rPr lang="en-US" sz="2200" dirty="0" smtClean="0"/>
              <a:t> entry to point to block(s)</a:t>
            </a:r>
          </a:p>
          <a:p>
            <a:endParaRPr lang="en-US" sz="1050" dirty="0" smtClean="0"/>
          </a:p>
          <a:p>
            <a:r>
              <a:rPr lang="en-US" sz="2200" dirty="0"/>
              <a:t>[log] Write </a:t>
            </a:r>
            <a:r>
              <a:rPr lang="en-US" sz="2200" dirty="0" err="1" smtClean="0"/>
              <a:t>dirent</a:t>
            </a:r>
            <a:r>
              <a:rPr lang="en-US" sz="2200" dirty="0" smtClean="0"/>
              <a:t> to point to </a:t>
            </a:r>
            <a:r>
              <a:rPr lang="en-US" sz="2200" dirty="0" err="1" smtClean="0"/>
              <a:t>inode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Free space map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…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Inode</a:t>
            </a:r>
            <a:r>
              <a:rPr lang="en-US" dirty="0" smtClean="0">
                <a:latin typeface="Gill Sans Light"/>
                <a:cs typeface="Gill Sans Light"/>
              </a:rPr>
              <a:t> table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Directory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entries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721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Log in non-volatile storage (Flash or on Disk)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  <a:cs typeface="Gill Sans Light"/>
              </a:rPr>
              <a:t>head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469341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tail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17688" y="5039629"/>
            <a:ext cx="94148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pending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done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07450" y="5039628"/>
            <a:ext cx="393295" cy="920420"/>
            <a:chOff x="4707450" y="5039628"/>
            <a:chExt cx="393295" cy="920420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4581774" y="5465041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start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6" name="Group 15"/>
            <p:cNvGrpSpPr/>
            <p:nvPr/>
          </p:nvGrpSpPr>
          <p:grpSpPr>
            <a:xfrm>
              <a:off x="5076782" y="2429814"/>
              <a:ext cx="816103" cy="3530235"/>
              <a:chOff x="5076782" y="2429814"/>
              <a:chExt cx="816103" cy="35302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Gill Sans Light"/>
                      <a:cs typeface="Gill Sans Light"/>
                    </a:endParaRPr>
                  </a:p>
                </p:txBody>
              </p:sp>
            </p:grpSp>
            <p:sp>
              <p:nvSpPr>
                <p:cNvPr id="97" name="Rectangle 96"/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5248206" y="2429814"/>
                <a:ext cx="644679" cy="3009496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9690" cy="1480844"/>
            <a:chOff x="6500681" y="4469782"/>
            <a:chExt cx="929690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448914" y="5081369"/>
            <a:ext cx="386686" cy="1030294"/>
            <a:chOff x="7448914" y="5081369"/>
            <a:chExt cx="386686" cy="1030294"/>
          </a:xfrm>
        </p:grpSpPr>
        <p:sp>
          <p:nvSpPr>
            <p:cNvPr id="111" name="TextBox 110"/>
            <p:cNvSpPr txBox="1"/>
            <p:nvPr/>
          </p:nvSpPr>
          <p:spPr>
            <a:xfrm rot="16200000">
              <a:off x="7182036" y="5475454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commit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 rot="16200000">
            <a:off x="5867402" y="2286001"/>
            <a:ext cx="152400" cy="15239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24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86" grpId="0" animBg="1"/>
      <p:bldP spid="88" grpId="0" animBg="1"/>
      <p:bldP spid="1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685801"/>
          </a:xfrm>
        </p:spPr>
        <p:txBody>
          <a:bodyPr/>
          <a:lstStyle/>
          <a:p>
            <a:r>
              <a:rPr lang="en-US" dirty="0" err="1" smtClean="0"/>
              <a:t>ReDo</a:t>
            </a:r>
            <a:r>
              <a:rPr lang="en-US" dirty="0" smtClean="0"/>
              <a:t> Log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4320" y="1276669"/>
            <a:ext cx="4780089" cy="382873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After Commit</a:t>
            </a:r>
          </a:p>
          <a:p>
            <a:endParaRPr lang="en-US" sz="2200" dirty="0" smtClean="0"/>
          </a:p>
          <a:p>
            <a:r>
              <a:rPr lang="en-US" sz="2200" dirty="0" smtClean="0"/>
              <a:t>All access to file system first looks in log</a:t>
            </a:r>
          </a:p>
          <a:p>
            <a:endParaRPr lang="en-US" sz="2200" dirty="0" smtClean="0"/>
          </a:p>
          <a:p>
            <a:r>
              <a:rPr lang="en-US" sz="2200" dirty="0" smtClean="0"/>
              <a:t>Eventually copy changes to disk</a:t>
            </a:r>
          </a:p>
          <a:p>
            <a:endParaRPr lang="en-US" sz="22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Free space map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…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Inode</a:t>
            </a:r>
            <a:r>
              <a:rPr lang="en-US" dirty="0" smtClean="0">
                <a:latin typeface="Gill Sans Light"/>
                <a:cs typeface="Gill Sans Light"/>
              </a:rPr>
              <a:t> table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823452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Directory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entries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35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Log in non-volatile storage (Flash)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0541" y="4644122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  <a:cs typeface="Gill Sans Light"/>
              </a:rPr>
              <a:t>head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8432830" y="5013454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430844" y="4700815"/>
            <a:ext cx="439619" cy="666279"/>
            <a:chOff x="4430844" y="4700815"/>
            <a:chExt cx="439619" cy="666279"/>
          </a:xfrm>
        </p:grpSpPr>
        <p:sp>
          <p:nvSpPr>
            <p:cNvPr id="72" name="TextBox 71"/>
            <p:cNvSpPr txBox="1"/>
            <p:nvPr/>
          </p:nvSpPr>
          <p:spPr>
            <a:xfrm>
              <a:off x="4430844" y="4700815"/>
              <a:ext cx="43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tail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cxnSp>
          <p:nvCxnSpPr>
            <p:cNvPr id="74" name="Straight Arrow Connector 73"/>
            <p:cNvCxnSpPr>
              <a:stCxn id="72" idx="2"/>
            </p:cNvCxnSpPr>
            <p:nvPr/>
          </p:nvCxnSpPr>
          <p:spPr>
            <a:xfrm>
              <a:off x="4650654" y="5070147"/>
              <a:ext cx="94148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913348" y="59600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pending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done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start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5135148" y="5628477"/>
            <a:ext cx="640069" cy="131108"/>
            <a:chOff x="5135148" y="5628477"/>
            <a:chExt cx="640069" cy="131108"/>
          </a:xfrm>
        </p:grpSpPr>
        <p:grpSp>
          <p:nvGrpSpPr>
            <p:cNvPr id="92" name="Group 91"/>
            <p:cNvGrpSpPr/>
            <p:nvPr/>
          </p:nvGrpSpPr>
          <p:grpSpPr>
            <a:xfrm>
              <a:off x="5135148" y="5628477"/>
              <a:ext cx="640069" cy="121398"/>
              <a:chOff x="2607047" y="2031999"/>
              <a:chExt cx="1270137" cy="364957"/>
            </a:xfrm>
          </p:grpSpPr>
          <p:sp>
            <p:nvSpPr>
              <p:cNvPr id="93" name="Rectangle 92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6200000">
              <a:off x="5165067" y="5617958"/>
              <a:ext cx="121398" cy="16185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76782" y="5349778"/>
            <a:ext cx="698435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5248206" y="2429814"/>
            <a:ext cx="644679" cy="3009496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0" name="Rectangle 99"/>
          <p:cNvSpPr/>
          <p:nvPr/>
        </p:nvSpPr>
        <p:spPr>
          <a:xfrm rot="16200000">
            <a:off x="5892170" y="559030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874034" y="5589588"/>
            <a:ext cx="730659" cy="252059"/>
            <a:chOff x="5874034" y="5589588"/>
            <a:chExt cx="730659" cy="252059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5" name="Freeform 104"/>
          <p:cNvSpPr/>
          <p:nvPr/>
        </p:nvSpPr>
        <p:spPr>
          <a:xfrm>
            <a:off x="5970966" y="3654034"/>
            <a:ext cx="212349" cy="2018098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84331" y="5513413"/>
            <a:ext cx="644624" cy="313938"/>
            <a:chOff x="6684331" y="5513413"/>
            <a:chExt cx="644624" cy="313938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609893" y="5340355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10" name="Freeform 109"/>
          <p:cNvSpPr/>
          <p:nvPr/>
        </p:nvSpPr>
        <p:spPr>
          <a:xfrm flipH="1">
            <a:off x="6500681" y="4469782"/>
            <a:ext cx="469611" cy="969527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commit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8383528" y="5950626"/>
            <a:ext cx="566034" cy="531156"/>
            <a:chOff x="8383528" y="5950626"/>
            <a:chExt cx="566034" cy="531156"/>
          </a:xfrm>
        </p:grpSpPr>
        <p:sp>
          <p:nvSpPr>
            <p:cNvPr id="52" name="Freeform 51"/>
            <p:cNvSpPr/>
            <p:nvPr/>
          </p:nvSpPr>
          <p:spPr>
            <a:xfrm>
              <a:off x="8446863" y="6060947"/>
              <a:ext cx="239937" cy="399530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8503497" y="5950626"/>
              <a:ext cx="446065" cy="3787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8383528" y="6329381"/>
              <a:ext cx="566033" cy="1524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eform 122"/>
            <p:cNvSpPr/>
            <p:nvPr/>
          </p:nvSpPr>
          <p:spPr>
            <a:xfrm rot="3797805" flipH="1">
              <a:off x="8401452" y="6123026"/>
              <a:ext cx="229204" cy="195023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55924" y="2307184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29" name="Rectangle 128"/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411038" y="4742371"/>
            <a:ext cx="439619" cy="607407"/>
            <a:chOff x="5411038" y="4742371"/>
            <a:chExt cx="439619" cy="607407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411038" y="4742371"/>
              <a:ext cx="43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tail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172280" y="3361776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6" name="Rectangle 115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298211" y="4683499"/>
            <a:ext cx="439619" cy="666279"/>
            <a:chOff x="4430844" y="4700815"/>
            <a:chExt cx="439619" cy="666279"/>
          </a:xfrm>
        </p:grpSpPr>
        <p:sp>
          <p:nvSpPr>
            <p:cNvPr id="144" name="TextBox 143"/>
            <p:cNvSpPr txBox="1"/>
            <p:nvPr/>
          </p:nvSpPr>
          <p:spPr>
            <a:xfrm>
              <a:off x="4430844" y="4700815"/>
              <a:ext cx="43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tail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cxnSp>
          <p:nvCxnSpPr>
            <p:cNvPr id="145" name="Straight Arrow Connector 144"/>
            <p:cNvCxnSpPr>
              <a:stCxn id="144" idx="2"/>
            </p:cNvCxnSpPr>
            <p:nvPr/>
          </p:nvCxnSpPr>
          <p:spPr>
            <a:xfrm>
              <a:off x="4650654" y="5070147"/>
              <a:ext cx="94148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7095591" y="4660915"/>
            <a:ext cx="439619" cy="666279"/>
            <a:chOff x="4430844" y="4700815"/>
            <a:chExt cx="439619" cy="666279"/>
          </a:xfrm>
        </p:grpSpPr>
        <p:sp>
          <p:nvSpPr>
            <p:cNvPr id="147" name="TextBox 146"/>
            <p:cNvSpPr txBox="1"/>
            <p:nvPr/>
          </p:nvSpPr>
          <p:spPr>
            <a:xfrm>
              <a:off x="4430844" y="4700815"/>
              <a:ext cx="43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tail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cxnSp>
          <p:nvCxnSpPr>
            <p:cNvPr id="148" name="Straight Arrow Connector 147"/>
            <p:cNvCxnSpPr>
              <a:stCxn id="147" idx="2"/>
            </p:cNvCxnSpPr>
            <p:nvPr/>
          </p:nvCxnSpPr>
          <p:spPr>
            <a:xfrm>
              <a:off x="4650654" y="5070147"/>
              <a:ext cx="94148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7551250" y="4700815"/>
            <a:ext cx="439619" cy="666279"/>
            <a:chOff x="4430844" y="4700815"/>
            <a:chExt cx="439619" cy="666279"/>
          </a:xfrm>
        </p:grpSpPr>
        <p:sp>
          <p:nvSpPr>
            <p:cNvPr id="150" name="TextBox 149"/>
            <p:cNvSpPr txBox="1"/>
            <p:nvPr/>
          </p:nvSpPr>
          <p:spPr>
            <a:xfrm>
              <a:off x="4430844" y="4700815"/>
              <a:ext cx="43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tail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cxnSp>
          <p:nvCxnSpPr>
            <p:cNvPr id="151" name="Straight Arrow Connector 150"/>
            <p:cNvCxnSpPr>
              <a:stCxn id="150" idx="2"/>
            </p:cNvCxnSpPr>
            <p:nvPr/>
          </p:nvCxnSpPr>
          <p:spPr>
            <a:xfrm>
              <a:off x="4650654" y="5070147"/>
              <a:ext cx="94148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390513" y="4167385"/>
            <a:ext cx="644624" cy="313938"/>
            <a:chOff x="6684331" y="5513413"/>
            <a:chExt cx="644624" cy="31393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6" name="Rectangle 15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7449" y="5208576"/>
            <a:ext cx="3143405" cy="903088"/>
            <a:chOff x="4707449" y="5208576"/>
            <a:chExt cx="3143405" cy="903088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11" idx="3"/>
            </p:cNvCxnSpPr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3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RAID:</a:t>
            </a:r>
            <a:r>
              <a:rPr lang="en-US" altLang="ko-KR" dirty="0">
                <a:ea typeface="굴림" panose="020B0600000101010101" pitchFamily="34" charset="-127"/>
              </a:rPr>
              <a:t> Redundant Arrays of Inexpensive Disks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4244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Invented </a:t>
            </a:r>
            <a:r>
              <a:rPr lang="en-US" altLang="ko-KR" sz="2800" dirty="0">
                <a:ea typeface="굴림" panose="020B0600000101010101" pitchFamily="34" charset="-127"/>
              </a:rPr>
              <a:t>by David Patterson, Garth A. Gibson, and Randy Katz </a:t>
            </a:r>
            <a:r>
              <a:rPr lang="en-US" altLang="ko-KR" sz="2800" dirty="0" smtClean="0">
                <a:ea typeface="굴림" panose="020B0600000101010101" pitchFamily="34" charset="-127"/>
              </a:rPr>
              <a:t>here at UCB in 1987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Data stored on multiple disks (redundancy)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Either in software or hardware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In hardware case, done by disk controller; file system may not even know that there is more than one disk in use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Initially, five levels of RAID (more now)</a:t>
            </a:r>
          </a:p>
        </p:txBody>
      </p:sp>
    </p:spTree>
    <p:extLst>
      <p:ext uri="{BB962C8B-B14F-4D97-AF65-F5344CB8AC3E}">
        <p14:creationId xmlns:p14="http://schemas.microsoft.com/office/powerpoint/2010/main" val="3522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During </a:t>
            </a:r>
            <a:r>
              <a:rPr lang="en-US" dirty="0"/>
              <a:t>L</a:t>
            </a:r>
            <a:r>
              <a:rPr lang="en-US" dirty="0" smtClean="0"/>
              <a:t>ogging – Recover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145" y="1108316"/>
            <a:ext cx="4734732" cy="3828731"/>
          </a:xfrm>
        </p:spPr>
        <p:txBody>
          <a:bodyPr>
            <a:normAutofit/>
          </a:bodyPr>
          <a:lstStyle/>
          <a:p>
            <a:r>
              <a:rPr lang="en-US" dirty="0" smtClean="0"/>
              <a:t>Upon recovery scan the log</a:t>
            </a:r>
          </a:p>
          <a:p>
            <a:endParaRPr lang="en-US" dirty="0" smtClean="0"/>
          </a:p>
          <a:p>
            <a:r>
              <a:rPr lang="en-US" dirty="0" smtClean="0"/>
              <a:t>Detect transaction start with no commit</a:t>
            </a:r>
          </a:p>
          <a:p>
            <a:endParaRPr lang="en-US" dirty="0" smtClean="0"/>
          </a:p>
          <a:p>
            <a:r>
              <a:rPr lang="en-US" dirty="0" smtClean="0"/>
              <a:t>Discard log entries</a:t>
            </a:r>
          </a:p>
          <a:p>
            <a:endParaRPr lang="en-US" dirty="0" smtClean="0"/>
          </a:p>
          <a:p>
            <a:r>
              <a:rPr lang="en-US" dirty="0" smtClean="0"/>
              <a:t>Disk remains unchanged</a:t>
            </a:r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Free space map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…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Inode</a:t>
            </a:r>
            <a:r>
              <a:rPr lang="en-US" dirty="0" smtClean="0">
                <a:latin typeface="Gill Sans Light"/>
                <a:cs typeface="Gill Sans Light"/>
              </a:rPr>
              <a:t> table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Directory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entries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721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Log in non-volatile storage (Flash or on Disk)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  <a:cs typeface="Gill Sans Light"/>
              </a:rPr>
              <a:t>head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469341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tail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17688" y="5039629"/>
            <a:ext cx="94148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pending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done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start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088380" y="5039628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H="1">
            <a:off x="5765683" y="5060102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648335" y="5060102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74034" y="3654034"/>
            <a:ext cx="730659" cy="2187613"/>
            <a:chOff x="5874034" y="3654034"/>
            <a:chExt cx="730659" cy="2187613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675429" y="5060103"/>
            <a:ext cx="283215" cy="1175415"/>
            <a:chOff x="6749201" y="5060103"/>
            <a:chExt cx="283215" cy="1175415"/>
          </a:xfrm>
        </p:grpSpPr>
        <p:cxnSp>
          <p:nvCxnSpPr>
            <p:cNvPr id="51" name="Straight Connector 50"/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8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After Commit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108316"/>
            <a:ext cx="4655795" cy="3828731"/>
          </a:xfrm>
        </p:spPr>
        <p:txBody>
          <a:bodyPr>
            <a:normAutofit/>
          </a:bodyPr>
          <a:lstStyle/>
          <a:p>
            <a:r>
              <a:rPr lang="en-US" dirty="0" smtClean="0"/>
              <a:t>Scan log, find start</a:t>
            </a:r>
          </a:p>
          <a:p>
            <a:endParaRPr lang="en-US" dirty="0" smtClean="0"/>
          </a:p>
          <a:p>
            <a:r>
              <a:rPr lang="en-US" dirty="0" smtClean="0"/>
              <a:t>Find matching commit</a:t>
            </a:r>
          </a:p>
          <a:p>
            <a:endParaRPr lang="en-US" dirty="0" smtClean="0"/>
          </a:p>
          <a:p>
            <a:r>
              <a:rPr lang="en-US" dirty="0" smtClean="0"/>
              <a:t>Redo it as usual</a:t>
            </a:r>
          </a:p>
          <a:p>
            <a:pPr lvl="1"/>
            <a:r>
              <a:rPr lang="en-US" dirty="0" smtClean="0"/>
              <a:t>Or just let it happen later</a:t>
            </a:r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Free space map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…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Inode</a:t>
            </a:r>
            <a:r>
              <a:rPr lang="en-US" dirty="0" smtClean="0">
                <a:latin typeface="Gill Sans Light"/>
                <a:cs typeface="Gill Sans Light"/>
              </a:rPr>
              <a:t> table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Directory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entries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721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Log in non-volatile storage (Flash or on Disk)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7156" y="4629050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  <a:cs typeface="Gill Sans Light"/>
              </a:rPr>
              <a:t>head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8489445" y="4998382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tail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17688" y="5039629"/>
            <a:ext cx="94148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pending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done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start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7883" cy="1480844"/>
            <a:chOff x="6500681" y="4469782"/>
            <a:chExt cx="927883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commit</a:t>
            </a: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76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Course Structure: Spiral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28014" y="1685611"/>
            <a:ext cx="5506186" cy="3724589"/>
            <a:chOff x="1428014" y="2217607"/>
            <a:chExt cx="5251849" cy="3488182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3810000"/>
              <a:ext cx="762000" cy="43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Gill Sans Light"/>
                  <a:cs typeface="Gill Sans Light"/>
                </a:rPr>
                <a:t>i</a:t>
              </a:r>
              <a:r>
                <a:rPr lang="en-US" sz="2400" b="1" dirty="0" smtClean="0">
                  <a:solidFill>
                    <a:srgbClr val="FF0000"/>
                  </a:solidFill>
                  <a:latin typeface="Gill Sans Light"/>
                  <a:cs typeface="Gill Sans Light"/>
                </a:rPr>
                <a:t>ntro</a:t>
              </a:r>
              <a:endParaRPr lang="en-US" sz="2400" b="1" dirty="0">
                <a:solidFill>
                  <a:srgbClr val="FF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4698229" y="3150374"/>
              <a:ext cx="838200" cy="12430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Gill Sans Light"/>
                  <a:cs typeface="Gill Sans Light"/>
                </a:rPr>
                <a:t>OS Concepts (3)</a:t>
              </a:r>
              <a:endPara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Light"/>
                <a:cs typeface="Gill Sans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4976989">
              <a:off x="3359672" y="2556094"/>
              <a:ext cx="2137928" cy="26714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Gill Sans Light"/>
                  <a:cs typeface="Gill Sans Light"/>
                </a:rPr>
                <a:t>Concurrency (6)</a:t>
              </a:r>
              <a:endPara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ill Sans Light"/>
                <a:cs typeface="Gill Sans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2045830">
              <a:off x="3223510" y="2273408"/>
              <a:ext cx="2137928" cy="26714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Gill Sans Light"/>
                  <a:cs typeface="Gill Sans Light"/>
                </a:rPr>
                <a:t>Address Space (4)</a:t>
              </a:r>
              <a:endPara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7076965">
              <a:off x="4330121" y="1820967"/>
              <a:ext cx="1932160" cy="2725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Gill Sans Light"/>
                  <a:cs typeface="Gill Sans Light"/>
                </a:rPr>
                <a:t>File Systems</a:t>
              </a:r>
              <a:r>
                <a:rPr lang="en-US" sz="28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Gill Sans Light"/>
                  <a:cs typeface="Gill Sans Light"/>
                </a:rPr>
                <a:t> (8)</a:t>
              </a:r>
              <a:endParaRPr lang="en-US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 Light"/>
                <a:cs typeface="Gill Sans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1563930">
              <a:off x="5181561" y="2931283"/>
              <a:ext cx="1498302" cy="27745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CC3333"/>
                  </a:solidFill>
                  <a:latin typeface="Gill Sans Light"/>
                  <a:cs typeface="Gill Sans Light"/>
                </a:rPr>
                <a:t>Distributed Systems (8)</a:t>
              </a:r>
              <a:endPara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C3333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6913033">
              <a:off x="2636482" y="2830783"/>
              <a:ext cx="1498302" cy="391523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Gill Sans Light"/>
                  <a:cs typeface="Gill Sans Light"/>
                </a:rPr>
                <a:t>Reliability, Security, Cloud</a:t>
              </a:r>
              <a:r>
                <a:rPr lang="en-US" sz="28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Gill Sans Light"/>
                  <a:cs typeface="Gill Sans Light"/>
                </a:rPr>
                <a:t> (8)</a:t>
              </a:r>
              <a:endParaRPr lang="en-US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 Light"/>
                <a:cs typeface="Gill Sans Light"/>
              </a:endParaRPr>
            </a:p>
          </p:txBody>
        </p:sp>
      </p:grpSp>
      <p:sp>
        <p:nvSpPr>
          <p:cNvPr id="8" name="Right Arrow 7"/>
          <p:cNvSpPr/>
          <p:nvPr/>
        </p:nvSpPr>
        <p:spPr bwMode="auto">
          <a:xfrm rot="11953481">
            <a:off x="7204463" y="3946660"/>
            <a:ext cx="898580" cy="868080"/>
          </a:xfrm>
          <a:prstGeom prst="rightArrow">
            <a:avLst/>
          </a:prstGeom>
          <a:solidFill>
            <a:srgbClr val="FF79D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43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70400"/>
            <a:ext cx="1066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18970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1219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162800" cy="533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Societal Scale Information Systems</a:t>
            </a:r>
          </a:p>
        </p:txBody>
      </p:sp>
      <p:pic>
        <p:nvPicPr>
          <p:cNvPr id="31749" name="Picture 8" descr="bug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59375"/>
            <a:ext cx="8604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6934200" y="2667000"/>
            <a:ext cx="1907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Scalable, Reliable,</a:t>
            </a:r>
          </a:p>
          <a:p>
            <a:r>
              <a:rPr lang="en-US" sz="2000" b="0">
                <a:latin typeface="Gill Sans Light"/>
                <a:cs typeface="Gill Sans Light"/>
              </a:rPr>
              <a:t>Secure Services</a:t>
            </a:r>
          </a:p>
        </p:txBody>
      </p:sp>
      <p:sp>
        <p:nvSpPr>
          <p:cNvPr id="31751" name="Text Box 13"/>
          <p:cNvSpPr txBox="1">
            <a:spLocks noChangeArrowheads="1"/>
          </p:cNvSpPr>
          <p:nvPr/>
        </p:nvSpPr>
        <p:spPr bwMode="auto">
          <a:xfrm>
            <a:off x="46770" y="5845175"/>
            <a:ext cx="1428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Gill Sans Light"/>
                <a:cs typeface="Gill Sans Light"/>
              </a:rPr>
              <a:t>MEMS for </a:t>
            </a:r>
          </a:p>
          <a:p>
            <a:pPr algn="ctr"/>
            <a:r>
              <a:rPr lang="en-US" sz="2000" b="0">
                <a:latin typeface="Gill Sans Light"/>
                <a:cs typeface="Gill Sans Light"/>
              </a:rPr>
              <a:t>Sensor Nets</a:t>
            </a:r>
          </a:p>
        </p:txBody>
      </p:sp>
      <p:sp>
        <p:nvSpPr>
          <p:cNvPr id="31752" name="Text Box 14"/>
          <p:cNvSpPr txBox="1">
            <a:spLocks noChangeArrowheads="1"/>
          </p:cNvSpPr>
          <p:nvPr/>
        </p:nvSpPr>
        <p:spPr bwMode="auto">
          <a:xfrm>
            <a:off x="685800" y="2727325"/>
            <a:ext cx="14542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Internet</a:t>
            </a:r>
            <a:br>
              <a:rPr lang="en-US" sz="2000" b="0" dirty="0">
                <a:latin typeface="Gill Sans Light"/>
                <a:cs typeface="Gill Sans Light"/>
              </a:rPr>
            </a:br>
            <a:r>
              <a:rPr lang="en-US" sz="2000" b="0" dirty="0">
                <a:latin typeface="Gill Sans Light"/>
                <a:cs typeface="Gill Sans Light"/>
              </a:rPr>
              <a:t>Connectivity</a:t>
            </a:r>
          </a:p>
        </p:txBody>
      </p:sp>
      <p:sp>
        <p:nvSpPr>
          <p:cNvPr id="31753" name="Text Box 480"/>
          <p:cNvSpPr txBox="1">
            <a:spLocks noChangeArrowheads="1"/>
          </p:cNvSpPr>
          <p:nvPr/>
        </p:nvSpPr>
        <p:spPr bwMode="auto">
          <a:xfrm>
            <a:off x="6477000" y="3657600"/>
            <a:ext cx="24516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Databases</a:t>
            </a:r>
          </a:p>
          <a:p>
            <a:r>
              <a:rPr lang="en-US" sz="2000" b="0">
                <a:latin typeface="Gill Sans Light"/>
                <a:cs typeface="Gill Sans Light"/>
              </a:rPr>
              <a:t>Information Collection</a:t>
            </a:r>
          </a:p>
          <a:p>
            <a:r>
              <a:rPr lang="en-US" sz="2000" b="0">
                <a:latin typeface="Gill Sans Light"/>
                <a:cs typeface="Gill Sans Light"/>
              </a:rPr>
              <a:t>Remote Storage</a:t>
            </a:r>
          </a:p>
          <a:p>
            <a:r>
              <a:rPr lang="en-US" sz="2000" b="0">
                <a:latin typeface="Gill Sans Light"/>
                <a:cs typeface="Gill Sans Light"/>
              </a:rPr>
              <a:t>Online Games</a:t>
            </a:r>
          </a:p>
          <a:p>
            <a:r>
              <a:rPr lang="en-US" sz="2000" b="0">
                <a:latin typeface="Gill Sans Light"/>
                <a:cs typeface="Gill Sans Light"/>
              </a:rPr>
              <a:t>Commerce</a:t>
            </a:r>
          </a:p>
          <a:p>
            <a:r>
              <a:rPr lang="en-US" sz="2000" b="0">
                <a:latin typeface="Gill Sans Light"/>
                <a:cs typeface="Gill Sans Light"/>
              </a:rPr>
              <a:t>	…</a:t>
            </a:r>
          </a:p>
          <a:p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31754" name="Rectangle 481"/>
          <p:cNvSpPr>
            <a:spLocks noGrp="1" noChangeArrowheads="1"/>
          </p:cNvSpPr>
          <p:nvPr>
            <p:ph type="body" idx="1"/>
          </p:nvPr>
        </p:nvSpPr>
        <p:spPr>
          <a:xfrm>
            <a:off x="0" y="876299"/>
            <a:ext cx="5181600" cy="27352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ＭＳ Ｐゴシック" charset="0"/>
              </a:rPr>
              <a:t>The world is a large distributed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ＭＳ Ｐゴシック" charset="0"/>
              </a:rPr>
              <a:t>Microprocessors in everything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ＭＳ Ｐゴシック" charset="0"/>
              </a:rPr>
              <a:t>Vast infrastructure behind them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>
              <a:ea typeface="ＭＳ Ｐゴシック" charset="0"/>
            </a:endParaRPr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244975"/>
            <a:ext cx="1524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3124200"/>
            <a:ext cx="8763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89200"/>
            <a:ext cx="129857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8382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9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3" t="30769" r="3391" b="12088"/>
          <a:stretch>
            <a:fillRect/>
          </a:stretch>
        </p:blipFill>
        <p:spPr bwMode="auto">
          <a:xfrm>
            <a:off x="1371600" y="4930775"/>
            <a:ext cx="205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1" name="Picture 479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762375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2" name="Line 4"/>
          <p:cNvSpPr>
            <a:spLocks noChangeShapeType="1"/>
          </p:cNvSpPr>
          <p:nvPr/>
        </p:nvSpPr>
        <p:spPr bwMode="auto">
          <a:xfrm flipV="1">
            <a:off x="990600" y="609600"/>
            <a:ext cx="8153400" cy="5410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31763" name="Group 15"/>
          <p:cNvGrpSpPr>
            <a:grpSpLocks/>
          </p:cNvGrpSpPr>
          <p:nvPr/>
        </p:nvGrpSpPr>
        <p:grpSpPr bwMode="auto">
          <a:xfrm>
            <a:off x="6129338" y="0"/>
            <a:ext cx="3014662" cy="2589213"/>
            <a:chOff x="3676" y="264"/>
            <a:chExt cx="1899" cy="1631"/>
          </a:xfrm>
        </p:grpSpPr>
        <p:graphicFrame>
          <p:nvGraphicFramePr>
            <p:cNvPr id="32226" name="Object 4"/>
            <p:cNvGraphicFramePr>
              <a:graphicFrameLocks noChangeAspect="1"/>
            </p:cNvGraphicFramePr>
            <p:nvPr/>
          </p:nvGraphicFramePr>
          <p:xfrm>
            <a:off x="4603" y="264"/>
            <a:ext cx="972" cy="1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Image" r:id="rId15" imgW="2007766" imgH="2134839" progId="Photoshop.Image.5">
                    <p:embed/>
                  </p:oleObj>
                </mc:Choice>
                <mc:Fallback>
                  <p:oleObj name="Image" r:id="rId15" imgW="2007766" imgH="2134839" progId="Photoshop.Image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264"/>
                          <a:ext cx="972" cy="1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227" name="Group 17"/>
            <p:cNvGrpSpPr>
              <a:grpSpLocks/>
            </p:cNvGrpSpPr>
            <p:nvPr/>
          </p:nvGrpSpPr>
          <p:grpSpPr bwMode="auto">
            <a:xfrm>
              <a:off x="3676" y="1121"/>
              <a:ext cx="1876" cy="774"/>
              <a:chOff x="2796" y="854"/>
              <a:chExt cx="2716" cy="1121"/>
            </a:xfrm>
          </p:grpSpPr>
          <p:grpSp>
            <p:nvGrpSpPr>
              <p:cNvPr id="32228" name="Group 18"/>
              <p:cNvGrpSpPr>
                <a:grpSpLocks/>
              </p:cNvGrpSpPr>
              <p:nvPr/>
            </p:nvGrpSpPr>
            <p:grpSpPr bwMode="auto">
              <a:xfrm>
                <a:off x="3227" y="1844"/>
                <a:ext cx="513" cy="131"/>
                <a:chOff x="2201" y="2688"/>
                <a:chExt cx="1946" cy="577"/>
              </a:xfrm>
            </p:grpSpPr>
            <p:sp>
              <p:nvSpPr>
                <p:cNvPr id="32676" name="AutoShape 19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7" name="AutoShape 20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8" name="AutoShape 21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9" name="AutoShape 22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0" name="AutoShape 23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1" name="AutoShape 24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2" name="AutoShape 25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3" name="AutoShape 26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4" name="AutoShape 27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5" name="AutoShape 28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6" name="AutoShape 29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7" name="AutoShape 30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8" name="AutoShape 31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29" name="Group 32"/>
              <p:cNvGrpSpPr>
                <a:grpSpLocks/>
              </p:cNvGrpSpPr>
              <p:nvPr/>
            </p:nvGrpSpPr>
            <p:grpSpPr bwMode="auto">
              <a:xfrm>
                <a:off x="3899" y="1843"/>
                <a:ext cx="513" cy="131"/>
                <a:chOff x="2201" y="2688"/>
                <a:chExt cx="1946" cy="577"/>
              </a:xfrm>
            </p:grpSpPr>
            <p:sp>
              <p:nvSpPr>
                <p:cNvPr id="32663" name="AutoShape 33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4" name="AutoShape 34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5" name="AutoShape 35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6" name="AutoShape 36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7" name="AutoShape 37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8" name="AutoShape 38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9" name="AutoShape 39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0" name="AutoShape 40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1" name="AutoShape 41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2" name="AutoShape 42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3" name="AutoShape 43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4" name="AutoShape 44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5" name="AutoShape 45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30" name="Group 46"/>
              <p:cNvGrpSpPr>
                <a:grpSpLocks/>
              </p:cNvGrpSpPr>
              <p:nvPr/>
            </p:nvGrpSpPr>
            <p:grpSpPr bwMode="auto">
              <a:xfrm>
                <a:off x="4503" y="1773"/>
                <a:ext cx="513" cy="132"/>
                <a:chOff x="2201" y="2688"/>
                <a:chExt cx="1946" cy="577"/>
              </a:xfrm>
            </p:grpSpPr>
            <p:sp>
              <p:nvSpPr>
                <p:cNvPr id="3265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1" name="AutoShape 48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2" name="AutoShape 49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3" name="AutoShape 50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4" name="AutoShape 51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5" name="AutoShape 52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6" name="AutoShape 53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7" name="AutoShape 54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8" name="AutoShape 55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9" name="AutoShape 56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0" name="AutoShape 57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1" name="AutoShape 58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2" name="AutoShape 59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31" name="Line 60"/>
              <p:cNvSpPr>
                <a:spLocks noChangeShapeType="1"/>
              </p:cNvSpPr>
              <p:nvPr/>
            </p:nvSpPr>
            <p:spPr bwMode="auto">
              <a:xfrm flipH="1">
                <a:off x="3290" y="1425"/>
                <a:ext cx="831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232" name="Line 61"/>
              <p:cNvSpPr>
                <a:spLocks noChangeShapeType="1"/>
              </p:cNvSpPr>
              <p:nvPr/>
            </p:nvSpPr>
            <p:spPr bwMode="auto">
              <a:xfrm flipH="1">
                <a:off x="3659" y="1431"/>
                <a:ext cx="460" cy="4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233" name="Line 62"/>
              <p:cNvSpPr>
                <a:spLocks noChangeShapeType="1"/>
              </p:cNvSpPr>
              <p:nvPr/>
            </p:nvSpPr>
            <p:spPr bwMode="auto">
              <a:xfrm flipH="1">
                <a:off x="3921" y="1545"/>
                <a:ext cx="277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234" name="Line 63"/>
              <p:cNvSpPr>
                <a:spLocks noChangeShapeType="1"/>
              </p:cNvSpPr>
              <p:nvPr/>
            </p:nvSpPr>
            <p:spPr bwMode="auto">
              <a:xfrm>
                <a:off x="4195" y="1551"/>
                <a:ext cx="147" cy="3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35" name="Group 64"/>
              <p:cNvGrpSpPr>
                <a:grpSpLocks/>
              </p:cNvGrpSpPr>
              <p:nvPr/>
            </p:nvGrpSpPr>
            <p:grpSpPr bwMode="auto">
              <a:xfrm>
                <a:off x="2796" y="1732"/>
                <a:ext cx="513" cy="132"/>
                <a:chOff x="2201" y="2688"/>
                <a:chExt cx="1946" cy="577"/>
              </a:xfrm>
            </p:grpSpPr>
            <p:sp>
              <p:nvSpPr>
                <p:cNvPr id="32637" name="AutoShape 65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8" name="AutoShape 66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9" name="AutoShape 67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0" name="AutoShape 68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1" name="AutoShape 69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2" name="AutoShape 70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3" name="AutoShape 71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4" name="AutoShape 72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5" name="AutoShape 73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6" name="AutoShape 74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7" name="AutoShape 75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8" name="AutoShape 76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9" name="AutoShape 77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36" name="Line 78"/>
              <p:cNvSpPr>
                <a:spLocks noChangeShapeType="1"/>
              </p:cNvSpPr>
              <p:nvPr/>
            </p:nvSpPr>
            <p:spPr bwMode="auto">
              <a:xfrm flipH="1">
                <a:off x="2896" y="1427"/>
                <a:ext cx="543" cy="3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37" name="Group 79"/>
              <p:cNvGrpSpPr>
                <a:grpSpLocks/>
              </p:cNvGrpSpPr>
              <p:nvPr/>
            </p:nvGrpSpPr>
            <p:grpSpPr bwMode="auto">
              <a:xfrm>
                <a:off x="4878" y="1324"/>
                <a:ext cx="184" cy="73"/>
                <a:chOff x="1024" y="3264"/>
                <a:chExt cx="320" cy="296"/>
              </a:xfrm>
            </p:grpSpPr>
            <p:sp>
              <p:nvSpPr>
                <p:cNvPr id="32633" name="Rectangle 80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4" name="Rectangle 81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5" name="Rectangle 82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6" name="Rectangle 83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38" name="Group 84"/>
              <p:cNvGrpSpPr>
                <a:grpSpLocks/>
              </p:cNvGrpSpPr>
              <p:nvPr/>
            </p:nvGrpSpPr>
            <p:grpSpPr bwMode="auto">
              <a:xfrm>
                <a:off x="3658" y="909"/>
                <a:ext cx="990" cy="315"/>
                <a:chOff x="1832" y="1576"/>
                <a:chExt cx="1720" cy="1272"/>
              </a:xfrm>
            </p:grpSpPr>
            <p:grpSp>
              <p:nvGrpSpPr>
                <p:cNvPr id="32485" name="Group 85"/>
                <p:cNvGrpSpPr>
                  <a:grpSpLocks/>
                </p:cNvGrpSpPr>
                <p:nvPr/>
              </p:nvGrpSpPr>
              <p:grpSpPr bwMode="auto">
                <a:xfrm>
                  <a:off x="1832" y="1992"/>
                  <a:ext cx="888" cy="648"/>
                  <a:chOff x="1752" y="2224"/>
                  <a:chExt cx="888" cy="648"/>
                </a:xfrm>
              </p:grpSpPr>
              <p:grpSp>
                <p:nvGrpSpPr>
                  <p:cNvPr id="32597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752" y="222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25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6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7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8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9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30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31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32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98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896" y="2256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17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8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9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0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1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2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3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4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99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000" y="231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09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0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1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2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3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4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5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6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600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2144" y="234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01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2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3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4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5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6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7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8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</p:grpSp>
            <p:grpSp>
              <p:nvGrpSpPr>
                <p:cNvPr id="32486" name="Group 122"/>
                <p:cNvGrpSpPr>
                  <a:grpSpLocks/>
                </p:cNvGrpSpPr>
                <p:nvPr/>
              </p:nvGrpSpPr>
              <p:grpSpPr bwMode="auto">
                <a:xfrm>
                  <a:off x="2208" y="1576"/>
                  <a:ext cx="888" cy="648"/>
                  <a:chOff x="1800" y="1552"/>
                  <a:chExt cx="888" cy="648"/>
                </a:xfrm>
              </p:grpSpPr>
              <p:grpSp>
                <p:nvGrpSpPr>
                  <p:cNvPr id="32561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800" y="155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89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0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1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2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3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4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5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6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62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1944" y="158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81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2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3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4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5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6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7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8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63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048" y="1640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73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4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5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6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7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8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9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0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64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192" y="167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65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6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7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8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9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0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1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2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</p:grpSp>
            <p:grpSp>
              <p:nvGrpSpPr>
                <p:cNvPr id="32487" name="Group 159"/>
                <p:cNvGrpSpPr>
                  <a:grpSpLocks/>
                </p:cNvGrpSpPr>
                <p:nvPr/>
              </p:nvGrpSpPr>
              <p:grpSpPr bwMode="auto">
                <a:xfrm>
                  <a:off x="2288" y="2200"/>
                  <a:ext cx="888" cy="648"/>
                  <a:chOff x="2560" y="2264"/>
                  <a:chExt cx="888" cy="648"/>
                </a:xfrm>
              </p:grpSpPr>
              <p:grpSp>
                <p:nvGrpSpPr>
                  <p:cNvPr id="32525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2560" y="226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53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4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5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6" name="Rectangle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7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8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9" name="Rectangle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0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2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704" y="2296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45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6" name="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7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8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9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0" name="Rectangle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1" name="Rectangl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2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2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2808" y="235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37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8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9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0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1" name="Rectangle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2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3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4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28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2952" y="238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2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0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1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2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3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4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5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6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</p:grpSp>
            <p:grpSp>
              <p:nvGrpSpPr>
                <p:cNvPr id="32488" name="Group 196"/>
                <p:cNvGrpSpPr>
                  <a:grpSpLocks/>
                </p:cNvGrpSpPr>
                <p:nvPr/>
              </p:nvGrpSpPr>
              <p:grpSpPr bwMode="auto">
                <a:xfrm>
                  <a:off x="2664" y="1736"/>
                  <a:ext cx="888" cy="648"/>
                  <a:chOff x="2608" y="1592"/>
                  <a:chExt cx="888" cy="648"/>
                </a:xfrm>
              </p:grpSpPr>
              <p:grpSp>
                <p:nvGrpSpPr>
                  <p:cNvPr id="32489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2608" y="159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17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8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9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0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1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2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3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4" name="Rectangle 2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490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2752" y="162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09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0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1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2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3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4" name="Rectangle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5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6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491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2840" y="166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01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2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3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4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5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6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7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8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492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3000" y="171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493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4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5" name="Rectangl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6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7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8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9" name="Rectangle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0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</p:grpSp>
          </p:grpSp>
          <p:grpSp>
            <p:nvGrpSpPr>
              <p:cNvPr id="32239" name="Group 233"/>
              <p:cNvGrpSpPr>
                <a:grpSpLocks/>
              </p:cNvGrpSpPr>
              <p:nvPr/>
            </p:nvGrpSpPr>
            <p:grpSpPr bwMode="auto">
              <a:xfrm>
                <a:off x="3703" y="1382"/>
                <a:ext cx="185" cy="74"/>
                <a:chOff x="1024" y="3264"/>
                <a:chExt cx="320" cy="296"/>
              </a:xfrm>
            </p:grpSpPr>
            <p:sp>
              <p:nvSpPr>
                <p:cNvPr id="32481" name="Rectangle 23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82" name="Rectangle 23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83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84" name="Rectangle 23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0" name="Group 238"/>
              <p:cNvGrpSpPr>
                <a:grpSpLocks/>
              </p:cNvGrpSpPr>
              <p:nvPr/>
            </p:nvGrpSpPr>
            <p:grpSpPr bwMode="auto">
              <a:xfrm>
                <a:off x="4152" y="1376"/>
                <a:ext cx="184" cy="73"/>
                <a:chOff x="1024" y="3264"/>
                <a:chExt cx="320" cy="296"/>
              </a:xfrm>
            </p:grpSpPr>
            <p:sp>
              <p:nvSpPr>
                <p:cNvPr id="32477" name="Rectangle 23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8" name="Rectangle 24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9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80" name="Rectangle 24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1" name="Group 243"/>
              <p:cNvGrpSpPr>
                <a:grpSpLocks/>
              </p:cNvGrpSpPr>
              <p:nvPr/>
            </p:nvGrpSpPr>
            <p:grpSpPr bwMode="auto">
              <a:xfrm>
                <a:off x="5005" y="1169"/>
                <a:ext cx="183" cy="73"/>
                <a:chOff x="1024" y="3264"/>
                <a:chExt cx="320" cy="296"/>
              </a:xfrm>
            </p:grpSpPr>
            <p:sp>
              <p:nvSpPr>
                <p:cNvPr id="32473" name="Rectangle 24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4" name="Rectangle 24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5" name="Rectangle 24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6" name="Rectangle 24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2" name="Group 248"/>
              <p:cNvGrpSpPr>
                <a:grpSpLocks/>
              </p:cNvGrpSpPr>
              <p:nvPr/>
            </p:nvGrpSpPr>
            <p:grpSpPr bwMode="auto">
              <a:xfrm>
                <a:off x="4528" y="1367"/>
                <a:ext cx="184" cy="73"/>
                <a:chOff x="1024" y="3264"/>
                <a:chExt cx="320" cy="296"/>
              </a:xfrm>
            </p:grpSpPr>
            <p:sp>
              <p:nvSpPr>
                <p:cNvPr id="32469" name="Rectangle 24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0" name="Rectangle 25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1" name="Rectangle 25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2" name="Rectangle 25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3" name="Group 253"/>
              <p:cNvGrpSpPr>
                <a:grpSpLocks/>
              </p:cNvGrpSpPr>
              <p:nvPr/>
            </p:nvGrpSpPr>
            <p:grpSpPr bwMode="auto">
              <a:xfrm>
                <a:off x="3176" y="1260"/>
                <a:ext cx="185" cy="73"/>
                <a:chOff x="1024" y="3264"/>
                <a:chExt cx="320" cy="296"/>
              </a:xfrm>
            </p:grpSpPr>
            <p:sp>
              <p:nvSpPr>
                <p:cNvPr id="32465" name="Rectangle 25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6" name="Rectangle 25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7" name="Rectangle 25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8" name="Rectangle 25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4" name="Group 258"/>
              <p:cNvGrpSpPr>
                <a:grpSpLocks/>
              </p:cNvGrpSpPr>
              <p:nvPr/>
            </p:nvGrpSpPr>
            <p:grpSpPr bwMode="auto">
              <a:xfrm>
                <a:off x="3158" y="1191"/>
                <a:ext cx="184" cy="73"/>
                <a:chOff x="1024" y="3264"/>
                <a:chExt cx="320" cy="296"/>
              </a:xfrm>
            </p:grpSpPr>
            <p:sp>
              <p:nvSpPr>
                <p:cNvPr id="32461" name="Rectangle 25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2" name="Rectangle 26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3" name="Rectangle 26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4" name="Rectangle 26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5" name="Group 263"/>
              <p:cNvGrpSpPr>
                <a:grpSpLocks/>
              </p:cNvGrpSpPr>
              <p:nvPr/>
            </p:nvGrpSpPr>
            <p:grpSpPr bwMode="auto">
              <a:xfrm>
                <a:off x="3323" y="1395"/>
                <a:ext cx="184" cy="73"/>
                <a:chOff x="1024" y="3264"/>
                <a:chExt cx="320" cy="296"/>
              </a:xfrm>
            </p:grpSpPr>
            <p:sp>
              <p:nvSpPr>
                <p:cNvPr id="32457" name="Rectangle 26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8" name="Rectangle 26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9" name="Rectangle 26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0" name="Rectangle 26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6" name="Group 268"/>
              <p:cNvGrpSpPr>
                <a:grpSpLocks/>
              </p:cNvGrpSpPr>
              <p:nvPr/>
            </p:nvGrpSpPr>
            <p:grpSpPr bwMode="auto">
              <a:xfrm>
                <a:off x="2799" y="1168"/>
                <a:ext cx="154" cy="61"/>
                <a:chOff x="428" y="2146"/>
                <a:chExt cx="268" cy="244"/>
              </a:xfrm>
            </p:grpSpPr>
            <p:sp>
              <p:nvSpPr>
                <p:cNvPr id="32448" name="Rectangle 269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9" name="Rectangle 270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0" name="Rectangle 271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1" name="Rectangle 272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2" name="Rectangle 273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3" name="Rectangle 274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4" name="Rectangle 275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5" name="Rectangle 276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6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7" name="Group 278"/>
              <p:cNvGrpSpPr>
                <a:grpSpLocks/>
              </p:cNvGrpSpPr>
              <p:nvPr/>
            </p:nvGrpSpPr>
            <p:grpSpPr bwMode="auto">
              <a:xfrm>
                <a:off x="2801" y="1232"/>
                <a:ext cx="154" cy="61"/>
                <a:chOff x="428" y="2146"/>
                <a:chExt cx="268" cy="244"/>
              </a:xfrm>
            </p:grpSpPr>
            <p:sp>
              <p:nvSpPr>
                <p:cNvPr id="32439" name="Rectangle 279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0" name="Rectangle 280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1" name="Rectangle 281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2" name="Rectangle 282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3" name="Rectangle 283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4" name="Rectangle 284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5" name="Rectangle 285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6" name="Rectangle 286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7" name="Rectangle 287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48" name="Rectangle 288"/>
              <p:cNvSpPr>
                <a:spLocks noChangeArrowheads="1"/>
              </p:cNvSpPr>
              <p:nvPr/>
            </p:nvSpPr>
            <p:spPr bwMode="auto">
              <a:xfrm>
                <a:off x="3017" y="1167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2249" name="Rectangle 289"/>
              <p:cNvSpPr>
                <a:spLocks noChangeArrowheads="1"/>
              </p:cNvSpPr>
              <p:nvPr/>
            </p:nvSpPr>
            <p:spPr bwMode="auto">
              <a:xfrm>
                <a:off x="3020" y="1229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50" name="Group 290"/>
              <p:cNvGrpSpPr>
                <a:grpSpLocks/>
              </p:cNvGrpSpPr>
              <p:nvPr/>
            </p:nvGrpSpPr>
            <p:grpSpPr bwMode="auto">
              <a:xfrm>
                <a:off x="2932" y="1390"/>
                <a:ext cx="154" cy="61"/>
                <a:chOff x="428" y="2146"/>
                <a:chExt cx="268" cy="244"/>
              </a:xfrm>
            </p:grpSpPr>
            <p:sp>
              <p:nvSpPr>
                <p:cNvPr id="32430" name="Rectangle 29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1" name="Rectangle 29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2" name="Rectangle 29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3" name="Rectangle 29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4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5" name="Rectangle 29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6" name="Rectangle 29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7" name="Rectangle 29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8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51" name="Group 300"/>
              <p:cNvGrpSpPr>
                <a:grpSpLocks/>
              </p:cNvGrpSpPr>
              <p:nvPr/>
            </p:nvGrpSpPr>
            <p:grpSpPr bwMode="auto">
              <a:xfrm>
                <a:off x="2945" y="1465"/>
                <a:ext cx="155" cy="60"/>
                <a:chOff x="428" y="2146"/>
                <a:chExt cx="268" cy="244"/>
              </a:xfrm>
            </p:grpSpPr>
            <p:sp>
              <p:nvSpPr>
                <p:cNvPr id="32421" name="Rectangle 30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2" name="Rectangle 30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3" name="Rectangle 30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4" name="Rectangle 30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5" name="Rectangle 30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6" name="Rectangle 30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7" name="Rectangle 30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8" name="Rectangle 30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9" name="Rectangle 30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52" name="Rectangle 310"/>
              <p:cNvSpPr>
                <a:spLocks noChangeArrowheads="1"/>
              </p:cNvSpPr>
              <p:nvPr/>
            </p:nvSpPr>
            <p:spPr bwMode="auto">
              <a:xfrm>
                <a:off x="3127" y="1431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53" name="Group 311"/>
              <p:cNvGrpSpPr>
                <a:grpSpLocks/>
              </p:cNvGrpSpPr>
              <p:nvPr/>
            </p:nvGrpSpPr>
            <p:grpSpPr bwMode="auto">
              <a:xfrm>
                <a:off x="3466" y="1524"/>
                <a:ext cx="155" cy="60"/>
                <a:chOff x="428" y="2146"/>
                <a:chExt cx="268" cy="244"/>
              </a:xfrm>
            </p:grpSpPr>
            <p:sp>
              <p:nvSpPr>
                <p:cNvPr id="32412" name="Rectangle 312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3" name="Rectangle 313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4" name="Rectangle 314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5" name="Rectangle 315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6" name="Rectangle 316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7" name="Rectangle 317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8" name="Rectangle 318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9" name="Rectangle 319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0" name="Rectangle 320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54" name="Rectangle 321"/>
              <p:cNvSpPr>
                <a:spLocks noChangeArrowheads="1"/>
              </p:cNvSpPr>
              <p:nvPr/>
            </p:nvSpPr>
            <p:spPr bwMode="auto">
              <a:xfrm>
                <a:off x="3680" y="1471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55" name="Group 322"/>
              <p:cNvGrpSpPr>
                <a:grpSpLocks/>
              </p:cNvGrpSpPr>
              <p:nvPr/>
            </p:nvGrpSpPr>
            <p:grpSpPr bwMode="auto">
              <a:xfrm>
                <a:off x="4133" y="1520"/>
                <a:ext cx="153" cy="41"/>
                <a:chOff x="2378" y="3784"/>
                <a:chExt cx="268" cy="166"/>
              </a:xfrm>
            </p:grpSpPr>
            <p:sp>
              <p:nvSpPr>
                <p:cNvPr id="32406" name="Rectangle 323"/>
                <p:cNvSpPr>
                  <a:spLocks noChangeArrowheads="1"/>
                </p:cNvSpPr>
                <p:nvPr/>
              </p:nvSpPr>
              <p:spPr bwMode="auto">
                <a:xfrm>
                  <a:off x="2582" y="379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7" name="Rectangle 324"/>
                <p:cNvSpPr>
                  <a:spLocks noChangeArrowheads="1"/>
                </p:cNvSpPr>
                <p:nvPr/>
              </p:nvSpPr>
              <p:spPr bwMode="auto">
                <a:xfrm>
                  <a:off x="2486" y="378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8" name="Rectangle 325"/>
                <p:cNvSpPr>
                  <a:spLocks noChangeArrowheads="1"/>
                </p:cNvSpPr>
                <p:nvPr/>
              </p:nvSpPr>
              <p:spPr bwMode="auto">
                <a:xfrm>
                  <a:off x="2576" y="387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9" name="Rectangle 326"/>
                <p:cNvSpPr>
                  <a:spLocks noChangeArrowheads="1"/>
                </p:cNvSpPr>
                <p:nvPr/>
              </p:nvSpPr>
              <p:spPr bwMode="auto">
                <a:xfrm>
                  <a:off x="2480" y="386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0" name="Rectangle 327"/>
                <p:cNvSpPr>
                  <a:spLocks noChangeArrowheads="1"/>
                </p:cNvSpPr>
                <p:nvPr/>
              </p:nvSpPr>
              <p:spPr bwMode="auto">
                <a:xfrm>
                  <a:off x="2384" y="380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1" name="Rectangle 328"/>
                <p:cNvSpPr>
                  <a:spLocks noChangeArrowheads="1"/>
                </p:cNvSpPr>
                <p:nvPr/>
              </p:nvSpPr>
              <p:spPr bwMode="auto">
                <a:xfrm>
                  <a:off x="2378" y="388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56" name="Rectangle 329"/>
              <p:cNvSpPr>
                <a:spLocks noChangeArrowheads="1"/>
              </p:cNvSpPr>
              <p:nvPr/>
            </p:nvSpPr>
            <p:spPr bwMode="auto">
              <a:xfrm>
                <a:off x="4173" y="1470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57" name="Group 330"/>
              <p:cNvGrpSpPr>
                <a:grpSpLocks/>
              </p:cNvGrpSpPr>
              <p:nvPr/>
            </p:nvGrpSpPr>
            <p:grpSpPr bwMode="auto">
              <a:xfrm>
                <a:off x="4502" y="1510"/>
                <a:ext cx="154" cy="60"/>
                <a:chOff x="428" y="2146"/>
                <a:chExt cx="268" cy="244"/>
              </a:xfrm>
            </p:grpSpPr>
            <p:sp>
              <p:nvSpPr>
                <p:cNvPr id="32397" name="Rectangle 33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8" name="Rectangle 33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9" name="Rectangle 33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0" name="Rectangle 33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1" name="Rectangle 33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2" name="Rectangle 33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3" name="Rectangle 33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4" name="Rectangle 33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5" name="Rectangle 33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58" name="Group 340"/>
              <p:cNvGrpSpPr>
                <a:grpSpLocks/>
              </p:cNvGrpSpPr>
              <p:nvPr/>
            </p:nvGrpSpPr>
            <p:grpSpPr bwMode="auto">
              <a:xfrm>
                <a:off x="4689" y="1540"/>
                <a:ext cx="155" cy="61"/>
                <a:chOff x="428" y="2146"/>
                <a:chExt cx="268" cy="244"/>
              </a:xfrm>
            </p:grpSpPr>
            <p:sp>
              <p:nvSpPr>
                <p:cNvPr id="32388" name="Rectangle 34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9" name="Rectangle 34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0" name="Rectangle 34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1" name="Rectangle 34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2" name="Rectangle 34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3" name="Rectangle 34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4" name="Rectangle 34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5" name="Rectangle 34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6" name="Rectangle 34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59" name="Rectangle 350"/>
              <p:cNvSpPr>
                <a:spLocks noChangeArrowheads="1"/>
              </p:cNvSpPr>
              <p:nvPr/>
            </p:nvSpPr>
            <p:spPr bwMode="auto">
              <a:xfrm>
                <a:off x="4625" y="1455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2260" name="Rectangle 351"/>
              <p:cNvSpPr>
                <a:spLocks noChangeArrowheads="1"/>
              </p:cNvSpPr>
              <p:nvPr/>
            </p:nvSpPr>
            <p:spPr bwMode="auto">
              <a:xfrm>
                <a:off x="5229" y="1187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61" name="Group 352"/>
              <p:cNvGrpSpPr>
                <a:grpSpLocks/>
              </p:cNvGrpSpPr>
              <p:nvPr/>
            </p:nvGrpSpPr>
            <p:grpSpPr bwMode="auto">
              <a:xfrm>
                <a:off x="5250" y="1298"/>
                <a:ext cx="155" cy="60"/>
                <a:chOff x="428" y="2146"/>
                <a:chExt cx="268" cy="244"/>
              </a:xfrm>
            </p:grpSpPr>
            <p:sp>
              <p:nvSpPr>
                <p:cNvPr id="32379" name="Rectangle 353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0" name="Rectangle 354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1" name="Rectangle 355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2" name="Rectangle 356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3" name="Rectangle 357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4" name="Rectangle 358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5" name="Rectangle 359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6" name="Rectangle 360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7" name="Rectangle 361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62" name="Group 362"/>
              <p:cNvGrpSpPr>
                <a:grpSpLocks/>
              </p:cNvGrpSpPr>
              <p:nvPr/>
            </p:nvGrpSpPr>
            <p:grpSpPr bwMode="auto">
              <a:xfrm>
                <a:off x="5230" y="1408"/>
                <a:ext cx="154" cy="61"/>
                <a:chOff x="428" y="2146"/>
                <a:chExt cx="268" cy="244"/>
              </a:xfrm>
            </p:grpSpPr>
            <p:sp>
              <p:nvSpPr>
                <p:cNvPr id="32370" name="Rectangle 363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1" name="Rectangle 364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2" name="Rectangle 365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3" name="Rectangle 366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4" name="Rectangle 367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5" name="Rectangle 368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6" name="Rectangle 369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7" name="Rectangle 370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8" name="Rectangle 371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63" name="Rectangle 372"/>
              <p:cNvSpPr>
                <a:spLocks noChangeArrowheads="1"/>
              </p:cNvSpPr>
              <p:nvPr/>
            </p:nvSpPr>
            <p:spPr bwMode="auto">
              <a:xfrm>
                <a:off x="5115" y="1344"/>
                <a:ext cx="93" cy="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2264" name="Rectangle 373"/>
              <p:cNvSpPr>
                <a:spLocks noChangeArrowheads="1"/>
              </p:cNvSpPr>
              <p:nvPr/>
            </p:nvSpPr>
            <p:spPr bwMode="auto">
              <a:xfrm>
                <a:off x="5094" y="1401"/>
                <a:ext cx="94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65" name="Group 374"/>
              <p:cNvGrpSpPr>
                <a:grpSpLocks/>
              </p:cNvGrpSpPr>
              <p:nvPr/>
            </p:nvGrpSpPr>
            <p:grpSpPr bwMode="auto">
              <a:xfrm>
                <a:off x="5171" y="1035"/>
                <a:ext cx="155" cy="60"/>
                <a:chOff x="428" y="2146"/>
                <a:chExt cx="268" cy="244"/>
              </a:xfrm>
            </p:grpSpPr>
            <p:sp>
              <p:nvSpPr>
                <p:cNvPr id="32361" name="Rectangle 375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2" name="Rectangle 376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3" name="Rectangle 377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4" name="Rectangle 378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5" name="Rectangle 379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6" name="Rectangle 380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7" name="Rectangle 381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8" name="Rectangle 382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9" name="Rectangle 383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66" name="Rectangle 384"/>
              <p:cNvSpPr>
                <a:spLocks noChangeArrowheads="1"/>
              </p:cNvSpPr>
              <p:nvPr/>
            </p:nvSpPr>
            <p:spPr bwMode="auto">
              <a:xfrm>
                <a:off x="5025" y="1071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67" name="Group 385"/>
              <p:cNvGrpSpPr>
                <a:grpSpLocks/>
              </p:cNvGrpSpPr>
              <p:nvPr/>
            </p:nvGrpSpPr>
            <p:grpSpPr bwMode="auto">
              <a:xfrm>
                <a:off x="5030" y="933"/>
                <a:ext cx="154" cy="61"/>
                <a:chOff x="428" y="2146"/>
                <a:chExt cx="268" cy="244"/>
              </a:xfrm>
            </p:grpSpPr>
            <p:sp>
              <p:nvSpPr>
                <p:cNvPr id="32352" name="Rectangle 38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3" name="Rectangle 38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4" name="Rectangle 38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5" name="Rectangle 38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6" name="Rectangle 39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7" name="Rectangle 39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8" name="Rectangle 39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9" name="Rectangle 39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0" name="Rectangle 39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68" name="Group 395"/>
              <p:cNvGrpSpPr>
                <a:grpSpLocks/>
              </p:cNvGrpSpPr>
              <p:nvPr/>
            </p:nvGrpSpPr>
            <p:grpSpPr bwMode="auto">
              <a:xfrm>
                <a:off x="3328" y="911"/>
                <a:ext cx="155" cy="61"/>
                <a:chOff x="428" y="2146"/>
                <a:chExt cx="268" cy="244"/>
              </a:xfrm>
            </p:grpSpPr>
            <p:sp>
              <p:nvSpPr>
                <p:cNvPr id="32343" name="Rectangle 39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4" name="Rectangle 39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5" name="Rectangle 39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6" name="Rectangle 39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7" name="Rectangle 40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8" name="Rectangle 40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9" name="Rectangle 40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0" name="Rectangle 40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1" name="Rectangle 40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69" name="Group 405"/>
              <p:cNvGrpSpPr>
                <a:grpSpLocks/>
              </p:cNvGrpSpPr>
              <p:nvPr/>
            </p:nvGrpSpPr>
            <p:grpSpPr bwMode="auto">
              <a:xfrm>
                <a:off x="3087" y="996"/>
                <a:ext cx="154" cy="60"/>
                <a:chOff x="428" y="2146"/>
                <a:chExt cx="268" cy="244"/>
              </a:xfrm>
            </p:grpSpPr>
            <p:sp>
              <p:nvSpPr>
                <p:cNvPr id="32334" name="Rectangle 40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5" name="Rectangle 40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6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7" name="Rectangle 40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9" name="Rectangle 41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0" name="Rectangle 41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1" name="Rectangle 41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2" name="Rectangle 41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70" name="Group 415"/>
              <p:cNvGrpSpPr>
                <a:grpSpLocks/>
              </p:cNvGrpSpPr>
              <p:nvPr/>
            </p:nvGrpSpPr>
            <p:grpSpPr bwMode="auto">
              <a:xfrm>
                <a:off x="3136" y="1499"/>
                <a:ext cx="153" cy="61"/>
                <a:chOff x="428" y="2146"/>
                <a:chExt cx="268" cy="244"/>
              </a:xfrm>
            </p:grpSpPr>
            <p:sp>
              <p:nvSpPr>
                <p:cNvPr id="32325" name="Rectangle 41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6" name="Rectangle 41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7" name="Rectangle 41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8" name="Rectangle 41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9" name="Rectangle 42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0" name="Rectangle 42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1" name="Rectangle 42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2" name="Rectangle 42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3" name="Rectangle 42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71" name="Rectangle 425"/>
              <p:cNvSpPr>
                <a:spLocks noChangeArrowheads="1"/>
              </p:cNvSpPr>
              <p:nvPr/>
            </p:nvSpPr>
            <p:spPr bwMode="auto">
              <a:xfrm>
                <a:off x="4915" y="995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2272" name="Rectangle 426"/>
              <p:cNvSpPr>
                <a:spLocks noChangeArrowheads="1"/>
              </p:cNvSpPr>
              <p:nvPr/>
            </p:nvSpPr>
            <p:spPr bwMode="auto">
              <a:xfrm>
                <a:off x="3258" y="1038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73" name="Group 427"/>
              <p:cNvGrpSpPr>
                <a:grpSpLocks/>
              </p:cNvGrpSpPr>
              <p:nvPr/>
            </p:nvGrpSpPr>
            <p:grpSpPr bwMode="auto">
              <a:xfrm>
                <a:off x="5227" y="1473"/>
                <a:ext cx="153" cy="60"/>
                <a:chOff x="428" y="2146"/>
                <a:chExt cx="268" cy="244"/>
              </a:xfrm>
            </p:grpSpPr>
            <p:sp>
              <p:nvSpPr>
                <p:cNvPr id="32316" name="Rectangle 428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7" name="Rectangle 429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8" name="Rectangle 430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9" name="Rectangle 431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0" name="Rectangle 432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1" name="Rectangle 433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2" name="Rectangle 434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3" name="Rectangle 435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4" name="Rectangle 436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74" name="Group 437"/>
              <p:cNvGrpSpPr>
                <a:grpSpLocks/>
              </p:cNvGrpSpPr>
              <p:nvPr/>
            </p:nvGrpSpPr>
            <p:grpSpPr bwMode="auto">
              <a:xfrm>
                <a:off x="5357" y="1179"/>
                <a:ext cx="155" cy="60"/>
                <a:chOff x="428" y="2146"/>
                <a:chExt cx="268" cy="244"/>
              </a:xfrm>
            </p:grpSpPr>
            <p:sp>
              <p:nvSpPr>
                <p:cNvPr id="32307" name="Rectangle 438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8" name="Rectangle 439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9" name="Rectangle 440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0" name="Rectangle 441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1" name="Rectangle 442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2" name="Rectangle 443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3" name="Rectangle 444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4" name="Rectangle 445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5" name="Rectangle 446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75" name="Text Box 447"/>
              <p:cNvSpPr txBox="1">
                <a:spLocks noChangeArrowheads="1"/>
              </p:cNvSpPr>
              <p:nvPr/>
            </p:nvSpPr>
            <p:spPr bwMode="auto">
              <a:xfrm>
                <a:off x="4601" y="1105"/>
                <a:ext cx="62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solidFill>
                      <a:schemeClr val="hlink"/>
                    </a:solidFill>
                    <a:latin typeface="Gill Sans Light"/>
                    <a:cs typeface="Gill Sans Light"/>
                  </a:rPr>
                  <a:t>Clusters</a:t>
                </a:r>
              </a:p>
            </p:txBody>
          </p:sp>
          <p:sp>
            <p:nvSpPr>
              <p:cNvPr id="32276" name="Text Box 448"/>
              <p:cNvSpPr txBox="1">
                <a:spLocks noChangeArrowheads="1"/>
              </p:cNvSpPr>
              <p:nvPr/>
            </p:nvSpPr>
            <p:spPr bwMode="auto">
              <a:xfrm>
                <a:off x="4380" y="854"/>
                <a:ext cx="1034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solidFill>
                      <a:schemeClr val="hlink"/>
                    </a:solidFill>
                    <a:latin typeface="Gill Sans Light"/>
                    <a:cs typeface="Gill Sans Light"/>
                  </a:rPr>
                  <a:t>Massive Cluster</a:t>
                </a:r>
              </a:p>
            </p:txBody>
          </p:sp>
          <p:grpSp>
            <p:nvGrpSpPr>
              <p:cNvPr id="32277" name="Group 449"/>
              <p:cNvGrpSpPr>
                <a:grpSpLocks/>
              </p:cNvGrpSpPr>
              <p:nvPr/>
            </p:nvGrpSpPr>
            <p:grpSpPr bwMode="auto">
              <a:xfrm>
                <a:off x="3324" y="987"/>
                <a:ext cx="1708" cy="431"/>
                <a:chOff x="1450" y="1101"/>
                <a:chExt cx="2970" cy="997"/>
              </a:xfrm>
            </p:grpSpPr>
            <p:sp>
              <p:nvSpPr>
                <p:cNvPr id="32278" name="Oval 450"/>
                <p:cNvSpPr>
                  <a:spLocks noChangeArrowheads="1"/>
                </p:cNvSpPr>
                <p:nvPr/>
              </p:nvSpPr>
              <p:spPr bwMode="auto">
                <a:xfrm>
                  <a:off x="1984" y="1682"/>
                  <a:ext cx="1760" cy="119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>
                      <a:solidFill>
                        <a:schemeClr val="hlink"/>
                      </a:solidFill>
                      <a:latin typeface="Gill Sans Light"/>
                      <a:cs typeface="Gill Sans Light"/>
                    </a:rPr>
                    <a:t>Gigabit Ethernet</a:t>
                  </a:r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79" name="Line 451"/>
                <p:cNvSpPr>
                  <a:spLocks noChangeShapeType="1"/>
                </p:cNvSpPr>
                <p:nvPr/>
              </p:nvSpPr>
              <p:spPr bwMode="auto">
                <a:xfrm>
                  <a:off x="2104" y="147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0" name="Line 452"/>
                <p:cNvSpPr>
                  <a:spLocks noChangeShapeType="1"/>
                </p:cNvSpPr>
                <p:nvPr/>
              </p:nvSpPr>
              <p:spPr bwMode="auto">
                <a:xfrm>
                  <a:off x="2232" y="1485"/>
                  <a:ext cx="0" cy="22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1" name="Line 453"/>
                <p:cNvSpPr>
                  <a:spLocks noChangeShapeType="1"/>
                </p:cNvSpPr>
                <p:nvPr/>
              </p:nvSpPr>
              <p:spPr bwMode="auto">
                <a:xfrm flipH="1">
                  <a:off x="2360" y="1512"/>
                  <a:ext cx="0" cy="17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2" name="Line 454"/>
                <p:cNvSpPr>
                  <a:spLocks noChangeShapeType="1"/>
                </p:cNvSpPr>
                <p:nvPr/>
              </p:nvSpPr>
              <p:spPr bwMode="auto">
                <a:xfrm>
                  <a:off x="2472" y="1531"/>
                  <a:ext cx="0" cy="15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3" name="Line 455"/>
                <p:cNvSpPr>
                  <a:spLocks noChangeShapeType="1"/>
                </p:cNvSpPr>
                <p:nvPr/>
              </p:nvSpPr>
              <p:spPr bwMode="auto">
                <a:xfrm>
                  <a:off x="2560" y="1590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4" name="Line 456"/>
                <p:cNvSpPr>
                  <a:spLocks noChangeShapeType="1"/>
                </p:cNvSpPr>
                <p:nvPr/>
              </p:nvSpPr>
              <p:spPr bwMode="auto">
                <a:xfrm>
                  <a:off x="2680" y="1599"/>
                  <a:ext cx="0" cy="8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5" name="Line 457"/>
                <p:cNvSpPr>
                  <a:spLocks noChangeShapeType="1"/>
                </p:cNvSpPr>
                <p:nvPr/>
              </p:nvSpPr>
              <p:spPr bwMode="auto">
                <a:xfrm>
                  <a:off x="2808" y="1636"/>
                  <a:ext cx="0" cy="5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6" name="Line 458"/>
                <p:cNvSpPr>
                  <a:spLocks noChangeShapeType="1"/>
                </p:cNvSpPr>
                <p:nvPr/>
              </p:nvSpPr>
              <p:spPr bwMode="auto">
                <a:xfrm>
                  <a:off x="2944" y="1650"/>
                  <a:ext cx="0" cy="37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7" name="Line 459"/>
                <p:cNvSpPr>
                  <a:spLocks noChangeShapeType="1"/>
                </p:cNvSpPr>
                <p:nvPr/>
              </p:nvSpPr>
              <p:spPr bwMode="auto">
                <a:xfrm>
                  <a:off x="3168" y="1567"/>
                  <a:ext cx="0" cy="11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8" name="Line 460"/>
                <p:cNvSpPr>
                  <a:spLocks noChangeShapeType="1"/>
                </p:cNvSpPr>
                <p:nvPr/>
              </p:nvSpPr>
              <p:spPr bwMode="auto">
                <a:xfrm>
                  <a:off x="3312" y="1480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9" name="Line 461"/>
                <p:cNvSpPr>
                  <a:spLocks noChangeShapeType="1"/>
                </p:cNvSpPr>
                <p:nvPr/>
              </p:nvSpPr>
              <p:spPr bwMode="auto">
                <a:xfrm>
                  <a:off x="3448" y="1352"/>
                  <a:ext cx="0" cy="3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0" name="Line 462"/>
                <p:cNvSpPr>
                  <a:spLocks noChangeShapeType="1"/>
                </p:cNvSpPr>
                <p:nvPr/>
              </p:nvSpPr>
              <p:spPr bwMode="auto">
                <a:xfrm>
                  <a:off x="3640" y="1237"/>
                  <a:ext cx="0" cy="48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1" name="Oval 463"/>
                <p:cNvSpPr>
                  <a:spLocks noChangeArrowheads="1"/>
                </p:cNvSpPr>
                <p:nvPr/>
              </p:nvSpPr>
              <p:spPr bwMode="auto">
                <a:xfrm rot="2527473">
                  <a:off x="1450" y="1533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2" name="Oval 464"/>
                <p:cNvSpPr>
                  <a:spLocks noChangeArrowheads="1"/>
                </p:cNvSpPr>
                <p:nvPr/>
              </p:nvSpPr>
              <p:spPr bwMode="auto">
                <a:xfrm rot="2527473">
                  <a:off x="1450" y="2006"/>
                  <a:ext cx="71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3" name="Oval 465"/>
                <p:cNvSpPr>
                  <a:spLocks noChangeArrowheads="1"/>
                </p:cNvSpPr>
                <p:nvPr/>
              </p:nvSpPr>
              <p:spPr bwMode="auto">
                <a:xfrm rot="2527473">
                  <a:off x="2114" y="1991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4" name="Oval 466"/>
                <p:cNvSpPr>
                  <a:spLocks noChangeArrowheads="1"/>
                </p:cNvSpPr>
                <p:nvPr/>
              </p:nvSpPr>
              <p:spPr bwMode="auto">
                <a:xfrm rot="2527473">
                  <a:off x="2884" y="1973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5" name="Oval 467"/>
                <p:cNvSpPr>
                  <a:spLocks noChangeArrowheads="1"/>
                </p:cNvSpPr>
                <p:nvPr/>
              </p:nvSpPr>
              <p:spPr bwMode="auto">
                <a:xfrm rot="2527473">
                  <a:off x="1500" y="1829"/>
                  <a:ext cx="64" cy="91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6" name="Oval 468"/>
                <p:cNvSpPr>
                  <a:spLocks noChangeArrowheads="1"/>
                </p:cNvSpPr>
                <p:nvPr/>
              </p:nvSpPr>
              <p:spPr bwMode="auto">
                <a:xfrm rot="2527473">
                  <a:off x="3560" y="1951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7" name="Oval 469"/>
                <p:cNvSpPr>
                  <a:spLocks noChangeArrowheads="1"/>
                </p:cNvSpPr>
                <p:nvPr/>
              </p:nvSpPr>
              <p:spPr bwMode="auto">
                <a:xfrm rot="2527473">
                  <a:off x="4152" y="1834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8" name="Oval 470"/>
                <p:cNvSpPr>
                  <a:spLocks noChangeArrowheads="1"/>
                </p:cNvSpPr>
                <p:nvPr/>
              </p:nvSpPr>
              <p:spPr bwMode="auto">
                <a:xfrm rot="2527473">
                  <a:off x="4356" y="1485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9" name="Line 471"/>
                <p:cNvSpPr>
                  <a:spLocks noChangeShapeType="1"/>
                </p:cNvSpPr>
                <p:nvPr/>
              </p:nvSpPr>
              <p:spPr bwMode="auto">
                <a:xfrm>
                  <a:off x="1522" y="1578"/>
                  <a:ext cx="510" cy="141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0" name="Line 472"/>
                <p:cNvSpPr>
                  <a:spLocks noChangeShapeType="1"/>
                </p:cNvSpPr>
                <p:nvPr/>
              </p:nvSpPr>
              <p:spPr bwMode="auto">
                <a:xfrm flipV="1">
                  <a:off x="1546" y="1781"/>
                  <a:ext cx="654" cy="25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1" name="Line 473"/>
                <p:cNvSpPr>
                  <a:spLocks noChangeShapeType="1"/>
                </p:cNvSpPr>
                <p:nvPr/>
              </p:nvSpPr>
              <p:spPr bwMode="auto">
                <a:xfrm flipV="1">
                  <a:off x="2188" y="1791"/>
                  <a:ext cx="228" cy="21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2" name="Line 474"/>
                <p:cNvSpPr>
                  <a:spLocks noChangeShapeType="1"/>
                </p:cNvSpPr>
                <p:nvPr/>
              </p:nvSpPr>
              <p:spPr bwMode="auto">
                <a:xfrm flipH="1" flipV="1">
                  <a:off x="2818" y="1798"/>
                  <a:ext cx="108" cy="203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3" name="Line 475"/>
                <p:cNvSpPr>
                  <a:spLocks noChangeShapeType="1"/>
                </p:cNvSpPr>
                <p:nvPr/>
              </p:nvSpPr>
              <p:spPr bwMode="auto">
                <a:xfrm flipH="1" flipV="1">
                  <a:off x="3388" y="178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4" name="Line 476"/>
                <p:cNvSpPr>
                  <a:spLocks noChangeShapeType="1"/>
                </p:cNvSpPr>
                <p:nvPr/>
              </p:nvSpPr>
              <p:spPr bwMode="auto">
                <a:xfrm flipH="1" flipV="1">
                  <a:off x="3706" y="1743"/>
                  <a:ext cx="462" cy="12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5" name="Line 477"/>
                <p:cNvSpPr>
                  <a:spLocks noChangeShapeType="1"/>
                </p:cNvSpPr>
                <p:nvPr/>
              </p:nvSpPr>
              <p:spPr bwMode="auto">
                <a:xfrm flipH="1">
                  <a:off x="3694" y="1540"/>
                  <a:ext cx="648" cy="17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6" name="Line 478"/>
                <p:cNvSpPr>
                  <a:spLocks noChangeShapeType="1"/>
                </p:cNvSpPr>
                <p:nvPr/>
              </p:nvSpPr>
              <p:spPr bwMode="auto">
                <a:xfrm>
                  <a:off x="1500" y="1101"/>
                  <a:ext cx="582" cy="62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</p:grpSp>
        </p:grpSp>
      </p:grpSp>
      <p:grpSp>
        <p:nvGrpSpPr>
          <p:cNvPr id="31764" name="Group 17"/>
          <p:cNvGrpSpPr>
            <a:grpSpLocks/>
          </p:cNvGrpSpPr>
          <p:nvPr/>
        </p:nvGrpSpPr>
        <p:grpSpPr bwMode="auto">
          <a:xfrm>
            <a:off x="6096000" y="457200"/>
            <a:ext cx="2978150" cy="1428750"/>
            <a:chOff x="2796" y="671"/>
            <a:chExt cx="2716" cy="1304"/>
          </a:xfrm>
        </p:grpSpPr>
        <p:grpSp>
          <p:nvGrpSpPr>
            <p:cNvPr id="31765" name="Group 18"/>
            <p:cNvGrpSpPr>
              <a:grpSpLocks/>
            </p:cNvGrpSpPr>
            <p:nvPr/>
          </p:nvGrpSpPr>
          <p:grpSpPr bwMode="auto">
            <a:xfrm>
              <a:off x="3227" y="1844"/>
              <a:ext cx="513" cy="131"/>
              <a:chOff x="2201" y="2688"/>
              <a:chExt cx="1946" cy="577"/>
            </a:xfrm>
          </p:grpSpPr>
          <p:sp>
            <p:nvSpPr>
              <p:cNvPr id="32213" name="AutoShape 19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4" name="AutoShape 20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5" name="AutoShape 21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6" name="AutoShape 22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7" name="AutoShape 23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8" name="AutoShape 24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9" name="AutoShape 25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0" name="AutoShape 26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1" name="AutoShape 27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2" name="AutoShape 28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3" name="AutoShape 29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4" name="AutoShape 30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5" name="AutoShape 31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66" name="Group 32"/>
            <p:cNvGrpSpPr>
              <a:grpSpLocks/>
            </p:cNvGrpSpPr>
            <p:nvPr/>
          </p:nvGrpSpPr>
          <p:grpSpPr bwMode="auto">
            <a:xfrm>
              <a:off x="3899" y="1843"/>
              <a:ext cx="513" cy="131"/>
              <a:chOff x="2201" y="2688"/>
              <a:chExt cx="1946" cy="577"/>
            </a:xfrm>
          </p:grpSpPr>
          <p:sp>
            <p:nvSpPr>
              <p:cNvPr id="32200" name="AutoShape 33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1" name="AutoShape 34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2" name="AutoShape 35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3" name="AutoShape 36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4" name="AutoShape 37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5" name="AutoShape 38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6" name="AutoShape 39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7" name="AutoShape 40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8" name="AutoShape 41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9" name="AutoShape 42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0" name="AutoShape 43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1" name="AutoShape 44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2" name="AutoShape 45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67" name="Group 46"/>
            <p:cNvGrpSpPr>
              <a:grpSpLocks/>
            </p:cNvGrpSpPr>
            <p:nvPr/>
          </p:nvGrpSpPr>
          <p:grpSpPr bwMode="auto">
            <a:xfrm>
              <a:off x="4503" y="1773"/>
              <a:ext cx="513" cy="132"/>
              <a:chOff x="2201" y="2688"/>
              <a:chExt cx="1946" cy="577"/>
            </a:xfrm>
          </p:grpSpPr>
          <p:sp>
            <p:nvSpPr>
              <p:cNvPr id="32187" name="AutoShape 47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8" name="AutoShape 48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9" name="AutoShape 49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0" name="AutoShape 50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1" name="AutoShape 51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2" name="AutoShape 52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3" name="AutoShape 53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4" name="AutoShape 54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5" name="AutoShape 55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6" name="AutoShape 56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7" name="AutoShape 57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8" name="AutoShape 58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9" name="AutoShape 59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68" name="Line 60"/>
            <p:cNvSpPr>
              <a:spLocks noChangeShapeType="1"/>
            </p:cNvSpPr>
            <p:nvPr/>
          </p:nvSpPr>
          <p:spPr bwMode="auto">
            <a:xfrm flipH="1">
              <a:off x="3290" y="1425"/>
              <a:ext cx="831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69" name="Line 61"/>
            <p:cNvSpPr>
              <a:spLocks noChangeShapeType="1"/>
            </p:cNvSpPr>
            <p:nvPr/>
          </p:nvSpPr>
          <p:spPr bwMode="auto">
            <a:xfrm flipH="1">
              <a:off x="3659" y="1431"/>
              <a:ext cx="460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70" name="Line 62"/>
            <p:cNvSpPr>
              <a:spLocks noChangeShapeType="1"/>
            </p:cNvSpPr>
            <p:nvPr/>
          </p:nvSpPr>
          <p:spPr bwMode="auto">
            <a:xfrm flipH="1">
              <a:off x="3921" y="1545"/>
              <a:ext cx="277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71" name="Line 63"/>
            <p:cNvSpPr>
              <a:spLocks noChangeShapeType="1"/>
            </p:cNvSpPr>
            <p:nvPr/>
          </p:nvSpPr>
          <p:spPr bwMode="auto">
            <a:xfrm>
              <a:off x="4195" y="1551"/>
              <a:ext cx="147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31772" name="Group 64"/>
            <p:cNvGrpSpPr>
              <a:grpSpLocks/>
            </p:cNvGrpSpPr>
            <p:nvPr/>
          </p:nvGrpSpPr>
          <p:grpSpPr bwMode="auto">
            <a:xfrm>
              <a:off x="2796" y="1732"/>
              <a:ext cx="513" cy="132"/>
              <a:chOff x="2201" y="2688"/>
              <a:chExt cx="1946" cy="577"/>
            </a:xfrm>
          </p:grpSpPr>
          <p:sp>
            <p:nvSpPr>
              <p:cNvPr id="32174" name="AutoShape 65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5" name="AutoShape 66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6" name="AutoShape 67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7" name="AutoShape 68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8" name="AutoShape 69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9" name="AutoShape 70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0" name="AutoShape 71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1" name="AutoShape 72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2" name="AutoShape 73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3" name="AutoShape 74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4" name="AutoShape 75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5" name="AutoShape 76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6" name="AutoShape 77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73" name="Line 78"/>
            <p:cNvSpPr>
              <a:spLocks noChangeShapeType="1"/>
            </p:cNvSpPr>
            <p:nvPr/>
          </p:nvSpPr>
          <p:spPr bwMode="auto">
            <a:xfrm flipH="1">
              <a:off x="2896" y="1427"/>
              <a:ext cx="543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31774" name="Group 79"/>
            <p:cNvGrpSpPr>
              <a:grpSpLocks/>
            </p:cNvGrpSpPr>
            <p:nvPr/>
          </p:nvGrpSpPr>
          <p:grpSpPr bwMode="auto">
            <a:xfrm>
              <a:off x="4878" y="1324"/>
              <a:ext cx="184" cy="73"/>
              <a:chOff x="1024" y="3264"/>
              <a:chExt cx="320" cy="296"/>
            </a:xfrm>
          </p:grpSpPr>
          <p:sp>
            <p:nvSpPr>
              <p:cNvPr id="32170" name="Rectangle 80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1" name="Rectangle 81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2" name="Rectangle 82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3" name="Rectangle 83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75" name="Group 84"/>
            <p:cNvGrpSpPr>
              <a:grpSpLocks/>
            </p:cNvGrpSpPr>
            <p:nvPr/>
          </p:nvGrpSpPr>
          <p:grpSpPr bwMode="auto">
            <a:xfrm>
              <a:off x="3658" y="909"/>
              <a:ext cx="990" cy="315"/>
              <a:chOff x="1832" y="1576"/>
              <a:chExt cx="1720" cy="1272"/>
            </a:xfrm>
          </p:grpSpPr>
          <p:grpSp>
            <p:nvGrpSpPr>
              <p:cNvPr id="32022" name="Group 85"/>
              <p:cNvGrpSpPr>
                <a:grpSpLocks/>
              </p:cNvGrpSpPr>
              <p:nvPr/>
            </p:nvGrpSpPr>
            <p:grpSpPr bwMode="auto">
              <a:xfrm>
                <a:off x="1832" y="1992"/>
                <a:ext cx="888" cy="648"/>
                <a:chOff x="1752" y="2224"/>
                <a:chExt cx="888" cy="648"/>
              </a:xfrm>
            </p:grpSpPr>
            <p:grpSp>
              <p:nvGrpSpPr>
                <p:cNvPr id="32134" name="Group 86"/>
                <p:cNvGrpSpPr>
                  <a:grpSpLocks/>
                </p:cNvGrpSpPr>
                <p:nvPr/>
              </p:nvGrpSpPr>
              <p:grpSpPr bwMode="auto">
                <a:xfrm>
                  <a:off x="1752" y="2224"/>
                  <a:ext cx="496" cy="528"/>
                  <a:chOff x="2016" y="2000"/>
                  <a:chExt cx="496" cy="528"/>
                </a:xfrm>
              </p:grpSpPr>
              <p:sp>
                <p:nvSpPr>
                  <p:cNvPr id="3216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3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4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8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35" name="Group 95"/>
                <p:cNvGrpSpPr>
                  <a:grpSpLocks/>
                </p:cNvGrpSpPr>
                <p:nvPr/>
              </p:nvGrpSpPr>
              <p:grpSpPr bwMode="auto">
                <a:xfrm>
                  <a:off x="1896" y="2256"/>
                  <a:ext cx="496" cy="528"/>
                  <a:chOff x="2016" y="2000"/>
                  <a:chExt cx="496" cy="528"/>
                </a:xfrm>
              </p:grpSpPr>
              <p:sp>
                <p:nvSpPr>
                  <p:cNvPr id="3215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9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0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1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36" name="Group 104"/>
                <p:cNvGrpSpPr>
                  <a:grpSpLocks/>
                </p:cNvGrpSpPr>
                <p:nvPr/>
              </p:nvGrpSpPr>
              <p:grpSpPr bwMode="auto">
                <a:xfrm>
                  <a:off x="2000" y="2312"/>
                  <a:ext cx="496" cy="528"/>
                  <a:chOff x="2016" y="2000"/>
                  <a:chExt cx="496" cy="528"/>
                </a:xfrm>
              </p:grpSpPr>
              <p:sp>
                <p:nvSpPr>
                  <p:cNvPr id="3214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7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8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9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0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1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3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37" name="Group 113"/>
                <p:cNvGrpSpPr>
                  <a:grpSpLocks/>
                </p:cNvGrpSpPr>
                <p:nvPr/>
              </p:nvGrpSpPr>
              <p:grpSpPr bwMode="auto">
                <a:xfrm>
                  <a:off x="2144" y="2344"/>
                  <a:ext cx="496" cy="528"/>
                  <a:chOff x="2016" y="2000"/>
                  <a:chExt cx="496" cy="528"/>
                </a:xfrm>
              </p:grpSpPr>
              <p:sp>
                <p:nvSpPr>
                  <p:cNvPr id="3213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  <p:grpSp>
            <p:nvGrpSpPr>
              <p:cNvPr id="32023" name="Group 122"/>
              <p:cNvGrpSpPr>
                <a:grpSpLocks/>
              </p:cNvGrpSpPr>
              <p:nvPr/>
            </p:nvGrpSpPr>
            <p:grpSpPr bwMode="auto">
              <a:xfrm>
                <a:off x="2208" y="1576"/>
                <a:ext cx="888" cy="648"/>
                <a:chOff x="1800" y="1552"/>
                <a:chExt cx="888" cy="648"/>
              </a:xfrm>
            </p:grpSpPr>
            <p:grpSp>
              <p:nvGrpSpPr>
                <p:cNvPr id="32098" name="Group 123"/>
                <p:cNvGrpSpPr>
                  <a:grpSpLocks/>
                </p:cNvGrpSpPr>
                <p:nvPr/>
              </p:nvGrpSpPr>
              <p:grpSpPr bwMode="auto">
                <a:xfrm>
                  <a:off x="1800" y="1552"/>
                  <a:ext cx="496" cy="528"/>
                  <a:chOff x="2016" y="2000"/>
                  <a:chExt cx="496" cy="528"/>
                </a:xfrm>
              </p:grpSpPr>
              <p:sp>
                <p:nvSpPr>
                  <p:cNvPr id="32126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0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99" name="Group 132"/>
                <p:cNvGrpSpPr>
                  <a:grpSpLocks/>
                </p:cNvGrpSpPr>
                <p:nvPr/>
              </p:nvGrpSpPr>
              <p:grpSpPr bwMode="auto">
                <a:xfrm>
                  <a:off x="1944" y="1584"/>
                  <a:ext cx="496" cy="528"/>
                  <a:chOff x="2016" y="2000"/>
                  <a:chExt cx="496" cy="528"/>
                </a:xfrm>
              </p:grpSpPr>
              <p:sp>
                <p:nvSpPr>
                  <p:cNvPr id="3211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9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0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1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2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3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4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5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00" name="Group 141"/>
                <p:cNvGrpSpPr>
                  <a:grpSpLocks/>
                </p:cNvGrpSpPr>
                <p:nvPr/>
              </p:nvGrpSpPr>
              <p:grpSpPr bwMode="auto">
                <a:xfrm>
                  <a:off x="2048" y="1640"/>
                  <a:ext cx="496" cy="528"/>
                  <a:chOff x="2016" y="2000"/>
                  <a:chExt cx="496" cy="528"/>
                </a:xfrm>
              </p:grpSpPr>
              <p:sp>
                <p:nvSpPr>
                  <p:cNvPr id="32110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1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2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3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01" name="Group 150"/>
                <p:cNvGrpSpPr>
                  <a:grpSpLocks/>
                </p:cNvGrpSpPr>
                <p:nvPr/>
              </p:nvGrpSpPr>
              <p:grpSpPr bwMode="auto">
                <a:xfrm>
                  <a:off x="2192" y="1672"/>
                  <a:ext cx="496" cy="528"/>
                  <a:chOff x="2016" y="2000"/>
                  <a:chExt cx="496" cy="528"/>
                </a:xfrm>
              </p:grpSpPr>
              <p:sp>
                <p:nvSpPr>
                  <p:cNvPr id="32102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5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6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7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8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9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  <p:grpSp>
            <p:nvGrpSpPr>
              <p:cNvPr id="32024" name="Group 159"/>
              <p:cNvGrpSpPr>
                <a:grpSpLocks/>
              </p:cNvGrpSpPr>
              <p:nvPr/>
            </p:nvGrpSpPr>
            <p:grpSpPr bwMode="auto">
              <a:xfrm>
                <a:off x="2288" y="2200"/>
                <a:ext cx="888" cy="648"/>
                <a:chOff x="2560" y="2264"/>
                <a:chExt cx="888" cy="648"/>
              </a:xfrm>
            </p:grpSpPr>
            <p:grpSp>
              <p:nvGrpSpPr>
                <p:cNvPr id="32062" name="Group 160"/>
                <p:cNvGrpSpPr>
                  <a:grpSpLocks/>
                </p:cNvGrpSpPr>
                <p:nvPr/>
              </p:nvGrpSpPr>
              <p:grpSpPr bwMode="auto">
                <a:xfrm>
                  <a:off x="2560" y="2264"/>
                  <a:ext cx="496" cy="528"/>
                  <a:chOff x="2016" y="2000"/>
                  <a:chExt cx="496" cy="528"/>
                </a:xfrm>
              </p:grpSpPr>
              <p:sp>
                <p:nvSpPr>
                  <p:cNvPr id="32090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3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5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7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63" name="Group 169"/>
                <p:cNvGrpSpPr>
                  <a:grpSpLocks/>
                </p:cNvGrpSpPr>
                <p:nvPr/>
              </p:nvGrpSpPr>
              <p:grpSpPr bwMode="auto">
                <a:xfrm>
                  <a:off x="2704" y="2296"/>
                  <a:ext cx="496" cy="528"/>
                  <a:chOff x="2016" y="2000"/>
                  <a:chExt cx="496" cy="528"/>
                </a:xfrm>
              </p:grpSpPr>
              <p:sp>
                <p:nvSpPr>
                  <p:cNvPr id="32082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3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4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5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6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7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8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9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64" name="Group 178"/>
                <p:cNvGrpSpPr>
                  <a:grpSpLocks/>
                </p:cNvGrpSpPr>
                <p:nvPr/>
              </p:nvGrpSpPr>
              <p:grpSpPr bwMode="auto">
                <a:xfrm>
                  <a:off x="2808" y="2352"/>
                  <a:ext cx="496" cy="528"/>
                  <a:chOff x="2016" y="2000"/>
                  <a:chExt cx="496" cy="528"/>
                </a:xfrm>
              </p:grpSpPr>
              <p:sp>
                <p:nvSpPr>
                  <p:cNvPr id="32074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5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6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7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8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0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1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65" name="Group 187"/>
                <p:cNvGrpSpPr>
                  <a:grpSpLocks/>
                </p:cNvGrpSpPr>
                <p:nvPr/>
              </p:nvGrpSpPr>
              <p:grpSpPr bwMode="auto">
                <a:xfrm>
                  <a:off x="2952" y="2384"/>
                  <a:ext cx="496" cy="528"/>
                  <a:chOff x="2016" y="2000"/>
                  <a:chExt cx="496" cy="528"/>
                </a:xfrm>
              </p:grpSpPr>
              <p:sp>
                <p:nvSpPr>
                  <p:cNvPr id="32066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7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8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9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0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1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2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3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  <p:grpSp>
            <p:nvGrpSpPr>
              <p:cNvPr id="32025" name="Group 196"/>
              <p:cNvGrpSpPr>
                <a:grpSpLocks/>
              </p:cNvGrpSpPr>
              <p:nvPr/>
            </p:nvGrpSpPr>
            <p:grpSpPr bwMode="auto">
              <a:xfrm>
                <a:off x="2664" y="1736"/>
                <a:ext cx="888" cy="648"/>
                <a:chOff x="2608" y="1592"/>
                <a:chExt cx="888" cy="648"/>
              </a:xfrm>
            </p:grpSpPr>
            <p:grpSp>
              <p:nvGrpSpPr>
                <p:cNvPr id="32026" name="Group 197"/>
                <p:cNvGrpSpPr>
                  <a:grpSpLocks/>
                </p:cNvGrpSpPr>
                <p:nvPr/>
              </p:nvGrpSpPr>
              <p:grpSpPr bwMode="auto">
                <a:xfrm>
                  <a:off x="2608" y="1592"/>
                  <a:ext cx="496" cy="528"/>
                  <a:chOff x="2016" y="2000"/>
                  <a:chExt cx="496" cy="528"/>
                </a:xfrm>
              </p:grpSpPr>
              <p:sp>
                <p:nvSpPr>
                  <p:cNvPr id="3205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5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7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8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9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0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1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27" name="Group 206"/>
                <p:cNvGrpSpPr>
                  <a:grpSpLocks/>
                </p:cNvGrpSpPr>
                <p:nvPr/>
              </p:nvGrpSpPr>
              <p:grpSpPr bwMode="auto">
                <a:xfrm>
                  <a:off x="2752" y="1624"/>
                  <a:ext cx="496" cy="528"/>
                  <a:chOff x="2016" y="2000"/>
                  <a:chExt cx="496" cy="528"/>
                </a:xfrm>
              </p:grpSpPr>
              <p:sp>
                <p:nvSpPr>
                  <p:cNvPr id="32046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7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9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0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1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2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3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28" name="Group 215"/>
                <p:cNvGrpSpPr>
                  <a:grpSpLocks/>
                </p:cNvGrpSpPr>
                <p:nvPr/>
              </p:nvGrpSpPr>
              <p:grpSpPr bwMode="auto">
                <a:xfrm>
                  <a:off x="2840" y="1664"/>
                  <a:ext cx="496" cy="528"/>
                  <a:chOff x="2016" y="2000"/>
                  <a:chExt cx="496" cy="528"/>
                </a:xfrm>
              </p:grpSpPr>
              <p:sp>
                <p:nvSpPr>
                  <p:cNvPr id="32038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9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0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1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2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3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4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5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29" name="Group 224"/>
                <p:cNvGrpSpPr>
                  <a:grpSpLocks/>
                </p:cNvGrpSpPr>
                <p:nvPr/>
              </p:nvGrpSpPr>
              <p:grpSpPr bwMode="auto">
                <a:xfrm>
                  <a:off x="3000" y="1712"/>
                  <a:ext cx="496" cy="528"/>
                  <a:chOff x="2016" y="2000"/>
                  <a:chExt cx="496" cy="528"/>
                </a:xfrm>
              </p:grpSpPr>
              <p:sp>
                <p:nvSpPr>
                  <p:cNvPr id="32030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1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2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3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4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5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6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7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</p:grpSp>
        <p:grpSp>
          <p:nvGrpSpPr>
            <p:cNvPr id="31776" name="Group 233"/>
            <p:cNvGrpSpPr>
              <a:grpSpLocks/>
            </p:cNvGrpSpPr>
            <p:nvPr/>
          </p:nvGrpSpPr>
          <p:grpSpPr bwMode="auto">
            <a:xfrm>
              <a:off x="3703" y="1382"/>
              <a:ext cx="185" cy="74"/>
              <a:chOff x="1024" y="3264"/>
              <a:chExt cx="320" cy="296"/>
            </a:xfrm>
          </p:grpSpPr>
          <p:sp>
            <p:nvSpPr>
              <p:cNvPr id="32018" name="Rectangle 23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9" name="Rectangle 23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20" name="Rectangle 23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21" name="Rectangle 23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77" name="Group 238"/>
            <p:cNvGrpSpPr>
              <a:grpSpLocks/>
            </p:cNvGrpSpPr>
            <p:nvPr/>
          </p:nvGrpSpPr>
          <p:grpSpPr bwMode="auto">
            <a:xfrm>
              <a:off x="4152" y="1376"/>
              <a:ext cx="184" cy="73"/>
              <a:chOff x="1024" y="3264"/>
              <a:chExt cx="320" cy="296"/>
            </a:xfrm>
          </p:grpSpPr>
          <p:sp>
            <p:nvSpPr>
              <p:cNvPr id="32014" name="Rectangle 23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5" name="Rectangle 24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6" name="Rectangle 24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7" name="Rectangle 24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78" name="Group 243"/>
            <p:cNvGrpSpPr>
              <a:grpSpLocks/>
            </p:cNvGrpSpPr>
            <p:nvPr/>
          </p:nvGrpSpPr>
          <p:grpSpPr bwMode="auto">
            <a:xfrm>
              <a:off x="5005" y="1169"/>
              <a:ext cx="183" cy="73"/>
              <a:chOff x="1024" y="3264"/>
              <a:chExt cx="320" cy="296"/>
            </a:xfrm>
          </p:grpSpPr>
          <p:sp>
            <p:nvSpPr>
              <p:cNvPr id="32010" name="Rectangle 24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1" name="Rectangle 24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2" name="Rectangle 24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3" name="Rectangle 24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79" name="Group 248"/>
            <p:cNvGrpSpPr>
              <a:grpSpLocks/>
            </p:cNvGrpSpPr>
            <p:nvPr/>
          </p:nvGrpSpPr>
          <p:grpSpPr bwMode="auto">
            <a:xfrm>
              <a:off x="4528" y="1367"/>
              <a:ext cx="184" cy="73"/>
              <a:chOff x="1024" y="3264"/>
              <a:chExt cx="320" cy="296"/>
            </a:xfrm>
          </p:grpSpPr>
          <p:sp>
            <p:nvSpPr>
              <p:cNvPr id="32006" name="Rectangle 24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7" name="Rectangle 25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8" name="Rectangle 25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9" name="Rectangle 25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0" name="Group 253"/>
            <p:cNvGrpSpPr>
              <a:grpSpLocks/>
            </p:cNvGrpSpPr>
            <p:nvPr/>
          </p:nvGrpSpPr>
          <p:grpSpPr bwMode="auto">
            <a:xfrm>
              <a:off x="3176" y="1260"/>
              <a:ext cx="185" cy="73"/>
              <a:chOff x="1024" y="3264"/>
              <a:chExt cx="320" cy="296"/>
            </a:xfrm>
          </p:grpSpPr>
          <p:sp>
            <p:nvSpPr>
              <p:cNvPr id="32002" name="Rectangle 25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3" name="Rectangle 25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4" name="Rectangle 25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5" name="Rectangle 25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1" name="Group 258"/>
            <p:cNvGrpSpPr>
              <a:grpSpLocks/>
            </p:cNvGrpSpPr>
            <p:nvPr/>
          </p:nvGrpSpPr>
          <p:grpSpPr bwMode="auto">
            <a:xfrm>
              <a:off x="3158" y="1191"/>
              <a:ext cx="184" cy="73"/>
              <a:chOff x="1024" y="3264"/>
              <a:chExt cx="320" cy="296"/>
            </a:xfrm>
          </p:grpSpPr>
          <p:sp>
            <p:nvSpPr>
              <p:cNvPr id="31998" name="Rectangle 25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9" name="Rectangle 26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0" name="Rectangle 26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1" name="Rectangle 26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2" name="Group 263"/>
            <p:cNvGrpSpPr>
              <a:grpSpLocks/>
            </p:cNvGrpSpPr>
            <p:nvPr/>
          </p:nvGrpSpPr>
          <p:grpSpPr bwMode="auto">
            <a:xfrm>
              <a:off x="3323" y="1395"/>
              <a:ext cx="184" cy="73"/>
              <a:chOff x="1024" y="3264"/>
              <a:chExt cx="320" cy="296"/>
            </a:xfrm>
          </p:grpSpPr>
          <p:sp>
            <p:nvSpPr>
              <p:cNvPr id="31994" name="Rectangle 26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5" name="Rectangle 26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6" name="Rectangle 26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7" name="Rectangle 26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3" name="Group 268"/>
            <p:cNvGrpSpPr>
              <a:grpSpLocks/>
            </p:cNvGrpSpPr>
            <p:nvPr/>
          </p:nvGrpSpPr>
          <p:grpSpPr bwMode="auto">
            <a:xfrm>
              <a:off x="2799" y="1168"/>
              <a:ext cx="154" cy="61"/>
              <a:chOff x="428" y="2146"/>
              <a:chExt cx="268" cy="244"/>
            </a:xfrm>
          </p:grpSpPr>
          <p:sp>
            <p:nvSpPr>
              <p:cNvPr id="31985" name="Rectangle 269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6" name="Rectangle 270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7" name="Rectangle 271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8" name="Rectangle 272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9" name="Rectangle 273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0" name="Rectangle 274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1" name="Rectangle 275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2" name="Rectangle 276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3" name="Rectangle 277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4" name="Group 278"/>
            <p:cNvGrpSpPr>
              <a:grpSpLocks/>
            </p:cNvGrpSpPr>
            <p:nvPr/>
          </p:nvGrpSpPr>
          <p:grpSpPr bwMode="auto">
            <a:xfrm>
              <a:off x="2801" y="1232"/>
              <a:ext cx="154" cy="61"/>
              <a:chOff x="428" y="2146"/>
              <a:chExt cx="268" cy="244"/>
            </a:xfrm>
          </p:grpSpPr>
          <p:sp>
            <p:nvSpPr>
              <p:cNvPr id="31976" name="Rectangle 279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7" name="Rectangle 280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8" name="Rectangle 281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9" name="Rectangle 282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0" name="Rectangle 283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1" name="Rectangle 284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2" name="Rectangle 285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3" name="Rectangle 286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4" name="Rectangle 287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85" name="Rectangle 288"/>
            <p:cNvSpPr>
              <a:spLocks noChangeArrowheads="1"/>
            </p:cNvSpPr>
            <p:nvPr/>
          </p:nvSpPr>
          <p:spPr bwMode="auto">
            <a:xfrm>
              <a:off x="3017" y="1167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1786" name="Rectangle 289"/>
            <p:cNvSpPr>
              <a:spLocks noChangeArrowheads="1"/>
            </p:cNvSpPr>
            <p:nvPr/>
          </p:nvSpPr>
          <p:spPr bwMode="auto">
            <a:xfrm>
              <a:off x="3020" y="1229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87" name="Group 290"/>
            <p:cNvGrpSpPr>
              <a:grpSpLocks/>
            </p:cNvGrpSpPr>
            <p:nvPr/>
          </p:nvGrpSpPr>
          <p:grpSpPr bwMode="auto">
            <a:xfrm>
              <a:off x="2932" y="1390"/>
              <a:ext cx="154" cy="61"/>
              <a:chOff x="428" y="2146"/>
              <a:chExt cx="268" cy="244"/>
            </a:xfrm>
          </p:grpSpPr>
          <p:sp>
            <p:nvSpPr>
              <p:cNvPr id="31967" name="Rectangle 29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8" name="Rectangle 29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9" name="Rectangle 29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0" name="Rectangle 29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1" name="Rectangle 29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2" name="Rectangle 29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3" name="Rectangle 29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4" name="Rectangle 29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5" name="Rectangle 29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8" name="Group 300"/>
            <p:cNvGrpSpPr>
              <a:grpSpLocks/>
            </p:cNvGrpSpPr>
            <p:nvPr/>
          </p:nvGrpSpPr>
          <p:grpSpPr bwMode="auto">
            <a:xfrm>
              <a:off x="2945" y="1465"/>
              <a:ext cx="155" cy="60"/>
              <a:chOff x="428" y="2146"/>
              <a:chExt cx="268" cy="244"/>
            </a:xfrm>
          </p:grpSpPr>
          <p:sp>
            <p:nvSpPr>
              <p:cNvPr id="31958" name="Rectangle 30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9" name="Rectangle 30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0" name="Rectangle 30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1" name="Rectangle 30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2" name="Rectangle 30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3" name="Rectangle 30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4" name="Rectangle 30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5" name="Rectangle 30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6" name="Rectangle 30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89" name="Rectangle 310"/>
            <p:cNvSpPr>
              <a:spLocks noChangeArrowheads="1"/>
            </p:cNvSpPr>
            <p:nvPr/>
          </p:nvSpPr>
          <p:spPr bwMode="auto">
            <a:xfrm>
              <a:off x="3127" y="1431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90" name="Group 311"/>
            <p:cNvGrpSpPr>
              <a:grpSpLocks/>
            </p:cNvGrpSpPr>
            <p:nvPr/>
          </p:nvGrpSpPr>
          <p:grpSpPr bwMode="auto">
            <a:xfrm>
              <a:off x="3466" y="1524"/>
              <a:ext cx="155" cy="60"/>
              <a:chOff x="428" y="2146"/>
              <a:chExt cx="268" cy="244"/>
            </a:xfrm>
          </p:grpSpPr>
          <p:sp>
            <p:nvSpPr>
              <p:cNvPr id="31949" name="Rectangle 312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0" name="Rectangle 313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1" name="Rectangle 314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2" name="Rectangle 315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3" name="Rectangle 316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4" name="Rectangle 317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5" name="Rectangle 318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6" name="Rectangle 319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7" name="Rectangle 320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91" name="Rectangle 321"/>
            <p:cNvSpPr>
              <a:spLocks noChangeArrowheads="1"/>
            </p:cNvSpPr>
            <p:nvPr/>
          </p:nvSpPr>
          <p:spPr bwMode="auto">
            <a:xfrm>
              <a:off x="3680" y="1471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92" name="Group 322"/>
            <p:cNvGrpSpPr>
              <a:grpSpLocks/>
            </p:cNvGrpSpPr>
            <p:nvPr/>
          </p:nvGrpSpPr>
          <p:grpSpPr bwMode="auto">
            <a:xfrm>
              <a:off x="4133" y="1520"/>
              <a:ext cx="153" cy="41"/>
              <a:chOff x="2378" y="3784"/>
              <a:chExt cx="268" cy="166"/>
            </a:xfrm>
          </p:grpSpPr>
          <p:sp>
            <p:nvSpPr>
              <p:cNvPr id="31943" name="Rectangle 323"/>
              <p:cNvSpPr>
                <a:spLocks noChangeArrowheads="1"/>
              </p:cNvSpPr>
              <p:nvPr/>
            </p:nvSpPr>
            <p:spPr bwMode="auto">
              <a:xfrm>
                <a:off x="2582" y="379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4" name="Rectangle 324"/>
              <p:cNvSpPr>
                <a:spLocks noChangeArrowheads="1"/>
              </p:cNvSpPr>
              <p:nvPr/>
            </p:nvSpPr>
            <p:spPr bwMode="auto">
              <a:xfrm>
                <a:off x="2486" y="378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5" name="Rectangle 325"/>
              <p:cNvSpPr>
                <a:spLocks noChangeArrowheads="1"/>
              </p:cNvSpPr>
              <p:nvPr/>
            </p:nvSpPr>
            <p:spPr bwMode="auto">
              <a:xfrm>
                <a:off x="2576" y="387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6" name="Rectangle 326"/>
              <p:cNvSpPr>
                <a:spLocks noChangeArrowheads="1"/>
              </p:cNvSpPr>
              <p:nvPr/>
            </p:nvSpPr>
            <p:spPr bwMode="auto">
              <a:xfrm>
                <a:off x="2480" y="386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7" name="Rectangle 327"/>
              <p:cNvSpPr>
                <a:spLocks noChangeArrowheads="1"/>
              </p:cNvSpPr>
              <p:nvPr/>
            </p:nvSpPr>
            <p:spPr bwMode="auto">
              <a:xfrm>
                <a:off x="2384" y="380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8" name="Rectangle 328"/>
              <p:cNvSpPr>
                <a:spLocks noChangeArrowheads="1"/>
              </p:cNvSpPr>
              <p:nvPr/>
            </p:nvSpPr>
            <p:spPr bwMode="auto">
              <a:xfrm>
                <a:off x="2378" y="388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93" name="Rectangle 329"/>
            <p:cNvSpPr>
              <a:spLocks noChangeArrowheads="1"/>
            </p:cNvSpPr>
            <p:nvPr/>
          </p:nvSpPr>
          <p:spPr bwMode="auto">
            <a:xfrm>
              <a:off x="4173" y="1470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94" name="Group 330"/>
            <p:cNvGrpSpPr>
              <a:grpSpLocks/>
            </p:cNvGrpSpPr>
            <p:nvPr/>
          </p:nvGrpSpPr>
          <p:grpSpPr bwMode="auto">
            <a:xfrm>
              <a:off x="4502" y="1510"/>
              <a:ext cx="154" cy="60"/>
              <a:chOff x="428" y="2146"/>
              <a:chExt cx="268" cy="244"/>
            </a:xfrm>
          </p:grpSpPr>
          <p:sp>
            <p:nvSpPr>
              <p:cNvPr id="31934" name="Rectangle 33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5" name="Rectangle 33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6" name="Rectangle 33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7" name="Rectangle 33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8" name="Rectangle 33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9" name="Rectangle 33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0" name="Rectangle 33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1" name="Rectangle 33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2" name="Rectangle 33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95" name="Group 340"/>
            <p:cNvGrpSpPr>
              <a:grpSpLocks/>
            </p:cNvGrpSpPr>
            <p:nvPr/>
          </p:nvGrpSpPr>
          <p:grpSpPr bwMode="auto">
            <a:xfrm>
              <a:off x="4689" y="1540"/>
              <a:ext cx="155" cy="61"/>
              <a:chOff x="428" y="2146"/>
              <a:chExt cx="268" cy="244"/>
            </a:xfrm>
          </p:grpSpPr>
          <p:sp>
            <p:nvSpPr>
              <p:cNvPr id="31925" name="Rectangle 34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6" name="Rectangle 34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7" name="Rectangle 34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8" name="Rectangle 34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9" name="Rectangle 34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0" name="Rectangle 34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1" name="Rectangle 34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2" name="Rectangle 34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3" name="Rectangle 34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96" name="Rectangle 350"/>
            <p:cNvSpPr>
              <a:spLocks noChangeArrowheads="1"/>
            </p:cNvSpPr>
            <p:nvPr/>
          </p:nvSpPr>
          <p:spPr bwMode="auto">
            <a:xfrm>
              <a:off x="4625" y="1455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1797" name="Rectangle 351"/>
            <p:cNvSpPr>
              <a:spLocks noChangeArrowheads="1"/>
            </p:cNvSpPr>
            <p:nvPr/>
          </p:nvSpPr>
          <p:spPr bwMode="auto">
            <a:xfrm>
              <a:off x="5229" y="1187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98" name="Group 352"/>
            <p:cNvGrpSpPr>
              <a:grpSpLocks/>
            </p:cNvGrpSpPr>
            <p:nvPr/>
          </p:nvGrpSpPr>
          <p:grpSpPr bwMode="auto">
            <a:xfrm>
              <a:off x="5250" y="1298"/>
              <a:ext cx="155" cy="60"/>
              <a:chOff x="428" y="2146"/>
              <a:chExt cx="268" cy="244"/>
            </a:xfrm>
          </p:grpSpPr>
          <p:sp>
            <p:nvSpPr>
              <p:cNvPr id="31916" name="Rectangle 353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7" name="Rectangle 354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8" name="Rectangle 355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9" name="Rectangle 356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0" name="Rectangle 357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1" name="Rectangle 358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2" name="Rectangle 359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3" name="Rectangle 360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4" name="Rectangle 361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99" name="Group 362"/>
            <p:cNvGrpSpPr>
              <a:grpSpLocks/>
            </p:cNvGrpSpPr>
            <p:nvPr/>
          </p:nvGrpSpPr>
          <p:grpSpPr bwMode="auto">
            <a:xfrm>
              <a:off x="5230" y="1408"/>
              <a:ext cx="154" cy="61"/>
              <a:chOff x="428" y="2146"/>
              <a:chExt cx="268" cy="244"/>
            </a:xfrm>
          </p:grpSpPr>
          <p:sp>
            <p:nvSpPr>
              <p:cNvPr id="31907" name="Rectangle 363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8" name="Rectangle 364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9" name="Rectangle 365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0" name="Rectangle 366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1" name="Rectangle 367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2" name="Rectangle 368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3" name="Rectangle 369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4" name="Rectangle 370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5" name="Rectangle 371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800" name="Rectangle 372"/>
            <p:cNvSpPr>
              <a:spLocks noChangeArrowheads="1"/>
            </p:cNvSpPr>
            <p:nvPr/>
          </p:nvSpPr>
          <p:spPr bwMode="auto">
            <a:xfrm>
              <a:off x="5115" y="1344"/>
              <a:ext cx="93" cy="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1801" name="Rectangle 373"/>
            <p:cNvSpPr>
              <a:spLocks noChangeArrowheads="1"/>
            </p:cNvSpPr>
            <p:nvPr/>
          </p:nvSpPr>
          <p:spPr bwMode="auto">
            <a:xfrm>
              <a:off x="5094" y="1401"/>
              <a:ext cx="94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802" name="Group 374"/>
            <p:cNvGrpSpPr>
              <a:grpSpLocks/>
            </p:cNvGrpSpPr>
            <p:nvPr/>
          </p:nvGrpSpPr>
          <p:grpSpPr bwMode="auto">
            <a:xfrm>
              <a:off x="5171" y="1035"/>
              <a:ext cx="155" cy="60"/>
              <a:chOff x="428" y="2146"/>
              <a:chExt cx="268" cy="244"/>
            </a:xfrm>
          </p:grpSpPr>
          <p:sp>
            <p:nvSpPr>
              <p:cNvPr id="31898" name="Rectangle 375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9" name="Rectangle 376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0" name="Rectangle 377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1" name="Rectangle 378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2" name="Rectangle 379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3" name="Rectangle 380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4" name="Rectangle 381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5" name="Rectangle 382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6" name="Rectangle 383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803" name="Rectangle 384"/>
            <p:cNvSpPr>
              <a:spLocks noChangeArrowheads="1"/>
            </p:cNvSpPr>
            <p:nvPr/>
          </p:nvSpPr>
          <p:spPr bwMode="auto">
            <a:xfrm>
              <a:off x="5025" y="1071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804" name="Group 385"/>
            <p:cNvGrpSpPr>
              <a:grpSpLocks/>
            </p:cNvGrpSpPr>
            <p:nvPr/>
          </p:nvGrpSpPr>
          <p:grpSpPr bwMode="auto">
            <a:xfrm>
              <a:off x="5030" y="933"/>
              <a:ext cx="154" cy="61"/>
              <a:chOff x="428" y="2146"/>
              <a:chExt cx="268" cy="244"/>
            </a:xfrm>
          </p:grpSpPr>
          <p:sp>
            <p:nvSpPr>
              <p:cNvPr id="31889" name="Rectangle 38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0" name="Rectangle 38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1" name="Rectangle 38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2" name="Rectangle 38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3" name="Rectangle 39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4" name="Rectangle 39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5" name="Rectangle 39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6" name="Rectangle 39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7" name="Rectangle 39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805" name="Group 395"/>
            <p:cNvGrpSpPr>
              <a:grpSpLocks/>
            </p:cNvGrpSpPr>
            <p:nvPr/>
          </p:nvGrpSpPr>
          <p:grpSpPr bwMode="auto">
            <a:xfrm>
              <a:off x="3328" y="911"/>
              <a:ext cx="155" cy="61"/>
              <a:chOff x="428" y="2146"/>
              <a:chExt cx="268" cy="244"/>
            </a:xfrm>
          </p:grpSpPr>
          <p:sp>
            <p:nvSpPr>
              <p:cNvPr id="31880" name="Rectangle 39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1" name="Rectangle 39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2" name="Rectangle 39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3" name="Rectangle 39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4" name="Rectangle 40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5" name="Rectangle 40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6" name="Rectangle 40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7" name="Rectangle 40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8" name="Rectangle 40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806" name="Group 405"/>
            <p:cNvGrpSpPr>
              <a:grpSpLocks/>
            </p:cNvGrpSpPr>
            <p:nvPr/>
          </p:nvGrpSpPr>
          <p:grpSpPr bwMode="auto">
            <a:xfrm>
              <a:off x="3087" y="996"/>
              <a:ext cx="154" cy="60"/>
              <a:chOff x="428" y="2146"/>
              <a:chExt cx="268" cy="244"/>
            </a:xfrm>
          </p:grpSpPr>
          <p:sp>
            <p:nvSpPr>
              <p:cNvPr id="31871" name="Rectangle 40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2" name="Rectangle 40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3" name="Rectangle 40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4" name="Rectangle 40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5" name="Rectangle 41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6" name="Rectangle 41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7" name="Rectangle 41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8" name="Rectangle 41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9" name="Rectangle 41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807" name="Group 415"/>
            <p:cNvGrpSpPr>
              <a:grpSpLocks/>
            </p:cNvGrpSpPr>
            <p:nvPr/>
          </p:nvGrpSpPr>
          <p:grpSpPr bwMode="auto">
            <a:xfrm>
              <a:off x="3136" y="1499"/>
              <a:ext cx="153" cy="61"/>
              <a:chOff x="428" y="2146"/>
              <a:chExt cx="268" cy="244"/>
            </a:xfrm>
          </p:grpSpPr>
          <p:sp>
            <p:nvSpPr>
              <p:cNvPr id="31862" name="Rectangle 41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3" name="Rectangle 41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4" name="Rectangle 41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5" name="Rectangle 41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6" name="Rectangle 42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7" name="Rectangle 42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8" name="Rectangle 42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9" name="Rectangle 42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0" name="Rectangle 42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808" name="Rectangle 425"/>
            <p:cNvSpPr>
              <a:spLocks noChangeArrowheads="1"/>
            </p:cNvSpPr>
            <p:nvPr/>
          </p:nvSpPr>
          <p:spPr bwMode="auto">
            <a:xfrm>
              <a:off x="4915" y="995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1809" name="Rectangle 426"/>
            <p:cNvSpPr>
              <a:spLocks noChangeArrowheads="1"/>
            </p:cNvSpPr>
            <p:nvPr/>
          </p:nvSpPr>
          <p:spPr bwMode="auto">
            <a:xfrm>
              <a:off x="3258" y="1038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810" name="Group 427"/>
            <p:cNvGrpSpPr>
              <a:grpSpLocks/>
            </p:cNvGrpSpPr>
            <p:nvPr/>
          </p:nvGrpSpPr>
          <p:grpSpPr bwMode="auto">
            <a:xfrm>
              <a:off x="5227" y="1473"/>
              <a:ext cx="153" cy="60"/>
              <a:chOff x="428" y="2146"/>
              <a:chExt cx="268" cy="244"/>
            </a:xfrm>
          </p:grpSpPr>
          <p:sp>
            <p:nvSpPr>
              <p:cNvPr id="31853" name="Rectangle 428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4" name="Rectangle 429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5" name="Rectangle 430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6" name="Rectangle 431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7" name="Rectangle 432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8" name="Rectangle 433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9" name="Rectangle 434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0" name="Rectangle 435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1" name="Rectangle 436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811" name="Group 437"/>
            <p:cNvGrpSpPr>
              <a:grpSpLocks/>
            </p:cNvGrpSpPr>
            <p:nvPr/>
          </p:nvGrpSpPr>
          <p:grpSpPr bwMode="auto">
            <a:xfrm>
              <a:off x="5357" y="1179"/>
              <a:ext cx="155" cy="60"/>
              <a:chOff x="428" y="2146"/>
              <a:chExt cx="268" cy="244"/>
            </a:xfrm>
          </p:grpSpPr>
          <p:sp>
            <p:nvSpPr>
              <p:cNvPr id="31844" name="Rectangle 438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5" name="Rectangle 439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6" name="Rectangle 440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7" name="Rectangle 441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8" name="Rectangle 442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9" name="Rectangle 443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0" name="Rectangle 444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1" name="Rectangle 445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2" name="Rectangle 446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812" name="Text Box 447"/>
            <p:cNvSpPr txBox="1">
              <a:spLocks noChangeArrowheads="1"/>
            </p:cNvSpPr>
            <p:nvPr/>
          </p:nvSpPr>
          <p:spPr bwMode="auto">
            <a:xfrm>
              <a:off x="4675" y="1341"/>
              <a:ext cx="62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chemeClr val="hlink"/>
                  </a:solidFill>
                  <a:latin typeface="Gill Sans Light"/>
                  <a:cs typeface="Gill Sans Light"/>
                </a:rPr>
                <a:t>Clusters</a:t>
              </a:r>
            </a:p>
          </p:txBody>
        </p:sp>
        <p:sp>
          <p:nvSpPr>
            <p:cNvPr id="31813" name="Text Box 448"/>
            <p:cNvSpPr txBox="1">
              <a:spLocks noChangeArrowheads="1"/>
            </p:cNvSpPr>
            <p:nvPr/>
          </p:nvSpPr>
          <p:spPr bwMode="auto">
            <a:xfrm>
              <a:off x="3914" y="671"/>
              <a:ext cx="103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chemeClr val="hlink"/>
                  </a:solidFill>
                  <a:latin typeface="Gill Sans Light"/>
                  <a:cs typeface="Gill Sans Light"/>
                </a:rPr>
                <a:t>Massive Cluster</a:t>
              </a:r>
            </a:p>
          </p:txBody>
        </p:sp>
        <p:grpSp>
          <p:nvGrpSpPr>
            <p:cNvPr id="31814" name="Group 449"/>
            <p:cNvGrpSpPr>
              <a:grpSpLocks/>
            </p:cNvGrpSpPr>
            <p:nvPr/>
          </p:nvGrpSpPr>
          <p:grpSpPr bwMode="auto">
            <a:xfrm>
              <a:off x="3324" y="987"/>
              <a:ext cx="1708" cy="431"/>
              <a:chOff x="1450" y="1101"/>
              <a:chExt cx="2970" cy="997"/>
            </a:xfrm>
          </p:grpSpPr>
          <p:sp>
            <p:nvSpPr>
              <p:cNvPr id="31815" name="Oval 450"/>
              <p:cNvSpPr>
                <a:spLocks noChangeArrowheads="1"/>
              </p:cNvSpPr>
              <p:nvPr/>
            </p:nvSpPr>
            <p:spPr bwMode="auto">
              <a:xfrm>
                <a:off x="1984" y="1682"/>
                <a:ext cx="1760" cy="119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chemeClr val="hlink"/>
                    </a:solidFill>
                    <a:latin typeface="Gill Sans Light"/>
                    <a:cs typeface="Gill Sans Light"/>
                  </a:rPr>
                  <a:t>Gigabit Ethernet</a:t>
                </a: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16" name="Line 451"/>
              <p:cNvSpPr>
                <a:spLocks noChangeShapeType="1"/>
              </p:cNvSpPr>
              <p:nvPr/>
            </p:nvSpPr>
            <p:spPr bwMode="auto">
              <a:xfrm>
                <a:off x="2104" y="1471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17" name="Line 452"/>
              <p:cNvSpPr>
                <a:spLocks noChangeShapeType="1"/>
              </p:cNvSpPr>
              <p:nvPr/>
            </p:nvSpPr>
            <p:spPr bwMode="auto">
              <a:xfrm>
                <a:off x="2232" y="1485"/>
                <a:ext cx="0" cy="22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18" name="Line 453"/>
              <p:cNvSpPr>
                <a:spLocks noChangeShapeType="1"/>
              </p:cNvSpPr>
              <p:nvPr/>
            </p:nvSpPr>
            <p:spPr bwMode="auto">
              <a:xfrm flipH="1">
                <a:off x="2360" y="1512"/>
                <a:ext cx="0" cy="17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19" name="Line 454"/>
              <p:cNvSpPr>
                <a:spLocks noChangeShapeType="1"/>
              </p:cNvSpPr>
              <p:nvPr/>
            </p:nvSpPr>
            <p:spPr bwMode="auto">
              <a:xfrm>
                <a:off x="2472" y="1531"/>
                <a:ext cx="0" cy="15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0" name="Line 455"/>
              <p:cNvSpPr>
                <a:spLocks noChangeShapeType="1"/>
              </p:cNvSpPr>
              <p:nvPr/>
            </p:nvSpPr>
            <p:spPr bwMode="auto">
              <a:xfrm>
                <a:off x="2560" y="1590"/>
                <a:ext cx="0" cy="10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1" name="Line 456"/>
              <p:cNvSpPr>
                <a:spLocks noChangeShapeType="1"/>
              </p:cNvSpPr>
              <p:nvPr/>
            </p:nvSpPr>
            <p:spPr bwMode="auto">
              <a:xfrm>
                <a:off x="2680" y="159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2" name="Line 457"/>
              <p:cNvSpPr>
                <a:spLocks noChangeShapeType="1"/>
              </p:cNvSpPr>
              <p:nvPr/>
            </p:nvSpPr>
            <p:spPr bwMode="auto">
              <a:xfrm>
                <a:off x="2808" y="1636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3" name="Line 458"/>
              <p:cNvSpPr>
                <a:spLocks noChangeShapeType="1"/>
              </p:cNvSpPr>
              <p:nvPr/>
            </p:nvSpPr>
            <p:spPr bwMode="auto">
              <a:xfrm>
                <a:off x="2944" y="1650"/>
                <a:ext cx="0" cy="3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4" name="Line 459"/>
              <p:cNvSpPr>
                <a:spLocks noChangeShapeType="1"/>
              </p:cNvSpPr>
              <p:nvPr/>
            </p:nvSpPr>
            <p:spPr bwMode="auto">
              <a:xfrm>
                <a:off x="3168" y="1567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5" name="Line 460"/>
              <p:cNvSpPr>
                <a:spLocks noChangeShapeType="1"/>
              </p:cNvSpPr>
              <p:nvPr/>
            </p:nvSpPr>
            <p:spPr bwMode="auto">
              <a:xfrm>
                <a:off x="3312" y="14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6" name="Line 461"/>
              <p:cNvSpPr>
                <a:spLocks noChangeShapeType="1"/>
              </p:cNvSpPr>
              <p:nvPr/>
            </p:nvSpPr>
            <p:spPr bwMode="auto">
              <a:xfrm>
                <a:off x="3448" y="1352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7" name="Line 462"/>
              <p:cNvSpPr>
                <a:spLocks noChangeShapeType="1"/>
              </p:cNvSpPr>
              <p:nvPr/>
            </p:nvSpPr>
            <p:spPr bwMode="auto">
              <a:xfrm>
                <a:off x="3640" y="1237"/>
                <a:ext cx="0" cy="4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8" name="Oval 463"/>
              <p:cNvSpPr>
                <a:spLocks noChangeArrowheads="1"/>
              </p:cNvSpPr>
              <p:nvPr/>
            </p:nvSpPr>
            <p:spPr bwMode="auto">
              <a:xfrm rot="2527473">
                <a:off x="1450" y="1533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29" name="Oval 464"/>
              <p:cNvSpPr>
                <a:spLocks noChangeArrowheads="1"/>
              </p:cNvSpPr>
              <p:nvPr/>
            </p:nvSpPr>
            <p:spPr bwMode="auto">
              <a:xfrm rot="2527473">
                <a:off x="1450" y="2006"/>
                <a:ext cx="71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0" name="Oval 465"/>
              <p:cNvSpPr>
                <a:spLocks noChangeArrowheads="1"/>
              </p:cNvSpPr>
              <p:nvPr/>
            </p:nvSpPr>
            <p:spPr bwMode="auto">
              <a:xfrm rot="2527473">
                <a:off x="2114" y="1991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1" name="Oval 466"/>
              <p:cNvSpPr>
                <a:spLocks noChangeArrowheads="1"/>
              </p:cNvSpPr>
              <p:nvPr/>
            </p:nvSpPr>
            <p:spPr bwMode="auto">
              <a:xfrm rot="2527473">
                <a:off x="2884" y="1973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2" name="Oval 467"/>
              <p:cNvSpPr>
                <a:spLocks noChangeArrowheads="1"/>
              </p:cNvSpPr>
              <p:nvPr/>
            </p:nvSpPr>
            <p:spPr bwMode="auto">
              <a:xfrm rot="2527473">
                <a:off x="1500" y="1829"/>
                <a:ext cx="64" cy="91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3" name="Oval 468"/>
              <p:cNvSpPr>
                <a:spLocks noChangeArrowheads="1"/>
              </p:cNvSpPr>
              <p:nvPr/>
            </p:nvSpPr>
            <p:spPr bwMode="auto">
              <a:xfrm rot="2527473">
                <a:off x="3560" y="1951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4" name="Oval 469"/>
              <p:cNvSpPr>
                <a:spLocks noChangeArrowheads="1"/>
              </p:cNvSpPr>
              <p:nvPr/>
            </p:nvSpPr>
            <p:spPr bwMode="auto">
              <a:xfrm rot="2527473">
                <a:off x="4152" y="1834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5" name="Oval 470"/>
              <p:cNvSpPr>
                <a:spLocks noChangeArrowheads="1"/>
              </p:cNvSpPr>
              <p:nvPr/>
            </p:nvSpPr>
            <p:spPr bwMode="auto">
              <a:xfrm rot="2527473">
                <a:off x="4356" y="1485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6" name="Line 471"/>
              <p:cNvSpPr>
                <a:spLocks noChangeShapeType="1"/>
              </p:cNvSpPr>
              <p:nvPr/>
            </p:nvSpPr>
            <p:spPr bwMode="auto">
              <a:xfrm>
                <a:off x="1522" y="1578"/>
                <a:ext cx="510" cy="1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37" name="Line 472"/>
              <p:cNvSpPr>
                <a:spLocks noChangeShapeType="1"/>
              </p:cNvSpPr>
              <p:nvPr/>
            </p:nvSpPr>
            <p:spPr bwMode="auto">
              <a:xfrm flipV="1">
                <a:off x="1546" y="1781"/>
                <a:ext cx="654" cy="2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38" name="Line 473"/>
              <p:cNvSpPr>
                <a:spLocks noChangeShapeType="1"/>
              </p:cNvSpPr>
              <p:nvPr/>
            </p:nvSpPr>
            <p:spPr bwMode="auto">
              <a:xfrm flipV="1">
                <a:off x="2188" y="1791"/>
                <a:ext cx="228" cy="2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39" name="Line 474"/>
              <p:cNvSpPr>
                <a:spLocks noChangeShapeType="1"/>
              </p:cNvSpPr>
              <p:nvPr/>
            </p:nvSpPr>
            <p:spPr bwMode="auto">
              <a:xfrm flipH="1" flipV="1">
                <a:off x="2818" y="1798"/>
                <a:ext cx="108" cy="20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40" name="Line 475"/>
              <p:cNvSpPr>
                <a:spLocks noChangeShapeType="1"/>
              </p:cNvSpPr>
              <p:nvPr/>
            </p:nvSpPr>
            <p:spPr bwMode="auto">
              <a:xfrm flipH="1" flipV="1">
                <a:off x="3388" y="178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41" name="Line 476"/>
              <p:cNvSpPr>
                <a:spLocks noChangeShapeType="1"/>
              </p:cNvSpPr>
              <p:nvPr/>
            </p:nvSpPr>
            <p:spPr bwMode="auto">
              <a:xfrm flipH="1" flipV="1">
                <a:off x="3706" y="1743"/>
                <a:ext cx="462" cy="12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42" name="Line 477"/>
              <p:cNvSpPr>
                <a:spLocks noChangeShapeType="1"/>
              </p:cNvSpPr>
              <p:nvPr/>
            </p:nvSpPr>
            <p:spPr bwMode="auto">
              <a:xfrm flipH="1">
                <a:off x="3694" y="1540"/>
                <a:ext cx="648" cy="17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43" name="Line 478"/>
              <p:cNvSpPr>
                <a:spLocks noChangeShapeType="1"/>
              </p:cNvSpPr>
              <p:nvPr/>
            </p:nvSpPr>
            <p:spPr bwMode="auto">
              <a:xfrm>
                <a:off x="1500" y="1101"/>
                <a:ext cx="582" cy="62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8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Centralized vs Distributed Systems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581400"/>
            <a:ext cx="8686800" cy="3048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Centralized System: </a:t>
            </a:r>
            <a:r>
              <a:rPr lang="en-US" altLang="ko-KR" dirty="0" smtClean="0">
                <a:ea typeface="굴림" panose="020B0600000101010101" pitchFamily="34" charset="-127"/>
              </a:rPr>
              <a:t>System in which major functions are performed by a single physical computer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Originally, everything on single computer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Later: client/server model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Distributed System:</a:t>
            </a:r>
            <a:r>
              <a:rPr lang="en-US" altLang="ko-KR" dirty="0" smtClean="0">
                <a:ea typeface="굴림" panose="020B0600000101010101" pitchFamily="34" charset="-127"/>
              </a:rPr>
              <a:t> physically separate computers working together on some task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Early model: multiple servers working together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Probably in the same room or building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Often called a “cluster”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Later models: peer-to-peer/wide-spread collaboration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grpSp>
        <p:nvGrpSpPr>
          <p:cNvPr id="923682" name="Group 34"/>
          <p:cNvGrpSpPr>
            <a:grpSpLocks/>
          </p:cNvGrpSpPr>
          <p:nvPr/>
        </p:nvGrpSpPr>
        <p:grpSpPr bwMode="auto">
          <a:xfrm>
            <a:off x="533400" y="838200"/>
            <a:ext cx="3500438" cy="2486026"/>
            <a:chOff x="336" y="528"/>
            <a:chExt cx="2205" cy="1566"/>
          </a:xfrm>
        </p:grpSpPr>
        <p:grpSp>
          <p:nvGrpSpPr>
            <p:cNvPr id="27670" name="Group 16"/>
            <p:cNvGrpSpPr>
              <a:grpSpLocks/>
            </p:cNvGrpSpPr>
            <p:nvPr/>
          </p:nvGrpSpPr>
          <p:grpSpPr bwMode="auto">
            <a:xfrm>
              <a:off x="336" y="528"/>
              <a:ext cx="2205" cy="1268"/>
              <a:chOff x="269" y="533"/>
              <a:chExt cx="2323" cy="1339"/>
            </a:xfrm>
          </p:grpSpPr>
          <p:sp>
            <p:nvSpPr>
              <p:cNvPr id="27672" name="Oval 4"/>
              <p:cNvSpPr>
                <a:spLocks noChangeArrowheads="1"/>
              </p:cNvSpPr>
              <p:nvPr/>
            </p:nvSpPr>
            <p:spPr bwMode="auto">
              <a:xfrm>
                <a:off x="1154" y="606"/>
                <a:ext cx="538" cy="478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Gill Sans Light"/>
                    <a:cs typeface="Gill Sans Light"/>
                  </a:rPr>
                  <a:t>Server</a:t>
                </a:r>
              </a:p>
            </p:txBody>
          </p:sp>
          <p:pic>
            <p:nvPicPr>
              <p:cNvPr id="27673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4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" y="1231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5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3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6" name="Line 11"/>
              <p:cNvSpPr>
                <a:spLocks noChangeShapeType="1"/>
              </p:cNvSpPr>
              <p:nvPr/>
            </p:nvSpPr>
            <p:spPr bwMode="auto">
              <a:xfrm>
                <a:off x="1692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677" name="Line 12"/>
              <p:cNvSpPr>
                <a:spLocks noChangeShapeType="1"/>
              </p:cNvSpPr>
              <p:nvPr/>
            </p:nvSpPr>
            <p:spPr bwMode="auto">
              <a:xfrm flipV="1">
                <a:off x="1423" y="1084"/>
                <a:ext cx="0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678" name="Line 13"/>
              <p:cNvSpPr>
                <a:spLocks noChangeShapeType="1"/>
              </p:cNvSpPr>
              <p:nvPr/>
            </p:nvSpPr>
            <p:spPr bwMode="auto">
              <a:xfrm>
                <a:off x="923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7671" name="Text Box 31"/>
            <p:cNvSpPr txBox="1">
              <a:spLocks noChangeArrowheads="1"/>
            </p:cNvSpPr>
            <p:nvPr/>
          </p:nvSpPr>
          <p:spPr bwMode="auto">
            <a:xfrm>
              <a:off x="523" y="1824"/>
              <a:ext cx="152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Client/Server Model</a:t>
              </a:r>
            </a:p>
          </p:txBody>
        </p:sp>
      </p:grpSp>
      <p:grpSp>
        <p:nvGrpSpPr>
          <p:cNvPr id="923681" name="Group 33"/>
          <p:cNvGrpSpPr>
            <a:grpSpLocks/>
          </p:cNvGrpSpPr>
          <p:nvPr/>
        </p:nvGrpSpPr>
        <p:grpSpPr bwMode="auto">
          <a:xfrm>
            <a:off x="4800600" y="457200"/>
            <a:ext cx="4049713" cy="3171826"/>
            <a:chOff x="3024" y="288"/>
            <a:chExt cx="2551" cy="1998"/>
          </a:xfrm>
        </p:grpSpPr>
        <p:grpSp>
          <p:nvGrpSpPr>
            <p:cNvPr id="27654" name="Group 30"/>
            <p:cNvGrpSpPr>
              <a:grpSpLocks/>
            </p:cNvGrpSpPr>
            <p:nvPr/>
          </p:nvGrpSpPr>
          <p:grpSpPr bwMode="auto">
            <a:xfrm>
              <a:off x="3024" y="288"/>
              <a:ext cx="2551" cy="1706"/>
              <a:chOff x="2976" y="336"/>
              <a:chExt cx="2685" cy="1793"/>
            </a:xfrm>
          </p:grpSpPr>
          <p:pic>
            <p:nvPicPr>
              <p:cNvPr id="27656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3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7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81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8" name="Picture 1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9" name="Picture 1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432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0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104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1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2" name="Line 22"/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86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663" name="Line 23"/>
              <p:cNvSpPr>
                <a:spLocks noChangeShapeType="1"/>
              </p:cNvSpPr>
              <p:nvPr/>
            </p:nvSpPr>
            <p:spPr bwMode="auto">
              <a:xfrm flipV="1">
                <a:off x="3648" y="624"/>
                <a:ext cx="76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664" name="Line 24"/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665" name="Line 25"/>
              <p:cNvSpPr>
                <a:spLocks noChangeShapeType="1"/>
              </p:cNvSpPr>
              <p:nvPr/>
            </p:nvSpPr>
            <p:spPr bwMode="auto">
              <a:xfrm flipV="1">
                <a:off x="4224" y="912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666" name="Line 26"/>
              <p:cNvSpPr>
                <a:spLocks noChangeShapeType="1"/>
              </p:cNvSpPr>
              <p:nvPr/>
            </p:nvSpPr>
            <p:spPr bwMode="auto">
              <a:xfrm flipV="1">
                <a:off x="3312" y="1008"/>
                <a:ext cx="4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667" name="Line 27"/>
              <p:cNvSpPr>
                <a:spLocks noChangeShapeType="1"/>
              </p:cNvSpPr>
              <p:nvPr/>
            </p:nvSpPr>
            <p:spPr bwMode="auto">
              <a:xfrm flipH="1" flipV="1">
                <a:off x="3552" y="912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668" name="Line 28"/>
              <p:cNvSpPr>
                <a:spLocks noChangeShapeType="1"/>
              </p:cNvSpPr>
              <p:nvPr/>
            </p:nvSpPr>
            <p:spPr bwMode="auto">
              <a:xfrm flipH="1" flipV="1">
                <a:off x="4704" y="960"/>
                <a:ext cx="9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669" name="Line 29"/>
              <p:cNvSpPr>
                <a:spLocks noChangeShapeType="1"/>
              </p:cNvSpPr>
              <p:nvPr/>
            </p:nvSpPr>
            <p:spPr bwMode="auto">
              <a:xfrm flipV="1">
                <a:off x="5040" y="139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7655" name="Text Box 32"/>
            <p:cNvSpPr txBox="1">
              <a:spLocks noChangeArrowheads="1"/>
            </p:cNvSpPr>
            <p:nvPr/>
          </p:nvSpPr>
          <p:spPr bwMode="auto">
            <a:xfrm>
              <a:off x="3386" y="2016"/>
              <a:ext cx="147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  <a:cs typeface="Gill Sans Light"/>
                </a:rPr>
                <a:t>Peer-to-Peer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85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Distributed Systems: Motivation/Issues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0678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do we want distributed systems?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Cheaper and easier to build lots of simple computers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Easier to add power incrementally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Users can have complete control over some components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Collaboration: Much easier for users to collaborate through network resources (such as network file systems)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 </a:t>
            </a:r>
            <a:r>
              <a:rPr lang="en-US" altLang="ko-KR" i="1" dirty="0" smtClean="0">
                <a:ea typeface="굴림" panose="020B0600000101010101" pitchFamily="34" charset="-127"/>
              </a:rPr>
              <a:t>promise</a:t>
            </a:r>
            <a:r>
              <a:rPr lang="en-US" altLang="ko-KR" dirty="0" smtClean="0">
                <a:ea typeface="굴림" panose="020B0600000101010101" pitchFamily="34" charset="-127"/>
              </a:rPr>
              <a:t> of distributed systems: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Higher availability: one machine goes down, use another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Better durability: store data in multiple locations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More security: each piece easier to make secure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Reality has been disappointing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Worse availability: depend on every machine being up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err="1" smtClean="0">
                <a:ea typeface="굴림" panose="020B0600000101010101" pitchFamily="34" charset="-127"/>
              </a:rPr>
              <a:t>Lamport</a:t>
            </a:r>
            <a:r>
              <a:rPr lang="en-US" altLang="ko-KR" dirty="0" smtClean="0">
                <a:ea typeface="굴림" panose="020B0600000101010101" pitchFamily="34" charset="-127"/>
              </a:rPr>
              <a:t>: “a distributed system is one where I can’t do work because some machine I’ve never heard of isn’t working!”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Worse reliability: can lose data if any machine crashes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Worse security: anyone in world can break into system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Coordination is more difficult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Must coordinate multiple copies of shared state information (using only a network)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would be easy in a centralized system becomes a lot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33182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Distributed Systems: Goals/Requirements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Transparency:</a:t>
            </a:r>
            <a:r>
              <a:rPr lang="en-US" altLang="ko-KR" dirty="0" smtClean="0">
                <a:ea typeface="굴림" panose="020B0600000101010101" pitchFamily="34" charset="-127"/>
              </a:rPr>
              <a:t> the ability of the system to mask its complexity behind a simple interface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Possible transparencies: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Location:</a:t>
            </a:r>
            <a:r>
              <a:rPr lang="en-US" altLang="ko-KR" dirty="0" smtClean="0">
                <a:ea typeface="굴림" panose="020B0600000101010101" pitchFamily="34" charset="-127"/>
              </a:rPr>
              <a:t> Can’t tell where resources are located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Migration:</a:t>
            </a:r>
            <a:r>
              <a:rPr lang="en-US" altLang="ko-KR" dirty="0" smtClean="0">
                <a:ea typeface="굴림" panose="020B0600000101010101" pitchFamily="34" charset="-127"/>
              </a:rPr>
              <a:t> Resources may move without the user knowing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Replication:</a:t>
            </a:r>
            <a:r>
              <a:rPr lang="en-US" altLang="ko-KR" dirty="0" smtClean="0">
                <a:ea typeface="굴림" panose="020B0600000101010101" pitchFamily="34" charset="-127"/>
              </a:rPr>
              <a:t> Can’t tell how many copies of resource exist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Concurrency:</a:t>
            </a:r>
            <a:r>
              <a:rPr lang="en-US" altLang="ko-KR" dirty="0" smtClean="0">
                <a:ea typeface="굴림" panose="020B0600000101010101" pitchFamily="34" charset="-127"/>
              </a:rPr>
              <a:t> Can’t tell how many users there are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Parallelism:</a:t>
            </a:r>
            <a:r>
              <a:rPr lang="en-US" altLang="ko-KR" dirty="0" smtClean="0">
                <a:ea typeface="굴림" panose="020B0600000101010101" pitchFamily="34" charset="-127"/>
              </a:rPr>
              <a:t> System may speed up large jobs by splitting them into smaller pieces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Fault Tolerance</a:t>
            </a:r>
            <a:r>
              <a:rPr lang="en-US" altLang="ko-KR" dirty="0" smtClean="0">
                <a:ea typeface="굴림" panose="020B0600000101010101" pitchFamily="34" charset="-127"/>
              </a:rPr>
              <a:t>: System may hide various things that go wrong in the system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Transparency and collaboration require some way for different processors to communicate with one another</a:t>
            </a:r>
          </a:p>
        </p:txBody>
      </p:sp>
      <p:grpSp>
        <p:nvGrpSpPr>
          <p:cNvPr id="925703" name="Group 7"/>
          <p:cNvGrpSpPr>
            <a:grpSpLocks/>
          </p:cNvGrpSpPr>
          <p:nvPr/>
        </p:nvGrpSpPr>
        <p:grpSpPr bwMode="auto">
          <a:xfrm>
            <a:off x="1600200" y="4648200"/>
            <a:ext cx="5867400" cy="1839913"/>
            <a:chOff x="1008" y="2928"/>
            <a:chExt cx="3696" cy="1159"/>
          </a:xfrm>
        </p:grpSpPr>
        <p:pic>
          <p:nvPicPr>
            <p:cNvPr id="2970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928"/>
              <a:ext cx="1440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8" y="2928"/>
              <a:ext cx="1440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5702" name="AutoShape 6"/>
          <p:cNvSpPr>
            <a:spLocks noChangeArrowheads="1"/>
          </p:cNvSpPr>
          <p:nvPr/>
        </p:nvSpPr>
        <p:spPr bwMode="auto">
          <a:xfrm>
            <a:off x="3962400" y="4724400"/>
            <a:ext cx="1219200" cy="838200"/>
          </a:xfrm>
          <a:custGeom>
            <a:avLst/>
            <a:gdLst>
              <a:gd name="T0" fmla="*/ 914400 w 21600"/>
              <a:gd name="T1" fmla="*/ 0 h 21600"/>
              <a:gd name="T2" fmla="*/ 0 w 21600"/>
              <a:gd name="T3" fmla="*/ 419100 h 21600"/>
              <a:gd name="T4" fmla="*/ 914400 w 21600"/>
              <a:gd name="T5" fmla="*/ 838200 h 21600"/>
              <a:gd name="T6" fmla="*/ 1219200 w 21600"/>
              <a:gd name="T7" fmla="*/ 4191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2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 bldLvl="2"/>
      <p:bldP spid="92570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charset="0"/>
              </a:rPr>
              <a:t>What Is A Protocol?</a:t>
            </a:r>
            <a:endParaRPr lang="en-US">
              <a:ea typeface="MS PGothic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A protocol is an </a:t>
            </a:r>
            <a:r>
              <a:rPr lang="en-US" dirty="0" smtClean="0">
                <a:solidFill>
                  <a:srgbClr val="FF0000"/>
                </a:solidFill>
                <a:ea typeface="MS PGothic" charset="0"/>
              </a:rPr>
              <a:t>agreement on how to communicate</a:t>
            </a:r>
          </a:p>
          <a:p>
            <a:pPr eaLnBrk="1" hangingPunct="1"/>
            <a:endParaRPr lang="en-US" dirty="0" smtClean="0">
              <a:ea typeface="MS PGothic" charset="0"/>
            </a:endParaRPr>
          </a:p>
          <a:p>
            <a:pPr eaLnBrk="1" hangingPunct="1"/>
            <a:r>
              <a:rPr lang="en-US" dirty="0" smtClean="0">
                <a:ea typeface="MS PGothic" charset="0"/>
              </a:rPr>
              <a:t>Includes</a:t>
            </a:r>
          </a:p>
          <a:p>
            <a:pPr marL="742950" lvl="1" indent="-285750" eaLnBrk="1" hangingPunct="1"/>
            <a:r>
              <a:rPr lang="en-US" sz="2000" dirty="0" smtClean="0">
                <a:solidFill>
                  <a:srgbClr val="FF0000"/>
                </a:solidFill>
                <a:ea typeface="MS PGothic" charset="0"/>
              </a:rPr>
              <a:t>Syntax</a:t>
            </a:r>
            <a:r>
              <a:rPr lang="en-US" sz="2000" dirty="0" smtClean="0">
                <a:ea typeface="MS PGothic" charset="0"/>
              </a:rPr>
              <a:t>: how a communication is specified &amp; structured</a:t>
            </a:r>
          </a:p>
          <a:p>
            <a:pPr lvl="2" eaLnBrk="1" hangingPunct="1"/>
            <a:r>
              <a:rPr lang="en-US" dirty="0" smtClean="0">
                <a:ea typeface="MS PGothic" charset="0"/>
              </a:rPr>
              <a:t>Format, order messages are sent and received</a:t>
            </a:r>
          </a:p>
          <a:p>
            <a:pPr marL="742950" lvl="1" indent="-285750" eaLnBrk="1" hangingPunct="1"/>
            <a:r>
              <a:rPr lang="en-US" sz="2000" dirty="0" smtClean="0">
                <a:solidFill>
                  <a:srgbClr val="FF0000"/>
                </a:solidFill>
                <a:ea typeface="MS PGothic" charset="0"/>
              </a:rPr>
              <a:t>Semantics</a:t>
            </a:r>
            <a:r>
              <a:rPr lang="en-US" sz="2000" dirty="0" smtClean="0">
                <a:ea typeface="MS PGothic" charset="0"/>
              </a:rPr>
              <a:t>: what a communication means</a:t>
            </a:r>
          </a:p>
          <a:p>
            <a:pPr lvl="2" eaLnBrk="1" hangingPunct="1"/>
            <a:r>
              <a:rPr lang="en-US" dirty="0" smtClean="0">
                <a:ea typeface="MS PGothic" charset="0"/>
              </a:rPr>
              <a:t>Actions taken when transmitting, receiving, or when a timer expires</a:t>
            </a:r>
          </a:p>
          <a:p>
            <a:endParaRPr lang="en-US" dirty="0" smtClean="0">
              <a:ea typeface="MS PGothic" charset="0"/>
            </a:endParaRPr>
          </a:p>
          <a:p>
            <a:r>
              <a:rPr lang="en-US" dirty="0" smtClean="0">
                <a:ea typeface="MS PGothic" charset="0"/>
              </a:rPr>
              <a:t>Described formally by a state machine</a:t>
            </a:r>
          </a:p>
          <a:p>
            <a:pPr lvl="1"/>
            <a:r>
              <a:rPr lang="en-US" sz="2000" dirty="0" smtClean="0">
                <a:ea typeface="MS PGothic" charset="0"/>
              </a:rPr>
              <a:t>Often represented as a message transaction diagram</a:t>
            </a:r>
            <a:endParaRPr lang="en-US" sz="20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9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800"/>
            <a:ext cx="8458200" cy="711200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Examples of Protocols in Human Interactions</a:t>
            </a:r>
            <a:endParaRPr lang="en-US" sz="1800" dirty="0">
              <a:ea typeface="MS PGothic" charset="0"/>
            </a:endParaRP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229600" cy="5257800"/>
          </a:xfrm>
        </p:spPr>
        <p:txBody>
          <a:bodyPr/>
          <a:lstStyle/>
          <a:p>
            <a:pPr marL="533400" indent="-533400" eaLnBrk="1" hangingPunct="1"/>
            <a:r>
              <a:rPr lang="en-US" dirty="0">
                <a:ea typeface="MS PGothic" charset="0"/>
              </a:rPr>
              <a:t>Telephone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ea typeface="MS PGothic" charset="0"/>
              </a:rPr>
              <a:t>(Pick up / open up the phone)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ea typeface="MS PGothic" charset="0"/>
              </a:rPr>
              <a:t>Listen for a dial tone / see that you have service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ea typeface="MS PGothic" charset="0"/>
              </a:rPr>
              <a:t>Dial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ea typeface="MS PGothic" charset="0"/>
              </a:rPr>
              <a:t>Should hear ringing …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 smtClean="0">
                <a:ea typeface="MS PGothic" charset="0"/>
              </a:rPr>
              <a:t>    					</a:t>
            </a:r>
            <a:r>
              <a:rPr lang="en-US" sz="2000" dirty="0" err="1" smtClean="0">
                <a:solidFill>
                  <a:srgbClr val="0000FF"/>
                </a:solidFill>
                <a:ea typeface="MS PGothic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ea typeface="MS PGothic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ea typeface="MS PGothic" charset="0"/>
              </a:rPr>
              <a:t>“</a:t>
            </a:r>
            <a:r>
              <a:rPr lang="en-US" altLang="ja-JP" sz="2000" dirty="0" smtClean="0">
                <a:solidFill>
                  <a:srgbClr val="0000FF"/>
                </a:solidFill>
                <a:ea typeface="MS PGothic" charset="0"/>
              </a:rPr>
              <a:t>Hello?”</a:t>
            </a:r>
            <a:endParaRPr lang="en-US" altLang="ja-JP" sz="2000" dirty="0">
              <a:solidFill>
                <a:srgbClr val="0000FF"/>
              </a:solidFill>
              <a:ea typeface="MS PGothic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ea typeface="MS PGothic" charset="0"/>
              </a:rPr>
              <a:t>Caller: </a:t>
            </a:r>
            <a:r>
              <a:rPr lang="en-US" sz="2000" dirty="0" smtClean="0">
                <a:ea typeface="MS PGothic" charset="0"/>
              </a:rPr>
              <a:t>“</a:t>
            </a:r>
            <a:r>
              <a:rPr lang="en-US" altLang="ja-JP" sz="2000" dirty="0" smtClean="0">
                <a:ea typeface="MS PGothic" charset="0"/>
              </a:rPr>
              <a:t>Hi</a:t>
            </a:r>
            <a:r>
              <a:rPr lang="en-US" altLang="ja-JP" sz="2000" dirty="0">
                <a:ea typeface="MS PGothic" charset="0"/>
              </a:rPr>
              <a:t>, it’s </a:t>
            </a:r>
            <a:r>
              <a:rPr lang="en-US" altLang="ja-JP" sz="2000" dirty="0" smtClean="0">
                <a:ea typeface="MS PGothic" charset="0"/>
              </a:rPr>
              <a:t>Anthony….”</a:t>
            </a:r>
            <a:r>
              <a:rPr lang="en-US" altLang="ja-JP" sz="2000" dirty="0">
                <a:ea typeface="MS PGothic" charset="0"/>
              </a:rPr>
              <a:t/>
            </a:r>
            <a:br>
              <a:rPr lang="en-US" altLang="ja-JP" sz="2000" dirty="0">
                <a:ea typeface="MS PGothic" charset="0"/>
              </a:rPr>
            </a:br>
            <a:r>
              <a:rPr lang="en-US" altLang="ja-JP" sz="2000" dirty="0">
                <a:ea typeface="MS PGothic" charset="0"/>
              </a:rPr>
              <a:t>Or: </a:t>
            </a:r>
            <a:r>
              <a:rPr lang="en-US" altLang="ja-JP" sz="2000" dirty="0" smtClean="0">
                <a:ea typeface="MS PGothic" charset="0"/>
              </a:rPr>
              <a:t>“Hi</a:t>
            </a:r>
            <a:r>
              <a:rPr lang="en-US" altLang="ja-JP" sz="2000" dirty="0">
                <a:ea typeface="MS PGothic" charset="0"/>
              </a:rPr>
              <a:t>, it’s </a:t>
            </a:r>
            <a:r>
              <a:rPr lang="en-US" altLang="ja-JP" sz="2000" dirty="0" smtClean="0">
                <a:ea typeface="MS PGothic" charset="0"/>
              </a:rPr>
              <a:t>me”  </a:t>
            </a:r>
            <a:r>
              <a:rPr lang="en-US" altLang="ja-JP" sz="2000" dirty="0">
                <a:ea typeface="MS PGothic" charset="0"/>
              </a:rPr>
              <a:t>(</a:t>
            </a:r>
            <a:r>
              <a:rPr lang="en-US" altLang="ja-JP" sz="2000" dirty="0">
                <a:ea typeface="MS PGothic" charset="0"/>
                <a:sym typeface="Symbol" charset="0"/>
              </a:rPr>
              <a:t> what’s </a:t>
            </a:r>
            <a:r>
              <a:rPr lang="en-US" altLang="ja-JP" sz="2000" i="1" dirty="0">
                <a:ea typeface="MS PGothic" charset="0"/>
                <a:sym typeface="Symbol" charset="0"/>
              </a:rPr>
              <a:t>that</a:t>
            </a:r>
            <a:r>
              <a:rPr lang="en-US" altLang="ja-JP" sz="2000" dirty="0">
                <a:ea typeface="MS PGothic" charset="0"/>
                <a:sym typeface="Symbol" charset="0"/>
              </a:rPr>
              <a:t> about?)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ea typeface="MS PGothic" charset="0"/>
                <a:sym typeface="Symbol" charset="0"/>
              </a:rPr>
              <a:t>Caller: </a:t>
            </a:r>
            <a:r>
              <a:rPr lang="en-US" sz="2000" dirty="0" smtClean="0">
                <a:ea typeface="MS PGothic" charset="0"/>
                <a:sym typeface="Symbol" charset="0"/>
              </a:rPr>
              <a:t>“</a:t>
            </a:r>
            <a:r>
              <a:rPr lang="en-US" altLang="ja-JP" sz="2000" dirty="0" smtClean="0">
                <a:ea typeface="MS PGothic" charset="0"/>
                <a:sym typeface="Symbol" charset="0"/>
              </a:rPr>
              <a:t>Hey</a:t>
            </a:r>
            <a:r>
              <a:rPr lang="en-US" altLang="ja-JP" sz="2000" dirty="0">
                <a:ea typeface="MS PGothic" charset="0"/>
                <a:sym typeface="Symbol" charset="0"/>
              </a:rPr>
              <a:t>, do you think … blah blah blah </a:t>
            </a:r>
            <a:r>
              <a:rPr lang="en-US" altLang="ja-JP" sz="2000" dirty="0" smtClean="0">
                <a:ea typeface="MS PGothic" charset="0"/>
                <a:sym typeface="Symbol" charset="0"/>
              </a:rPr>
              <a:t>…” </a:t>
            </a:r>
            <a:r>
              <a:rPr lang="en-US" altLang="ja-JP" sz="2000" b="1" dirty="0" smtClean="0">
                <a:ea typeface="MS PGothic" charset="0"/>
                <a:sym typeface="Symbol" charset="0"/>
              </a:rPr>
              <a:t>pause</a:t>
            </a:r>
          </a:p>
          <a:p>
            <a:pPr marL="457200" lvl="1" indent="0" eaLnBrk="1" hangingPunct="1">
              <a:buNone/>
            </a:pPr>
            <a:endParaRPr lang="en-US" altLang="ja-JP" sz="2000" dirty="0">
              <a:ea typeface="MS PGothic" charset="0"/>
              <a:sym typeface="Symbol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 smtClean="0">
                <a:ea typeface="MS PGothic" charset="0"/>
                <a:sym typeface="Symbol" charset="0"/>
              </a:rPr>
              <a:t> 		</a:t>
            </a:r>
            <a:r>
              <a:rPr lang="en-US" sz="2000" dirty="0" err="1" smtClean="0">
                <a:solidFill>
                  <a:srgbClr val="0000FF"/>
                </a:solidFill>
                <a:ea typeface="MS PGothic" charset="0"/>
                <a:sym typeface="Symbol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ea typeface="MS PGothic" charset="0"/>
                <a:sym typeface="Symbol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ea typeface="MS PGothic" charset="0"/>
                <a:sym typeface="Symbol" charset="0"/>
              </a:rPr>
              <a:t>“</a:t>
            </a:r>
            <a:r>
              <a:rPr lang="en-US" altLang="ja-JP" sz="2000" dirty="0" smtClean="0">
                <a:solidFill>
                  <a:srgbClr val="0000FF"/>
                </a:solidFill>
                <a:ea typeface="MS PGothic" charset="0"/>
                <a:sym typeface="Symbol" charset="0"/>
              </a:rPr>
              <a:t>Yeah</a:t>
            </a:r>
            <a:r>
              <a:rPr lang="en-US" altLang="ja-JP" sz="2000" dirty="0">
                <a:solidFill>
                  <a:srgbClr val="0000FF"/>
                </a:solidFill>
                <a:ea typeface="MS PGothic" charset="0"/>
                <a:sym typeface="Symbol" charset="0"/>
              </a:rPr>
              <a:t>, blah blah blah </a:t>
            </a:r>
            <a:r>
              <a:rPr lang="en-US" altLang="ja-JP" sz="2000" dirty="0" smtClean="0">
                <a:solidFill>
                  <a:srgbClr val="0000FF"/>
                </a:solidFill>
                <a:ea typeface="MS PGothic" charset="0"/>
                <a:sym typeface="Symbol" charset="0"/>
              </a:rPr>
              <a:t>…” </a:t>
            </a:r>
            <a:r>
              <a:rPr lang="en-US" altLang="ja-JP" sz="2000" b="1" dirty="0">
                <a:solidFill>
                  <a:srgbClr val="0000FF"/>
                </a:solidFill>
                <a:ea typeface="MS PGothic" charset="0"/>
                <a:sym typeface="Symbol" charset="0"/>
              </a:rPr>
              <a:t>pause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ea typeface="MS PGothic" charset="0"/>
                <a:sym typeface="Symbol" charset="0"/>
              </a:rPr>
              <a:t>Caller: </a:t>
            </a:r>
            <a:r>
              <a:rPr lang="en-US" sz="2000" dirty="0" smtClean="0">
                <a:ea typeface="MS PGothic" charset="0"/>
                <a:sym typeface="Symbol" charset="0"/>
              </a:rPr>
              <a:t>“Bye”</a:t>
            </a:r>
            <a:endParaRPr lang="en-US" sz="2000" dirty="0">
              <a:ea typeface="MS PGothic" charset="0"/>
              <a:sym typeface="Symbol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 smtClean="0">
                <a:ea typeface="MS PGothic" charset="0"/>
                <a:sym typeface="Symbol" charset="0"/>
              </a:rPr>
              <a:t> 					</a:t>
            </a:r>
            <a:r>
              <a:rPr lang="en-US" sz="2000" dirty="0" err="1" smtClean="0">
                <a:solidFill>
                  <a:srgbClr val="0000FF"/>
                </a:solidFill>
                <a:ea typeface="MS PGothic" charset="0"/>
                <a:sym typeface="Symbol" charset="0"/>
              </a:rPr>
              <a:t>Callee</a:t>
            </a:r>
            <a:r>
              <a:rPr lang="en-US" sz="2000" dirty="0">
                <a:solidFill>
                  <a:srgbClr val="0000FF"/>
                </a:solidFill>
                <a:ea typeface="MS PGothic" charset="0"/>
                <a:sym typeface="Symbol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ea typeface="MS PGothic" charset="0"/>
                <a:sym typeface="Symbol" charset="0"/>
              </a:rPr>
              <a:t>“Bye”</a:t>
            </a:r>
            <a:endParaRPr lang="en-US" sz="2000" dirty="0">
              <a:solidFill>
                <a:srgbClr val="0000FF"/>
              </a:solidFill>
              <a:ea typeface="MS PGothic" charset="0"/>
              <a:sym typeface="Symbol" charset="0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z="2000" dirty="0">
                <a:ea typeface="MS PGothic" charset="0"/>
                <a:sym typeface="Symbol" charset="0"/>
              </a:rPr>
              <a:t>Hang up</a:t>
            </a:r>
            <a:endParaRPr lang="en-US" sz="2000" dirty="0">
              <a:ea typeface="MS P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4038600" y="2819400"/>
            <a:ext cx="15240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4114800" y="3276600"/>
            <a:ext cx="1447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447800" y="4419600"/>
            <a:ext cx="15240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524000" y="4876800"/>
            <a:ext cx="1447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971800" y="5181600"/>
            <a:ext cx="15240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3048000" y="5638800"/>
            <a:ext cx="1447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131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End System: Computer on the </a:t>
            </a:r>
            <a:r>
              <a:rPr lang="ja-JP" altLang="en-US">
                <a:ea typeface="MS PGothic" charset="0"/>
              </a:rPr>
              <a:t>‘</a:t>
            </a:r>
            <a:r>
              <a:rPr lang="en-US" altLang="ja-JP">
                <a:ea typeface="MS PGothic" charset="0"/>
              </a:rPr>
              <a:t>Net</a:t>
            </a:r>
            <a:endParaRPr lang="en-US">
              <a:ea typeface="MS PGothic" charset="0"/>
            </a:endParaRPr>
          </a:p>
        </p:txBody>
      </p:sp>
      <p:sp>
        <p:nvSpPr>
          <p:cNvPr id="1250307" name="Cloud"/>
          <p:cNvSpPr>
            <a:spLocks noChangeAspect="1" noEditPoints="1" noChangeArrowheads="1"/>
          </p:cNvSpPr>
          <p:nvPr/>
        </p:nvSpPr>
        <p:spPr bwMode="auto">
          <a:xfrm>
            <a:off x="2498725" y="1911350"/>
            <a:ext cx="3868738" cy="2592387"/>
          </a:xfrm>
          <a:custGeom>
            <a:avLst/>
            <a:gdLst>
              <a:gd name="T0" fmla="*/ 2149299 w 21600"/>
              <a:gd name="T1" fmla="*/ 155566503 h 21600"/>
              <a:gd name="T2" fmla="*/ 346461429 w 21600"/>
              <a:gd name="T3" fmla="*/ 310801637 h 21600"/>
              <a:gd name="T4" fmla="*/ 692345412 w 21600"/>
              <a:gd name="T5" fmla="*/ 155566503 h 21600"/>
              <a:gd name="T6" fmla="*/ 346461429 w 21600"/>
              <a:gd name="T7" fmla="*/ 1778929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2707" name="Picture 4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992562"/>
            <a:ext cx="2497138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5" descr="j029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989012"/>
            <a:ext cx="186848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Line 6"/>
          <p:cNvSpPr>
            <a:spLocks noChangeShapeType="1"/>
          </p:cNvSpPr>
          <p:nvPr/>
        </p:nvSpPr>
        <p:spPr bwMode="auto">
          <a:xfrm flipV="1">
            <a:off x="1652588" y="4214812"/>
            <a:ext cx="1498600" cy="654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7"/>
          <p:cNvSpPr>
            <a:spLocks noChangeShapeType="1"/>
          </p:cNvSpPr>
          <p:nvPr/>
        </p:nvSpPr>
        <p:spPr bwMode="auto">
          <a:xfrm>
            <a:off x="2536825" y="1911350"/>
            <a:ext cx="614363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8"/>
          <p:cNvSpPr>
            <a:spLocks noChangeShapeType="1"/>
          </p:cNvSpPr>
          <p:nvPr/>
        </p:nvSpPr>
        <p:spPr bwMode="auto">
          <a:xfrm flipH="1" flipV="1">
            <a:off x="5954713" y="2255837"/>
            <a:ext cx="1497012" cy="77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9"/>
          <p:cNvSpPr>
            <a:spLocks noChangeShapeType="1"/>
          </p:cNvSpPr>
          <p:nvPr/>
        </p:nvSpPr>
        <p:spPr bwMode="auto">
          <a:xfrm flipH="1" flipV="1">
            <a:off x="5762625" y="4021137"/>
            <a:ext cx="730250" cy="61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Text Box 10"/>
          <p:cNvSpPr txBox="1">
            <a:spLocks noChangeArrowheads="1"/>
          </p:cNvSpPr>
          <p:nvPr/>
        </p:nvSpPr>
        <p:spPr bwMode="auto">
          <a:xfrm>
            <a:off x="3208338" y="2814637"/>
            <a:ext cx="2135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3200" dirty="0">
                <a:latin typeface="Courier New" charset="0"/>
              </a:rPr>
              <a:t>Internet</a:t>
            </a:r>
          </a:p>
        </p:txBody>
      </p:sp>
      <p:pic>
        <p:nvPicPr>
          <p:cNvPr id="72714" name="Picture 11" descr="MCj0396912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1077912"/>
            <a:ext cx="1738313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5" name="Text Box 13"/>
          <p:cNvSpPr txBox="1">
            <a:spLocks noChangeArrowheads="1"/>
          </p:cNvSpPr>
          <p:nvPr/>
        </p:nvSpPr>
        <p:spPr bwMode="auto">
          <a:xfrm>
            <a:off x="2412163" y="5424487"/>
            <a:ext cx="432602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CC0000"/>
                </a:solidFill>
                <a:latin typeface="Gill Sans Light"/>
                <a:cs typeface="Gill Sans Light"/>
              </a:rPr>
              <a:t>Also known as a </a:t>
            </a:r>
            <a:r>
              <a:rPr lang="en-US" sz="3200" dirty="0" smtClean="0">
                <a:solidFill>
                  <a:srgbClr val="CC0000"/>
                </a:solidFill>
                <a:latin typeface="Gill Sans Light"/>
                <a:cs typeface="Gill Sans Light"/>
              </a:rPr>
              <a:t>“</a:t>
            </a:r>
            <a:r>
              <a:rPr lang="en-US" altLang="ja-JP" sz="3200" dirty="0" smtClean="0">
                <a:solidFill>
                  <a:srgbClr val="CC0000"/>
                </a:solidFill>
                <a:latin typeface="Gill Sans Light"/>
                <a:cs typeface="Gill Sans Light"/>
              </a:rPr>
              <a:t>host”…</a:t>
            </a:r>
            <a:endParaRPr lang="en-US" sz="3200" dirty="0">
              <a:solidFill>
                <a:srgbClr val="CC0000"/>
              </a:solidFill>
              <a:latin typeface="Gill Sans Light"/>
              <a:cs typeface="Gill Sans Light"/>
            </a:endParaRPr>
          </a:p>
        </p:txBody>
      </p:sp>
      <p:pic>
        <p:nvPicPr>
          <p:cNvPr id="72716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19487"/>
            <a:ext cx="13716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70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RAID 1: Disk Mirroring/Shadowing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86800" cy="4267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Each disk is fully duplicated onto its “shadow”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For high I/O rate, high availability environments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Most expensive solution: 100% capacity overhead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Bandwidth sacrificed on write: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Logical write = two physical writes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Highest bandwidth when disk heads and rotation fully synchronized (hard to do exactly)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Reads may be optimized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Can have two independent reads to same data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Recovery: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Disk failure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 smtClean="0">
                <a:ea typeface="굴림" panose="020B0600000101010101" pitchFamily="34" charset="-127"/>
              </a:rPr>
              <a:t> replace disk and copy data to new disk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Hot Spare:</a:t>
            </a:r>
            <a:r>
              <a:rPr lang="en-US" altLang="ko-KR" sz="2400" dirty="0" smtClean="0">
                <a:ea typeface="굴림" panose="020B0600000101010101" pitchFamily="34" charset="-127"/>
              </a:rPr>
              <a:t> idle disk already attached to system to be used for immediate replacement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844550" y="704850"/>
            <a:ext cx="7658100" cy="1539875"/>
            <a:chOff x="532" y="444"/>
            <a:chExt cx="4824" cy="970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700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532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540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812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076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 flipV="1">
              <a:off x="2208" y="1200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496" y="1056"/>
              <a:ext cx="624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dirty="0">
                  <a:latin typeface="Gill Sans Light"/>
                  <a:cs typeface="Gill Sans Light"/>
                </a:rPr>
                <a:t>recovery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dirty="0">
                  <a:latin typeface="Gill Sans Light"/>
                  <a:cs typeface="Gill Sans Light"/>
                </a:rPr>
                <a:t>group</a:t>
              </a:r>
            </a:p>
          </p:txBody>
        </p:sp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14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720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" name="AutoShape 14"/>
            <p:cNvSpPr>
              <a:spLocks noChangeArrowheads="1"/>
            </p:cNvSpPr>
            <p:nvPr/>
          </p:nvSpPr>
          <p:spPr bwMode="auto">
            <a:xfrm>
              <a:off x="4656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" name="AutoShape 15"/>
            <p:cNvSpPr>
              <a:spLocks noChangeArrowheads="1"/>
            </p:cNvSpPr>
            <p:nvPr/>
          </p:nvSpPr>
          <p:spPr bwMode="auto">
            <a:xfrm>
              <a:off x="38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0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Clients and Servers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4040188" cy="175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MS PGothic" charset="0"/>
              </a:rPr>
              <a:t>Client program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ea typeface="MS PGothic" charset="0"/>
              </a:rPr>
              <a:t>Running on end host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ea typeface="MS PGothic" charset="0"/>
              </a:rPr>
              <a:t>Requests service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ea typeface="MS PGothic" charset="0"/>
              </a:rPr>
              <a:t>E.g., Web browser</a:t>
            </a:r>
          </a:p>
          <a:p>
            <a:pPr>
              <a:buFont typeface="Wingdings" charset="0"/>
              <a:buNone/>
            </a:pPr>
            <a:endParaRPr lang="en-US" sz="2000" dirty="0">
              <a:ea typeface="MS PGothic" charset="0"/>
            </a:endParaRPr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066800"/>
            <a:ext cx="4040187" cy="1716088"/>
          </a:xfrm>
        </p:spPr>
        <p:txBody>
          <a:bodyPr>
            <a:normAutofit/>
          </a:bodyPr>
          <a:lstStyle/>
          <a:p>
            <a:r>
              <a:rPr lang="en-US" sz="2600" dirty="0">
                <a:ea typeface="MS PGothic" charset="0"/>
              </a:rPr>
              <a:t>Server program</a:t>
            </a:r>
          </a:p>
          <a:p>
            <a:pPr marL="742950" lvl="1" indent="-285750"/>
            <a:r>
              <a:rPr lang="en-US" sz="2200" dirty="0">
                <a:ea typeface="MS PGothic" charset="0"/>
              </a:rPr>
              <a:t>Running on end host</a:t>
            </a:r>
          </a:p>
          <a:p>
            <a:pPr marL="742950" lvl="1" indent="-285750"/>
            <a:r>
              <a:rPr lang="en-US" sz="2200" dirty="0">
                <a:ea typeface="MS PGothic" charset="0"/>
              </a:rPr>
              <a:t>Provides service</a:t>
            </a:r>
          </a:p>
          <a:p>
            <a:pPr marL="742950" lvl="1" indent="-285750"/>
            <a:r>
              <a:rPr lang="en-US" sz="2200" dirty="0">
                <a:ea typeface="MS PGothic" charset="0"/>
              </a:rPr>
              <a:t>E.g., Web server</a:t>
            </a:r>
          </a:p>
        </p:txBody>
      </p:sp>
      <p:pic>
        <p:nvPicPr>
          <p:cNvPr id="76804" name="Picture 5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592513"/>
            <a:ext cx="18684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6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3868738"/>
            <a:ext cx="2497137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4407" name="Freeform 7"/>
          <p:cNvSpPr>
            <a:spLocks/>
          </p:cNvSpPr>
          <p:nvPr/>
        </p:nvSpPr>
        <p:spPr bwMode="auto">
          <a:xfrm>
            <a:off x="2652713" y="3394075"/>
            <a:ext cx="3571875" cy="774700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4408" name="Freeform 8"/>
          <p:cNvSpPr>
            <a:spLocks/>
          </p:cNvSpPr>
          <p:nvPr/>
        </p:nvSpPr>
        <p:spPr bwMode="auto">
          <a:xfrm flipH="1" flipV="1">
            <a:off x="2652713" y="5051425"/>
            <a:ext cx="3571875" cy="774700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4409" name="Text Box 9"/>
          <p:cNvSpPr txBox="1">
            <a:spLocks noChangeArrowheads="1"/>
          </p:cNvSpPr>
          <p:nvPr/>
        </p:nvSpPr>
        <p:spPr bwMode="auto">
          <a:xfrm>
            <a:off x="2962275" y="2849563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>
                <a:latin typeface="Courier New" charset="0"/>
              </a:rPr>
              <a:t>GET /index.html</a:t>
            </a:r>
          </a:p>
        </p:txBody>
      </p:sp>
      <p:sp>
        <p:nvSpPr>
          <p:cNvPr id="1254410" name="Text Box 10"/>
          <p:cNvSpPr txBox="1">
            <a:spLocks noChangeArrowheads="1"/>
          </p:cNvSpPr>
          <p:nvPr/>
        </p:nvSpPr>
        <p:spPr bwMode="auto">
          <a:xfrm>
            <a:off x="2100263" y="5851525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ja-JP" altLang="en-US">
                <a:latin typeface="Courier New" charset="0"/>
              </a:rPr>
              <a:t>“</a:t>
            </a:r>
            <a:r>
              <a:rPr lang="en-US" altLang="ja-JP">
                <a:latin typeface="Courier New" charset="0"/>
              </a:rPr>
              <a:t>Site under construction</a:t>
            </a:r>
            <a:r>
              <a:rPr lang="ja-JP" altLang="en-US">
                <a:latin typeface="Courier New" charset="0"/>
              </a:rPr>
              <a:t>”</a:t>
            </a:r>
            <a:endParaRPr lang="en-US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1" build="p"/>
      <p:bldP spid="1254407" grpId="0" animBg="1"/>
      <p:bldP spid="1254408" grpId="0" animBg="1"/>
      <p:bldP spid="1254409" grpId="0"/>
      <p:bldP spid="12544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Client-Server Communication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40188" cy="4411663"/>
          </a:xfrm>
        </p:spPr>
        <p:txBody>
          <a:bodyPr/>
          <a:lstStyle/>
          <a:p>
            <a:r>
              <a:rPr lang="en-US" sz="2400" dirty="0">
                <a:ea typeface="MS PGothic" charset="0"/>
              </a:rPr>
              <a:t>Client </a:t>
            </a:r>
            <a:r>
              <a:rPr lang="en-US" sz="2400" dirty="0" smtClean="0">
                <a:ea typeface="MS PGothic" charset="0"/>
              </a:rPr>
              <a:t>“</a:t>
            </a:r>
            <a:r>
              <a:rPr lang="en-US" altLang="ja-JP" sz="2400" dirty="0" smtClean="0">
                <a:ea typeface="MS PGothic" charset="0"/>
              </a:rPr>
              <a:t>sometimes on”</a:t>
            </a:r>
            <a:endParaRPr lang="en-US" altLang="ja-JP" sz="2400" dirty="0">
              <a:ea typeface="MS PGothic" charset="0"/>
            </a:endParaRPr>
          </a:p>
          <a:p>
            <a:pPr marL="742950" lvl="1" indent="-285750"/>
            <a:r>
              <a:rPr lang="en-US" sz="2000" dirty="0">
                <a:ea typeface="MS PGothic" charset="0"/>
              </a:rPr>
              <a:t>Initiates a request to the server when interested</a:t>
            </a:r>
          </a:p>
          <a:p>
            <a:pPr marL="742950" lvl="1" indent="-285750"/>
            <a:r>
              <a:rPr lang="en-US" sz="2000" dirty="0">
                <a:ea typeface="MS PGothic" charset="0"/>
              </a:rPr>
              <a:t>E.g., Web browser on your laptop or cell phone</a:t>
            </a:r>
          </a:p>
          <a:p>
            <a:pPr marL="742950" lvl="1" indent="-285750"/>
            <a:r>
              <a:rPr lang="en-US" sz="2000" dirty="0">
                <a:ea typeface="MS PGothic" charset="0"/>
              </a:rPr>
              <a:t>Doesn’</a:t>
            </a:r>
            <a:r>
              <a:rPr lang="en-US" altLang="ja-JP" sz="2000" dirty="0">
                <a:ea typeface="MS PGothic" charset="0"/>
              </a:rPr>
              <a:t>t communicate directly with other clients</a:t>
            </a:r>
          </a:p>
          <a:p>
            <a:pPr marL="742950" lvl="1" indent="-285750"/>
            <a:r>
              <a:rPr lang="en-US" sz="2000" dirty="0">
                <a:ea typeface="MS PGothic" charset="0"/>
              </a:rPr>
              <a:t>Needs to know the server’</a:t>
            </a:r>
            <a:r>
              <a:rPr lang="en-US" altLang="ja-JP" sz="2000" dirty="0">
                <a:ea typeface="MS PGothic" charset="0"/>
              </a:rPr>
              <a:t>s address</a:t>
            </a:r>
            <a:endParaRPr lang="en-US" sz="2000" dirty="0">
              <a:ea typeface="MS PGothic" charset="0"/>
            </a:endParaRPr>
          </a:p>
        </p:txBody>
      </p:sp>
      <p:sp>
        <p:nvSpPr>
          <p:cNvPr id="12564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295400"/>
            <a:ext cx="4040187" cy="4411663"/>
          </a:xfrm>
        </p:spPr>
        <p:txBody>
          <a:bodyPr/>
          <a:lstStyle/>
          <a:p>
            <a:r>
              <a:rPr lang="en-US" sz="2400" dirty="0">
                <a:ea typeface="MS PGothic" charset="0"/>
              </a:rPr>
              <a:t>Server is </a:t>
            </a:r>
            <a:r>
              <a:rPr lang="en-US" sz="2400" dirty="0" smtClean="0">
                <a:ea typeface="MS PGothic" charset="0"/>
              </a:rPr>
              <a:t>“</a:t>
            </a:r>
            <a:r>
              <a:rPr lang="en-US" altLang="ja-JP" sz="2400" dirty="0" smtClean="0">
                <a:ea typeface="MS PGothic" charset="0"/>
              </a:rPr>
              <a:t>always on”</a:t>
            </a:r>
            <a:endParaRPr lang="en-US" altLang="ja-JP" sz="2400" dirty="0">
              <a:ea typeface="MS PGothic" charset="0"/>
            </a:endParaRPr>
          </a:p>
          <a:p>
            <a:pPr marL="742950" lvl="1" indent="-285750"/>
            <a:r>
              <a:rPr lang="en-US" sz="2000" dirty="0">
                <a:ea typeface="MS PGothic" charset="0"/>
              </a:rPr>
              <a:t>Services requests from many client hosts</a:t>
            </a:r>
          </a:p>
          <a:p>
            <a:pPr marL="742950" lvl="1" indent="-285750"/>
            <a:r>
              <a:rPr lang="en-US" sz="2000" dirty="0">
                <a:ea typeface="MS PGothic" charset="0"/>
              </a:rPr>
              <a:t>E.g., Web server for the </a:t>
            </a:r>
            <a:r>
              <a:rPr lang="en-US" sz="2000" i="1" dirty="0" err="1">
                <a:ea typeface="MS PGothic" charset="0"/>
              </a:rPr>
              <a:t>www.cnn.com</a:t>
            </a:r>
            <a:r>
              <a:rPr lang="en-US" sz="2000" dirty="0">
                <a:ea typeface="MS PGothic" charset="0"/>
              </a:rPr>
              <a:t> </a:t>
            </a:r>
            <a:r>
              <a:rPr lang="en-US" sz="2000" dirty="0" smtClean="0">
                <a:ea typeface="MS PGothic" charset="0"/>
              </a:rPr>
              <a:t>web </a:t>
            </a:r>
            <a:r>
              <a:rPr lang="en-US" sz="2000" dirty="0">
                <a:ea typeface="MS PGothic" charset="0"/>
              </a:rPr>
              <a:t>site</a:t>
            </a:r>
          </a:p>
          <a:p>
            <a:pPr marL="742950" lvl="1" indent="-285750"/>
            <a:r>
              <a:rPr lang="en-US" sz="2000" dirty="0">
                <a:ea typeface="MS PGothic" charset="0"/>
              </a:rPr>
              <a:t>Doesn’</a:t>
            </a:r>
            <a:r>
              <a:rPr lang="en-US" altLang="ja-JP" sz="2000" dirty="0">
                <a:ea typeface="MS PGothic" charset="0"/>
              </a:rPr>
              <a:t>t initiate contact with the clients</a:t>
            </a:r>
          </a:p>
          <a:p>
            <a:pPr marL="742950" lvl="1" indent="-285750"/>
            <a:r>
              <a:rPr lang="en-US" sz="2000" dirty="0">
                <a:ea typeface="MS PGothic" charset="0"/>
              </a:rPr>
              <a:t>Needs a fixed, well-known address</a:t>
            </a:r>
          </a:p>
          <a:p>
            <a:endParaRPr lang="en-US" sz="2400" dirty="0">
              <a:ea typeface="MS PGothic" charset="0"/>
            </a:endParaRPr>
          </a:p>
        </p:txBody>
      </p:sp>
      <p:pic>
        <p:nvPicPr>
          <p:cNvPr id="78852" name="Picture 5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4451350"/>
            <a:ext cx="16002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6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4711700"/>
            <a:ext cx="2138363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Freeform 7"/>
          <p:cNvSpPr>
            <a:spLocks/>
          </p:cNvSpPr>
          <p:nvPr/>
        </p:nvSpPr>
        <p:spPr bwMode="auto">
          <a:xfrm>
            <a:off x="3325813" y="4470400"/>
            <a:ext cx="3059112" cy="728663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8855" name="Freeform 8"/>
          <p:cNvSpPr>
            <a:spLocks/>
          </p:cNvSpPr>
          <p:nvPr/>
        </p:nvSpPr>
        <p:spPr bwMode="auto">
          <a:xfrm flipH="1" flipV="1">
            <a:off x="3325813" y="5335588"/>
            <a:ext cx="3059112" cy="728662"/>
          </a:xfrm>
          <a:custGeom>
            <a:avLst/>
            <a:gdLst>
              <a:gd name="T0" fmla="*/ 0 w 2250"/>
              <a:gd name="T1" fmla="*/ 2147483647 h 488"/>
              <a:gd name="T2" fmla="*/ 2147483647 w 2250"/>
              <a:gd name="T3" fmla="*/ 2147483647 h 488"/>
              <a:gd name="T4" fmla="*/ 2147483647 w 2250"/>
              <a:gd name="T5" fmla="*/ 2147483647 h 488"/>
              <a:gd name="T6" fmla="*/ 0 60000 65536"/>
              <a:gd name="T7" fmla="*/ 0 60000 65536"/>
              <a:gd name="T8" fmla="*/ 0 60000 65536"/>
              <a:gd name="T9" fmla="*/ 0 w 2250"/>
              <a:gd name="T10" fmla="*/ 0 h 488"/>
              <a:gd name="T11" fmla="*/ 2250 w 2250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6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2" grpId="1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Peer-to-Peer Communication</a:t>
            </a:r>
          </a:p>
        </p:txBody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10200"/>
          </a:xfrm>
        </p:spPr>
        <p:txBody>
          <a:bodyPr>
            <a:normAutofit/>
          </a:bodyPr>
          <a:lstStyle/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No always-on server at the center of it all</a:t>
            </a:r>
          </a:p>
          <a:p>
            <a:pPr marL="742950" lvl="1" indent="-285750"/>
            <a:r>
              <a:rPr lang="en-US" dirty="0">
                <a:ea typeface="MS PGothic" charset="0"/>
              </a:rPr>
              <a:t>Hosts can come and go, and change addresses</a:t>
            </a:r>
          </a:p>
          <a:p>
            <a:pPr marL="742950" lvl="1" indent="-285750"/>
            <a:r>
              <a:rPr lang="en-US" dirty="0">
                <a:ea typeface="MS PGothic" charset="0"/>
              </a:rPr>
              <a:t>Hosts may have a different address each time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Example: peer-to-peer file sharing (e.g., </a:t>
            </a:r>
            <a:r>
              <a:rPr lang="en-US" dirty="0" err="1">
                <a:ea typeface="MS PGothic" charset="0"/>
              </a:rPr>
              <a:t>BitTorrent</a:t>
            </a:r>
            <a:r>
              <a:rPr lang="en-US" dirty="0">
                <a:ea typeface="MS PGothic" charset="0"/>
              </a:rPr>
              <a:t>)</a:t>
            </a:r>
          </a:p>
          <a:p>
            <a:pPr marL="742950" lvl="1" indent="-285750"/>
            <a:r>
              <a:rPr lang="en-US" dirty="0">
                <a:ea typeface="MS PGothic" charset="0"/>
              </a:rPr>
              <a:t>Any host can request files, send files, query to find where a file is located, respond to queries, and forward queries</a:t>
            </a:r>
          </a:p>
          <a:p>
            <a:pPr marL="742950" lvl="1" indent="-285750"/>
            <a:r>
              <a:rPr lang="en-US" dirty="0">
                <a:ea typeface="MS PGothic" charset="0"/>
              </a:rPr>
              <a:t>Scalability by harnessing millions of peers</a:t>
            </a:r>
          </a:p>
          <a:p>
            <a:pPr marL="742950" lvl="1" indent="-285750"/>
            <a:r>
              <a:rPr lang="en-US" dirty="0">
                <a:ea typeface="MS PGothic" charset="0"/>
              </a:rPr>
              <a:t>Each peer acting as 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both a client and server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4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Global Communication: The Problem</a:t>
            </a:r>
            <a:endParaRPr lang="en-US" dirty="0">
              <a:ea typeface="MS PGothic" charset="0"/>
            </a:endParaRPr>
          </a:p>
        </p:txBody>
      </p:sp>
      <p:sp>
        <p:nvSpPr>
          <p:cNvPr id="1260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1" y="3140074"/>
            <a:ext cx="8686800" cy="3336925"/>
          </a:xfrm>
        </p:spPr>
        <p:txBody>
          <a:bodyPr>
            <a:normAutofit/>
          </a:bodyPr>
          <a:lstStyle/>
          <a:p>
            <a:r>
              <a:rPr lang="en-US" dirty="0"/>
              <a:t>Many different applications</a:t>
            </a:r>
          </a:p>
          <a:p>
            <a:pPr lvl="1"/>
            <a:r>
              <a:rPr lang="en-US" dirty="0"/>
              <a:t>email, web, P2P,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</a:t>
            </a:r>
            <a:r>
              <a:rPr lang="en-US" dirty="0"/>
              <a:t>different network styles and technologies</a:t>
            </a:r>
          </a:p>
          <a:p>
            <a:pPr lvl="1"/>
            <a:r>
              <a:rPr lang="en-US" dirty="0"/>
              <a:t>Wireless vs. wired vs. optical, etc.</a:t>
            </a:r>
          </a:p>
          <a:p>
            <a:r>
              <a:rPr lang="en-US" dirty="0" smtClean="0"/>
              <a:t>How </a:t>
            </a:r>
            <a:r>
              <a:rPr lang="en-US" dirty="0"/>
              <a:t>do we organize this mess?</a:t>
            </a:r>
          </a:p>
          <a:p>
            <a:pPr lvl="1"/>
            <a:r>
              <a:rPr lang="en-US" dirty="0" smtClean="0">
                <a:ea typeface="MS PGothic" charset="0"/>
              </a:rPr>
              <a:t>Re-implement </a:t>
            </a:r>
            <a:r>
              <a:rPr lang="en-US" dirty="0">
                <a:ea typeface="MS PGothic" charset="0"/>
              </a:rPr>
              <a:t>every application for every technology?</a:t>
            </a:r>
          </a:p>
          <a:p>
            <a:r>
              <a:rPr lang="en-US" dirty="0">
                <a:ea typeface="MS PGothic" charset="0"/>
              </a:rPr>
              <a:t>No! But how does the Internet design avoid this?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68412" y="1828800"/>
            <a:ext cx="6046788" cy="1012678"/>
            <a:chOff x="1268412" y="1828800"/>
            <a:chExt cx="6046788" cy="1012678"/>
          </a:xfrm>
        </p:grpSpPr>
        <p:grpSp>
          <p:nvGrpSpPr>
            <p:cNvPr id="2" name="Group 10"/>
            <p:cNvGrpSpPr>
              <a:grpSpLocks/>
            </p:cNvGrpSpPr>
            <p:nvPr/>
          </p:nvGrpSpPr>
          <p:grpSpPr bwMode="auto">
            <a:xfrm>
              <a:off x="6313487" y="2057400"/>
              <a:ext cx="1001713" cy="762000"/>
              <a:chOff x="3456" y="2400"/>
              <a:chExt cx="631" cy="291"/>
            </a:xfrm>
          </p:grpSpPr>
          <p:sp>
            <p:nvSpPr>
              <p:cNvPr id="85026" name="Rectangle 11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631" cy="29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91430" tIns="45716" rIns="91430" bIns="45716">
                <a:spAutoFit/>
              </a:bodyPr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85027" name="Text Box 12"/>
              <p:cNvSpPr txBox="1">
                <a:spLocks noChangeArrowheads="1"/>
              </p:cNvSpPr>
              <p:nvPr/>
            </p:nvSpPr>
            <p:spPr bwMode="auto">
              <a:xfrm>
                <a:off x="3494" y="2407"/>
                <a:ext cx="536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0" tIns="45716" rIns="91430" bIns="45716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2000" dirty="0">
                    <a:latin typeface="Gill Sans Light"/>
                    <a:cs typeface="Gill Sans Light"/>
                  </a:rPr>
                  <a:t>Packet</a:t>
                </a:r>
              </a:p>
              <a:p>
                <a:r>
                  <a:rPr lang="en-US" sz="2000" dirty="0">
                    <a:latin typeface="Gill Sans Light"/>
                    <a:cs typeface="Gill Sans Light"/>
                  </a:rPr>
                  <a:t>Radio</a:t>
                </a:r>
              </a:p>
            </p:txBody>
          </p:sp>
        </p:grpSp>
        <p:sp>
          <p:nvSpPr>
            <p:cNvPr id="85002" name="Rectangle 13"/>
            <p:cNvSpPr>
              <a:spLocks noChangeArrowheads="1"/>
            </p:cNvSpPr>
            <p:nvPr/>
          </p:nvSpPr>
          <p:spPr bwMode="auto">
            <a:xfrm>
              <a:off x="3646487" y="2057400"/>
              <a:ext cx="1143000" cy="7620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5003" name="Text Box 14"/>
            <p:cNvSpPr txBox="1">
              <a:spLocks noChangeArrowheads="1"/>
            </p:cNvSpPr>
            <p:nvPr/>
          </p:nvSpPr>
          <p:spPr bwMode="auto">
            <a:xfrm>
              <a:off x="3706812" y="2068513"/>
              <a:ext cx="935427" cy="7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Gill Sans Light"/>
                  <a:cs typeface="Gill Sans Light"/>
                </a:rPr>
                <a:t>Coaxial </a:t>
              </a:r>
            </a:p>
            <a:p>
              <a:r>
                <a:rPr lang="en-US" sz="2000">
                  <a:latin typeface="Gill Sans Light"/>
                  <a:cs typeface="Gill Sans Light"/>
                </a:rPr>
                <a:t>cable</a:t>
              </a:r>
            </a:p>
          </p:txBody>
        </p:sp>
        <p:sp>
          <p:nvSpPr>
            <p:cNvPr id="85004" name="Rectangle 15"/>
            <p:cNvSpPr>
              <a:spLocks noChangeArrowheads="1"/>
            </p:cNvSpPr>
            <p:nvPr/>
          </p:nvSpPr>
          <p:spPr bwMode="auto">
            <a:xfrm>
              <a:off x="5094287" y="2057400"/>
              <a:ext cx="990600" cy="7620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5005" name="Text Box 16"/>
            <p:cNvSpPr txBox="1">
              <a:spLocks noChangeArrowheads="1"/>
            </p:cNvSpPr>
            <p:nvPr/>
          </p:nvSpPr>
          <p:spPr bwMode="auto">
            <a:xfrm>
              <a:off x="5154612" y="2068513"/>
              <a:ext cx="697607" cy="7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Gill Sans Light"/>
                  <a:cs typeface="Gill Sans Light"/>
                </a:rPr>
                <a:t>Fiber</a:t>
              </a:r>
            </a:p>
            <a:p>
              <a:r>
                <a:rPr lang="en-US" sz="2000">
                  <a:latin typeface="Gill Sans Light"/>
                  <a:cs typeface="Gill Sans Light"/>
                </a:rPr>
                <a:t>optic</a:t>
              </a:r>
            </a:p>
          </p:txBody>
        </p:sp>
        <p:sp>
          <p:nvSpPr>
            <p:cNvPr id="85006" name="Line 17"/>
            <p:cNvSpPr>
              <a:spLocks noChangeShapeType="1"/>
            </p:cNvSpPr>
            <p:nvPr/>
          </p:nvSpPr>
          <p:spPr bwMode="auto">
            <a:xfrm>
              <a:off x="2808287" y="1828800"/>
              <a:ext cx="449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5008" name="Text Box 19"/>
            <p:cNvSpPr txBox="1">
              <a:spLocks noChangeArrowheads="1"/>
            </p:cNvSpPr>
            <p:nvPr/>
          </p:nvSpPr>
          <p:spPr bwMode="auto">
            <a:xfrm>
              <a:off x="1268412" y="2133600"/>
              <a:ext cx="1467048" cy="7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dirty="0">
                  <a:latin typeface="Gill Sans Light"/>
                  <a:cs typeface="Gill Sans Light"/>
                </a:rPr>
                <a:t>Transmission</a:t>
              </a:r>
            </a:p>
            <a:p>
              <a:r>
                <a:rPr lang="en-US" sz="2000" dirty="0">
                  <a:latin typeface="Gill Sans Light"/>
                  <a:cs typeface="Gill Sans Light"/>
                </a:rPr>
                <a:t>Media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41425" y="1066797"/>
            <a:ext cx="5910262" cy="487417"/>
            <a:chOff x="1241425" y="1066797"/>
            <a:chExt cx="5910262" cy="487417"/>
          </a:xfrm>
        </p:grpSpPr>
        <p:sp>
          <p:nvSpPr>
            <p:cNvPr id="84993" name="Rectangle 2"/>
            <p:cNvSpPr>
              <a:spLocks noChangeArrowheads="1"/>
            </p:cNvSpPr>
            <p:nvPr/>
          </p:nvSpPr>
          <p:spPr bwMode="auto">
            <a:xfrm>
              <a:off x="5246687" y="1066800"/>
              <a:ext cx="838200" cy="4572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4996" name="Rectangle 5"/>
            <p:cNvSpPr>
              <a:spLocks noChangeArrowheads="1"/>
            </p:cNvSpPr>
            <p:nvPr/>
          </p:nvSpPr>
          <p:spPr bwMode="auto">
            <a:xfrm>
              <a:off x="3189287" y="1066800"/>
              <a:ext cx="914400" cy="4572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4997" name="Rectangle 6"/>
            <p:cNvSpPr>
              <a:spLocks noChangeArrowheads="1"/>
            </p:cNvSpPr>
            <p:nvPr/>
          </p:nvSpPr>
          <p:spPr bwMode="auto">
            <a:xfrm>
              <a:off x="4332287" y="1066800"/>
              <a:ext cx="685800" cy="4572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4998" name="Text Box 7"/>
            <p:cNvSpPr txBox="1">
              <a:spLocks noChangeArrowheads="1"/>
            </p:cNvSpPr>
            <p:nvPr/>
          </p:nvSpPr>
          <p:spPr bwMode="auto">
            <a:xfrm>
              <a:off x="3178175" y="1143000"/>
              <a:ext cx="775002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dirty="0">
                  <a:latin typeface="Gill Sans Light"/>
                  <a:cs typeface="Gill Sans Light"/>
                </a:rPr>
                <a:t>Skype </a:t>
              </a:r>
            </a:p>
          </p:txBody>
        </p:sp>
        <p:sp>
          <p:nvSpPr>
            <p:cNvPr id="84999" name="Text Box 8"/>
            <p:cNvSpPr txBox="1">
              <a:spLocks noChangeArrowheads="1"/>
            </p:cNvSpPr>
            <p:nvPr/>
          </p:nvSpPr>
          <p:spPr bwMode="auto">
            <a:xfrm>
              <a:off x="4332287" y="1127125"/>
              <a:ext cx="609817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Gill Sans Light"/>
                  <a:cs typeface="Gill Sans Light"/>
                </a:rPr>
                <a:t>SSH</a:t>
              </a:r>
            </a:p>
          </p:txBody>
        </p:sp>
        <p:sp>
          <p:nvSpPr>
            <p:cNvPr id="85000" name="Text Box 9"/>
            <p:cNvSpPr txBox="1">
              <a:spLocks noChangeArrowheads="1"/>
            </p:cNvSpPr>
            <p:nvPr/>
          </p:nvSpPr>
          <p:spPr bwMode="auto">
            <a:xfrm>
              <a:off x="5314950" y="1127125"/>
              <a:ext cx="615077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Gill Sans Light"/>
                  <a:cs typeface="Gill Sans Light"/>
                </a:rPr>
                <a:t>NFS</a:t>
              </a:r>
            </a:p>
          </p:txBody>
        </p:sp>
        <p:sp>
          <p:nvSpPr>
            <p:cNvPr id="85007" name="Text Box 18"/>
            <p:cNvSpPr txBox="1">
              <a:spLocks noChangeArrowheads="1"/>
            </p:cNvSpPr>
            <p:nvPr/>
          </p:nvSpPr>
          <p:spPr bwMode="auto">
            <a:xfrm>
              <a:off x="1241425" y="1154113"/>
              <a:ext cx="1325984" cy="40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dirty="0">
                  <a:latin typeface="Gill Sans Light"/>
                  <a:cs typeface="Gill Sans Light"/>
                </a:rPr>
                <a:t>Application</a:t>
              </a:r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6313487" y="1066797"/>
              <a:ext cx="838200" cy="460375"/>
              <a:chOff x="3456" y="1776"/>
              <a:chExt cx="528" cy="290"/>
            </a:xfrm>
          </p:grpSpPr>
          <p:sp>
            <p:nvSpPr>
              <p:cNvPr id="85024" name="Rectangle 27"/>
              <p:cNvSpPr>
                <a:spLocks noChangeArrowheads="1"/>
              </p:cNvSpPr>
              <p:nvPr/>
            </p:nvSpPr>
            <p:spPr bwMode="auto">
              <a:xfrm>
                <a:off x="3463" y="1776"/>
                <a:ext cx="521" cy="233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30" tIns="45716" rIns="91430" bIns="45716">
                <a:spAutoFit/>
              </a:bodyPr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85025" name="Text Box 28"/>
              <p:cNvSpPr txBox="1">
                <a:spLocks noChangeArrowheads="1"/>
              </p:cNvSpPr>
              <p:nvPr/>
            </p:nvSpPr>
            <p:spPr bwMode="auto">
              <a:xfrm>
                <a:off x="3456" y="1814"/>
                <a:ext cx="5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0" tIns="45716" rIns="91430" bIns="45716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2000">
                    <a:latin typeface="Gill Sans Light"/>
                    <a:cs typeface="Gill Sans Light"/>
                  </a:rPr>
                  <a:t>HTTP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65676" y="1524000"/>
            <a:ext cx="3281211" cy="544513"/>
            <a:chOff x="3565676" y="1524000"/>
            <a:chExt cx="3281211" cy="544513"/>
          </a:xfrm>
        </p:grpSpPr>
        <p:cxnSp>
          <p:nvCxnSpPr>
            <p:cNvPr id="85009" name="AutoShape 20"/>
            <p:cNvCxnSpPr>
              <a:cxnSpLocks noChangeShapeType="1"/>
              <a:stCxn id="84998" idx="2"/>
              <a:endCxn id="85003" idx="0"/>
            </p:cNvCxnSpPr>
            <p:nvPr/>
          </p:nvCxnSpPr>
          <p:spPr bwMode="auto">
            <a:xfrm>
              <a:off x="3565676" y="1543101"/>
              <a:ext cx="608850" cy="5254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0" name="AutoShape 21"/>
            <p:cNvCxnSpPr>
              <a:cxnSpLocks noChangeShapeType="1"/>
              <a:stCxn id="84998" idx="2"/>
              <a:endCxn id="85004" idx="0"/>
            </p:cNvCxnSpPr>
            <p:nvPr/>
          </p:nvCxnSpPr>
          <p:spPr bwMode="auto">
            <a:xfrm>
              <a:off x="3565676" y="1543101"/>
              <a:ext cx="2023911" cy="5142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1" name="AutoShape 22"/>
            <p:cNvCxnSpPr>
              <a:cxnSpLocks noChangeShapeType="1"/>
              <a:stCxn id="84999" idx="2"/>
              <a:endCxn id="85002" idx="0"/>
            </p:cNvCxnSpPr>
            <p:nvPr/>
          </p:nvCxnSpPr>
          <p:spPr bwMode="auto">
            <a:xfrm flipH="1">
              <a:off x="4217987" y="1527226"/>
              <a:ext cx="419209" cy="530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2" name="AutoShape 23"/>
            <p:cNvCxnSpPr>
              <a:cxnSpLocks noChangeShapeType="1"/>
              <a:stCxn id="84997" idx="2"/>
              <a:endCxn id="85004" idx="0"/>
            </p:cNvCxnSpPr>
            <p:nvPr/>
          </p:nvCxnSpPr>
          <p:spPr bwMode="auto">
            <a:xfrm>
              <a:off x="4675187" y="1533525"/>
              <a:ext cx="914400" cy="5143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3" name="AutoShape 24"/>
            <p:cNvCxnSpPr>
              <a:cxnSpLocks noChangeShapeType="1"/>
              <a:stCxn id="84993" idx="2"/>
              <a:endCxn id="85002" idx="0"/>
            </p:cNvCxnSpPr>
            <p:nvPr/>
          </p:nvCxnSpPr>
          <p:spPr bwMode="auto">
            <a:xfrm flipH="1">
              <a:off x="4217987" y="1533525"/>
              <a:ext cx="1447800" cy="5143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4" name="AutoShape 25"/>
            <p:cNvCxnSpPr>
              <a:cxnSpLocks noChangeShapeType="1"/>
              <a:stCxn id="84993" idx="2"/>
              <a:endCxn id="85004" idx="0"/>
            </p:cNvCxnSpPr>
            <p:nvPr/>
          </p:nvCxnSpPr>
          <p:spPr bwMode="auto">
            <a:xfrm flipH="1">
              <a:off x="5589587" y="1533525"/>
              <a:ext cx="76200" cy="5143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3646487" y="1533525"/>
              <a:ext cx="3200400" cy="514350"/>
              <a:chOff x="1776" y="2070"/>
              <a:chExt cx="2016" cy="324"/>
            </a:xfrm>
          </p:grpSpPr>
          <p:cxnSp>
            <p:nvCxnSpPr>
              <p:cNvPr id="85020" name="AutoShape 30"/>
              <p:cNvCxnSpPr>
                <a:cxnSpLocks noChangeShapeType="1"/>
              </p:cNvCxnSpPr>
              <p:nvPr/>
            </p:nvCxnSpPr>
            <p:spPr bwMode="auto">
              <a:xfrm>
                <a:off x="1776" y="2070"/>
                <a:ext cx="2016" cy="324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21" name="AutoShape 31"/>
              <p:cNvCxnSpPr>
                <a:cxnSpLocks noChangeShapeType="1"/>
              </p:cNvCxnSpPr>
              <p:nvPr/>
            </p:nvCxnSpPr>
            <p:spPr bwMode="auto">
              <a:xfrm>
                <a:off x="2424" y="2070"/>
                <a:ext cx="1368" cy="324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22" name="AutoShape 32"/>
              <p:cNvCxnSpPr>
                <a:cxnSpLocks noChangeShapeType="1"/>
              </p:cNvCxnSpPr>
              <p:nvPr/>
            </p:nvCxnSpPr>
            <p:spPr bwMode="auto">
              <a:xfrm>
                <a:off x="3048" y="2070"/>
                <a:ext cx="744" cy="324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23" name="AutoShape 33"/>
              <p:cNvCxnSpPr>
                <a:cxnSpLocks noChangeShapeType="1"/>
              </p:cNvCxnSpPr>
              <p:nvPr/>
            </p:nvCxnSpPr>
            <p:spPr bwMode="auto">
              <a:xfrm>
                <a:off x="3727" y="2070"/>
                <a:ext cx="65" cy="324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4217987" y="1524000"/>
              <a:ext cx="2525713" cy="523875"/>
              <a:chOff x="2136" y="2064"/>
              <a:chExt cx="1591" cy="330"/>
            </a:xfrm>
          </p:grpSpPr>
          <p:cxnSp>
            <p:nvCxnSpPr>
              <p:cNvPr id="85018" name="AutoShape 35"/>
              <p:cNvCxnSpPr>
                <a:cxnSpLocks noChangeShapeType="1"/>
              </p:cNvCxnSpPr>
              <p:nvPr/>
            </p:nvCxnSpPr>
            <p:spPr bwMode="auto">
              <a:xfrm flipH="1">
                <a:off x="2136" y="2064"/>
                <a:ext cx="1548" cy="330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19" name="AutoShape 36"/>
              <p:cNvCxnSpPr>
                <a:cxnSpLocks noChangeShapeType="1"/>
              </p:cNvCxnSpPr>
              <p:nvPr/>
            </p:nvCxnSpPr>
            <p:spPr bwMode="auto">
              <a:xfrm flipH="1">
                <a:off x="3000" y="2070"/>
                <a:ext cx="727" cy="324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89696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4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Solution: Intermediate </a:t>
            </a:r>
            <a:r>
              <a:rPr lang="en-US" dirty="0" smtClean="0">
                <a:ea typeface="MS PGothic" charset="0"/>
              </a:rPr>
              <a:t>Layers</a:t>
            </a:r>
            <a:endParaRPr lang="en-US" dirty="0">
              <a:ea typeface="MS PGothic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442"/>
            <a:ext cx="8665368" cy="2667357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Introduce intermediate layers that provide </a:t>
            </a:r>
            <a:r>
              <a:rPr lang="en-US" dirty="0">
                <a:solidFill>
                  <a:srgbClr val="FF3300"/>
                </a:solidFill>
                <a:ea typeface="MS PGothic" charset="0"/>
              </a:rPr>
              <a:t>set of abstractions</a:t>
            </a:r>
            <a:r>
              <a:rPr lang="en-US" dirty="0">
                <a:ea typeface="MS PGothic" charset="0"/>
              </a:rPr>
              <a:t> for various network functionality &amp; technologies</a:t>
            </a:r>
          </a:p>
          <a:p>
            <a:pPr lvl="1"/>
            <a:r>
              <a:rPr lang="en-US" sz="2000" dirty="0">
                <a:ea typeface="MS PGothic" charset="0"/>
              </a:rPr>
              <a:t>A new app/media implemented only once</a:t>
            </a:r>
          </a:p>
          <a:p>
            <a:pPr lvl="1"/>
            <a:r>
              <a:rPr lang="en-US" sz="2000" dirty="0">
                <a:ea typeface="MS PGothic" charset="0"/>
              </a:rPr>
              <a:t>Variation on </a:t>
            </a:r>
            <a:r>
              <a:rPr lang="en-US" sz="2000" dirty="0" smtClean="0">
                <a:ea typeface="MS PGothic" charset="0"/>
              </a:rPr>
              <a:t>“</a:t>
            </a:r>
            <a:r>
              <a:rPr lang="en-US" altLang="ja-JP" sz="2000" dirty="0" smtClean="0">
                <a:ea typeface="MS PGothic" charset="0"/>
              </a:rPr>
              <a:t>add </a:t>
            </a:r>
            <a:r>
              <a:rPr lang="en-US" altLang="ja-JP" sz="2000" dirty="0">
                <a:ea typeface="MS PGothic" charset="0"/>
              </a:rPr>
              <a:t>another level of </a:t>
            </a:r>
            <a:r>
              <a:rPr lang="en-US" altLang="ja-JP" sz="2000" dirty="0" smtClean="0">
                <a:ea typeface="MS PGothic" charset="0"/>
              </a:rPr>
              <a:t>indirection”</a:t>
            </a:r>
          </a:p>
          <a:p>
            <a:r>
              <a:rPr lang="en-US" altLang="ja-JP" dirty="0" smtClean="0">
                <a:solidFill>
                  <a:srgbClr val="FF0000"/>
                </a:solidFill>
                <a:ea typeface="MS PGothic" charset="0"/>
              </a:rPr>
              <a:t>Goal: Reliable communication channels on which to build distributed applications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4294980" y="118745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2237580" y="118745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3380580" y="118745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2226468" y="1263650"/>
            <a:ext cx="775002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Skype </a:t>
            </a:r>
          </a:p>
        </p:txBody>
      </p:sp>
      <p:sp>
        <p:nvSpPr>
          <p:cNvPr id="87047" name="Text Box 8"/>
          <p:cNvSpPr txBox="1">
            <a:spLocks noChangeArrowheads="1"/>
          </p:cNvSpPr>
          <p:nvPr/>
        </p:nvSpPr>
        <p:spPr bwMode="auto">
          <a:xfrm>
            <a:off x="3380580" y="1247775"/>
            <a:ext cx="60981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SSH</a:t>
            </a: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4363243" y="1247775"/>
            <a:ext cx="61507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61780" y="2955924"/>
            <a:ext cx="963613" cy="727958"/>
            <a:chOff x="3456" y="2400"/>
            <a:chExt cx="607" cy="267"/>
          </a:xfrm>
        </p:grpSpPr>
        <p:sp>
          <p:nvSpPr>
            <p:cNvPr id="87070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07" cy="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7071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53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>
                  <a:latin typeface="Gill Sans Light"/>
                  <a:cs typeface="Gill Sans Light"/>
                </a:rPr>
                <a:t>Packet</a:t>
              </a:r>
            </a:p>
            <a:p>
              <a:r>
                <a:rPr lang="en-US" sz="2000">
                  <a:latin typeface="Gill Sans Light"/>
                  <a:cs typeface="Gill Sans Light"/>
                </a:rPr>
                <a:t>radio</a:t>
              </a:r>
            </a:p>
          </p:txBody>
        </p:sp>
      </p:grpSp>
      <p:sp>
        <p:nvSpPr>
          <p:cNvPr id="87050" name="Rectangle 13"/>
          <p:cNvSpPr>
            <a:spLocks noChangeArrowheads="1"/>
          </p:cNvSpPr>
          <p:nvPr/>
        </p:nvSpPr>
        <p:spPr bwMode="auto">
          <a:xfrm>
            <a:off x="2694780" y="2955925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7051" name="Text Box 14"/>
          <p:cNvSpPr txBox="1">
            <a:spLocks noChangeArrowheads="1"/>
          </p:cNvSpPr>
          <p:nvPr/>
        </p:nvSpPr>
        <p:spPr bwMode="auto">
          <a:xfrm>
            <a:off x="2755105" y="2967038"/>
            <a:ext cx="93542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Coaxial </a:t>
            </a:r>
          </a:p>
          <a:p>
            <a:r>
              <a:rPr lang="en-US" sz="2000">
                <a:latin typeface="Gill Sans Light"/>
                <a:cs typeface="Gill Sans Light"/>
              </a:rPr>
              <a:t>cable</a:t>
            </a:r>
          </a:p>
        </p:txBody>
      </p:sp>
      <p:sp>
        <p:nvSpPr>
          <p:cNvPr id="87052" name="Rectangle 15"/>
          <p:cNvSpPr>
            <a:spLocks noChangeArrowheads="1"/>
          </p:cNvSpPr>
          <p:nvPr/>
        </p:nvSpPr>
        <p:spPr bwMode="auto">
          <a:xfrm>
            <a:off x="4142580" y="2955925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7053" name="Text Box 16"/>
          <p:cNvSpPr txBox="1">
            <a:spLocks noChangeArrowheads="1"/>
          </p:cNvSpPr>
          <p:nvPr/>
        </p:nvSpPr>
        <p:spPr bwMode="auto">
          <a:xfrm>
            <a:off x="4202905" y="2967038"/>
            <a:ext cx="69760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Fiber</a:t>
            </a:r>
          </a:p>
          <a:p>
            <a:r>
              <a:rPr lang="en-US" sz="2000">
                <a:latin typeface="Gill Sans Light"/>
                <a:cs typeface="Gill Sans Light"/>
              </a:rPr>
              <a:t>optic</a:t>
            </a:r>
          </a:p>
        </p:txBody>
      </p:sp>
      <p:sp>
        <p:nvSpPr>
          <p:cNvPr id="87055" name="Text Box 18"/>
          <p:cNvSpPr txBox="1">
            <a:spLocks noChangeArrowheads="1"/>
          </p:cNvSpPr>
          <p:nvPr/>
        </p:nvSpPr>
        <p:spPr bwMode="auto">
          <a:xfrm>
            <a:off x="289718" y="1274763"/>
            <a:ext cx="1325984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>
                <a:latin typeface="Gill Sans Light"/>
                <a:cs typeface="Gill Sans Light"/>
              </a:rPr>
              <a:t>Application</a:t>
            </a:r>
          </a:p>
        </p:txBody>
      </p:sp>
      <p:sp>
        <p:nvSpPr>
          <p:cNvPr id="87056" name="Text Box 19"/>
          <p:cNvSpPr txBox="1">
            <a:spLocks noChangeArrowheads="1"/>
          </p:cNvSpPr>
          <p:nvPr/>
        </p:nvSpPr>
        <p:spPr bwMode="auto">
          <a:xfrm>
            <a:off x="316705" y="3032125"/>
            <a:ext cx="1467048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Transmission</a:t>
            </a:r>
          </a:p>
          <a:p>
            <a:r>
              <a:rPr lang="en-US" sz="2000">
                <a:latin typeface="Gill Sans Light"/>
                <a:cs typeface="Gill Sans Light"/>
              </a:rPr>
              <a:t>Media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61780" y="1187447"/>
            <a:ext cx="838200" cy="412750"/>
            <a:chOff x="3456" y="1776"/>
            <a:chExt cx="528" cy="260"/>
          </a:xfrm>
        </p:grpSpPr>
        <p:sp>
          <p:nvSpPr>
            <p:cNvPr id="87068" name="Rectangle 21"/>
            <p:cNvSpPr>
              <a:spLocks noChangeArrowheads="1"/>
            </p:cNvSpPr>
            <p:nvPr/>
          </p:nvSpPr>
          <p:spPr bwMode="auto">
            <a:xfrm>
              <a:off x="3463" y="1776"/>
              <a:ext cx="521" cy="2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7069" name="Text Box 22"/>
            <p:cNvSpPr txBox="1">
              <a:spLocks noChangeArrowheads="1"/>
            </p:cNvSpPr>
            <p:nvPr/>
          </p:nvSpPr>
          <p:spPr bwMode="auto">
            <a:xfrm>
              <a:off x="3456" y="1784"/>
              <a:ext cx="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dirty="0">
                  <a:latin typeface="Gill Sans Light"/>
                  <a:cs typeface="Gill Sans Light"/>
                </a:rPr>
                <a:t>HTTP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2580" y="1654175"/>
            <a:ext cx="6019800" cy="1292225"/>
            <a:chOff x="332580" y="1654175"/>
            <a:chExt cx="6019800" cy="1292225"/>
          </a:xfrm>
        </p:grpSpPr>
        <p:sp>
          <p:nvSpPr>
            <p:cNvPr id="87054" name="Line 17"/>
            <p:cNvSpPr>
              <a:spLocks noChangeShapeType="1"/>
            </p:cNvSpPr>
            <p:nvPr/>
          </p:nvSpPr>
          <p:spPr bwMode="auto">
            <a:xfrm flipV="1">
              <a:off x="2008980" y="1965325"/>
              <a:ext cx="4343400" cy="15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7058" name="Rectangle 23"/>
            <p:cNvSpPr>
              <a:spLocks noChangeArrowheads="1"/>
            </p:cNvSpPr>
            <p:nvPr/>
          </p:nvSpPr>
          <p:spPr bwMode="auto">
            <a:xfrm>
              <a:off x="3380580" y="2209800"/>
              <a:ext cx="1447800" cy="228600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7059" name="Line 24"/>
            <p:cNvSpPr>
              <a:spLocks noChangeShapeType="1"/>
            </p:cNvSpPr>
            <p:nvPr/>
          </p:nvSpPr>
          <p:spPr bwMode="auto">
            <a:xfrm flipV="1">
              <a:off x="2008980" y="2651125"/>
              <a:ext cx="4343400" cy="15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7060" name="Text Box 25"/>
            <p:cNvSpPr txBox="1">
              <a:spLocks noChangeArrowheads="1"/>
            </p:cNvSpPr>
            <p:nvPr/>
          </p:nvSpPr>
          <p:spPr bwMode="auto">
            <a:xfrm>
              <a:off x="332580" y="1981200"/>
              <a:ext cx="1467048" cy="7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dirty="0">
                  <a:latin typeface="Gill Sans Light"/>
                  <a:cs typeface="Gill Sans Light"/>
                </a:rPr>
                <a:t>Intermediate </a:t>
              </a:r>
            </a:p>
            <a:p>
              <a:r>
                <a:rPr lang="en-US" sz="2000" dirty="0">
                  <a:latin typeface="Gill Sans Light"/>
                  <a:cs typeface="Gill Sans Light"/>
                </a:rPr>
                <a:t>layers</a:t>
              </a:r>
            </a:p>
          </p:txBody>
        </p:sp>
        <p:cxnSp>
          <p:nvCxnSpPr>
            <p:cNvPr id="87061" name="AutoShape 26"/>
            <p:cNvCxnSpPr>
              <a:cxnSpLocks noChangeShapeType="1"/>
              <a:stCxn id="87044" idx="2"/>
              <a:endCxn id="87058" idx="0"/>
            </p:cNvCxnSpPr>
            <p:nvPr/>
          </p:nvCxnSpPr>
          <p:spPr bwMode="auto">
            <a:xfrm>
              <a:off x="2694780" y="1654175"/>
              <a:ext cx="1409700" cy="5429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62" name="AutoShape 27"/>
            <p:cNvCxnSpPr>
              <a:cxnSpLocks noChangeShapeType="1"/>
              <a:stCxn id="87045" idx="2"/>
              <a:endCxn id="87058" idx="0"/>
            </p:cNvCxnSpPr>
            <p:nvPr/>
          </p:nvCxnSpPr>
          <p:spPr bwMode="auto">
            <a:xfrm>
              <a:off x="3723480" y="1654175"/>
              <a:ext cx="381000" cy="5429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63" name="AutoShape 28"/>
            <p:cNvCxnSpPr>
              <a:cxnSpLocks noChangeShapeType="1"/>
              <a:stCxn id="87043" idx="2"/>
              <a:endCxn id="87058" idx="0"/>
            </p:cNvCxnSpPr>
            <p:nvPr/>
          </p:nvCxnSpPr>
          <p:spPr bwMode="auto">
            <a:xfrm flipH="1">
              <a:off x="4104480" y="1654175"/>
              <a:ext cx="609600" cy="5429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64" name="AutoShape 29"/>
            <p:cNvCxnSpPr>
              <a:cxnSpLocks noChangeShapeType="1"/>
              <a:stCxn id="87058" idx="2"/>
              <a:endCxn id="87050" idx="0"/>
            </p:cNvCxnSpPr>
            <p:nvPr/>
          </p:nvCxnSpPr>
          <p:spPr bwMode="auto">
            <a:xfrm flipH="1">
              <a:off x="3266280" y="2451100"/>
              <a:ext cx="838200" cy="4953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65" name="AutoShape 30"/>
            <p:cNvCxnSpPr>
              <a:cxnSpLocks noChangeShapeType="1"/>
              <a:stCxn id="87058" idx="2"/>
              <a:endCxn id="87052" idx="0"/>
            </p:cNvCxnSpPr>
            <p:nvPr/>
          </p:nvCxnSpPr>
          <p:spPr bwMode="auto">
            <a:xfrm>
              <a:off x="4104480" y="2451100"/>
              <a:ext cx="533400" cy="4953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62623" name="AutoShape 31"/>
          <p:cNvCxnSpPr>
            <a:cxnSpLocks noChangeShapeType="1"/>
            <a:stCxn id="87068" idx="2"/>
            <a:endCxn id="87058" idx="0"/>
          </p:cNvCxnSpPr>
          <p:nvPr/>
        </p:nvCxnSpPr>
        <p:spPr bwMode="auto">
          <a:xfrm flipH="1">
            <a:off x="4104480" y="1557335"/>
            <a:ext cx="1681957" cy="65246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2624" name="AutoShape 32"/>
          <p:cNvCxnSpPr>
            <a:cxnSpLocks noChangeShapeType="1"/>
            <a:stCxn id="87058" idx="2"/>
            <a:endCxn id="87070" idx="0"/>
          </p:cNvCxnSpPr>
          <p:nvPr/>
        </p:nvCxnSpPr>
        <p:spPr bwMode="auto">
          <a:xfrm>
            <a:off x="4104480" y="2438400"/>
            <a:ext cx="1738710" cy="517524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6695280" y="1973262"/>
            <a:ext cx="17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  <a:cs typeface="Gill Sans Light"/>
              </a:rPr>
              <a:t>“Narrow Waist”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  <a:cs typeface="Gill Sans Light"/>
              </a:rPr>
              <a:t>Internet Protocol</a:t>
            </a:r>
            <a:endParaRPr lang="en-US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0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Distributed Applications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914400"/>
            <a:ext cx="88011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you actually program a distributed application?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synchronize multiple threads, running on different machines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 shared memory, so cannot use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One Abstraction: send/receive messages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Already atomic: no receiver gets portion of a message and two receivers cannot get same message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Interface: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Mailbox (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mbox</a:t>
            </a:r>
            <a:r>
              <a:rPr lang="en-US" altLang="ko-KR" dirty="0" smtClean="0">
                <a:ea typeface="굴림" panose="020B0600000101010101" pitchFamily="34" charset="-127"/>
              </a:rPr>
              <a:t>): temporary holding area for messages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Includes both destination location and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Send(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message,mbox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Send message to remote mailbox identified by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mbox</a:t>
            </a:r>
            <a:endParaRPr lang="en-US" altLang="ko-KR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Receive(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buffer,mbox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Wait until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mbox</a:t>
            </a:r>
            <a:r>
              <a:rPr lang="en-US" altLang="ko-KR" dirty="0" smtClean="0">
                <a:ea typeface="굴림" panose="020B0600000101010101" pitchFamily="34" charset="-127"/>
              </a:rPr>
              <a:t> has message, copy into buffer, and return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threads sleeping on this </a:t>
            </a:r>
            <a:r>
              <a:rPr lang="en-US" altLang="ko-KR" dirty="0" err="1" smtClean="0">
                <a:ea typeface="굴림" panose="020B0600000101010101" pitchFamily="34" charset="-127"/>
              </a:rPr>
              <a:t>mbox</a:t>
            </a:r>
            <a:r>
              <a:rPr lang="en-US" altLang="ko-KR" dirty="0" smtClean="0">
                <a:ea typeface="굴림" panose="020B0600000101010101" pitchFamily="34" charset="-127"/>
              </a:rPr>
              <a:t>, wake up one of them</a:t>
            </a:r>
          </a:p>
        </p:txBody>
      </p:sp>
      <p:grpSp>
        <p:nvGrpSpPr>
          <p:cNvPr id="1016836" name="Group 4"/>
          <p:cNvGrpSpPr>
            <a:grpSpLocks/>
          </p:cNvGrpSpPr>
          <p:nvPr/>
        </p:nvGrpSpPr>
        <p:grpSpPr bwMode="auto">
          <a:xfrm>
            <a:off x="1447800" y="1905000"/>
            <a:ext cx="6556375" cy="1304925"/>
            <a:chOff x="576" y="1626"/>
            <a:chExt cx="4130" cy="822"/>
          </a:xfrm>
        </p:grpSpPr>
        <p:sp>
          <p:nvSpPr>
            <p:cNvPr id="19462" name="AutoShape 5"/>
            <p:cNvSpPr>
              <a:spLocks noChangeArrowheads="1"/>
            </p:cNvSpPr>
            <p:nvPr/>
          </p:nvSpPr>
          <p:spPr bwMode="auto">
            <a:xfrm>
              <a:off x="1538" y="1865"/>
              <a:ext cx="360" cy="340"/>
            </a:xfrm>
            <a:prstGeom prst="rightArrow">
              <a:avLst>
                <a:gd name="adj1" fmla="val 50000"/>
                <a:gd name="adj2" fmla="val 26471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>
                <a:latin typeface="Gill Sans Light"/>
                <a:cs typeface="Gill Sans Light"/>
              </a:endParaRPr>
            </a:p>
          </p:txBody>
        </p:sp>
        <p:sp>
          <p:nvSpPr>
            <p:cNvPr id="19463" name="AutoShape 6"/>
            <p:cNvSpPr>
              <a:spLocks noChangeArrowheads="1"/>
            </p:cNvSpPr>
            <p:nvPr/>
          </p:nvSpPr>
          <p:spPr bwMode="auto">
            <a:xfrm>
              <a:off x="3382" y="1865"/>
              <a:ext cx="360" cy="340"/>
            </a:xfrm>
            <a:prstGeom prst="rightArrow">
              <a:avLst>
                <a:gd name="adj1" fmla="val 50000"/>
                <a:gd name="adj2" fmla="val 26471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>
                <a:latin typeface="Gill Sans Light"/>
                <a:cs typeface="Gill Sans Light"/>
              </a:endParaRPr>
            </a:p>
          </p:txBody>
        </p:sp>
        <p:sp>
          <p:nvSpPr>
            <p:cNvPr id="19464" name="Cloud"/>
            <p:cNvSpPr>
              <a:spLocks noChangeAspect="1" noEditPoints="1" noChangeArrowheads="1"/>
            </p:cNvSpPr>
            <p:nvPr/>
          </p:nvSpPr>
          <p:spPr bwMode="auto">
            <a:xfrm>
              <a:off x="1898" y="1626"/>
              <a:ext cx="1444" cy="822"/>
            </a:xfrm>
            <a:custGeom>
              <a:avLst/>
              <a:gdLst>
                <a:gd name="T0" fmla="*/ 4 w 21600"/>
                <a:gd name="T1" fmla="*/ 411 h 21600"/>
                <a:gd name="T2" fmla="*/ 722 w 21600"/>
                <a:gd name="T3" fmla="*/ 821 h 21600"/>
                <a:gd name="T4" fmla="*/ 1443 w 21600"/>
                <a:gd name="T5" fmla="*/ 411 h 21600"/>
                <a:gd name="T6" fmla="*/ 722 w 21600"/>
                <a:gd name="T7" fmla="*/ 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58 h 21600"/>
                <a:gd name="T14" fmla="*/ 17083 w 21600"/>
                <a:gd name="T15" fmla="*/ 173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pic>
          <p:nvPicPr>
            <p:cNvPr id="19465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776"/>
              <a:ext cx="72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6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782"/>
              <a:ext cx="72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2191" y="1937"/>
              <a:ext cx="82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>
                  <a:latin typeface="Gill Sans Light"/>
                  <a:cs typeface="Gill Sans Light"/>
                </a:rPr>
                <a:t>Network</a:t>
              </a:r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 rot="5400000">
              <a:off x="1176" y="1896"/>
              <a:ext cx="4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>
                  <a:latin typeface="Gill Sans Light"/>
                  <a:cs typeface="Gill Sans Light"/>
                </a:rPr>
                <a:t>Send</a:t>
              </a:r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 rot="5400000">
              <a:off x="3520" y="1882"/>
              <a:ext cx="7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>
                  <a:latin typeface="Gill Sans Light"/>
                  <a:cs typeface="Gill Sans Light"/>
                </a:rPr>
                <a:t>Receive</a:t>
              </a:r>
            </a:p>
          </p:txBody>
        </p:sp>
      </p:grpSp>
      <p:sp>
        <p:nvSpPr>
          <p:cNvPr id="1016845" name="Document"/>
          <p:cNvSpPr>
            <a:spLocks noEditPoints="1" noChangeArrowheads="1"/>
          </p:cNvSpPr>
          <p:nvPr/>
        </p:nvSpPr>
        <p:spPr bwMode="auto">
          <a:xfrm>
            <a:off x="-533400" y="2667000"/>
            <a:ext cx="457200" cy="685800"/>
          </a:xfrm>
          <a:custGeom>
            <a:avLst/>
            <a:gdLst>
              <a:gd name="T0" fmla="*/ 227690 w 21600"/>
              <a:gd name="T1" fmla="*/ 686816 h 21600"/>
              <a:gd name="T2" fmla="*/ 1799 w 21600"/>
              <a:gd name="T3" fmla="*/ 344456 h 21600"/>
              <a:gd name="T4" fmla="*/ 227690 w 21600"/>
              <a:gd name="T5" fmla="*/ 2572 h 21600"/>
              <a:gd name="T6" fmla="*/ 459444 w 21600"/>
              <a:gd name="T7" fmla="*/ 338201 h 21600"/>
              <a:gd name="T8" fmla="*/ 227690 w 21600"/>
              <a:gd name="T9" fmla="*/ 686816 h 21600"/>
              <a:gd name="T10" fmla="*/ 0 w 21600"/>
              <a:gd name="T11" fmla="*/ 0 h 21600"/>
              <a:gd name="T12" fmla="*/ 457200 w 21600"/>
              <a:gd name="T13" fmla="*/ 0 h 21600"/>
              <a:gd name="T14" fmla="*/ 457200 w 21600"/>
              <a:gd name="T15" fmla="*/ 685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sz="200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57322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03237 L 0.45434 -0.03422 L 0.48437 -0.1036 L 0.55156 -0.12766 L 0.59809 -0.12766 L 0.66111 -0.07909 L 0.81041 -0.07909 " pathEditMode="fixed" rAng="0" ptsTypes="AAAAAAA">
                                      <p:cBhvr>
                                        <p:cTn id="22" dur="2000" fill="hold"/>
                                        <p:tgtEl>
                                          <p:spTgt spid="1016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-4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Using Messages: Send/Receive behavior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738188"/>
            <a:ext cx="8775700" cy="5457825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When should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send(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message,mbox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 return?</a:t>
            </a:r>
            <a:endParaRPr lang="en-US" altLang="ko-KR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When receiver gets message? (i.e. </a:t>
            </a:r>
            <a:r>
              <a:rPr lang="en-US" altLang="ko-KR" dirty="0" err="1" smtClean="0">
                <a:ea typeface="굴림" panose="020B0600000101010101" pitchFamily="34" charset="-127"/>
              </a:rPr>
              <a:t>ack</a:t>
            </a:r>
            <a:r>
              <a:rPr lang="en-US" altLang="ko-KR" dirty="0" smtClean="0">
                <a:ea typeface="굴림" panose="020B0600000101010101" pitchFamily="34" charset="-127"/>
              </a:rPr>
              <a:t> received)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When message is safely buffered on destination?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Right away, if message is buffered on source node?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Actually two questions here: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When can the sender be sure that receiver actually received the message?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When can sender reuse the memory containing message?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Mailbox provides 1-way communication from T1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T2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T1bufferT2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Very similar to producer/consumer 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Send = V, Receive = P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However, can’t tell if sender/receiver is local or not!</a:t>
            </a:r>
          </a:p>
          <a:p>
            <a:endParaRPr lang="ko-KR" altLang="en-US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309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Messaging for Producer-Consumer Style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Using send/receive for producer-consumer style:</a:t>
            </a:r>
          </a:p>
          <a:p>
            <a:pPr>
              <a:lnSpc>
                <a:spcPct val="80000"/>
              </a:lnSpc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Producer: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msg1[1000];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while(1)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prepare message; 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send(msg1,mbox);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Consumer: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buffer[1000];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while(1) {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receive(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buffer,mbox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process message;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 need for producer/consumer to keep track of space in mailbox: handled by send/receive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Next time: will discuss fact that this is one of the roles </a:t>
            </a:r>
            <a:r>
              <a:rPr lang="en-US" altLang="ko-KR" dirty="0" smtClean="0">
                <a:ea typeface="굴림" panose="020B0600000101010101" pitchFamily="34" charset="-127"/>
              </a:rPr>
              <a:t>of the </a:t>
            </a:r>
            <a:r>
              <a:rPr lang="en-US" altLang="ko-KR" dirty="0" smtClean="0">
                <a:ea typeface="굴림" panose="020B0600000101010101" pitchFamily="34" charset="-127"/>
              </a:rPr>
              <a:t>window in TCP: window is size of buffer on far end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Restricts sender to forward only what will fit in buffer</a:t>
            </a:r>
          </a:p>
        </p:txBody>
      </p:sp>
      <p:sp>
        <p:nvSpPr>
          <p:cNvPr id="991236" name="AutoShape 4"/>
          <p:cNvSpPr>
            <a:spLocks noChangeArrowheads="1"/>
          </p:cNvSpPr>
          <p:nvPr/>
        </p:nvSpPr>
        <p:spPr bwMode="auto">
          <a:xfrm>
            <a:off x="4876800" y="1524000"/>
            <a:ext cx="1371600" cy="762000"/>
          </a:xfrm>
          <a:prstGeom prst="wedgeRoundRectCallout">
            <a:avLst>
              <a:gd name="adj1" fmla="val -77281"/>
              <a:gd name="adj2" fmla="val 35673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Send</a:t>
            </a:r>
          </a:p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Message</a:t>
            </a:r>
          </a:p>
        </p:txBody>
      </p:sp>
      <p:sp>
        <p:nvSpPr>
          <p:cNvPr id="991237" name="AutoShape 5"/>
          <p:cNvSpPr>
            <a:spLocks noChangeArrowheads="1"/>
          </p:cNvSpPr>
          <p:nvPr/>
        </p:nvSpPr>
        <p:spPr bwMode="auto">
          <a:xfrm>
            <a:off x="5562600" y="3352800"/>
            <a:ext cx="1447800" cy="762000"/>
          </a:xfrm>
          <a:prstGeom prst="wedgeRoundRectCallout">
            <a:avLst>
              <a:gd name="adj1" fmla="val -77528"/>
              <a:gd name="adj2" fmla="val 12421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Receive</a:t>
            </a:r>
          </a:p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050887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  <p:bldP spid="991236" grpId="0" animBg="1"/>
      <p:bldP spid="99123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Messaging for Request/Response Communication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about two-way communication?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Request/Response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Read a file stored on a remote machine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Request a web page from a remote web server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Also called: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client-server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Client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 requester, Server  responder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Server provides “service” (file storage) to the client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Example: File service</a:t>
            </a:r>
          </a:p>
          <a:p>
            <a:pPr>
              <a:lnSpc>
                <a:spcPct val="80000"/>
              </a:lnSpc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Client: (requesting the file)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char response[1000];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send(“read rutabaga”,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server_mbox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receive(response,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client_mbox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Server: (responding with the file)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char command[1000], answer[1000];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receive(command,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server_mbox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decode command;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read file into answer;</a:t>
            </a:r>
            <a:b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send(answer,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client_mbox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endParaRPr lang="en-US" altLang="ko-KR" dirty="0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992262" name="AutoShape 6"/>
          <p:cNvSpPr>
            <a:spLocks noChangeArrowheads="1"/>
          </p:cNvSpPr>
          <p:nvPr/>
        </p:nvSpPr>
        <p:spPr bwMode="auto">
          <a:xfrm>
            <a:off x="6781800" y="2971800"/>
            <a:ext cx="1752600" cy="685800"/>
          </a:xfrm>
          <a:prstGeom prst="wedgeRoundRectCallout">
            <a:avLst>
              <a:gd name="adj1" fmla="val -49185"/>
              <a:gd name="adj2" fmla="val 74537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Request</a:t>
            </a:r>
          </a:p>
          <a:p>
            <a:r>
              <a:rPr lang="en-US" altLang="en-US">
                <a:latin typeface="Gill Sans Light"/>
                <a:cs typeface="Gill Sans Light"/>
              </a:rPr>
              <a:t>File</a:t>
            </a:r>
          </a:p>
        </p:txBody>
      </p:sp>
      <p:sp>
        <p:nvSpPr>
          <p:cNvPr id="992263" name="AutoShape 7"/>
          <p:cNvSpPr>
            <a:spLocks noChangeArrowheads="1"/>
          </p:cNvSpPr>
          <p:nvPr/>
        </p:nvSpPr>
        <p:spPr bwMode="auto">
          <a:xfrm>
            <a:off x="7010400" y="4114800"/>
            <a:ext cx="1676400" cy="685800"/>
          </a:xfrm>
          <a:prstGeom prst="wedgeRoundRectCallout">
            <a:avLst>
              <a:gd name="adj1" fmla="val -84282"/>
              <a:gd name="adj2" fmla="val -31250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Get</a:t>
            </a:r>
            <a:br>
              <a:rPr lang="en-US" altLang="en-US">
                <a:latin typeface="Gill Sans Light"/>
                <a:cs typeface="Gill Sans Light"/>
              </a:rPr>
            </a:br>
            <a:r>
              <a:rPr lang="en-US" altLang="en-US">
                <a:latin typeface="Gill Sans Light"/>
                <a:cs typeface="Gill Sans Light"/>
              </a:rPr>
              <a:t>Response</a:t>
            </a:r>
          </a:p>
        </p:txBody>
      </p:sp>
      <p:sp>
        <p:nvSpPr>
          <p:cNvPr id="992264" name="AutoShape 8"/>
          <p:cNvSpPr>
            <a:spLocks noChangeArrowheads="1"/>
          </p:cNvSpPr>
          <p:nvPr/>
        </p:nvSpPr>
        <p:spPr bwMode="auto">
          <a:xfrm>
            <a:off x="6553200" y="5257800"/>
            <a:ext cx="1752600" cy="685800"/>
          </a:xfrm>
          <a:prstGeom prst="wedgeRoundRectCallout">
            <a:avLst>
              <a:gd name="adj1" fmla="val -70653"/>
              <a:gd name="adj2" fmla="val -9491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Receive</a:t>
            </a:r>
          </a:p>
          <a:p>
            <a:r>
              <a:rPr lang="en-US" altLang="en-US">
                <a:latin typeface="Gill Sans Light"/>
                <a:cs typeface="Gill Sans Light"/>
              </a:rPr>
              <a:t>Request</a:t>
            </a:r>
          </a:p>
        </p:txBody>
      </p:sp>
      <p:sp>
        <p:nvSpPr>
          <p:cNvPr id="992265" name="AutoShape 9"/>
          <p:cNvSpPr>
            <a:spLocks noChangeArrowheads="1"/>
          </p:cNvSpPr>
          <p:nvPr/>
        </p:nvSpPr>
        <p:spPr bwMode="auto">
          <a:xfrm>
            <a:off x="6400800" y="6096000"/>
            <a:ext cx="1752600" cy="685800"/>
          </a:xfrm>
          <a:prstGeom prst="wedgeRoundRectCallout">
            <a:avLst>
              <a:gd name="adj1" fmla="val -93477"/>
              <a:gd name="adj2" fmla="val -22454"/>
              <a:gd name="adj3" fmla="val 16667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 marL="6350" indent="-63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Light"/>
                <a:cs typeface="Gill Sans Light"/>
              </a:rPr>
              <a:t>Send</a:t>
            </a:r>
          </a:p>
          <a:p>
            <a:r>
              <a:rPr lang="en-US" altLang="en-US">
                <a:latin typeface="Gill Sans Light"/>
                <a:cs typeface="Gill Sans Light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5158604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  <p:bldP spid="992262" grpId="0" animBg="1"/>
      <p:bldP spid="992263" grpId="0" animBg="1"/>
      <p:bldP spid="992264" grpId="0" animBg="1"/>
      <p:bldP spid="99226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88265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General’s paradox: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Constraints of problem: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Two generals, on separate mountains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only communicate via messengers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Messengers can be captured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Problem: need to coordinate attack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they attack at different times, they all die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they attack at same time, they win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Named after Custer, who died at Little Big Horn because he arrived a couple of days too early</a:t>
            </a: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messages over an unreliable network be used to guarantee two entities do something simultaneously?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Remarkably, “no”, even if all messages get through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72056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 way to be sure last message gets through!</a:t>
            </a:r>
          </a:p>
        </p:txBody>
      </p:sp>
      <p:grpSp>
        <p:nvGrpSpPr>
          <p:cNvPr id="978968" name="Group 24"/>
          <p:cNvGrpSpPr>
            <a:grpSpLocks/>
          </p:cNvGrpSpPr>
          <p:nvPr/>
        </p:nvGrpSpPr>
        <p:grpSpPr bwMode="auto">
          <a:xfrm>
            <a:off x="2935288" y="5499107"/>
            <a:ext cx="2552700" cy="755651"/>
            <a:chOff x="1849" y="3464"/>
            <a:chExt cx="1608" cy="476"/>
          </a:xfrm>
        </p:grpSpPr>
        <p:sp>
          <p:nvSpPr>
            <p:cNvPr id="23570" name="Line 12"/>
            <p:cNvSpPr>
              <a:spLocks noChangeShapeType="1"/>
            </p:cNvSpPr>
            <p:nvPr/>
          </p:nvSpPr>
          <p:spPr bwMode="auto">
            <a:xfrm flipH="1">
              <a:off x="1849" y="3464"/>
              <a:ext cx="1608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 rot="21324669">
              <a:off x="1984" y="3496"/>
              <a:ext cx="1432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000">
                  <a:latin typeface="Gill Sans Light"/>
                  <a:ea typeface="굴림" panose="020B0600000101010101" pitchFamily="34" charset="-127"/>
                  <a:cs typeface="Gill Sans Light"/>
                </a:rPr>
                <a:t>Yeah, but what if you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000">
                  <a:latin typeface="Gill Sans Light"/>
                  <a:ea typeface="굴림" panose="020B0600000101010101" pitchFamily="34" charset="-127"/>
                  <a:cs typeface="Gill Sans Light"/>
                </a:rPr>
                <a:t>Don’t get this ack?</a:t>
              </a:r>
            </a:p>
          </p:txBody>
        </p:sp>
      </p:grp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General’s Paradox</a:t>
            </a:r>
          </a:p>
        </p:txBody>
      </p:sp>
      <p:pic>
        <p:nvPicPr>
          <p:cNvPr id="9789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09600"/>
            <a:ext cx="2590800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8969" name="Group 25"/>
          <p:cNvGrpSpPr>
            <a:grpSpLocks/>
          </p:cNvGrpSpPr>
          <p:nvPr/>
        </p:nvGrpSpPr>
        <p:grpSpPr bwMode="auto">
          <a:xfrm>
            <a:off x="1752600" y="4419600"/>
            <a:ext cx="5151438" cy="1509713"/>
            <a:chOff x="1104" y="2784"/>
            <a:chExt cx="3245" cy="951"/>
          </a:xfrm>
        </p:grpSpPr>
        <p:pic>
          <p:nvPicPr>
            <p:cNvPr id="23568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2" y="2784"/>
              <a:ext cx="637" cy="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69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4" y="2784"/>
              <a:ext cx="637" cy="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78965" name="Group 21"/>
          <p:cNvGrpSpPr>
            <a:grpSpLocks/>
          </p:cNvGrpSpPr>
          <p:nvPr/>
        </p:nvGrpSpPr>
        <p:grpSpPr bwMode="auto">
          <a:xfrm>
            <a:off x="2935288" y="4445005"/>
            <a:ext cx="2651125" cy="477838"/>
            <a:chOff x="1849" y="2800"/>
            <a:chExt cx="1670" cy="301"/>
          </a:xfrm>
        </p:grpSpPr>
        <p:sp>
          <p:nvSpPr>
            <p:cNvPr id="23566" name="Line 9"/>
            <p:cNvSpPr>
              <a:spLocks noChangeShapeType="1"/>
            </p:cNvSpPr>
            <p:nvPr/>
          </p:nvSpPr>
          <p:spPr bwMode="auto">
            <a:xfrm>
              <a:off x="1849" y="2875"/>
              <a:ext cx="167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 rot="460914">
              <a:off x="2566" y="2800"/>
              <a:ext cx="7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>
                  <a:latin typeface="Gill Sans Light"/>
                  <a:ea typeface="굴림" panose="020B0600000101010101" pitchFamily="34" charset="-127"/>
                  <a:cs typeface="Gill Sans Light"/>
                </a:rPr>
                <a:t>11 am ok?</a:t>
              </a:r>
            </a:p>
          </p:txBody>
        </p:sp>
      </p:grpSp>
      <p:grpSp>
        <p:nvGrpSpPr>
          <p:cNvPr id="978967" name="Group 23"/>
          <p:cNvGrpSpPr>
            <a:grpSpLocks/>
          </p:cNvGrpSpPr>
          <p:nvPr/>
        </p:nvGrpSpPr>
        <p:grpSpPr bwMode="auto">
          <a:xfrm>
            <a:off x="2935288" y="5006972"/>
            <a:ext cx="2651125" cy="492124"/>
            <a:chOff x="1849" y="3154"/>
            <a:chExt cx="1670" cy="310"/>
          </a:xfrm>
        </p:grpSpPr>
        <p:sp>
          <p:nvSpPr>
            <p:cNvPr id="23564" name="Line 11"/>
            <p:cNvSpPr>
              <a:spLocks noChangeShapeType="1"/>
            </p:cNvSpPr>
            <p:nvPr/>
          </p:nvSpPr>
          <p:spPr bwMode="auto">
            <a:xfrm>
              <a:off x="1849" y="3237"/>
              <a:ext cx="167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3565" name="Text Box 16"/>
            <p:cNvSpPr txBox="1">
              <a:spLocks noChangeArrowheads="1"/>
            </p:cNvSpPr>
            <p:nvPr/>
          </p:nvSpPr>
          <p:spPr bwMode="auto">
            <a:xfrm rot="460914">
              <a:off x="2487" y="3154"/>
              <a:ext cx="8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latin typeface="Gill Sans Light"/>
                  <a:ea typeface="굴림" panose="020B0600000101010101" pitchFamily="34" charset="-127"/>
                  <a:cs typeface="Gill Sans Light"/>
                </a:rPr>
                <a:t>So, 11 it is?</a:t>
              </a:r>
            </a:p>
          </p:txBody>
        </p:sp>
      </p:grpSp>
      <p:grpSp>
        <p:nvGrpSpPr>
          <p:cNvPr id="978966" name="Group 22"/>
          <p:cNvGrpSpPr>
            <a:grpSpLocks/>
          </p:cNvGrpSpPr>
          <p:nvPr/>
        </p:nvGrpSpPr>
        <p:grpSpPr bwMode="auto">
          <a:xfrm>
            <a:off x="2935288" y="4710125"/>
            <a:ext cx="2552700" cy="428626"/>
            <a:chOff x="1849" y="2967"/>
            <a:chExt cx="1608" cy="270"/>
          </a:xfrm>
        </p:grpSpPr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 flipH="1">
              <a:off x="1849" y="3101"/>
              <a:ext cx="1608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3563" name="Text Box 17"/>
            <p:cNvSpPr txBox="1">
              <a:spLocks noChangeArrowheads="1"/>
            </p:cNvSpPr>
            <p:nvPr/>
          </p:nvSpPr>
          <p:spPr bwMode="auto">
            <a:xfrm rot="21324669">
              <a:off x="2032" y="2967"/>
              <a:ext cx="9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latin typeface="Gill Sans Light"/>
                  <a:ea typeface="굴림" panose="020B0600000101010101" pitchFamily="34" charset="-127"/>
                  <a:cs typeface="Gill Sans Light"/>
                </a:rPr>
                <a:t>Yes, 11 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7213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7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7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35000"/>
            <a:ext cx="8991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Data stripped across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multiple disks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Successive blocks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stored on successive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(non-parity) disks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Increased bandwidth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over single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Parity block (in green)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constructed by </a:t>
            </a:r>
            <a:r>
              <a:rPr lang="en-US" altLang="ko-KR" dirty="0" err="1" smtClean="0">
                <a:ea typeface="굴림" panose="020B0600000101010101" pitchFamily="34" charset="-127"/>
              </a:rPr>
              <a:t>XORing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data bocks in stripe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P0=D0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D1D2D3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destroy any one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disk and still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reconstruct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D3 fails,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then can reconstruct: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D3=D0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D1D2P0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Can spread information widely across internet for durability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Overview now, more later in semester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RAID 5+: High I/O Rate Parity</a:t>
            </a:r>
          </a:p>
        </p:txBody>
      </p:sp>
      <p:grpSp>
        <p:nvGrpSpPr>
          <p:cNvPr id="953348" name="Group 4"/>
          <p:cNvGrpSpPr>
            <a:grpSpLocks/>
          </p:cNvGrpSpPr>
          <p:nvPr/>
        </p:nvGrpSpPr>
        <p:grpSpPr bwMode="auto">
          <a:xfrm>
            <a:off x="8021641" y="1631950"/>
            <a:ext cx="1114425" cy="2178050"/>
            <a:chOff x="5053" y="684"/>
            <a:chExt cx="702" cy="1372"/>
          </a:xfrm>
        </p:grpSpPr>
        <p:sp>
          <p:nvSpPr>
            <p:cNvPr id="19502" name="Rectangle 5"/>
            <p:cNvSpPr>
              <a:spLocks noChangeArrowheads="1"/>
            </p:cNvSpPr>
            <p:nvPr/>
          </p:nvSpPr>
          <p:spPr bwMode="auto">
            <a:xfrm>
              <a:off x="5053" y="684"/>
              <a:ext cx="702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dirty="0">
                  <a:latin typeface="Gill Sans Light"/>
                  <a:cs typeface="Gill Sans Light"/>
                </a:rPr>
                <a:t>Increasing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dirty="0">
                  <a:latin typeface="Gill Sans Light"/>
                  <a:cs typeface="Gill Sans Light"/>
                </a:rPr>
                <a:t>Logical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dirty="0">
                  <a:latin typeface="Gill Sans Light"/>
                  <a:cs typeface="Gill Sans Light"/>
                </a:rPr>
                <a:t>Disk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dirty="0">
                  <a:latin typeface="Gill Sans Light"/>
                  <a:cs typeface="Gill Sans Light"/>
                </a:rPr>
                <a:t>Addresses</a:t>
              </a:r>
            </a:p>
          </p:txBody>
        </p:sp>
        <p:sp>
          <p:nvSpPr>
            <p:cNvPr id="19503" name="Line 6"/>
            <p:cNvSpPr>
              <a:spLocks noChangeShapeType="1"/>
            </p:cNvSpPr>
            <p:nvPr/>
          </p:nvSpPr>
          <p:spPr bwMode="auto">
            <a:xfrm>
              <a:off x="5439" y="1312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953351" name="Group 7"/>
          <p:cNvGrpSpPr>
            <a:grpSpLocks/>
          </p:cNvGrpSpPr>
          <p:nvPr/>
        </p:nvGrpSpPr>
        <p:grpSpPr bwMode="auto">
          <a:xfrm>
            <a:off x="4021138" y="533400"/>
            <a:ext cx="4900613" cy="1147763"/>
            <a:chOff x="2533" y="336"/>
            <a:chExt cx="3087" cy="723"/>
          </a:xfrm>
        </p:grpSpPr>
        <p:sp>
          <p:nvSpPr>
            <p:cNvPr id="19499" name="Rectangle 8"/>
            <p:cNvSpPr>
              <a:spLocks noChangeArrowheads="1"/>
            </p:cNvSpPr>
            <p:nvPr/>
          </p:nvSpPr>
          <p:spPr bwMode="auto">
            <a:xfrm>
              <a:off x="2533" y="640"/>
              <a:ext cx="2465" cy="419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9500" name="Line 9"/>
            <p:cNvSpPr>
              <a:spLocks noChangeShapeType="1"/>
            </p:cNvSpPr>
            <p:nvPr/>
          </p:nvSpPr>
          <p:spPr bwMode="auto">
            <a:xfrm flipV="1">
              <a:off x="4992" y="5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9501" name="Rectangle 10"/>
            <p:cNvSpPr>
              <a:spLocks noChangeArrowheads="1"/>
            </p:cNvSpPr>
            <p:nvPr/>
          </p:nvSpPr>
          <p:spPr bwMode="auto">
            <a:xfrm>
              <a:off x="5136" y="336"/>
              <a:ext cx="484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i="1" dirty="0">
                  <a:latin typeface="Gill Sans Light"/>
                  <a:cs typeface="Gill Sans Light"/>
                </a:rPr>
                <a:t>Stripe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i="1" dirty="0">
                  <a:latin typeface="Gill Sans Light"/>
                  <a:cs typeface="Gill Sans Light"/>
                </a:rPr>
                <a:t>Unit</a:t>
              </a:r>
            </a:p>
          </p:txBody>
        </p:sp>
      </p:grpSp>
      <p:grpSp>
        <p:nvGrpSpPr>
          <p:cNvPr id="953355" name="Group 11"/>
          <p:cNvGrpSpPr>
            <a:grpSpLocks/>
          </p:cNvGrpSpPr>
          <p:nvPr/>
        </p:nvGrpSpPr>
        <p:grpSpPr bwMode="auto">
          <a:xfrm>
            <a:off x="3956050" y="952500"/>
            <a:ext cx="4127500" cy="4591050"/>
            <a:chOff x="2492" y="600"/>
            <a:chExt cx="2600" cy="2892"/>
          </a:xfrm>
        </p:grpSpPr>
        <p:sp>
          <p:nvSpPr>
            <p:cNvPr id="19463" name="Rectangle 12"/>
            <p:cNvSpPr>
              <a:spLocks noChangeArrowheads="1"/>
            </p:cNvSpPr>
            <p:nvPr/>
          </p:nvSpPr>
          <p:spPr bwMode="auto">
            <a:xfrm>
              <a:off x="2492" y="600"/>
              <a:ext cx="2600" cy="28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9464" name="Rectangle 13"/>
            <p:cNvSpPr>
              <a:spLocks noChangeArrowheads="1"/>
            </p:cNvSpPr>
            <p:nvPr/>
          </p:nvSpPr>
          <p:spPr bwMode="auto">
            <a:xfrm>
              <a:off x="2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D0</a:t>
              </a:r>
            </a:p>
          </p:txBody>
        </p: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3071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D1</a:t>
              </a:r>
            </a:p>
          </p:txBody>
        </p:sp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3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D2</a:t>
              </a:r>
            </a:p>
          </p:txBody>
        </p:sp>
        <p:sp>
          <p:nvSpPr>
            <p:cNvPr id="19467" name="Rectangle 16"/>
            <p:cNvSpPr>
              <a:spLocks noChangeArrowheads="1"/>
            </p:cNvSpPr>
            <p:nvPr/>
          </p:nvSpPr>
          <p:spPr bwMode="auto">
            <a:xfrm>
              <a:off x="4099" y="691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D3</a:t>
              </a:r>
            </a:p>
          </p:txBody>
        </p:sp>
        <p:sp>
          <p:nvSpPr>
            <p:cNvPr id="19468" name="Rectangle 17" descr="10%"/>
            <p:cNvSpPr>
              <a:spLocks noChangeArrowheads="1"/>
            </p:cNvSpPr>
            <p:nvPr/>
          </p:nvSpPr>
          <p:spPr bwMode="auto">
            <a:xfrm>
              <a:off x="4635" y="705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P0</a:t>
              </a:r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2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D4</a:t>
              </a:r>
            </a:p>
          </p:txBody>
        </p:sp>
        <p:sp>
          <p:nvSpPr>
            <p:cNvPr id="19470" name="Rectangle 19"/>
            <p:cNvSpPr>
              <a:spLocks noChangeArrowheads="1"/>
            </p:cNvSpPr>
            <p:nvPr/>
          </p:nvSpPr>
          <p:spPr bwMode="auto">
            <a:xfrm>
              <a:off x="3071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D5</a:t>
              </a:r>
            </a:p>
          </p:txBody>
        </p:sp>
        <p:sp>
          <p:nvSpPr>
            <p:cNvPr id="19471" name="Rectangle 20"/>
            <p:cNvSpPr>
              <a:spLocks noChangeArrowheads="1"/>
            </p:cNvSpPr>
            <p:nvPr/>
          </p:nvSpPr>
          <p:spPr bwMode="auto">
            <a:xfrm>
              <a:off x="3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D6</a:t>
              </a:r>
            </a:p>
          </p:txBody>
        </p:sp>
        <p:sp>
          <p:nvSpPr>
            <p:cNvPr id="19472" name="Rectangle 21" descr="10%"/>
            <p:cNvSpPr>
              <a:spLocks noChangeArrowheads="1"/>
            </p:cNvSpPr>
            <p:nvPr/>
          </p:nvSpPr>
          <p:spPr bwMode="auto">
            <a:xfrm>
              <a:off x="4099" y="1103"/>
              <a:ext cx="322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P1</a:t>
              </a:r>
            </a:p>
          </p:txBody>
        </p:sp>
        <p:sp>
          <p:nvSpPr>
            <p:cNvPr id="19473" name="Rectangle 22"/>
            <p:cNvSpPr>
              <a:spLocks noChangeArrowheads="1"/>
            </p:cNvSpPr>
            <p:nvPr/>
          </p:nvSpPr>
          <p:spPr bwMode="auto">
            <a:xfrm>
              <a:off x="4635" y="1117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D7</a:t>
              </a:r>
            </a:p>
          </p:txBody>
        </p:sp>
        <p:sp>
          <p:nvSpPr>
            <p:cNvPr id="19474" name="Rectangle 23"/>
            <p:cNvSpPr>
              <a:spLocks noChangeArrowheads="1"/>
            </p:cNvSpPr>
            <p:nvPr/>
          </p:nvSpPr>
          <p:spPr bwMode="auto">
            <a:xfrm>
              <a:off x="2578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D8</a:t>
              </a:r>
            </a:p>
          </p:txBody>
        </p:sp>
        <p:sp>
          <p:nvSpPr>
            <p:cNvPr id="19475" name="Rectangle 24"/>
            <p:cNvSpPr>
              <a:spLocks noChangeArrowheads="1"/>
            </p:cNvSpPr>
            <p:nvPr/>
          </p:nvSpPr>
          <p:spPr bwMode="auto">
            <a:xfrm>
              <a:off x="3071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D9</a:t>
              </a:r>
            </a:p>
          </p:txBody>
        </p:sp>
        <p:sp>
          <p:nvSpPr>
            <p:cNvPr id="19476" name="Rectangle 25" descr="10%"/>
            <p:cNvSpPr>
              <a:spLocks noChangeArrowheads="1"/>
            </p:cNvSpPr>
            <p:nvPr/>
          </p:nvSpPr>
          <p:spPr bwMode="auto">
            <a:xfrm>
              <a:off x="3578" y="1501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P2</a:t>
              </a:r>
            </a:p>
          </p:txBody>
        </p:sp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4099" y="1508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D10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4635" y="1522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D11</a:t>
              </a:r>
            </a:p>
          </p:txBody>
        </p:sp>
        <p:sp>
          <p:nvSpPr>
            <p:cNvPr id="19479" name="Rectangle 28"/>
            <p:cNvSpPr>
              <a:spLocks noChangeArrowheads="1"/>
            </p:cNvSpPr>
            <p:nvPr/>
          </p:nvSpPr>
          <p:spPr bwMode="auto">
            <a:xfrm>
              <a:off x="2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D12</a:t>
              </a:r>
            </a:p>
          </p:txBody>
        </p:sp>
        <p:sp>
          <p:nvSpPr>
            <p:cNvPr id="19480" name="Rectangle 29" descr="10%"/>
            <p:cNvSpPr>
              <a:spLocks noChangeArrowheads="1"/>
            </p:cNvSpPr>
            <p:nvPr/>
          </p:nvSpPr>
          <p:spPr bwMode="auto">
            <a:xfrm>
              <a:off x="3071" y="1913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P3</a:t>
              </a:r>
            </a:p>
          </p:txBody>
        </p:sp>
        <p:sp>
          <p:nvSpPr>
            <p:cNvPr id="19481" name="Rectangle 30"/>
            <p:cNvSpPr>
              <a:spLocks noChangeArrowheads="1"/>
            </p:cNvSpPr>
            <p:nvPr/>
          </p:nvSpPr>
          <p:spPr bwMode="auto">
            <a:xfrm>
              <a:off x="3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D13</a:t>
              </a:r>
            </a:p>
          </p:txBody>
        </p:sp>
        <p:sp>
          <p:nvSpPr>
            <p:cNvPr id="19482" name="Rectangle 31"/>
            <p:cNvSpPr>
              <a:spLocks noChangeArrowheads="1"/>
            </p:cNvSpPr>
            <p:nvPr/>
          </p:nvSpPr>
          <p:spPr bwMode="auto">
            <a:xfrm>
              <a:off x="4099" y="1920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D14</a:t>
              </a:r>
            </a:p>
          </p:txBody>
        </p:sp>
        <p:sp>
          <p:nvSpPr>
            <p:cNvPr id="19483" name="Rectangle 32"/>
            <p:cNvSpPr>
              <a:spLocks noChangeArrowheads="1"/>
            </p:cNvSpPr>
            <p:nvPr/>
          </p:nvSpPr>
          <p:spPr bwMode="auto">
            <a:xfrm>
              <a:off x="4635" y="1934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D15</a:t>
              </a:r>
            </a:p>
          </p:txBody>
        </p:sp>
        <p:sp>
          <p:nvSpPr>
            <p:cNvPr id="19484" name="Rectangle 33" descr="10%"/>
            <p:cNvSpPr>
              <a:spLocks noChangeArrowheads="1"/>
            </p:cNvSpPr>
            <p:nvPr/>
          </p:nvSpPr>
          <p:spPr bwMode="auto">
            <a:xfrm>
              <a:off x="2578" y="2339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P4</a:t>
              </a:r>
            </a:p>
          </p:txBody>
        </p:sp>
        <p:sp>
          <p:nvSpPr>
            <p:cNvPr id="19485" name="Rectangle 34"/>
            <p:cNvSpPr>
              <a:spLocks noChangeArrowheads="1"/>
            </p:cNvSpPr>
            <p:nvPr/>
          </p:nvSpPr>
          <p:spPr bwMode="auto">
            <a:xfrm>
              <a:off x="3071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D16</a:t>
              </a:r>
            </a:p>
          </p:txBody>
        </p:sp>
        <p:sp>
          <p:nvSpPr>
            <p:cNvPr id="19486" name="Rectangle 35"/>
            <p:cNvSpPr>
              <a:spLocks noChangeArrowheads="1"/>
            </p:cNvSpPr>
            <p:nvPr/>
          </p:nvSpPr>
          <p:spPr bwMode="auto">
            <a:xfrm>
              <a:off x="3578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D17</a:t>
              </a:r>
            </a:p>
          </p:txBody>
        </p:sp>
        <p:sp>
          <p:nvSpPr>
            <p:cNvPr id="19487" name="Rectangle 36"/>
            <p:cNvSpPr>
              <a:spLocks noChangeArrowheads="1"/>
            </p:cNvSpPr>
            <p:nvPr/>
          </p:nvSpPr>
          <p:spPr bwMode="auto">
            <a:xfrm>
              <a:off x="4099" y="2346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D18</a:t>
              </a:r>
            </a:p>
          </p:txBody>
        </p:sp>
        <p:sp>
          <p:nvSpPr>
            <p:cNvPr id="19488" name="Rectangle 37"/>
            <p:cNvSpPr>
              <a:spLocks noChangeArrowheads="1"/>
            </p:cNvSpPr>
            <p:nvPr/>
          </p:nvSpPr>
          <p:spPr bwMode="auto">
            <a:xfrm>
              <a:off x="4635" y="2360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D19</a:t>
              </a:r>
            </a:p>
          </p:txBody>
        </p:sp>
        <p:sp>
          <p:nvSpPr>
            <p:cNvPr id="19489" name="Rectangle 38"/>
            <p:cNvSpPr>
              <a:spLocks noChangeArrowheads="1"/>
            </p:cNvSpPr>
            <p:nvPr/>
          </p:nvSpPr>
          <p:spPr bwMode="auto">
            <a:xfrm>
              <a:off x="2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D20</a:t>
              </a:r>
            </a:p>
          </p:txBody>
        </p:sp>
        <p:sp>
          <p:nvSpPr>
            <p:cNvPr id="19490" name="Rectangle 39"/>
            <p:cNvSpPr>
              <a:spLocks noChangeArrowheads="1"/>
            </p:cNvSpPr>
            <p:nvPr/>
          </p:nvSpPr>
          <p:spPr bwMode="auto">
            <a:xfrm>
              <a:off x="3078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D21</a:t>
              </a:r>
            </a:p>
          </p:txBody>
        </p:sp>
        <p:sp>
          <p:nvSpPr>
            <p:cNvPr id="19491" name="Rectangle 40"/>
            <p:cNvSpPr>
              <a:spLocks noChangeArrowheads="1"/>
            </p:cNvSpPr>
            <p:nvPr/>
          </p:nvSpPr>
          <p:spPr bwMode="auto">
            <a:xfrm>
              <a:off x="3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D22</a:t>
              </a:r>
            </a:p>
          </p:txBody>
        </p:sp>
        <p:sp>
          <p:nvSpPr>
            <p:cNvPr id="19492" name="Rectangle 41"/>
            <p:cNvSpPr>
              <a:spLocks noChangeArrowheads="1"/>
            </p:cNvSpPr>
            <p:nvPr/>
          </p:nvSpPr>
          <p:spPr bwMode="auto">
            <a:xfrm>
              <a:off x="4106" y="2779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D23</a:t>
              </a:r>
            </a:p>
          </p:txBody>
        </p:sp>
        <p:sp>
          <p:nvSpPr>
            <p:cNvPr id="19493" name="Rectangle 42" descr="10%"/>
            <p:cNvSpPr>
              <a:spLocks noChangeArrowheads="1"/>
            </p:cNvSpPr>
            <p:nvPr/>
          </p:nvSpPr>
          <p:spPr bwMode="auto">
            <a:xfrm>
              <a:off x="4642" y="2793"/>
              <a:ext cx="322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>
                  <a:latin typeface="Gill Sans Light"/>
                  <a:cs typeface="Gill Sans Light"/>
                </a:rPr>
                <a:t>P5</a:t>
              </a:r>
            </a:p>
          </p:txBody>
        </p:sp>
        <p:sp>
          <p:nvSpPr>
            <p:cNvPr id="19494" name="Text Box 43"/>
            <p:cNvSpPr txBox="1">
              <a:spLocks noChangeArrowheads="1"/>
            </p:cNvSpPr>
            <p:nvPr/>
          </p:nvSpPr>
          <p:spPr bwMode="auto">
            <a:xfrm>
              <a:off x="2517" y="3216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>
                  <a:latin typeface="Gill Sans Light"/>
                  <a:cs typeface="Gill Sans Light"/>
                </a:rPr>
                <a:t>Disk 1</a:t>
              </a:r>
            </a:p>
          </p:txBody>
        </p:sp>
        <p:sp>
          <p:nvSpPr>
            <p:cNvPr id="19495" name="Text Box 44"/>
            <p:cNvSpPr txBox="1">
              <a:spLocks noChangeArrowheads="1"/>
            </p:cNvSpPr>
            <p:nvPr/>
          </p:nvSpPr>
          <p:spPr bwMode="auto">
            <a:xfrm>
              <a:off x="2997" y="3216"/>
              <a:ext cx="4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>
                  <a:latin typeface="Gill Sans Light"/>
                  <a:cs typeface="Gill Sans Light"/>
                </a:rPr>
                <a:t>Disk 2</a:t>
              </a:r>
            </a:p>
          </p:txBody>
        </p:sp>
        <p:sp>
          <p:nvSpPr>
            <p:cNvPr id="19496" name="Text Box 45"/>
            <p:cNvSpPr txBox="1">
              <a:spLocks noChangeArrowheads="1"/>
            </p:cNvSpPr>
            <p:nvPr/>
          </p:nvSpPr>
          <p:spPr bwMode="auto">
            <a:xfrm>
              <a:off x="3504" y="3216"/>
              <a:ext cx="4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>
                  <a:latin typeface="Gill Sans Light"/>
                  <a:cs typeface="Gill Sans Light"/>
                </a:rPr>
                <a:t>Disk 3</a:t>
              </a:r>
            </a:p>
          </p:txBody>
        </p:sp>
        <p:sp>
          <p:nvSpPr>
            <p:cNvPr id="19497" name="Text Box 46"/>
            <p:cNvSpPr txBox="1">
              <a:spLocks noChangeArrowheads="1"/>
            </p:cNvSpPr>
            <p:nvPr/>
          </p:nvSpPr>
          <p:spPr bwMode="auto">
            <a:xfrm>
              <a:off x="4005" y="3216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>
                  <a:latin typeface="Gill Sans Light"/>
                  <a:cs typeface="Gill Sans Light"/>
                </a:rPr>
                <a:t>Disk 4</a:t>
              </a:r>
            </a:p>
          </p:txBody>
        </p:sp>
        <p:sp>
          <p:nvSpPr>
            <p:cNvPr id="19498" name="Text Box 47"/>
            <p:cNvSpPr txBox="1">
              <a:spLocks noChangeArrowheads="1"/>
            </p:cNvSpPr>
            <p:nvPr/>
          </p:nvSpPr>
          <p:spPr bwMode="auto">
            <a:xfrm>
              <a:off x="4533" y="3216"/>
              <a:ext cx="4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>
                  <a:latin typeface="Gill Sans Light"/>
                  <a:cs typeface="Gill Sans Light"/>
                </a:rPr>
                <a:t>Disk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9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172200"/>
          </a:xfrm>
        </p:spPr>
        <p:txBody>
          <a:bodyPr>
            <a:normAutofit/>
          </a:bodyPr>
          <a:lstStyle/>
          <a:p>
            <a:pPr>
              <a:spcBef>
                <a:spcPct val="5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RAID</a:t>
            </a:r>
            <a:r>
              <a:rPr lang="en-US" altLang="ko-KR" dirty="0">
                <a:ea typeface="굴림" panose="020B0600000101010101" pitchFamily="34" charset="-127"/>
              </a:rPr>
              <a:t>: Redundant Arrays of Inexpensive Disks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RAID1: mirroring, RAID5: Parity block</a:t>
            </a:r>
          </a:p>
          <a:p>
            <a:pPr>
              <a:spcBef>
                <a:spcPct val="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</a:t>
            </a:r>
            <a:r>
              <a:rPr lang="en-US" altLang="ko-KR" dirty="0">
                <a:ea typeface="굴림" panose="020B0600000101010101" pitchFamily="34" charset="-127"/>
              </a:rPr>
              <a:t>of Log to improve Reliability</a:t>
            </a:r>
          </a:p>
          <a:p>
            <a:pPr lvl="1"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Journaling </a:t>
            </a:r>
            <a:r>
              <a:rPr lang="en-US" altLang="ko-KR" dirty="0">
                <a:ea typeface="굴림" panose="020B0600000101010101" pitchFamily="34" charset="-127"/>
              </a:rPr>
              <a:t>file systems such as </a:t>
            </a:r>
            <a:r>
              <a:rPr lang="en-US" altLang="ko-KR" dirty="0" smtClean="0">
                <a:ea typeface="굴림" panose="020B0600000101010101" pitchFamily="34" charset="-127"/>
              </a:rPr>
              <a:t>ext3, NTFS</a:t>
            </a:r>
            <a:endParaRPr lang="en-US" b="0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Transactions</a:t>
            </a:r>
            <a:r>
              <a:rPr lang="en-US" dirty="0" smtClean="0"/>
              <a:t>: ACID semantics</a:t>
            </a:r>
          </a:p>
          <a:p>
            <a:pPr lvl="1"/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Durability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Protocol</a:t>
            </a:r>
            <a:r>
              <a:rPr lang="en-US" altLang="ko-KR" dirty="0">
                <a:ea typeface="굴림" panose="020B0600000101010101" pitchFamily="34" charset="-127"/>
              </a:rPr>
              <a:t>: Agreement between two parties as to how information is to be </a:t>
            </a:r>
            <a:r>
              <a:rPr lang="en-US" altLang="ko-KR" dirty="0" smtClean="0">
                <a:ea typeface="굴림" panose="020B0600000101010101" pitchFamily="34" charset="-127"/>
              </a:rPr>
              <a:t>transmitted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29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Creating a file (as a transaction)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088" y="987106"/>
            <a:ext cx="5670112" cy="5642294"/>
          </a:xfrm>
        </p:spPr>
        <p:txBody>
          <a:bodyPr>
            <a:normAutofit/>
          </a:bodyPr>
          <a:lstStyle/>
          <a:p>
            <a:r>
              <a:rPr lang="en-US" sz="2200" dirty="0"/>
              <a:t>[log] Write map (used)</a:t>
            </a:r>
          </a:p>
          <a:p>
            <a:endParaRPr lang="en-US" sz="1050" dirty="0"/>
          </a:p>
          <a:p>
            <a:r>
              <a:rPr lang="en-US" sz="2200" dirty="0"/>
              <a:t>[log] Write </a:t>
            </a:r>
            <a:r>
              <a:rPr lang="en-US" sz="2200" dirty="0" err="1"/>
              <a:t>inode</a:t>
            </a:r>
            <a:r>
              <a:rPr lang="en-US" sz="2200" dirty="0"/>
              <a:t> entry to point to block(s)</a:t>
            </a:r>
          </a:p>
          <a:p>
            <a:endParaRPr lang="en-US" sz="1050" dirty="0"/>
          </a:p>
          <a:p>
            <a:r>
              <a:rPr lang="en-US" sz="2200" dirty="0"/>
              <a:t>[log] Write </a:t>
            </a:r>
            <a:r>
              <a:rPr lang="en-US" sz="2200" dirty="0" err="1"/>
              <a:t>dirent</a:t>
            </a:r>
            <a:r>
              <a:rPr lang="en-US" sz="2200" dirty="0"/>
              <a:t> to point to </a:t>
            </a:r>
            <a:r>
              <a:rPr lang="en-US" sz="2200" dirty="0" err="1"/>
              <a:t>inode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--------------------------</a:t>
            </a:r>
          </a:p>
          <a:p>
            <a:r>
              <a:rPr lang="en-US" sz="2200" dirty="0" smtClean="0"/>
              <a:t>[disk] Write map (used)</a:t>
            </a:r>
          </a:p>
          <a:p>
            <a:endParaRPr lang="en-US" sz="1050" dirty="0" smtClean="0"/>
          </a:p>
          <a:p>
            <a:r>
              <a:rPr lang="en-US" sz="2200" dirty="0" smtClean="0"/>
              <a:t>[disk] Write </a:t>
            </a:r>
            <a:r>
              <a:rPr lang="en-US" sz="2200" dirty="0" err="1" smtClean="0"/>
              <a:t>inode</a:t>
            </a:r>
            <a:r>
              <a:rPr lang="en-US" sz="2200" dirty="0" smtClean="0"/>
              <a:t> entry to point to block(s)</a:t>
            </a:r>
          </a:p>
          <a:p>
            <a:endParaRPr lang="en-US" sz="1050" dirty="0" smtClean="0"/>
          </a:p>
          <a:p>
            <a:r>
              <a:rPr lang="en-US" sz="2200" dirty="0" smtClean="0"/>
              <a:t>[disk] Write </a:t>
            </a:r>
            <a:r>
              <a:rPr lang="en-US" sz="2200" dirty="0" err="1" smtClean="0"/>
              <a:t>dirent</a:t>
            </a:r>
            <a:r>
              <a:rPr lang="en-US" sz="2200" dirty="0" smtClean="0"/>
              <a:t> to point to </a:t>
            </a:r>
            <a:r>
              <a:rPr lang="en-US" sz="2200" dirty="0" err="1" smtClean="0"/>
              <a:t>inode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Free space map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…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 Light"/>
                <a:cs typeface="Gill Sans Light"/>
              </a:rPr>
              <a:t>Inode</a:t>
            </a:r>
            <a:r>
              <a:rPr lang="en-US" dirty="0" smtClean="0">
                <a:latin typeface="Gill Sans Light"/>
                <a:cs typeface="Gill Sans Light"/>
              </a:rPr>
              <a:t> table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Directory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entries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721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Log in non-volatile storage (Flash or on Disk)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head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4693417" y="5039629"/>
            <a:ext cx="1669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tail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17688" y="5039629"/>
            <a:ext cx="94148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pending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done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07450" y="5039628"/>
            <a:ext cx="393295" cy="920420"/>
            <a:chOff x="4707450" y="5039628"/>
            <a:chExt cx="393295" cy="920420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4581774" y="5465041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start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6" name="Group 15"/>
            <p:cNvGrpSpPr/>
            <p:nvPr/>
          </p:nvGrpSpPr>
          <p:grpSpPr>
            <a:xfrm>
              <a:off x="5076782" y="2429814"/>
              <a:ext cx="816103" cy="3530235"/>
              <a:chOff x="5076782" y="2429814"/>
              <a:chExt cx="816103" cy="35302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Gill Sans Light"/>
                      <a:cs typeface="Gill Sans Light"/>
                    </a:endParaRPr>
                  </a:p>
                </p:txBody>
              </p:sp>
            </p:grpSp>
            <p:sp>
              <p:nvSpPr>
                <p:cNvPr id="97" name="Rectangle 96"/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5248206" y="2429814"/>
                <a:ext cx="644679" cy="3009496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9690" cy="1480844"/>
            <a:chOff x="6500681" y="4469782"/>
            <a:chExt cx="929690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448914" y="5081369"/>
            <a:ext cx="386686" cy="1030294"/>
            <a:chOff x="7448914" y="5081369"/>
            <a:chExt cx="386686" cy="1030294"/>
          </a:xfrm>
        </p:grpSpPr>
        <p:sp>
          <p:nvSpPr>
            <p:cNvPr id="111" name="TextBox 110"/>
            <p:cNvSpPr txBox="1"/>
            <p:nvPr/>
          </p:nvSpPr>
          <p:spPr>
            <a:xfrm rot="16200000">
              <a:off x="7182036" y="5475454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commit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 rot="16200000">
            <a:off x="5867402" y="2286001"/>
            <a:ext cx="152400" cy="15239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17" name="Rectangle 116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6250601" y="2982204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19" name="Rectangle 118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20" name="Freeform 119"/>
          <p:cNvSpPr/>
          <p:nvPr/>
        </p:nvSpPr>
        <p:spPr>
          <a:xfrm flipH="1">
            <a:off x="6273175" y="3584128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21" name="Rectangle 120"/>
          <p:cNvSpPr/>
          <p:nvPr/>
        </p:nvSpPr>
        <p:spPr>
          <a:xfrm rot="16200000">
            <a:off x="5867400" y="2286000"/>
            <a:ext cx="1524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4309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sz="2800" dirty="0" smtClean="0"/>
              <a:t>Higher Durability/Reliability</a:t>
            </a:r>
            <a:r>
              <a:rPr lang="en-US" sz="2800" dirty="0"/>
              <a:t> </a:t>
            </a:r>
            <a:r>
              <a:rPr lang="en-US" sz="2800" dirty="0" smtClean="0"/>
              <a:t>through Geographic Replication</a:t>
            </a:r>
            <a:endParaRPr lang="en-US" sz="28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52157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Highly durable – hard to destroy all copies</a:t>
            </a:r>
          </a:p>
          <a:p>
            <a:r>
              <a:rPr lang="en-US" sz="2800" dirty="0" smtClean="0"/>
              <a:t>Highly available for reads – read any copy</a:t>
            </a:r>
          </a:p>
          <a:p>
            <a:r>
              <a:rPr lang="en-US" sz="2800" dirty="0" smtClean="0"/>
              <a:t>Low availability for writes</a:t>
            </a:r>
          </a:p>
          <a:p>
            <a:pPr lvl="1"/>
            <a:r>
              <a:rPr lang="en-US" sz="2400" dirty="0" smtClean="0"/>
              <a:t>Can’t write if any one replica is not up</a:t>
            </a:r>
          </a:p>
          <a:p>
            <a:pPr lvl="1"/>
            <a:r>
              <a:rPr lang="en-US" sz="2400" dirty="0" smtClean="0"/>
              <a:t>Or – need relaxed consistency model</a:t>
            </a:r>
          </a:p>
          <a:p>
            <a:r>
              <a:rPr lang="en-US" sz="2800" dirty="0" smtClean="0"/>
              <a:t>Reliability? – availability, security, durability, fault-tolerance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6644211" y="3671240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6644211" y="4487164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644211" y="6194107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2216732" y="3671240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3483224" y="3842598"/>
            <a:ext cx="2601718" cy="2538878"/>
          </a:xfrm>
          <a:prstGeom prst="cloud">
            <a:avLst/>
          </a:prstGeom>
          <a:solidFill>
            <a:srgbClr val="DBEEF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10099" y="3867015"/>
            <a:ext cx="3937167" cy="640443"/>
          </a:xfrm>
          <a:custGeom>
            <a:avLst/>
            <a:gdLst>
              <a:gd name="connsiteX0" fmla="*/ 145925 w 3937167"/>
              <a:gd name="connsiteY0" fmla="*/ 125772 h 640443"/>
              <a:gd name="connsiteX1" fmla="*/ 145925 w 3937167"/>
              <a:gd name="connsiteY1" fmla="*/ 30983 h 640443"/>
              <a:gd name="connsiteX2" fmla="*/ 1662422 w 3937167"/>
              <a:gd name="connsiteY2" fmla="*/ 599719 h 640443"/>
              <a:gd name="connsiteX3" fmla="*/ 3216831 w 3937167"/>
              <a:gd name="connsiteY3" fmla="*/ 561803 h 640443"/>
              <a:gd name="connsiteX4" fmla="*/ 3937167 w 3937167"/>
              <a:gd name="connsiteY4" fmla="*/ 296393 h 64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167" h="640443">
                <a:moveTo>
                  <a:pt x="145925" y="125772"/>
                </a:moveTo>
                <a:cubicBezTo>
                  <a:pt x="19550" y="38882"/>
                  <a:pt x="-106825" y="-48008"/>
                  <a:pt x="145925" y="30983"/>
                </a:cubicBezTo>
                <a:cubicBezTo>
                  <a:pt x="398675" y="109974"/>
                  <a:pt x="1150604" y="511249"/>
                  <a:pt x="1662422" y="599719"/>
                </a:cubicBezTo>
                <a:cubicBezTo>
                  <a:pt x="2174240" y="688189"/>
                  <a:pt x="2837707" y="612357"/>
                  <a:pt x="3216831" y="561803"/>
                </a:cubicBezTo>
                <a:cubicBezTo>
                  <a:pt x="3595955" y="511249"/>
                  <a:pt x="3937167" y="296393"/>
                  <a:pt x="3937167" y="2963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107674" y="3916956"/>
            <a:ext cx="3468986" cy="1095517"/>
          </a:xfrm>
          <a:custGeom>
            <a:avLst/>
            <a:gdLst>
              <a:gd name="connsiteX0" fmla="*/ 0 w 3468986"/>
              <a:gd name="connsiteY0" fmla="*/ 0 h 1095517"/>
              <a:gd name="connsiteX1" fmla="*/ 1478584 w 3468986"/>
              <a:gd name="connsiteY1" fmla="*/ 606651 h 1095517"/>
              <a:gd name="connsiteX2" fmla="*/ 2559088 w 3468986"/>
              <a:gd name="connsiteY2" fmla="*/ 1080597 h 1095517"/>
              <a:gd name="connsiteX3" fmla="*/ 3468986 w 3468986"/>
              <a:gd name="connsiteY3" fmla="*/ 985808 h 109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86" h="1095517">
                <a:moveTo>
                  <a:pt x="0" y="0"/>
                </a:moveTo>
                <a:lnTo>
                  <a:pt x="1478584" y="606651"/>
                </a:lnTo>
                <a:cubicBezTo>
                  <a:pt x="1905099" y="786750"/>
                  <a:pt x="2227354" y="1017404"/>
                  <a:pt x="2559088" y="1080597"/>
                </a:cubicBezTo>
                <a:cubicBezTo>
                  <a:pt x="2890822" y="1143790"/>
                  <a:pt x="3468986" y="985808"/>
                  <a:pt x="3468986" y="9858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164543" y="3973830"/>
            <a:ext cx="3544810" cy="2293899"/>
          </a:xfrm>
          <a:custGeom>
            <a:avLst/>
            <a:gdLst>
              <a:gd name="connsiteX0" fmla="*/ 0 w 3544810"/>
              <a:gd name="connsiteY0" fmla="*/ 0 h 2293899"/>
              <a:gd name="connsiteX1" fmla="*/ 1440671 w 3544810"/>
              <a:gd name="connsiteY1" fmla="*/ 606651 h 2293899"/>
              <a:gd name="connsiteX2" fmla="*/ 2881343 w 3544810"/>
              <a:gd name="connsiteY2" fmla="*/ 1611416 h 2293899"/>
              <a:gd name="connsiteX3" fmla="*/ 3544810 w 3544810"/>
              <a:gd name="connsiteY3" fmla="*/ 2293899 h 22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810" h="2293899">
                <a:moveTo>
                  <a:pt x="0" y="0"/>
                </a:moveTo>
                <a:cubicBezTo>
                  <a:pt x="480223" y="169041"/>
                  <a:pt x="960447" y="338082"/>
                  <a:pt x="1440671" y="606651"/>
                </a:cubicBezTo>
                <a:cubicBezTo>
                  <a:pt x="1920895" y="875220"/>
                  <a:pt x="2530653" y="1330208"/>
                  <a:pt x="2881343" y="1611416"/>
                </a:cubicBezTo>
                <a:cubicBezTo>
                  <a:pt x="3232033" y="1892624"/>
                  <a:pt x="3388421" y="2093261"/>
                  <a:pt x="3544810" y="229389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280355" y="3679983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216732" y="5626604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67600" y="3821668"/>
            <a:ext cx="115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Replica #1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7600" y="45836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Replica #2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7600" y="62600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Replica #n</a:t>
            </a: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64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What can happen if disk loses power or machine software crashes?</a:t>
            </a:r>
          </a:p>
          <a:p>
            <a:pPr lvl="1"/>
            <a:r>
              <a:rPr lang="en-US" dirty="0" smtClean="0"/>
              <a:t>Some operations in progress may complete</a:t>
            </a:r>
          </a:p>
          <a:p>
            <a:pPr lvl="1"/>
            <a:r>
              <a:rPr lang="en-US" dirty="0" smtClean="0"/>
              <a:t>Some operations in progress may be lost</a:t>
            </a:r>
          </a:p>
          <a:p>
            <a:pPr lvl="1"/>
            <a:r>
              <a:rPr lang="en-US" dirty="0" smtClean="0"/>
              <a:t>Overwrite of a block may only partially complete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Having RAID doesn’t necessarily protect against all such failures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protection against writing bad state</a:t>
            </a:r>
            <a:endParaRPr lang="en-US" dirty="0" smtClean="0"/>
          </a:p>
          <a:p>
            <a:pPr lvl="1"/>
            <a:r>
              <a:rPr lang="en-US" dirty="0" smtClean="0"/>
              <a:t>What if one disk of RAID group not written?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 system </a:t>
            </a:r>
            <a:r>
              <a:rPr lang="en-US" dirty="0" smtClean="0"/>
              <a:t>needs durability </a:t>
            </a:r>
            <a:r>
              <a:rPr lang="en-US" dirty="0" smtClean="0"/>
              <a:t>(as a minimum!)</a:t>
            </a:r>
          </a:p>
          <a:p>
            <a:pPr lvl="1"/>
            <a:r>
              <a:rPr lang="en-US" dirty="0" smtClean="0"/>
              <a:t>Data previously stored can be retrieved (maybe after some recovery step), regardless of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9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Single logical file operation can involve updates to multiple physical disk blocks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, indirect block, data block, bitmap, …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sector remapping</a:t>
            </a:r>
            <a:r>
              <a:rPr lang="en-US" dirty="0" smtClean="0"/>
              <a:t>, single update to physical disk block can require multiple (even lower level) </a:t>
            </a:r>
            <a:r>
              <a:rPr lang="en-US" dirty="0" smtClean="0"/>
              <a:t>updates to sectors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At a physical level, operations complete one at a time</a:t>
            </a:r>
          </a:p>
          <a:p>
            <a:pPr lvl="1"/>
            <a:r>
              <a:rPr lang="en-US" dirty="0" smtClean="0"/>
              <a:t>Want concurrent operations for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we guarantee consistency regardless of when crash occurs?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Interrupted Operation</a:t>
            </a:r>
          </a:p>
          <a:p>
            <a:pPr lvl="1"/>
            <a:r>
              <a:rPr lang="en-US" dirty="0" smtClean="0"/>
              <a:t>Crash or power failure in the middle of a series of related updates may leave stored data in an </a:t>
            </a:r>
            <a:r>
              <a:rPr lang="en-US" i="1" dirty="0" smtClean="0"/>
              <a:t>inconsistent state</a:t>
            </a:r>
            <a:endParaRPr lang="en-US" dirty="0" smtClean="0"/>
          </a:p>
          <a:p>
            <a:pPr lvl="1"/>
            <a:r>
              <a:rPr lang="en-US" dirty="0" smtClean="0"/>
              <a:t>Example: Transfer funds from </a:t>
            </a:r>
            <a:r>
              <a:rPr lang="en-US" dirty="0" smtClean="0"/>
              <a:t>one bank account to another  </a:t>
            </a:r>
            <a:endParaRPr lang="en-US" dirty="0" smtClean="0"/>
          </a:p>
          <a:p>
            <a:pPr lvl="1"/>
            <a:r>
              <a:rPr lang="en-US" dirty="0" smtClean="0"/>
              <a:t>What if transfer is interrupted after withdrawal and before deposit?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Loss of stored data</a:t>
            </a:r>
          </a:p>
          <a:p>
            <a:pPr lvl="1"/>
            <a:r>
              <a:rPr lang="en-US" dirty="0" smtClean="0"/>
              <a:t>Failure of non-volatile storage media may cause previously stored data to disappear or be corrupted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74883</TotalTime>
  <Pages>60</Pages>
  <Words>3781</Words>
  <Application>Microsoft Macintosh PowerPoint</Application>
  <PresentationFormat>On-screen Show (4:3)</PresentationFormat>
  <Paragraphs>716</Paragraphs>
  <Slides>51</Slides>
  <Notes>23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</vt:lpstr>
      <vt:lpstr>Image</vt:lpstr>
      <vt:lpstr>CS162 Operating Systems and Systems Programming Lecture 20   Reliability, Transactions Distributed Systems</vt:lpstr>
      <vt:lpstr>Recall: Important “ilities”</vt:lpstr>
      <vt:lpstr>RAID: Redundant Arrays of Inexpensive Disks</vt:lpstr>
      <vt:lpstr>RAID 1: Disk Mirroring/Shadowing</vt:lpstr>
      <vt:lpstr>RAID 5+: High I/O Rate Parity</vt:lpstr>
      <vt:lpstr>Higher Durability/Reliability through Geographic Replication</vt:lpstr>
      <vt:lpstr>File System Reliability</vt:lpstr>
      <vt:lpstr>Storage Reliability Problem</vt:lpstr>
      <vt:lpstr>Threats to Reliability</vt:lpstr>
      <vt:lpstr>Reliability Approach #1: Careful Ordering</vt:lpstr>
      <vt:lpstr>FFS: Create a File</vt:lpstr>
      <vt:lpstr>Reliability Approach #2: Copy on Write File Layout</vt:lpstr>
      <vt:lpstr>COW Integrated with File System</vt:lpstr>
      <vt:lpstr>COW with Smaller-Radix Blocks</vt:lpstr>
      <vt:lpstr>ZFS and OpenZFS</vt:lpstr>
      <vt:lpstr>More General Reliability Solutions</vt:lpstr>
      <vt:lpstr>Transactions</vt:lpstr>
      <vt:lpstr>Key Concept: Transaction</vt:lpstr>
      <vt:lpstr>Typical Structure</vt:lpstr>
      <vt:lpstr>“Classic” Example: Transaction</vt:lpstr>
      <vt:lpstr>The ACID properties of Transactions</vt:lpstr>
      <vt:lpstr>Administrivia</vt:lpstr>
      <vt:lpstr>break</vt:lpstr>
      <vt:lpstr>Transactional File Systems</vt:lpstr>
      <vt:lpstr>Logging File Systems</vt:lpstr>
      <vt:lpstr>Redo Logging</vt:lpstr>
      <vt:lpstr>Example: Creating a File</vt:lpstr>
      <vt:lpstr>Ex: Creating a file (as a transaction)</vt:lpstr>
      <vt:lpstr>ReDo Log </vt:lpstr>
      <vt:lpstr>Crash During Logging – Recover</vt:lpstr>
      <vt:lpstr>Recovery After Commit</vt:lpstr>
      <vt:lpstr>Course Structure: Spiral</vt:lpstr>
      <vt:lpstr>Societal Scale Information Systems</vt:lpstr>
      <vt:lpstr>Centralized vs Distributed Systems</vt:lpstr>
      <vt:lpstr>Distributed Systems: Motivation/Issues</vt:lpstr>
      <vt:lpstr>Distributed Systems: Goals/Requirements</vt:lpstr>
      <vt:lpstr>What Is A Protocol?</vt:lpstr>
      <vt:lpstr>Examples of Protocols in Human Interactions</vt:lpstr>
      <vt:lpstr>End System: Computer on the ‘Net</vt:lpstr>
      <vt:lpstr>Clients and Servers</vt:lpstr>
      <vt:lpstr>Client-Server Communication</vt:lpstr>
      <vt:lpstr>Peer-to-Peer Communication</vt:lpstr>
      <vt:lpstr>Global Communication: The Problem</vt:lpstr>
      <vt:lpstr>Solution: Intermediate Layers</vt:lpstr>
      <vt:lpstr>Distributed Applications</vt:lpstr>
      <vt:lpstr>Using Messages: Send/Receive behavior</vt:lpstr>
      <vt:lpstr>Messaging for Producer-Consumer Style</vt:lpstr>
      <vt:lpstr>Messaging for Request/Response Communication</vt:lpstr>
      <vt:lpstr>General’s Paradox</vt:lpstr>
      <vt:lpstr>Summary</vt:lpstr>
      <vt:lpstr>Ex: Creating a file (as a transaction)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D. Joseph</cp:lastModifiedBy>
  <cp:revision>947</cp:revision>
  <cp:lastPrinted>2016-04-08T01:02:33Z</cp:lastPrinted>
  <dcterms:created xsi:type="dcterms:W3CDTF">1995-08-12T11:37:26Z</dcterms:created>
  <dcterms:modified xsi:type="dcterms:W3CDTF">2016-04-12T02:13:11Z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