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857" r:id="rId3"/>
    <p:sldId id="859" r:id="rId4"/>
    <p:sldId id="756" r:id="rId5"/>
    <p:sldId id="759" r:id="rId6"/>
    <p:sldId id="760" r:id="rId7"/>
    <p:sldId id="761" r:id="rId8"/>
    <p:sldId id="762" r:id="rId9"/>
    <p:sldId id="763" r:id="rId10"/>
    <p:sldId id="764" r:id="rId11"/>
    <p:sldId id="765" r:id="rId12"/>
    <p:sldId id="766" r:id="rId13"/>
    <p:sldId id="851" r:id="rId14"/>
    <p:sldId id="860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850" r:id="rId25"/>
    <p:sldId id="837" r:id="rId26"/>
    <p:sldId id="838" r:id="rId27"/>
    <p:sldId id="839" r:id="rId28"/>
    <p:sldId id="841" r:id="rId29"/>
    <p:sldId id="852" r:id="rId30"/>
    <p:sldId id="853" r:id="rId31"/>
    <p:sldId id="854" r:id="rId32"/>
    <p:sldId id="862" r:id="rId33"/>
    <p:sldId id="863" r:id="rId34"/>
    <p:sldId id="812" r:id="rId35"/>
    <p:sldId id="865" r:id="rId36"/>
    <p:sldId id="866" r:id="rId37"/>
    <p:sldId id="815" r:id="rId38"/>
    <p:sldId id="867" r:id="rId39"/>
    <p:sldId id="868" r:id="rId40"/>
    <p:sldId id="792" r:id="rId41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2" autoAdjust="0"/>
    <p:restoredTop sz="94799" autoAdjust="0"/>
  </p:normalViewPr>
  <p:slideViewPr>
    <p:cSldViewPr>
      <p:cViewPr>
        <p:scale>
          <a:sx n="99" d="100"/>
          <a:sy n="99" d="100"/>
        </p:scale>
        <p:origin x="-6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6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6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6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40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4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86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95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497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69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94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194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5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33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244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8410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9411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3924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914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61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111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4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6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70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7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57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5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9</a:t>
            </a:r>
            <a:r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t>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2/22/16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/>
              <a:t>9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Synchronization,</a:t>
            </a:r>
            <a:br>
              <a:rPr lang="en-US" altLang="en-US" sz="3000" dirty="0" smtClean="0"/>
            </a:br>
            <a:r>
              <a:rPr lang="en-US" altLang="en-US" sz="3000" dirty="0" smtClean="0"/>
              <a:t>Readers/Writers example,</a:t>
            </a:r>
            <a:br>
              <a:rPr lang="en-US" altLang="en-US" sz="3000" dirty="0" smtClean="0"/>
            </a:br>
            <a:r>
              <a:rPr lang="en-US" altLang="en-US" sz="3000" dirty="0" smtClean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22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Next, W1 comes along: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AR)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write?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WW++;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Active users exist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okToWrite.wait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(&amp;lock);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WW--;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AW++;	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Can’t start because of readers, so go to sleep: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AR = 2, WR = 0,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R3 comes along: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AR = 2, WR = 1,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Now, say that R2 finishes before R1: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AR = 1, WR = 1,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last of first two readers (R1) finishes and wakes up writer: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if (AR == 0 &amp;&amp; WW &gt; 0)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okToWrite.signal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07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Simulation(3)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writer wakes up, get: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AR = 0, WR = 1, AW = 1,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Then, when writer finishes:</a:t>
            </a:r>
          </a:p>
          <a:p>
            <a:pPr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if (WW &gt; 0){          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Give priority to writers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okToWrite.signal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if (WR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Otherwise, wake reader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okToRead.broadcast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all readers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	</a:t>
            </a:r>
            <a:endParaRPr lang="en-US" altLang="ko-KR" sz="1800" dirty="0" smtClean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Writer wakes up reader, so get:</a:t>
            </a:r>
          </a:p>
          <a:p>
            <a:pPr lvl="1"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AR = 1,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reader completes,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387715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WW)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okToRead.wait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(&amp;lock);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AR--;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okToWrite.signal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AR--;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okToWrite.broadcast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okToContinue</a:t>
            </a:r>
            <a:r>
              <a:rPr lang="en-US" altLang="ko-KR" dirty="0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 smtClean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762000" y="3467100"/>
            <a:ext cx="8001000" cy="266700"/>
          </a:xfrm>
          <a:prstGeom prst="rect">
            <a:avLst/>
          </a:prstGeom>
          <a:solidFill>
            <a:srgbClr val="C0D2FE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169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  <p:bldP spid="4905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coming up soon</a:t>
            </a:r>
          </a:p>
          <a:p>
            <a:pPr lvl="1"/>
            <a:r>
              <a:rPr lang="en-US" dirty="0" smtClean="0"/>
              <a:t>Wednesday 3/9 6-7:30PM</a:t>
            </a:r>
          </a:p>
          <a:p>
            <a:pPr lvl="1"/>
            <a:r>
              <a:rPr lang="en-US" dirty="0"/>
              <a:t>10 EVANS (Seats: 237); 155 DWINELLE (Seats: 481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will assign you to a room</a:t>
            </a:r>
          </a:p>
          <a:p>
            <a:pPr lvl="1"/>
            <a:r>
              <a:rPr lang="en-US" dirty="0" smtClean="0"/>
              <a:t>Closed book, no calculators, one double-side page of handwritten notes</a:t>
            </a:r>
          </a:p>
          <a:p>
            <a:endParaRPr lang="en-US" dirty="0" smtClean="0"/>
          </a:p>
          <a:p>
            <a:r>
              <a:rPr lang="en-US" dirty="0" smtClean="0"/>
              <a:t>No class that day, extra office 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Topics will include the material through lecture 12 (Wed 3/2)</a:t>
            </a:r>
          </a:p>
          <a:p>
            <a:pPr lvl="1"/>
            <a:r>
              <a:rPr lang="en-US" dirty="0" smtClean="0"/>
              <a:t>Includes lectures, project 1, </a:t>
            </a:r>
            <a:r>
              <a:rPr lang="en-US" dirty="0" err="1" smtClean="0"/>
              <a:t>homeworks</a:t>
            </a:r>
            <a:r>
              <a:rPr lang="en-US" dirty="0" smtClean="0"/>
              <a:t>, readings, textbook</a:t>
            </a:r>
          </a:p>
        </p:txBody>
      </p:sp>
    </p:spTree>
    <p:extLst>
      <p:ext uri="{BB962C8B-B14F-4D97-AF65-F5344CB8AC3E}">
        <p14:creationId xmlns:p14="http://schemas.microsoft.com/office/powerpoint/2010/main" val="1704576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39775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Locking aspect is easy: Just use a mutex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Wait()   {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Signal() {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Wait(Lock lock)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Signal() {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No: Condition </a:t>
            </a:r>
            <a:r>
              <a:rPr lang="en-US" altLang="ko-KR" dirty="0" err="1" smtClean="0">
                <a:ea typeface="굴림" panose="020B0600000101010101" pitchFamily="34" charset="-127"/>
              </a:rPr>
              <a:t>vars</a:t>
            </a:r>
            <a:r>
              <a:rPr lang="en-US" altLang="ko-KR" dirty="0" smtClean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 smtClean="0">
                <a:ea typeface="굴림" panose="020B0600000101010101" pitchFamily="34" charset="-127"/>
              </a:rPr>
              <a:t>noone</a:t>
            </a:r>
            <a:r>
              <a:rPr lang="en-US" altLang="ko-KR" dirty="0" smtClean="0">
                <a:ea typeface="굴림" panose="020B0600000101010101" pitchFamily="34" charset="-127"/>
              </a:rPr>
              <a:t>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09600" y="2133600"/>
            <a:ext cx="8001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685800" y="4343400"/>
            <a:ext cx="7924800" cy="1828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239000" y="4876800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5105400" y="5181600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6705600" y="5486400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5257800" y="5791200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0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1" build="p"/>
      <p:bldP spid="492548" grpId="0" animBg="1"/>
      <p:bldP spid="492549" grpId="0" animBg="1"/>
      <p:bldP spid="492550" grpId="0" animBg="1"/>
      <p:bldP spid="492551" grpId="0" animBg="1"/>
      <p:bldP spid="492552" grpId="0" animBg="1"/>
      <p:bldP spid="4925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50875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Wait(Lock lock)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Signal()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semaphore.V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 smtClean="0"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7023243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Basic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4572002" y="2362200"/>
            <a:ext cx="2787651" cy="3187549"/>
            <a:chOff x="2880" y="1728"/>
            <a:chExt cx="1756" cy="1776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2832"/>
              <a:ext cx="240" cy="672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Gill Sans Light"/>
                <a:cs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1" y="1728"/>
              <a:ext cx="146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  <a:cs typeface="Gill Sans Light"/>
                </a:rPr>
                <a:t>Check and/or update</a:t>
              </a:r>
              <a:br>
                <a:rPr lang="en-US" altLang="ko-KR" sz="200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  <a:cs typeface="Gill Sans Light"/>
                </a:rPr>
              </a:br>
              <a:r>
                <a:rPr lang="en-US" altLang="ko-KR" sz="200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  <a:cs typeface="Gill Sans Light"/>
                </a:rPr>
                <a:t>state variables</a:t>
              </a:r>
            </a:p>
            <a:p>
              <a:r>
                <a:rPr lang="en-US" altLang="ko-KR" sz="200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  <a:cs typeface="Gill Sans Light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68" y="3002"/>
              <a:ext cx="14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  <a:cs typeface="Gill Sans Light"/>
                </a:rPr>
                <a:t>Check and/or update</a:t>
              </a:r>
            </a:p>
            <a:p>
              <a:r>
                <a:rPr lang="en-US" altLang="ko-KR" sz="200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  <a:cs typeface="Gill Sans Light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944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 smtClean="0">
                <a:ea typeface="굴림" panose="020B0600000101010101" pitchFamily="34" charset="-127"/>
              </a:rPr>
              <a:t>all </a:t>
            </a:r>
            <a:r>
              <a:rPr lang="en-US" altLang="ko-KR" dirty="0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Watch out for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 smtClean="0">
                <a:ea typeface="굴림" panose="020B0600000101010101" pitchFamily="34" charset="-127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 smtClean="0"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poping</a:t>
            </a:r>
            <a:r>
              <a:rPr lang="en-US" altLang="ko-KR" dirty="0" smtClean="0">
                <a:ea typeface="굴림" panose="020B0600000101010101" pitchFamily="34" charset="-127"/>
              </a:rPr>
              <a:t>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 smtClean="0">
                <a:ea typeface="굴림" panose="020B0600000101010101" pitchFamily="34" charset="-127"/>
              </a:rPr>
              <a:t>lock.acquire</a:t>
            </a:r>
            <a:r>
              <a:rPr lang="en-US" altLang="ko-KR" dirty="0" smtClean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6705602" y="1828800"/>
            <a:ext cx="1984376" cy="3048000"/>
            <a:chOff x="4176" y="1200"/>
            <a:chExt cx="1250" cy="1920"/>
          </a:xfrm>
          <a:solidFill>
            <a:srgbClr val="C0D2FE"/>
          </a:solidFill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  <a:grpFill/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grp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grp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Proc B</a:t>
                </a:r>
              </a:p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grp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Proc C</a:t>
                </a:r>
              </a:p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lock.acquire</a:t>
                </a: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grp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grp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Proc E</a:t>
                </a:r>
              </a:p>
              <a:p>
                <a:r>
                  <a:rPr lang="en-US" altLang="ko-KR" sz="2000">
                    <a:latin typeface="Gill Sans Light"/>
                    <a:ea typeface="굴림" panose="020B0600000101010101" pitchFamily="34" charset="-127"/>
                    <a:cs typeface="Gill Sans Light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74" y="1349"/>
              <a:ext cx="252" cy="1483"/>
              <a:chOff x="5174" y="1349"/>
              <a:chExt cx="252" cy="1483"/>
            </a:xfrm>
            <a:grpFill/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829" y="1694"/>
                <a:ext cx="941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5545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739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  <p:bldP spid="5417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FontTx/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 smtClean="0">
                <a:ea typeface="굴림" panose="020B0600000101010101" pitchFamily="34" charset="-127"/>
              </a:rPr>
              <a:t>DoFoo</a:t>
            </a:r>
            <a:r>
              <a:rPr lang="en-US" altLang="ko-KR" dirty="0" smtClean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2470894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Review: 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smtClean="0">
                <a:ea typeface="굴림" panose="020B0600000101010101" pitchFamily="34" charset="-127"/>
              </a:rPr>
              <a:t>inside</a:t>
            </a:r>
            <a:r>
              <a:rPr lang="en-US" altLang="ko-KR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6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9220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C++ Language Support for Synchronization (con’t)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lock.release();	// release lock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(exception) 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Even Better: auto_ptr&lt;T&gt; facility.  See C++ Spec.</a:t>
            </a:r>
          </a:p>
          <a:p>
            <a:pPr lvl="2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Can deallocate/free lock regardless of exit method</a:t>
            </a:r>
          </a:p>
        </p:txBody>
      </p:sp>
    </p:spTree>
    <p:extLst>
      <p:ext uri="{BB962C8B-B14F-4D97-AF65-F5344CB8AC3E}">
        <p14:creationId xmlns:p14="http://schemas.microsoft.com/office/powerpoint/2010/main" val="3292802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Java has explicit support for threads and thread synchronization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Bank Account example: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private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balance;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Account 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deposit(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amount)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Every object has an associated lock which gets automatically acquired and released on entry and exit from a </a:t>
            </a:r>
            <a:r>
              <a:rPr lang="en-US" altLang="ko-KR" i="1" dirty="0" smtClean="0">
                <a:ea typeface="굴림" panose="020B0600000101010101" pitchFamily="34" charset="-127"/>
              </a:rPr>
              <a:t>synchronized </a:t>
            </a:r>
            <a:r>
              <a:rPr lang="en-US" altLang="ko-KR" dirty="0" smtClean="0">
                <a:ea typeface="굴림" panose="020B0600000101010101" pitchFamily="34" charset="-127"/>
              </a:rPr>
              <a:t>method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03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Java Language Support for Synchronization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Java also has </a:t>
            </a:r>
            <a:r>
              <a:rPr lang="en-US" altLang="ko-KR" i="1" dirty="0" smtClean="0">
                <a:ea typeface="굴림" panose="020B0600000101010101" pitchFamily="34" charset="-127"/>
              </a:rPr>
              <a:t>synchronized </a:t>
            </a:r>
            <a:r>
              <a:rPr lang="en-US" altLang="ko-KR" dirty="0" smtClean="0">
                <a:ea typeface="굴림" panose="020B0600000101010101" pitchFamily="34" charset="-127"/>
              </a:rPr>
              <a:t>statements: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(object)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Since every Java object has an associated lock, this type of statement acquires and releases the object’s lock on entry and exit of the body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Works properly even with exceptions:</a:t>
            </a:r>
          </a:p>
          <a:p>
            <a:pPr lvl="1"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(object)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throw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25209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Java Language Support for Synchronization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 2)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addition to a lock, every object has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 single</a:t>
            </a:r>
            <a:r>
              <a:rPr lang="en-US" altLang="ko-KR" dirty="0" smtClean="0">
                <a:ea typeface="굴림" panose="020B0600000101010101" pitchFamily="34" charset="-127"/>
              </a:rPr>
              <a:t> condition variable associated with it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to wait inside a synchronization method of block: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wait(long timeout); // Wait for timeout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wait(long timeout,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nanoseconds); //variant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wait();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to signal in a synchronized method or block: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notify();	// wakes up oldest waiter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notifyAll</a:t>
            </a:r>
            <a:r>
              <a:rPr lang="en-US" altLang="ko-KR" sz="18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 // like broadcast, wakes everyone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Condition variables can wait for a bounded length of time. This is useful for handling exception cases: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t1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time.now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(!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wait (CHECKPERIOD);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t2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time.new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if (t2 – t1 &gt; LONG_TIME)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checkMachine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 all Java VMs equivalent! 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Different scheduling policies, not necessarily preemptive!</a:t>
            </a:r>
          </a:p>
        </p:txBody>
      </p:sp>
    </p:spTree>
    <p:extLst>
      <p:ext uri="{BB962C8B-B14F-4D97-AF65-F5344CB8AC3E}">
        <p14:creationId xmlns:p14="http://schemas.microsoft.com/office/powerpoint/2010/main" val="1149420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Recall: Better Implementation of Locks </a:t>
            </a:r>
            <a:br>
              <a:rPr lang="en-US" altLang="ko-KR" sz="2800" dirty="0" smtClean="0">
                <a:ea typeface="굴림" panose="020B0600000101010101" pitchFamily="34" charset="-127"/>
              </a:rPr>
            </a:br>
            <a:r>
              <a:rPr lang="en-US" altLang="ko-KR" sz="2800" dirty="0" smtClean="0">
                <a:ea typeface="굴림" panose="020B0600000101010101" pitchFamily="34" charset="-127"/>
              </a:rPr>
              <a:t>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2"/>
            <a:ext cx="8610600" cy="60340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800" dirty="0" smtClean="0">
                <a:solidFill>
                  <a:srgbClr val="C00000"/>
                </a:solidFill>
                <a:ea typeface="굴림" panose="020B0600000101010101" pitchFamily="34" charset="-127"/>
              </a:rPr>
              <a:t>Really only works in kernel – why?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solidFill>
                <a:srgbClr val="C00000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7467600" cy="45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dirty="0" err="1">
                <a:solidFill>
                  <a:srgbClr val="233AE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dirty="0" err="1" smtClean="0">
                <a:solidFill>
                  <a:srgbClr val="233AE1"/>
                </a:solidFill>
                <a:latin typeface="Courier New" panose="02070309020205020404" pitchFamily="49" charset="0"/>
              </a:rPr>
              <a:t>mylock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 = FREE;</a:t>
            </a:r>
          </a:p>
          <a:p>
            <a:pPr algn="l"/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Acquire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dirty="0" err="1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 smtClean="0">
                <a:latin typeface="Gill Sans Light"/>
                <a:ea typeface="굴림" panose="020B0600000101010101" pitchFamily="34" charset="-127"/>
                <a:cs typeface="Gill Sans Light"/>
              </a:rPr>
              <a:t>–  Wait until lock is free, then grab</a:t>
            </a:r>
            <a:endParaRPr lang="en-US" altLang="ko-KR" dirty="0" smtClean="0">
              <a:latin typeface="Gill Sans Light"/>
              <a:ea typeface="굴림" panose="020B0600000101010101" pitchFamily="34" charset="-127"/>
              <a:cs typeface="Gill Sans Light"/>
            </a:endParaRPr>
          </a:p>
          <a:p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Release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dirty="0" err="1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400" dirty="0">
                <a:latin typeface="Gill Sans Light"/>
                <a:ea typeface="굴림" panose="020B0600000101010101" pitchFamily="34" charset="-127"/>
                <a:cs typeface="Gill Sans Light"/>
              </a:rPr>
              <a:t>– </a:t>
            </a:r>
            <a:r>
              <a:rPr lang="en-US" altLang="ko-KR" sz="2000" dirty="0" smtClean="0">
                <a:latin typeface="Gill Sans Light"/>
                <a:ea typeface="굴림" panose="020B0600000101010101" pitchFamily="34" charset="-127"/>
                <a:cs typeface="Gill Sans Light"/>
              </a:rPr>
              <a:t>Unlock</a:t>
            </a:r>
            <a:r>
              <a:rPr lang="en-US" altLang="ko-KR" sz="2000" dirty="0">
                <a:latin typeface="Gill Sans Light"/>
                <a:ea typeface="굴림" panose="020B0600000101010101" pitchFamily="34" charset="-127"/>
                <a:cs typeface="Gill Sans Light"/>
              </a:rPr>
              <a:t>, waking up anyone waiting</a:t>
            </a:r>
            <a:endParaRPr lang="en-US" altLang="ko-KR" dirty="0">
              <a:latin typeface="Gill Sans Light"/>
              <a:ea typeface="굴림" panose="020B0600000101010101" pitchFamily="34" charset="-127"/>
              <a:cs typeface="Gill Sans Light"/>
            </a:endParaRPr>
          </a:p>
          <a:p>
            <a:pPr algn="l"/>
            <a:endParaRPr lang="en-US" altLang="en-US" sz="9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900" dirty="0" smtClean="0">
                <a:latin typeface="Courier New" panose="02070309020205020404" pitchFamily="49" charset="0"/>
              </a:rPr>
              <a:t>Acquire(</a:t>
            </a:r>
            <a:r>
              <a:rPr lang="en-US" altLang="en-US" sz="19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900" dirty="0" smtClean="0">
                <a:latin typeface="Courier New" panose="02070309020205020404" pitchFamily="49" charset="0"/>
              </a:rPr>
              <a:t> *lock)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b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if (*lock == BUSY)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Go to sleep();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// Enable interrupts?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*lock = BUSY;</a:t>
            </a:r>
            <a:b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latin typeface="Courier New" panose="02070309020205020404" pitchFamily="49" charset="0"/>
              </a:rPr>
              <a:t>}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}</a:t>
            </a:r>
            <a:endParaRPr lang="en-US" altLang="en-US" sz="1900" dirty="0">
              <a:latin typeface="Courier New" panose="02070309020205020404" pitchFamily="49" charset="0"/>
            </a:endParaRP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169557"/>
            <a:ext cx="4648200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dirty="0" smtClean="0">
                <a:latin typeface="Courier New" panose="02070309020205020404" pitchFamily="49" charset="0"/>
              </a:rPr>
              <a:t>Release(</a:t>
            </a:r>
            <a:r>
              <a:rPr lang="en-US" altLang="en-US" sz="19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900" dirty="0" smtClean="0">
                <a:latin typeface="Courier New" panose="02070309020205020404" pitchFamily="49" charset="0"/>
              </a:rPr>
              <a:t> *lock) </a:t>
            </a:r>
            <a:r>
              <a:rPr lang="en-US" altLang="en-US" sz="1900" dirty="0">
                <a:latin typeface="Courier New" panose="02070309020205020404" pitchFamily="49" charset="0"/>
              </a:rPr>
              <a:t>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if (anyone on wait queue)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*lock </a:t>
            </a:r>
            <a: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  <a:t>= FREE;</a:t>
            </a:r>
            <a:b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endParaRPr lang="en-US" altLang="en-US" sz="19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23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uiExpand="1" build="p"/>
      <p:bldP spid="445445" grpId="0"/>
      <p:bldP spid="4454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Lock: Simulation</a:t>
            </a:r>
            <a:endParaRPr lang="en-US" dirty="0"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994233"/>
            <a:ext cx="11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Value: 0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6923" y="972774"/>
            <a:ext cx="91563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waiters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9023" y="972774"/>
            <a:ext cx="85151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owner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1418" y="1752600"/>
            <a:ext cx="130549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</a:t>
            </a:r>
            <a:r>
              <a:rPr lang="en-US" sz="2000" dirty="0" smtClean="0">
                <a:latin typeface="Gill Sans Light"/>
                <a:cs typeface="Gill Sans Light"/>
              </a:rPr>
              <a:t> 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15425" y="1752600"/>
            <a:ext cx="123317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 B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" y="138010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4595" y="972774"/>
            <a:ext cx="9877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READY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2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418" y="1752600"/>
            <a:ext cx="130549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</a:t>
            </a:r>
            <a:r>
              <a:rPr lang="en-US" sz="2000" dirty="0" smtClean="0">
                <a:latin typeface="Gill Sans Light"/>
                <a:cs typeface="Gill Sans Light"/>
              </a:rPr>
              <a:t> 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5425" y="1752600"/>
            <a:ext cx="123317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 B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4595" y="972774"/>
            <a:ext cx="9877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READY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" y="138010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994233"/>
            <a:ext cx="11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Value: 1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6923" y="972774"/>
            <a:ext cx="91563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waiters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9023" y="972774"/>
            <a:ext cx="85151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owner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5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48203" y="2984554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5867399" y="2133600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418" y="1752600"/>
            <a:ext cx="130549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</a:t>
            </a:r>
            <a:r>
              <a:rPr lang="en-US" sz="2000" dirty="0" smtClean="0">
                <a:latin typeface="Gill Sans Light"/>
                <a:cs typeface="Gill Sans Light"/>
              </a:rPr>
              <a:t> 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15425" y="1752600"/>
            <a:ext cx="123317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 B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4595" y="972774"/>
            <a:ext cx="9877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READY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" y="138010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1458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1800" y="1383268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9800" y="994233"/>
            <a:ext cx="11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Value: 1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6923" y="972774"/>
            <a:ext cx="91563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waiters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59023" y="972774"/>
            <a:ext cx="85151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owner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8337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9" grpId="0" animBg="1"/>
      <p:bldP spid="40" grpId="0"/>
      <p:bldP spid="44" grpId="0" animBg="1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4687661" y="236220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785887" y="1982362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7661" y="237064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54061" y="24196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418" y="1752600"/>
            <a:ext cx="130549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</a:t>
            </a:r>
            <a:r>
              <a:rPr lang="en-US" sz="2000" dirty="0" smtClean="0">
                <a:latin typeface="Gill Sans Light"/>
                <a:cs typeface="Gill Sans Light"/>
              </a:rPr>
              <a:t> 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5425" y="1752600"/>
            <a:ext cx="123317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 B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1458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4595" y="972774"/>
            <a:ext cx="9877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READY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1383268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724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202847" y="1327832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437363" y="3009056"/>
            <a:ext cx="3250298" cy="29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1676400" y="3184245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43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138010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9800" y="994233"/>
            <a:ext cx="11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Value: 1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09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86923" y="972774"/>
            <a:ext cx="91563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waiters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59023" y="972774"/>
            <a:ext cx="85151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owner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35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80343" y="5866917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69234" y="4486924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54061" y="24196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418" y="1752600"/>
            <a:ext cx="130549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</a:t>
            </a:r>
            <a:r>
              <a:rPr lang="en-US" sz="2000" dirty="0" smtClean="0">
                <a:latin typeface="Gill Sans Light"/>
                <a:cs typeface="Gill Sans Light"/>
              </a:rPr>
              <a:t> 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5425" y="1752600"/>
            <a:ext cx="123317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 B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4595" y="972774"/>
            <a:ext cx="9877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READY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202847" y="1327832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58671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72323" y="4495800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43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138010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5135431" y="1242151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80344" y="5875793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785887" y="1982362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87661" y="236220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724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437363" y="3009056"/>
            <a:ext cx="3250298" cy="29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994233"/>
            <a:ext cx="11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Value: 1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09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86923" y="972774"/>
            <a:ext cx="91563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waiters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59023" y="972774"/>
            <a:ext cx="85151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owner</a:t>
            </a:r>
            <a:endParaRPr lang="en-US" sz="20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699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4" grpId="1" animBg="1"/>
      <p:bldP spid="46" grpId="0" animBg="1"/>
      <p:bldP spid="47" grpId="0" animBg="1"/>
      <p:bldP spid="49" grpId="0" animBg="1"/>
      <p:bldP spid="51" grpId="0" animBg="1"/>
      <p:bldP spid="5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we change the RemoveFromQueue()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smtClean="0">
                <a:ea typeface="굴림" panose="020B0600000101010101" pitchFamily="34" charset="-127"/>
              </a:rPr>
              <a:t>inside</a:t>
            </a:r>
            <a:r>
              <a:rPr lang="en-US" altLang="ko-KR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Birrell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830602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/>
          <p:nvPr/>
        </p:nvCxnSpPr>
        <p:spPr>
          <a:xfrm flipV="1">
            <a:off x="4734706" y="2799929"/>
            <a:ext cx="1720533" cy="252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1418" y="1752600"/>
            <a:ext cx="1305497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</a:t>
            </a:r>
            <a:r>
              <a:rPr lang="en-US" sz="2000" dirty="0" smtClean="0">
                <a:latin typeface="Gill Sans Light"/>
                <a:cs typeface="Gill Sans Light"/>
              </a:rPr>
              <a:t> A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5425" y="1752600"/>
            <a:ext cx="123317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Gill Sans Light"/>
                <a:cs typeface="Gill Sans Light"/>
              </a:rPr>
              <a:t>Thread B</a:t>
            </a:r>
            <a:endParaRPr lang="en-US" sz="2000" i="1" dirty="0">
              <a:latin typeface="Gill Sans Light"/>
              <a:cs typeface="Gill Sans Light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4595" y="972774"/>
            <a:ext cx="9877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READY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8671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443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138010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5135431" y="1242151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554061" y="24196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80343" y="5866917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69234" y="4486924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90318" y="3009056"/>
            <a:ext cx="3297343" cy="151084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803876" y="418733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438420" y="2896447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1458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81800" y="1383268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Running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785887" y="1982362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87661" y="236220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724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437363" y="3009056"/>
            <a:ext cx="3250298" cy="29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09800" y="994233"/>
            <a:ext cx="1190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Value: 1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09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6923" y="972774"/>
            <a:ext cx="91563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waiters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59023" y="972774"/>
            <a:ext cx="851515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owner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37323" y="298523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4632274" y="2984017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4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7" grpId="0" animBg="1"/>
      <p:bldP spid="59" grpId="0" animBg="1"/>
      <p:bldP spid="59" grpId="1" animBg="1"/>
      <p:bldP spid="63" grpId="0" animBg="1"/>
      <p:bldP spid="64" grpId="0"/>
      <p:bldP spid="75" grpId="0" animBg="1"/>
      <p:bldP spid="62" grpId="0" animBg="1"/>
      <p:bldP spid="6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Notice that Scheduling here involves deciding who to take off the wait queue</a:t>
            </a:r>
          </a:p>
          <a:p>
            <a:pPr lvl="1"/>
            <a:r>
              <a:rPr lang="en-US" sz="2400" dirty="0" smtClean="0"/>
              <a:t>Could do by priority, etc.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Same type of code works for in-kernel condition variables</a:t>
            </a:r>
          </a:p>
          <a:p>
            <a:pPr lvl="1"/>
            <a:r>
              <a:rPr lang="en-US" sz="2400" dirty="0" smtClean="0"/>
              <a:t>The Wait queue becomes unique for each condition variable</a:t>
            </a:r>
          </a:p>
          <a:p>
            <a:pPr lvl="1"/>
            <a:r>
              <a:rPr lang="en-US" sz="2400" dirty="0" smtClean="0"/>
              <a:t>Once again, transition to and from queues occurs with interrupts disabled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466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5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Synchronization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sz="2800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P():</a:t>
            </a:r>
            <a:r>
              <a:rPr lang="en-US" altLang="ko-KR" sz="2400" dirty="0" smtClean="0">
                <a:ea typeface="굴림" panose="020B0600000101010101" pitchFamily="34" charset="-127"/>
              </a:rPr>
              <a:t> Wait if zero; decrement when becomes non-zero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V():</a:t>
            </a:r>
            <a:r>
              <a:rPr lang="en-US" altLang="ko-KR" sz="2400" dirty="0" smtClean="0">
                <a:ea typeface="굴림" panose="020B0600000101010101" pitchFamily="34" charset="-127"/>
              </a:rPr>
              <a:t> Increment and wake a sleeping task (if exists)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sz="2800" dirty="0" smtClean="0">
                <a:ea typeface="굴림" panose="020B0600000101010101" pitchFamily="34" charset="-127"/>
              </a:rPr>
              <a:t>: A lock plus zero or more condition variables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sz="24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Wait()</a:t>
            </a:r>
            <a:r>
              <a:rPr lang="en-US" altLang="ko-KR" sz="2400" dirty="0" smtClean="0">
                <a:ea typeface="굴림" panose="020B0600000101010101" pitchFamily="34" charset="-127"/>
              </a:rPr>
              <a:t>,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sz="2400" dirty="0" smtClean="0">
                <a:ea typeface="굴림" panose="020B0600000101010101" pitchFamily="34" charset="-127"/>
              </a:rPr>
              <a:t>,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70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458200" cy="3124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Earlier, we talked about the life-cycle of a thread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Active threads work their way from Ready queue to Running to various waiting queues.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Obvious queue to worry about is ready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Others can be scheduled as well, however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smtClean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41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z="2800" dirty="0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1981200" y="5486400"/>
            <a:ext cx="5106061" cy="1192213"/>
            <a:chOff x="2400" y="1152"/>
            <a:chExt cx="2969" cy="751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969" cy="384"/>
              <a:chOff x="672" y="2352"/>
              <a:chExt cx="4710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>
                    <a:latin typeface="Gill Sans Light"/>
                    <a:cs typeface="Gill Sans Light"/>
                  </a:rPr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74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dirty="0">
                    <a:latin typeface="Gill Sans Light"/>
                    <a:cs typeface="Gill Sans Light"/>
                  </a:rPr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58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>
                  <a:latin typeface="Gill Sans Light"/>
                  <a:cs typeface="Gill Sans Light"/>
                </a:rPr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80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Assumption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8392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295400"/>
            <a:ext cx="3204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solidFill>
                  <a:schemeClr val="hlink"/>
                </a:solidFill>
                <a:latin typeface="Gill Sans Light"/>
                <a:cs typeface="Gill Sans Light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9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</a:t>
            </a:r>
            <a:r>
              <a:rPr lang="en-US" altLang="ko-KR" i="1" dirty="0" smtClean="0">
                <a:ea typeface="굴림" panose="020B0600000101010101" pitchFamily="34" charset="-127"/>
              </a:rPr>
              <a:t>average</a:t>
            </a:r>
            <a:r>
              <a:rPr lang="en-US" altLang="ko-KR" dirty="0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 smtClean="0">
                <a:ea typeface="굴림" panose="020B0600000101010101" pitchFamily="34" charset="-127"/>
              </a:rPr>
              <a:t>less</a:t>
            </a:r>
            <a:r>
              <a:rPr lang="en-US" altLang="ko-KR" dirty="0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4019534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Process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u="sng" dirty="0" smtClean="0">
                <a:ea typeface="굴림" panose="020B0600000101010101" pitchFamily="34" charset="-127"/>
              </a:rPr>
              <a:t>Burst Time</a:t>
            </a:r>
            <a:br>
              <a:rPr lang="en-US" altLang="ko-KR" sz="2000" u="sng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000" dirty="0" smtClean="0">
                <a:ea typeface="굴림" panose="020B0600000101010101" pitchFamily="34" charset="-127"/>
              </a:rPr>
              <a:t>	24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sz="2000" dirty="0" smtClean="0">
                <a:ea typeface="굴림" panose="020B0600000101010101" pitchFamily="34" charset="-127"/>
              </a:rPr>
              <a:t> 	3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3	 </a:t>
            </a:r>
            <a:r>
              <a:rPr lang="en-US" altLang="ko-KR" sz="2000" dirty="0" smtClean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dirty="0" smtClean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Waiting time for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 = 0;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 = 24;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</a:t>
            </a:r>
            <a:r>
              <a:rPr lang="en-US" altLang="ko-KR" dirty="0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dirty="0" smtClean="0">
                <a:ea typeface="굴림" panose="020B0600000101010101" pitchFamily="34" charset="-127"/>
              </a:rPr>
              <a:t>Convoy effect:</a:t>
            </a:r>
            <a:r>
              <a:rPr lang="en-US" altLang="ko-KR" dirty="0" smtClean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4038600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41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 continued: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that processes arrive in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Now, 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 </a:t>
            </a:r>
            <a:r>
              <a:rPr lang="en-US" altLang="ko-KR" i="1" smtClean="0">
                <a:ea typeface="굴림" panose="020B0600000101010101" pitchFamily="34" charset="-127"/>
              </a:rPr>
              <a:t>=</a:t>
            </a:r>
            <a:r>
              <a:rPr lang="en-US" altLang="ko-KR" smtClean="0">
                <a:ea typeface="굴림" panose="020B0600000101010101" pitchFamily="34" charset="-127"/>
              </a:rPr>
              <a:t> 6</a:t>
            </a:r>
            <a:r>
              <a:rPr lang="en-US" altLang="ko-KR" i="1" smtClean="0">
                <a:ea typeface="굴림" panose="020B0600000101010101" pitchFamily="34" charset="-127"/>
              </a:rPr>
              <a:t>;</a:t>
            </a:r>
            <a:r>
              <a:rPr lang="en-US" altLang="ko-KR" i="1" baseline="-25000" smtClean="0">
                <a:ea typeface="굴림" panose="020B0600000101010101" pitchFamily="34" charset="-127"/>
              </a:rPr>
              <a:t>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= 0</a:t>
            </a:r>
            <a:r>
              <a:rPr lang="en-US" altLang="ko-KR" i="1" baseline="-25000" smtClean="0">
                <a:ea typeface="굴림" panose="020B0600000101010101" pitchFamily="34" charset="-127"/>
              </a:rPr>
              <a:t>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i="1" smtClean="0">
                <a:ea typeface="굴림" panose="020B0600000101010101" pitchFamily="34" charset="-127"/>
              </a:rPr>
              <a:t>= </a:t>
            </a:r>
            <a:r>
              <a:rPr lang="en-US" altLang="ko-KR" smtClean="0">
                <a:ea typeface="굴림" panose="020B0600000101010101" pitchFamily="34" charset="-127"/>
              </a:rPr>
              <a:t>3</a:t>
            </a:r>
            <a:endParaRPr lang="en-US" altLang="ko-KR" i="1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(3 + 6 + 30)/3 = 13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second case: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 is much better (before it was 17)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FIFO Pros and Cons: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(+)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Short jobs get stuck behind long ones (-)</a:t>
            </a:r>
          </a:p>
          <a:p>
            <a:pPr marL="1085850" lvl="2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Safeway: Getting milk, always stuck behind cart full of small items. 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1752600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19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649288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Need to be careful about precise definition of signal and wait.  Consider a piece of our </a:t>
            </a:r>
            <a:r>
              <a:rPr lang="en-US" altLang="ko-KR" dirty="0" err="1" smtClean="0">
                <a:ea typeface="굴림" panose="020B0600000101010101" pitchFamily="34" charset="-127"/>
              </a:rPr>
              <a:t>dequeue</a:t>
            </a:r>
            <a:r>
              <a:rPr lang="en-US" altLang="ko-KR" dirty="0" smtClean="0">
                <a:ea typeface="굴림" panose="020B0600000101010101" pitchFamily="34" charset="-127"/>
              </a:rPr>
              <a:t> code: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Why didn’t we do this?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Answer: depends on the type of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Hoare-style (most textbooks):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gives lock, CPU to waiter; waiter runs immediately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gives up lock, processor back to signaler when it exits critical section or if it waits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Mesa-style (most real operating systems):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keeps lock and processor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placed on ready queue with no special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0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P():</a:t>
            </a:r>
            <a:r>
              <a:rPr lang="en-US" altLang="ko-KR" dirty="0" smtClean="0">
                <a:ea typeface="굴림" panose="020B0600000101010101" pitchFamily="34" charset="-127"/>
              </a:rPr>
              <a:t> Wait if zero; decrement when becomes non-zero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V():</a:t>
            </a:r>
            <a:r>
              <a:rPr lang="en-US" altLang="ko-KR" dirty="0" smtClean="0">
                <a:ea typeface="굴림" panose="020B0600000101010101" pitchFamily="34" charset="-127"/>
              </a:rPr>
              <a:t> Increment and wake a sleeping task (if exists)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selecting a waiting process from the ready queue and allocating the CPU to 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FCFS Scheduling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threads to completion in order of submission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Simple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Short jobs get stuck behind long ones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Poor when jobs are same length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Extended Example: 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465513"/>
            <a:ext cx="8496300" cy="3200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Motivation: Consider a shared database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Two classes of users: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Readers – never modify database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Writers – read and modify database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Is using a single lock on the whole database sufficient?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Like to have many readers at the same time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Only one writer at a time</a:t>
            </a:r>
          </a:p>
        </p:txBody>
      </p:sp>
      <p:grpSp>
        <p:nvGrpSpPr>
          <p:cNvPr id="35844" name="Group 26"/>
          <p:cNvGrpSpPr>
            <a:grpSpLocks/>
          </p:cNvGrpSpPr>
          <p:nvPr/>
        </p:nvGrpSpPr>
        <p:grpSpPr bwMode="auto">
          <a:xfrm>
            <a:off x="1676400" y="609600"/>
            <a:ext cx="5867400" cy="2882900"/>
            <a:chOff x="672" y="392"/>
            <a:chExt cx="4300" cy="2031"/>
          </a:xfrm>
        </p:grpSpPr>
        <p:pic>
          <p:nvPicPr>
            <p:cNvPr id="35845" name="Picture 4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Picture 7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8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0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1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2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3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4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5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6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7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58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latin typeface="Gill Sans Light"/>
                  <a:ea typeface="굴림" panose="020B0600000101010101" pitchFamily="34" charset="-127"/>
                  <a:cs typeface="Gill Sans Light"/>
                </a:rPr>
                <a:t>R</a:t>
              </a:r>
            </a:p>
          </p:txBody>
        </p:sp>
        <p:sp>
          <p:nvSpPr>
            <p:cNvPr id="35859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latin typeface="Gill Sans Light"/>
                  <a:ea typeface="굴림" panose="020B0600000101010101" pitchFamily="34" charset="-127"/>
                  <a:cs typeface="Gill Sans Light"/>
                </a:rPr>
                <a:t>R</a:t>
              </a:r>
            </a:p>
          </p:txBody>
        </p:sp>
        <p:sp>
          <p:nvSpPr>
            <p:cNvPr id="35860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latin typeface="Gill Sans Light"/>
                  <a:ea typeface="굴림" panose="020B0600000101010101" pitchFamily="34" charset="-127"/>
                  <a:cs typeface="Gill Sans Light"/>
                </a:rPr>
                <a:t>R</a:t>
              </a:r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 dirty="0">
                  <a:latin typeface="Gill Sans Light"/>
                  <a:ea typeface="굴림" panose="020B0600000101010101" pitchFamily="34" charset="-127"/>
                  <a:cs typeface="Gill Sans Light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657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BD182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Reader()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Wait until no writers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Access data base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Writer()</a:t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Wait until no active readers or writers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Access database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int</a:t>
            </a:r>
            <a:r>
              <a:rPr lang="en-US" altLang="ko-KR" dirty="0" smtClean="0">
                <a:ea typeface="굴림" panose="020B0600000101010101" pitchFamily="34" charset="-127"/>
              </a:rPr>
              <a:t>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int</a:t>
            </a:r>
            <a:r>
              <a:rPr lang="en-US" altLang="ko-KR" dirty="0" smtClean="0">
                <a:ea typeface="굴림" panose="020B0600000101010101" pitchFamily="34" charset="-127"/>
              </a:rPr>
              <a:t>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int</a:t>
            </a:r>
            <a:r>
              <a:rPr lang="en-US" altLang="ko-KR" dirty="0" smtClean="0">
                <a:ea typeface="굴림" panose="020B0600000101010101" pitchFamily="34" charset="-127"/>
              </a:rPr>
              <a:t>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int</a:t>
            </a:r>
            <a:r>
              <a:rPr lang="en-US" altLang="ko-KR" dirty="0" smtClean="0">
                <a:ea typeface="굴림" panose="020B0600000101010101" pitchFamily="34" charset="-127"/>
              </a:rPr>
              <a:t>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Condition </a:t>
            </a:r>
            <a:r>
              <a:rPr lang="en-US" altLang="ko-KR" dirty="0" err="1" smtClean="0">
                <a:ea typeface="굴림" panose="020B0600000101010101" pitchFamily="34" charset="-127"/>
              </a:rPr>
              <a:t>okToRead</a:t>
            </a:r>
            <a:r>
              <a:rPr lang="en-US" altLang="ko-KR" dirty="0" smtClean="0">
                <a:ea typeface="굴림" panose="020B0600000101010101" pitchFamily="34" charset="-127"/>
              </a:rPr>
              <a:t>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Conditioin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okToWrite</a:t>
            </a:r>
            <a:r>
              <a:rPr lang="en-US" altLang="ko-KR" dirty="0" smtClean="0">
                <a:ea typeface="굴림" panose="020B0600000101010101" pitchFamily="34" charset="-127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614120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Reader()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// First check self into system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((AW + WW)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okToRead.wait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(&amp;lock);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// Perform actual read-only access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AccessDatabase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ReadOnly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// Now, check out of system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AR--;	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okToWrite.signal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-2438400" y="62484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C0D2FE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dirty="0">
                <a:latin typeface="Gill Sans Light"/>
                <a:ea typeface="굴림" panose="020B0600000101010101" pitchFamily="34" charset="-127"/>
                <a:cs typeface="Gill Sans Light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2509136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4687 -0.83256 C 0.94687 -0.83256 0.78593 -0.7271 0.625 -0.62164 " pathEditMode="fixed" rAng="0" ptsTypes="aA">
                                      <p:cBhvr>
                                        <p:cTn id="26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4833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Writer()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// First check self into system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((AW + AR)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write?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WW++;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Active users exist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okToWrite.wait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(&amp;lock);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WW--;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AW++;	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// Perform actual read/write access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AccessDatabase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ReadWrite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// Now, check out of system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AW--;	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if (WW &gt; 0){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Give priority to writers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okToWrite.signal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if (WR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Otherwise, wake reader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okToRead.broadcast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all readers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	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>
                <a:latin typeface="Gill Sans Light"/>
                <a:ea typeface="굴림" panose="020B0600000101010101" pitchFamily="34" charset="-127"/>
                <a:cs typeface="Gill Sans Light"/>
              </a:rPr>
              <a:t>Why Give priority to writers?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439131" y="5645183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400" dirty="0">
                <a:latin typeface="Gill Sans Light"/>
                <a:ea typeface="굴림" panose="020B0600000101010101" pitchFamily="34" charset="-127"/>
                <a:cs typeface="Gill Sans Light"/>
              </a:rPr>
              <a:t>Why broadcast() here instead of signal()?</a:t>
            </a:r>
          </a:p>
        </p:txBody>
      </p:sp>
    </p:spTree>
    <p:extLst>
      <p:ext uri="{BB962C8B-B14F-4D97-AF65-F5344CB8AC3E}">
        <p14:creationId xmlns:p14="http://schemas.microsoft.com/office/powerpoint/2010/main" val="3338680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559 -0.79996 C 0.95521 -0.6383 0.97483 -0.47642 0.93698 -0.38391 C 0.89914 -0.2914 0.80365 -0.26828 0.70834 -0.24515 " pathEditMode="fixed" ptsTypes="aaA">
                                      <p:cBhvr>
                                        <p:cTn id="2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923 -0.27504 C 0.9915 -0.32616 0.94377 -0.37705 0.88164 -0.38839 C 0.81951 -0.39972 0.74297 -0.37127 0.66644 -0.34259 " pathEditMode="fixed" rAng="0" ptsTypes="aaA">
                                      <p:cBhvr>
                                        <p:cTn id="3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9" y="-62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 of Readers/Writers solution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 lnSpcReduction="10000"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entry, each reader checks the following:</a:t>
            </a:r>
          </a:p>
          <a:p>
            <a:pPr lvl="1"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WW) &gt; 0) {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okToRead.wait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(&amp;lock);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First, R1 comes along: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AR = 1,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Next, R2 comes along: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AR = 2,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Now, readers make take a while to access database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Situation: Locks released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Only AR is non-zero</a:t>
            </a:r>
          </a:p>
        </p:txBody>
      </p:sp>
    </p:spTree>
    <p:extLst>
      <p:ext uri="{BB962C8B-B14F-4D97-AF65-F5344CB8AC3E}">
        <p14:creationId xmlns:p14="http://schemas.microsoft.com/office/powerpoint/2010/main" val="421046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53161</TotalTime>
  <Pages>60</Pages>
  <Words>2140</Words>
  <Application>Microsoft Macintosh PowerPoint</Application>
  <PresentationFormat>On-screen Show (4:3)</PresentationFormat>
  <Paragraphs>535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</vt:lpstr>
      <vt:lpstr>CS162 Operating Systems and Systems Programming Lecture 9   Synchronization, Readers/Writers example, Scheduling</vt:lpstr>
      <vt:lpstr> Review: Monitor with Condition Variables</vt:lpstr>
      <vt:lpstr>Review: Condition Variables</vt:lpstr>
      <vt:lpstr>Review: Mesa vs. Hoare Monitors</vt:lpstr>
      <vt:lpstr>Extended Example: Readers/Writers Problem</vt:lpstr>
      <vt:lpstr>Basic Readers/Writers Solution</vt:lpstr>
      <vt:lpstr>Code for a Reader</vt:lpstr>
      <vt:lpstr>Code for a Writer</vt:lpstr>
      <vt:lpstr>Simulation of Readers/Writers solution</vt:lpstr>
      <vt:lpstr>Simulation(2)</vt:lpstr>
      <vt:lpstr>Simulation(3)</vt:lpstr>
      <vt:lpstr>Questions</vt:lpstr>
      <vt:lpstr>Administrivia</vt:lpstr>
      <vt:lpstr>BREAK</vt:lpstr>
      <vt:lpstr>Can we Construct Monitors from Semaphores?</vt:lpstr>
      <vt:lpstr>Construction of Monitors from Semaphores (con’t)</vt:lpstr>
      <vt:lpstr>Monitor Conclusion</vt:lpstr>
      <vt:lpstr>C-Language Support for Synchronization</vt:lpstr>
      <vt:lpstr>C++ Language Support for Synchronization</vt:lpstr>
      <vt:lpstr>C++ Language Support for Synchronization (con’t)</vt:lpstr>
      <vt:lpstr>Java Language Support for Synchronization</vt:lpstr>
      <vt:lpstr>Java Language Support for Synchronization (con’t)</vt:lpstr>
      <vt:lpstr>Java Language Support for Synchronization (con’t 2)</vt:lpstr>
      <vt:lpstr>Recall: Better Implementation of Locks  by Disabling Interrupts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Discussion</vt:lpstr>
      <vt:lpstr>BREAK</vt:lpstr>
      <vt:lpstr>Synchronization Summary</vt:lpstr>
      <vt:lpstr>Recall: CPU Scheduling</vt:lpstr>
      <vt:lpstr>Recall: Scheduling Assumptions</vt:lpstr>
      <vt:lpstr>Recall: Assumption – CPU Bursts</vt:lpstr>
      <vt:lpstr>Scheduling Policy Goals/Criteria</vt:lpstr>
      <vt:lpstr>First-Come, First-Served (FCFS) Scheduling</vt:lpstr>
      <vt:lpstr>FCFS Scheduling (Cont.)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602</cp:revision>
  <cp:lastPrinted>2016-02-22T06:01:46Z</cp:lastPrinted>
  <dcterms:created xsi:type="dcterms:W3CDTF">1995-08-12T11:37:26Z</dcterms:created>
  <dcterms:modified xsi:type="dcterms:W3CDTF">2016-02-23T04:08:13Z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