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2" r:id="rId4"/>
    <p:sldId id="271" r:id="rId5"/>
    <p:sldId id="268" r:id="rId6"/>
    <p:sldId id="269" r:id="rId7"/>
    <p:sldId id="265" r:id="rId8"/>
    <p:sldId id="270" r:id="rId9"/>
    <p:sldId id="260" r:id="rId10"/>
    <p:sldId id="267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0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AA814-C918-6F45-A5F9-02D89A0D4FA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E12121-FEB3-194C-837D-87F067D4AC6B}">
      <dgm:prSet custT="1"/>
      <dgm:spPr/>
      <dgm:t>
        <a:bodyPr/>
        <a:lstStyle/>
        <a:p>
          <a:r>
            <a:rPr kumimoji="1" lang="en-US" altLang="zh-CN" sz="2800" dirty="0"/>
            <a:t>O</a:t>
          </a:r>
          <a:r>
            <a:rPr kumimoji="1" lang="en-US" sz="2800" dirty="0"/>
            <a:t>ne of the essential components of the intelligent transportation systems</a:t>
          </a:r>
          <a:endParaRPr lang="zh-CN" sz="2800" dirty="0"/>
        </a:p>
      </dgm:t>
    </dgm:pt>
    <dgm:pt modelId="{20EF5712-80D6-E141-9140-A26A45B4EB46}" type="parTrans" cxnId="{531A14F2-51F8-214B-8D89-84523C456EC8}">
      <dgm:prSet/>
      <dgm:spPr/>
      <dgm:t>
        <a:bodyPr/>
        <a:lstStyle/>
        <a:p>
          <a:endParaRPr lang="zh-CN" altLang="en-US"/>
        </a:p>
      </dgm:t>
    </dgm:pt>
    <dgm:pt modelId="{9A323280-7859-C142-A58B-06CB397BEA24}" type="sibTrans" cxnId="{531A14F2-51F8-214B-8D89-84523C456EC8}">
      <dgm:prSet/>
      <dgm:spPr/>
      <dgm:t>
        <a:bodyPr/>
        <a:lstStyle/>
        <a:p>
          <a:endParaRPr lang="zh-CN" altLang="en-US"/>
        </a:p>
      </dgm:t>
    </dgm:pt>
    <dgm:pt modelId="{8BC3A3E5-80F5-6649-AD66-E51B2FB7C2AD}">
      <dgm:prSet/>
      <dgm:spPr/>
      <dgm:t>
        <a:bodyPr/>
        <a:lstStyle/>
        <a:p>
          <a:r>
            <a:rPr lang="en-US" dirty="0"/>
            <a:t>organize vehicle fleet</a:t>
          </a:r>
          <a:endParaRPr lang="zh-CN" dirty="0"/>
        </a:p>
      </dgm:t>
    </dgm:pt>
    <dgm:pt modelId="{1820DACF-A005-7145-8542-0C00B490B7A3}" type="parTrans" cxnId="{289D08B4-1736-B84A-A400-B06B08200EC8}">
      <dgm:prSet/>
      <dgm:spPr/>
      <dgm:t>
        <a:bodyPr/>
        <a:lstStyle/>
        <a:p>
          <a:endParaRPr lang="zh-CN" altLang="en-US"/>
        </a:p>
      </dgm:t>
    </dgm:pt>
    <dgm:pt modelId="{1FCB2135-8B31-B440-8F06-AAAD078801B0}" type="sibTrans" cxnId="{289D08B4-1736-B84A-A400-B06B08200EC8}">
      <dgm:prSet/>
      <dgm:spPr/>
      <dgm:t>
        <a:bodyPr/>
        <a:lstStyle/>
        <a:p>
          <a:endParaRPr lang="zh-CN" altLang="en-US"/>
        </a:p>
      </dgm:t>
    </dgm:pt>
    <dgm:pt modelId="{631ADCBB-1497-AB40-8DAA-3AB8B43675E5}">
      <dgm:prSet/>
      <dgm:spPr/>
      <dgm:t>
        <a:bodyPr/>
        <a:lstStyle/>
        <a:p>
          <a:r>
            <a:rPr lang="en-US" dirty="0"/>
            <a:t>improve vehicle utilization</a:t>
          </a:r>
          <a:endParaRPr lang="zh-CN" dirty="0"/>
        </a:p>
      </dgm:t>
    </dgm:pt>
    <dgm:pt modelId="{42B7002C-5F4A-E143-9EE2-FD5F80BFE955}" type="parTrans" cxnId="{BD0F87EE-2E67-3A4C-A010-80D8E763939E}">
      <dgm:prSet/>
      <dgm:spPr/>
      <dgm:t>
        <a:bodyPr/>
        <a:lstStyle/>
        <a:p>
          <a:endParaRPr lang="zh-CN" altLang="en-US"/>
        </a:p>
      </dgm:t>
    </dgm:pt>
    <dgm:pt modelId="{E805ADA3-0F04-9A4C-BBC4-6E6719B601C6}" type="sibTrans" cxnId="{BD0F87EE-2E67-3A4C-A010-80D8E763939E}">
      <dgm:prSet/>
      <dgm:spPr/>
      <dgm:t>
        <a:bodyPr/>
        <a:lstStyle/>
        <a:p>
          <a:endParaRPr lang="zh-CN" altLang="en-US"/>
        </a:p>
      </dgm:t>
    </dgm:pt>
    <dgm:pt modelId="{459690B1-3231-F940-966A-B9993E6EDCF7}">
      <dgm:prSet/>
      <dgm:spPr/>
      <dgm:t>
        <a:bodyPr/>
        <a:lstStyle/>
        <a:p>
          <a:r>
            <a:rPr lang="en-US"/>
            <a:t>reduce the wait-time</a:t>
          </a:r>
          <a:endParaRPr lang="zh-CN"/>
        </a:p>
      </dgm:t>
    </dgm:pt>
    <dgm:pt modelId="{78BE2523-C358-184E-A2D8-1F26F2641EA8}" type="parTrans" cxnId="{35910235-17E6-314D-9C09-C650D16477D4}">
      <dgm:prSet/>
      <dgm:spPr/>
      <dgm:t>
        <a:bodyPr/>
        <a:lstStyle/>
        <a:p>
          <a:endParaRPr lang="zh-CN" altLang="en-US"/>
        </a:p>
      </dgm:t>
    </dgm:pt>
    <dgm:pt modelId="{230A57B7-123D-5543-BAFC-09E39AB09916}" type="sibTrans" cxnId="{35910235-17E6-314D-9C09-C650D16477D4}">
      <dgm:prSet/>
      <dgm:spPr/>
      <dgm:t>
        <a:bodyPr/>
        <a:lstStyle/>
        <a:p>
          <a:endParaRPr lang="zh-CN" altLang="en-US"/>
        </a:p>
      </dgm:t>
    </dgm:pt>
    <dgm:pt modelId="{6689F7A8-0BE0-B340-A4C6-42CEED347913}">
      <dgm:prSet/>
      <dgm:spPr/>
      <dgm:t>
        <a:bodyPr/>
        <a:lstStyle/>
        <a:p>
          <a:r>
            <a:rPr lang="en-US"/>
            <a:t>mitigate traffic congestion </a:t>
          </a:r>
          <a:endParaRPr lang="zh-CN"/>
        </a:p>
      </dgm:t>
    </dgm:pt>
    <dgm:pt modelId="{C3ABF514-13DF-D646-9157-9446C497B86C}" type="parTrans" cxnId="{1067FDAC-3E0C-2246-AF17-FF7671438128}">
      <dgm:prSet/>
      <dgm:spPr/>
      <dgm:t>
        <a:bodyPr/>
        <a:lstStyle/>
        <a:p>
          <a:endParaRPr lang="zh-CN" altLang="en-US"/>
        </a:p>
      </dgm:t>
    </dgm:pt>
    <dgm:pt modelId="{C988214C-F985-B549-9498-FC5E6B7065FA}" type="sibTrans" cxnId="{1067FDAC-3E0C-2246-AF17-FF7671438128}">
      <dgm:prSet/>
      <dgm:spPr/>
      <dgm:t>
        <a:bodyPr/>
        <a:lstStyle/>
        <a:p>
          <a:endParaRPr lang="zh-CN" altLang="en-US"/>
        </a:p>
      </dgm:t>
    </dgm:pt>
    <dgm:pt modelId="{A3DAC858-5CE4-1E4D-A8A0-F173269FAB74}" type="pres">
      <dgm:prSet presAssocID="{4D7AA814-C918-6F45-A5F9-02D89A0D4FAD}" presName="Name0" presStyleCnt="0">
        <dgm:presLayoutVars>
          <dgm:dir/>
          <dgm:animLvl val="lvl"/>
          <dgm:resizeHandles val="exact"/>
        </dgm:presLayoutVars>
      </dgm:prSet>
      <dgm:spPr/>
    </dgm:pt>
    <dgm:pt modelId="{60920B33-1728-D54E-A0C8-AB54CDE0BA24}" type="pres">
      <dgm:prSet presAssocID="{DAE12121-FEB3-194C-837D-87F067D4AC6B}" presName="linNode" presStyleCnt="0"/>
      <dgm:spPr/>
    </dgm:pt>
    <dgm:pt modelId="{ED6EE433-2BB6-3B45-99F4-EA52BD8C937C}" type="pres">
      <dgm:prSet presAssocID="{DAE12121-FEB3-194C-837D-87F067D4AC6B}" presName="parentText" presStyleLbl="node1" presStyleIdx="0" presStyleCnt="1" custScaleX="113075" custScaleY="62393" custLinFactNeighborX="-12802" custLinFactNeighborY="-682">
        <dgm:presLayoutVars>
          <dgm:chMax val="1"/>
          <dgm:bulletEnabled val="1"/>
        </dgm:presLayoutVars>
      </dgm:prSet>
      <dgm:spPr/>
    </dgm:pt>
    <dgm:pt modelId="{9628E072-99B6-634F-B70C-1CEB295B8327}" type="pres">
      <dgm:prSet presAssocID="{DAE12121-FEB3-194C-837D-87F067D4AC6B}" presName="descendantText" presStyleLbl="alignAccFollowNode1" presStyleIdx="0" presStyleCnt="1" custScaleX="92645" custScaleY="76397" custLinFactNeighborX="9868" custLinFactNeighborY="-56">
        <dgm:presLayoutVars>
          <dgm:bulletEnabled val="1"/>
        </dgm:presLayoutVars>
      </dgm:prSet>
      <dgm:spPr/>
    </dgm:pt>
  </dgm:ptLst>
  <dgm:cxnLst>
    <dgm:cxn modelId="{778CF513-FD2E-0E41-B47C-2086E8998B20}" type="presOf" srcId="{8BC3A3E5-80F5-6649-AD66-E51B2FB7C2AD}" destId="{9628E072-99B6-634F-B70C-1CEB295B8327}" srcOrd="0" destOrd="0" presId="urn:microsoft.com/office/officeart/2005/8/layout/vList5"/>
    <dgm:cxn modelId="{35910235-17E6-314D-9C09-C650D16477D4}" srcId="{DAE12121-FEB3-194C-837D-87F067D4AC6B}" destId="{459690B1-3231-F940-966A-B9993E6EDCF7}" srcOrd="2" destOrd="0" parTransId="{78BE2523-C358-184E-A2D8-1F26F2641EA8}" sibTransId="{230A57B7-123D-5543-BAFC-09E39AB09916}"/>
    <dgm:cxn modelId="{AB43623B-2FEE-F544-9F06-9F4EDD6E6D8B}" type="presOf" srcId="{4D7AA814-C918-6F45-A5F9-02D89A0D4FAD}" destId="{A3DAC858-5CE4-1E4D-A8A0-F173269FAB74}" srcOrd="0" destOrd="0" presId="urn:microsoft.com/office/officeart/2005/8/layout/vList5"/>
    <dgm:cxn modelId="{473B3669-56F5-B14A-A878-136EDDFFCDE2}" type="presOf" srcId="{631ADCBB-1497-AB40-8DAA-3AB8B43675E5}" destId="{9628E072-99B6-634F-B70C-1CEB295B8327}" srcOrd="0" destOrd="1" presId="urn:microsoft.com/office/officeart/2005/8/layout/vList5"/>
    <dgm:cxn modelId="{1067FDAC-3E0C-2246-AF17-FF7671438128}" srcId="{DAE12121-FEB3-194C-837D-87F067D4AC6B}" destId="{6689F7A8-0BE0-B340-A4C6-42CEED347913}" srcOrd="3" destOrd="0" parTransId="{C3ABF514-13DF-D646-9157-9446C497B86C}" sibTransId="{C988214C-F985-B549-9498-FC5E6B7065FA}"/>
    <dgm:cxn modelId="{289D08B4-1736-B84A-A400-B06B08200EC8}" srcId="{DAE12121-FEB3-194C-837D-87F067D4AC6B}" destId="{8BC3A3E5-80F5-6649-AD66-E51B2FB7C2AD}" srcOrd="0" destOrd="0" parTransId="{1820DACF-A005-7145-8542-0C00B490B7A3}" sibTransId="{1FCB2135-8B31-B440-8F06-AAAD078801B0}"/>
    <dgm:cxn modelId="{5F429EC5-575E-0F41-8757-6A0165DAA848}" type="presOf" srcId="{459690B1-3231-F940-966A-B9993E6EDCF7}" destId="{9628E072-99B6-634F-B70C-1CEB295B8327}" srcOrd="0" destOrd="2" presId="urn:microsoft.com/office/officeart/2005/8/layout/vList5"/>
    <dgm:cxn modelId="{62FD20CA-C018-504B-990F-885503E8FECE}" type="presOf" srcId="{DAE12121-FEB3-194C-837D-87F067D4AC6B}" destId="{ED6EE433-2BB6-3B45-99F4-EA52BD8C937C}" srcOrd="0" destOrd="0" presId="urn:microsoft.com/office/officeart/2005/8/layout/vList5"/>
    <dgm:cxn modelId="{BD0F87EE-2E67-3A4C-A010-80D8E763939E}" srcId="{DAE12121-FEB3-194C-837D-87F067D4AC6B}" destId="{631ADCBB-1497-AB40-8DAA-3AB8B43675E5}" srcOrd="1" destOrd="0" parTransId="{42B7002C-5F4A-E143-9EE2-FD5F80BFE955}" sibTransId="{E805ADA3-0F04-9A4C-BBC4-6E6719B601C6}"/>
    <dgm:cxn modelId="{531A14F2-51F8-214B-8D89-84523C456EC8}" srcId="{4D7AA814-C918-6F45-A5F9-02D89A0D4FAD}" destId="{DAE12121-FEB3-194C-837D-87F067D4AC6B}" srcOrd="0" destOrd="0" parTransId="{20EF5712-80D6-E141-9140-A26A45B4EB46}" sibTransId="{9A323280-7859-C142-A58B-06CB397BEA24}"/>
    <dgm:cxn modelId="{FADB50FB-9414-2A43-9683-4456EDADD2D3}" type="presOf" srcId="{6689F7A8-0BE0-B340-A4C6-42CEED347913}" destId="{9628E072-99B6-634F-B70C-1CEB295B8327}" srcOrd="0" destOrd="3" presId="urn:microsoft.com/office/officeart/2005/8/layout/vList5"/>
    <dgm:cxn modelId="{EF515CB3-E1DD-0A4B-BB39-28DDB7717432}" type="presParOf" srcId="{A3DAC858-5CE4-1E4D-A8A0-F173269FAB74}" destId="{60920B33-1728-D54E-A0C8-AB54CDE0BA24}" srcOrd="0" destOrd="0" presId="urn:microsoft.com/office/officeart/2005/8/layout/vList5"/>
    <dgm:cxn modelId="{3D7DC8F9-D416-E941-809F-AB4F2914BFF4}" type="presParOf" srcId="{60920B33-1728-D54E-A0C8-AB54CDE0BA24}" destId="{ED6EE433-2BB6-3B45-99F4-EA52BD8C937C}" srcOrd="0" destOrd="0" presId="urn:microsoft.com/office/officeart/2005/8/layout/vList5"/>
    <dgm:cxn modelId="{F1DDCAF8-723E-5B4B-B7CC-98F31630FA1D}" type="presParOf" srcId="{60920B33-1728-D54E-A0C8-AB54CDE0BA24}" destId="{9628E072-99B6-634F-B70C-1CEB295B83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F4F2C-BAA2-4393-B549-F64518D11D7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89A363-C4EE-42B0-BA04-AAF84CDD2F11}">
      <dgm:prSet custT="1"/>
      <dgm:spPr/>
      <dgm:t>
        <a:bodyPr/>
        <a:lstStyle/>
        <a:p>
          <a:r>
            <a:rPr lang="en-US" altLang="zh-CN" sz="3200" dirty="0"/>
            <a:t>Evaluate the proposed model on other spatiotemporal forecasting tasks</a:t>
          </a:r>
          <a:endParaRPr lang="en-US" sz="3200" dirty="0"/>
        </a:p>
      </dgm:t>
    </dgm:pt>
    <dgm:pt modelId="{DDB2A848-B65B-431C-9079-5A1E7A5AD333}" type="parTrans" cxnId="{70A67775-81E2-4973-BF26-ED0F930744AD}">
      <dgm:prSet/>
      <dgm:spPr/>
      <dgm:t>
        <a:bodyPr/>
        <a:lstStyle/>
        <a:p>
          <a:endParaRPr lang="en-US"/>
        </a:p>
      </dgm:t>
    </dgm:pt>
    <dgm:pt modelId="{95A8A06C-77D3-43D6-80A0-80CF70F4F2BA}" type="sibTrans" cxnId="{70A67775-81E2-4973-BF26-ED0F930744AD}">
      <dgm:prSet/>
      <dgm:spPr/>
      <dgm:t>
        <a:bodyPr/>
        <a:lstStyle/>
        <a:p>
          <a:endParaRPr lang="en-US"/>
        </a:p>
      </dgm:t>
    </dgm:pt>
    <dgm:pt modelId="{4F65A279-A4A5-4695-BAEF-1697570AE575}">
      <dgm:prSet custT="1"/>
      <dgm:spPr/>
      <dgm:t>
        <a:bodyPr/>
        <a:lstStyle/>
        <a:p>
          <a:r>
            <a:rPr lang="en-US" altLang="zh-CN" sz="3200" dirty="0"/>
            <a:t>Extend</a:t>
          </a:r>
          <a:r>
            <a:rPr lang="zh-CN" altLang="en-US" sz="3200" dirty="0"/>
            <a:t> </a:t>
          </a:r>
          <a:r>
            <a:rPr lang="en-US" altLang="zh-CN" sz="3200" dirty="0"/>
            <a:t>the proposed approach for multiple step sequence forecasting. </a:t>
          </a:r>
          <a:endParaRPr lang="en-US" sz="3200" dirty="0"/>
        </a:p>
      </dgm:t>
    </dgm:pt>
    <dgm:pt modelId="{83BF33CC-503B-41E6-9AED-C26D16571897}" type="parTrans" cxnId="{1BDFA871-69A0-43CF-819F-5CA80C5C24F6}">
      <dgm:prSet/>
      <dgm:spPr/>
      <dgm:t>
        <a:bodyPr/>
        <a:lstStyle/>
        <a:p>
          <a:endParaRPr lang="en-US"/>
        </a:p>
      </dgm:t>
    </dgm:pt>
    <dgm:pt modelId="{E623CB57-480B-4C3D-8B60-9425E6A7A1F9}" type="sibTrans" cxnId="{1BDFA871-69A0-43CF-819F-5CA80C5C24F6}">
      <dgm:prSet/>
      <dgm:spPr/>
      <dgm:t>
        <a:bodyPr/>
        <a:lstStyle/>
        <a:p>
          <a:endParaRPr lang="en-US"/>
        </a:p>
      </dgm:t>
    </dgm:pt>
    <dgm:pt modelId="{3199E542-10F5-9642-A9CA-7CD94B82969B}" type="pres">
      <dgm:prSet presAssocID="{AC7F4F2C-BAA2-4393-B549-F64518D11D7A}" presName="vert0" presStyleCnt="0">
        <dgm:presLayoutVars>
          <dgm:dir/>
          <dgm:animOne val="branch"/>
          <dgm:animLvl val="lvl"/>
        </dgm:presLayoutVars>
      </dgm:prSet>
      <dgm:spPr/>
    </dgm:pt>
    <dgm:pt modelId="{C3E0D744-ADC9-F647-8116-08B06AC9B49A}" type="pres">
      <dgm:prSet presAssocID="{8F89A363-C4EE-42B0-BA04-AAF84CDD2F11}" presName="thickLine" presStyleLbl="alignNode1" presStyleIdx="0" presStyleCnt="2"/>
      <dgm:spPr/>
    </dgm:pt>
    <dgm:pt modelId="{9BC124ED-E071-8A4C-8D18-FF026CCB71D8}" type="pres">
      <dgm:prSet presAssocID="{8F89A363-C4EE-42B0-BA04-AAF84CDD2F11}" presName="horz1" presStyleCnt="0"/>
      <dgm:spPr/>
    </dgm:pt>
    <dgm:pt modelId="{789278B0-7CD8-F044-97BA-28B9AFB5646D}" type="pres">
      <dgm:prSet presAssocID="{8F89A363-C4EE-42B0-BA04-AAF84CDD2F11}" presName="tx1" presStyleLbl="revTx" presStyleIdx="0" presStyleCnt="2"/>
      <dgm:spPr/>
    </dgm:pt>
    <dgm:pt modelId="{B17C0BFC-75D9-B242-B7E4-036713760EDB}" type="pres">
      <dgm:prSet presAssocID="{8F89A363-C4EE-42B0-BA04-AAF84CDD2F11}" presName="vert1" presStyleCnt="0"/>
      <dgm:spPr/>
    </dgm:pt>
    <dgm:pt modelId="{62AD59AB-4BA2-D74F-AC89-6AFF84F9184B}" type="pres">
      <dgm:prSet presAssocID="{4F65A279-A4A5-4695-BAEF-1697570AE575}" presName="thickLine" presStyleLbl="alignNode1" presStyleIdx="1" presStyleCnt="2"/>
      <dgm:spPr/>
    </dgm:pt>
    <dgm:pt modelId="{09BA0A84-604A-2C40-88DA-AE0768B07DE3}" type="pres">
      <dgm:prSet presAssocID="{4F65A279-A4A5-4695-BAEF-1697570AE575}" presName="horz1" presStyleCnt="0"/>
      <dgm:spPr/>
    </dgm:pt>
    <dgm:pt modelId="{87F3FDA9-1DE2-FA45-AA41-EAC5068314D9}" type="pres">
      <dgm:prSet presAssocID="{4F65A279-A4A5-4695-BAEF-1697570AE575}" presName="tx1" presStyleLbl="revTx" presStyleIdx="1" presStyleCnt="2"/>
      <dgm:spPr/>
    </dgm:pt>
    <dgm:pt modelId="{DF0898A8-6B98-7641-B913-AE1E0391B125}" type="pres">
      <dgm:prSet presAssocID="{4F65A279-A4A5-4695-BAEF-1697570AE575}" presName="vert1" presStyleCnt="0"/>
      <dgm:spPr/>
    </dgm:pt>
  </dgm:ptLst>
  <dgm:cxnLst>
    <dgm:cxn modelId="{D5258305-C9ED-DC48-B69D-141BA8B250D4}" type="presOf" srcId="{8F89A363-C4EE-42B0-BA04-AAF84CDD2F11}" destId="{789278B0-7CD8-F044-97BA-28B9AFB5646D}" srcOrd="0" destOrd="0" presId="urn:microsoft.com/office/officeart/2008/layout/LinedList"/>
    <dgm:cxn modelId="{1BDFA871-69A0-43CF-819F-5CA80C5C24F6}" srcId="{AC7F4F2C-BAA2-4393-B549-F64518D11D7A}" destId="{4F65A279-A4A5-4695-BAEF-1697570AE575}" srcOrd="1" destOrd="0" parTransId="{83BF33CC-503B-41E6-9AED-C26D16571897}" sibTransId="{E623CB57-480B-4C3D-8B60-9425E6A7A1F9}"/>
    <dgm:cxn modelId="{70A67775-81E2-4973-BF26-ED0F930744AD}" srcId="{AC7F4F2C-BAA2-4393-B549-F64518D11D7A}" destId="{8F89A363-C4EE-42B0-BA04-AAF84CDD2F11}" srcOrd="0" destOrd="0" parTransId="{DDB2A848-B65B-431C-9079-5A1E7A5AD333}" sibTransId="{95A8A06C-77D3-43D6-80A0-80CF70F4F2BA}"/>
    <dgm:cxn modelId="{FE8A7C8D-9FAF-9D45-80AE-57E441B10912}" type="presOf" srcId="{AC7F4F2C-BAA2-4393-B549-F64518D11D7A}" destId="{3199E542-10F5-9642-A9CA-7CD94B82969B}" srcOrd="0" destOrd="0" presId="urn:microsoft.com/office/officeart/2008/layout/LinedList"/>
    <dgm:cxn modelId="{7B2CC0E4-D506-AB43-A808-F9EFF1BCA566}" type="presOf" srcId="{4F65A279-A4A5-4695-BAEF-1697570AE575}" destId="{87F3FDA9-1DE2-FA45-AA41-EAC5068314D9}" srcOrd="0" destOrd="0" presId="urn:microsoft.com/office/officeart/2008/layout/LinedList"/>
    <dgm:cxn modelId="{D7B8F25C-9B3E-AC4E-9D26-77E41A3ED4CF}" type="presParOf" srcId="{3199E542-10F5-9642-A9CA-7CD94B82969B}" destId="{C3E0D744-ADC9-F647-8116-08B06AC9B49A}" srcOrd="0" destOrd="0" presId="urn:microsoft.com/office/officeart/2008/layout/LinedList"/>
    <dgm:cxn modelId="{D2E205D0-A7A5-074D-922A-B0FD3985A900}" type="presParOf" srcId="{3199E542-10F5-9642-A9CA-7CD94B82969B}" destId="{9BC124ED-E071-8A4C-8D18-FF026CCB71D8}" srcOrd="1" destOrd="0" presId="urn:microsoft.com/office/officeart/2008/layout/LinedList"/>
    <dgm:cxn modelId="{6069A79B-5B66-1C43-8A26-EB9D72020D31}" type="presParOf" srcId="{9BC124ED-E071-8A4C-8D18-FF026CCB71D8}" destId="{789278B0-7CD8-F044-97BA-28B9AFB5646D}" srcOrd="0" destOrd="0" presId="urn:microsoft.com/office/officeart/2008/layout/LinedList"/>
    <dgm:cxn modelId="{6F2316BD-4D7C-934E-824B-74AEBD42143C}" type="presParOf" srcId="{9BC124ED-E071-8A4C-8D18-FF026CCB71D8}" destId="{B17C0BFC-75D9-B242-B7E4-036713760EDB}" srcOrd="1" destOrd="0" presId="urn:microsoft.com/office/officeart/2008/layout/LinedList"/>
    <dgm:cxn modelId="{98219CE5-F785-A74A-80C9-09FEB34B48D2}" type="presParOf" srcId="{3199E542-10F5-9642-A9CA-7CD94B82969B}" destId="{62AD59AB-4BA2-D74F-AC89-6AFF84F9184B}" srcOrd="2" destOrd="0" presId="urn:microsoft.com/office/officeart/2008/layout/LinedList"/>
    <dgm:cxn modelId="{66CCB395-04C2-9640-A026-1F62A979E92A}" type="presParOf" srcId="{3199E542-10F5-9642-A9CA-7CD94B82969B}" destId="{09BA0A84-604A-2C40-88DA-AE0768B07DE3}" srcOrd="3" destOrd="0" presId="urn:microsoft.com/office/officeart/2008/layout/LinedList"/>
    <dgm:cxn modelId="{88D78038-DE5C-8E49-A2B7-112E21721714}" type="presParOf" srcId="{09BA0A84-604A-2C40-88DA-AE0768B07DE3}" destId="{87F3FDA9-1DE2-FA45-AA41-EAC5068314D9}" srcOrd="0" destOrd="0" presId="urn:microsoft.com/office/officeart/2008/layout/LinedList"/>
    <dgm:cxn modelId="{BA243875-11D3-514D-9DA3-67A4CBDDFA15}" type="presParOf" srcId="{09BA0A84-604A-2C40-88DA-AE0768B07DE3}" destId="{DF0898A8-6B98-7641-B913-AE1E0391B1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8E072-99B6-634F-B70C-1CEB295B8327}">
      <dsp:nvSpPr>
        <dsp:cNvPr id="0" name=""/>
        <dsp:cNvSpPr/>
      </dsp:nvSpPr>
      <dsp:spPr>
        <a:xfrm rot="5400000">
          <a:off x="6426004" y="-1344022"/>
          <a:ext cx="2248090" cy="63630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organize vehicle fleet</a:t>
          </a:r>
          <a:endParaRPr lang="zh-C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improve vehicle utilization</a:t>
          </a:r>
          <a:endParaRPr lang="zh-C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reduce the wait-time</a:t>
          </a:r>
          <a:endParaRPr lang="zh-CN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mitigate traffic congestion </a:t>
          </a:r>
          <a:endParaRPr lang="zh-CN" sz="3100" kern="1200"/>
        </a:p>
      </dsp:txBody>
      <dsp:txXfrm rot="-5400000">
        <a:off x="4368524" y="823201"/>
        <a:ext cx="6253308" cy="2028604"/>
      </dsp:txXfrm>
    </dsp:sp>
    <dsp:sp modelId="{ED6EE433-2BB6-3B45-99F4-EA52BD8C937C}">
      <dsp:nvSpPr>
        <dsp:cNvPr id="0" name=""/>
        <dsp:cNvSpPr/>
      </dsp:nvSpPr>
      <dsp:spPr>
        <a:xfrm>
          <a:off x="0" y="666563"/>
          <a:ext cx="4368502" cy="2295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800" kern="1200" dirty="0"/>
            <a:t>O</a:t>
          </a:r>
          <a:r>
            <a:rPr kumimoji="1" lang="en-US" sz="2800" kern="1200" dirty="0"/>
            <a:t>ne of the essential components of the intelligent transportation systems</a:t>
          </a:r>
          <a:endParaRPr lang="zh-CN" sz="2800" kern="1200" dirty="0"/>
        </a:p>
      </dsp:txBody>
      <dsp:txXfrm>
        <a:off x="112033" y="778596"/>
        <a:ext cx="4144436" cy="207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0D744-ADC9-F647-8116-08B06AC9B49A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278B0-7CD8-F044-97BA-28B9AFB5646D}">
      <dsp:nvSpPr>
        <dsp:cNvPr id="0" name=""/>
        <dsp:cNvSpPr/>
      </dsp:nvSpPr>
      <dsp:spPr>
        <a:xfrm>
          <a:off x="0" y="0"/>
          <a:ext cx="11029950" cy="183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Evaluate the proposed model on other spatiotemporal forecasting tasks</a:t>
          </a:r>
          <a:endParaRPr lang="en-US" sz="3200" kern="1200" dirty="0"/>
        </a:p>
      </dsp:txBody>
      <dsp:txXfrm>
        <a:off x="0" y="0"/>
        <a:ext cx="11029950" cy="1839119"/>
      </dsp:txXfrm>
    </dsp:sp>
    <dsp:sp modelId="{62AD59AB-4BA2-D74F-AC89-6AFF84F9184B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3FDA9-1DE2-FA45-AA41-EAC5068314D9}">
      <dsp:nvSpPr>
        <dsp:cNvPr id="0" name=""/>
        <dsp:cNvSpPr/>
      </dsp:nvSpPr>
      <dsp:spPr>
        <a:xfrm>
          <a:off x="0" y="1839119"/>
          <a:ext cx="11029950" cy="183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Extend</a:t>
          </a:r>
          <a:r>
            <a:rPr lang="zh-CN" altLang="en-US" sz="3200" kern="1200" dirty="0"/>
            <a:t> </a:t>
          </a:r>
          <a:r>
            <a:rPr lang="en-US" altLang="zh-CN" sz="3200" kern="1200" dirty="0"/>
            <a:t>the proposed approach for multiple step sequence forecasting. </a:t>
          </a:r>
          <a:endParaRPr lang="en-US" sz="3200" kern="1200" dirty="0"/>
        </a:p>
      </dsp:txBody>
      <dsp:txXfrm>
        <a:off x="0" y="1839119"/>
        <a:ext cx="11029950" cy="183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507BD-D266-B74F-BC6D-B554350C6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Understanding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Spatiotemporal </a:t>
            </a:r>
            <a:r>
              <a:rPr lang="en-US" altLang="zh-CN" dirty="0"/>
              <a:t>Multi-Graph Convolution Network for Ride-hailing Demand Forecasting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70F07-9DF1-0647-BDF7-CD69C48B6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/>
              <a:t>Binqing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</a:p>
        </p:txBody>
      </p:sp>
    </p:spTree>
    <p:extLst>
      <p:ext uri="{BB962C8B-B14F-4D97-AF65-F5344CB8AC3E}">
        <p14:creationId xmlns:p14="http://schemas.microsoft.com/office/powerpoint/2010/main" val="111072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4D763D-AB32-E340-A267-AFD6F6F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altLang="zh-CN" sz="2500" b="1" dirty="0">
                <a:solidFill>
                  <a:srgbClr val="FFFFFF"/>
                </a:solidFill>
              </a:rPr>
              <a:t>Research Contributions </a:t>
            </a:r>
            <a:endParaRPr kumimoji="1" lang="zh-CN" altLang="en-US" sz="25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E92BF-B456-F241-BBAF-2CA5FAE0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Identified its unique spatiotemporal correlation </a:t>
            </a:r>
          </a:p>
          <a:p>
            <a:r>
              <a:rPr lang="en-US" altLang="zh-CN" sz="2400" dirty="0"/>
              <a:t>A novel deep learning based model which encoded the non-Euclidean correlations among regions using multiple graphs and explicitly captured them using multi-graph convolution </a:t>
            </a:r>
            <a:endParaRPr kumimoji="1" lang="en-US" altLang="zh-CN" sz="2400" dirty="0"/>
          </a:p>
          <a:p>
            <a:r>
              <a:rPr lang="en-US" altLang="zh-CN" sz="2400" dirty="0"/>
              <a:t>Further augmented the recurrent neural network with contextual gating mechanism to incorporate global contextual information in the temporal modeling procedure </a:t>
            </a:r>
          </a:p>
        </p:txBody>
      </p:sp>
    </p:spTree>
    <p:extLst>
      <p:ext uri="{BB962C8B-B14F-4D97-AF65-F5344CB8AC3E}">
        <p14:creationId xmlns:p14="http://schemas.microsoft.com/office/powerpoint/2010/main" val="120520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590DA-9433-B84B-8015-4567AFAA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kumimoji="1" lang="en-US" altLang="zh-CN"/>
              <a:t>My</a:t>
            </a:r>
            <a:r>
              <a:rPr kumimoji="1" lang="zh-CN" altLang="en-US"/>
              <a:t> </a:t>
            </a:r>
            <a:r>
              <a:rPr kumimoji="1" lang="en-US" altLang="zh-CN"/>
              <a:t>work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CD0376-6E32-5D48-8308-A394014A2564}"/>
              </a:ext>
            </a:extLst>
          </p:cNvPr>
          <p:cNvSpPr txBox="1"/>
          <p:nvPr/>
        </p:nvSpPr>
        <p:spPr>
          <a:xfrm>
            <a:off x="8302753" y="2309337"/>
            <a:ext cx="360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Ref: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Spatiotemporal </a:t>
            </a:r>
            <a:r>
              <a:rPr lang="en-US" altLang="zh-CN" dirty="0"/>
              <a:t>Multi-Graph Convolution Network for Ride-hailing Demand Forecasting (Xu</a:t>
            </a:r>
            <a:r>
              <a:rPr lang="zh-CN" altLang="en-US" dirty="0"/>
              <a:t> </a:t>
            </a:r>
            <a:r>
              <a:rPr lang="en-US" altLang="zh-CN" dirty="0" err="1"/>
              <a:t>Geng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2019)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Spatiotemporal Graph Convolutional Networks: A Deep Learning Framework for Traffic Forecasting (Bing Yu,</a:t>
            </a:r>
            <a:r>
              <a:rPr lang="zh-CN" altLang="en-US" dirty="0"/>
              <a:t> </a:t>
            </a:r>
            <a:r>
              <a:rPr lang="en-US" altLang="zh-CN" dirty="0"/>
              <a:t>2018)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Semi-supervised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(Thomas N. </a:t>
            </a:r>
            <a:r>
              <a:rPr lang="en-US" altLang="zh-CN" dirty="0" err="1"/>
              <a:t>Kipf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2017)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kumimoji="1" lang="zh-CN" altLang="en-US" dirty="0"/>
              <a:t> 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3103AE0-E8E1-9B49-90E2-8274ABCC9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75761"/>
            <a:ext cx="7663566" cy="43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0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6EA89-AE23-004B-BF11-8A2E4F2F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60CE5-67D8-E146-B731-BE26535C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LSTM:</a:t>
            </a:r>
            <a:r>
              <a:rPr kumimoji="1" lang="zh-CN" altLang="en-US" dirty="0"/>
              <a:t>  </a:t>
            </a:r>
            <a:r>
              <a:rPr lang="en-US" altLang="zh-CN" dirty="0"/>
              <a:t>Test RMSE: 33.40</a:t>
            </a:r>
          </a:p>
          <a:p>
            <a:r>
              <a:rPr kumimoji="1" lang="en-US" altLang="zh-CN" dirty="0"/>
              <a:t>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(1)+GRU:</a:t>
            </a:r>
            <a:r>
              <a:rPr kumimoji="1" lang="zh-CN" altLang="en-US" dirty="0"/>
              <a:t> </a:t>
            </a:r>
            <a:r>
              <a:rPr lang="en-US" altLang="zh-CN" dirty="0"/>
              <a:t> Test RMSE: </a:t>
            </a:r>
            <a:r>
              <a:rPr kumimoji="1" lang="en-US" altLang="zh-CN" dirty="0"/>
              <a:t>43.82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0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78EF4-B42D-EC45-9D61-32B18B00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Critical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F9F3C-6900-2643-9C19-C1A48216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69" y="2148648"/>
            <a:ext cx="11029615" cy="3678303"/>
          </a:xfrm>
        </p:spPr>
        <p:txBody>
          <a:bodyPr/>
          <a:lstStyle/>
          <a:p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CGRNN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ST-GCN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CN</a:t>
            </a:r>
          </a:p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588161-1F68-6E4B-8F2C-766B380ADC16}"/>
              </a:ext>
            </a:extLst>
          </p:cNvPr>
          <p:cNvGrpSpPr/>
          <p:nvPr/>
        </p:nvGrpSpPr>
        <p:grpSpPr>
          <a:xfrm>
            <a:off x="5026345" y="2228749"/>
            <a:ext cx="5740400" cy="1759050"/>
            <a:chOff x="3225800" y="2870200"/>
            <a:chExt cx="5740400" cy="17590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68D4D47-3BB2-C443-9BB9-E52B9B85A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5800" y="2870200"/>
              <a:ext cx="5740400" cy="11176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309B5D4-AB4D-1949-BA5A-BB1E83779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2948" y="3987800"/>
              <a:ext cx="5683251" cy="64145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4983EEE-DB9B-1F4B-B3A5-8F9B5A794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493" y="4243754"/>
            <a:ext cx="5882053" cy="22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42FBC-3D3D-5741-9B1B-7716ECED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Research Motivation 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435EB98-45D2-394E-B49D-6D84AE9B9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967233"/>
              </p:ext>
            </p:extLst>
          </p:nvPr>
        </p:nvGraphicFramePr>
        <p:xfrm>
          <a:off x="581192" y="2684588"/>
          <a:ext cx="10731576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1D6C1A-D253-9D4A-ACB9-582F4B824C06}"/>
              </a:ext>
            </a:extLst>
          </p:cNvPr>
          <p:cNvSpPr txBox="1"/>
          <p:nvPr/>
        </p:nvSpPr>
        <p:spPr>
          <a:xfrm>
            <a:off x="581192" y="2265461"/>
            <a:ext cx="812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Spatiotemporal prediction in urban computing </a:t>
            </a:r>
          </a:p>
        </p:txBody>
      </p:sp>
    </p:spTree>
    <p:extLst>
      <p:ext uri="{BB962C8B-B14F-4D97-AF65-F5344CB8AC3E}">
        <p14:creationId xmlns:p14="http://schemas.microsoft.com/office/powerpoint/2010/main" val="27084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D408-DBB3-8A4E-A4F6-CD756CA7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FF"/>
                </a:solidFill>
              </a:rPr>
              <a:t>Challenges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FBAB54F-6D04-6B46-8EBF-9E88AFD4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2" y="2245902"/>
            <a:ext cx="11029615" cy="28961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The complex spatial and temporal correlations </a:t>
            </a:r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en-US" altLang="zh-CN" sz="2800" dirty="0"/>
              <a:t>Complicated dependencies are observed among different regions </a:t>
            </a:r>
          </a:p>
          <a:p>
            <a:r>
              <a:rPr lang="en-US" altLang="zh-CN" sz="2800" dirty="0"/>
              <a:t>Non-linear dependencies also exist among different temporal observations </a:t>
            </a:r>
          </a:p>
        </p:txBody>
      </p:sp>
    </p:spTree>
    <p:extLst>
      <p:ext uri="{BB962C8B-B14F-4D97-AF65-F5344CB8AC3E}">
        <p14:creationId xmlns:p14="http://schemas.microsoft.com/office/powerpoint/2010/main" val="202394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25549-E7E5-574B-AA92-05867BC3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FF"/>
                </a:solidFill>
              </a:rPr>
              <a:t>Proposed Method</a:t>
            </a:r>
            <a:r>
              <a:rPr lang="zh-CN" altLang="en-US" b="1" dirty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</a:rPr>
              <a:t>ST-MGCN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E2318AA-17C3-F546-B92B-DE41E6C6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97534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CN" sz="3200" b="1" dirty="0"/>
              <a:t>Spatial dependency modeling </a:t>
            </a:r>
          </a:p>
          <a:p>
            <a:pPr lvl="1"/>
            <a:r>
              <a:rPr lang="en-US" altLang="zh-CN" sz="2800" dirty="0"/>
              <a:t>Encode different types of correlations among regions using multiple graphs </a:t>
            </a:r>
          </a:p>
          <a:p>
            <a:pPr lvl="2"/>
            <a:r>
              <a:rPr lang="en-US" altLang="zh-CN" sz="2400" dirty="0"/>
              <a:t>neighborhood graph </a:t>
            </a:r>
          </a:p>
          <a:p>
            <a:pPr lvl="2"/>
            <a:r>
              <a:rPr lang="en-US" altLang="zh-CN" sz="2400" dirty="0"/>
              <a:t>functional similarity</a:t>
            </a:r>
            <a:r>
              <a:rPr lang="zh-CN" altLang="en-US" sz="2400" dirty="0"/>
              <a:t> </a:t>
            </a:r>
            <a:r>
              <a:rPr lang="en-US" altLang="zh-CN" sz="2400" dirty="0"/>
              <a:t>graph </a:t>
            </a:r>
          </a:p>
          <a:p>
            <a:pPr lvl="2"/>
            <a:r>
              <a:rPr lang="en-US" altLang="zh-CN" sz="2400" dirty="0"/>
              <a:t>transportation connectivity graph </a:t>
            </a:r>
          </a:p>
          <a:p>
            <a:pPr lvl="1"/>
            <a:r>
              <a:rPr lang="en-US" altLang="zh-CN" sz="2800" dirty="0"/>
              <a:t>Multi-graph convolution for spatial dependency modeling </a:t>
            </a:r>
          </a:p>
          <a:p>
            <a:pPr lvl="2"/>
            <a:r>
              <a:rPr lang="en-US" altLang="zh-CN" sz="2400" dirty="0"/>
              <a:t>K order polynomial function of the graph Laplacian L </a:t>
            </a:r>
            <a:r>
              <a:rPr lang="zh-CN" altLang="en-US" sz="2400" dirty="0"/>
              <a:t> </a:t>
            </a:r>
            <a:r>
              <a:rPr lang="en-US" altLang="zh-CN" sz="2400" dirty="0"/>
              <a:t>(K-</a:t>
            </a:r>
            <a:r>
              <a:rPr lang="en-US" altLang="zh-CN" sz="2400" dirty="0" err="1"/>
              <a:t>ChebNet</a:t>
            </a:r>
            <a:r>
              <a:rPr lang="en-US" altLang="zh-CN" sz="2400" dirty="0"/>
              <a:t>)</a:t>
            </a:r>
          </a:p>
          <a:p>
            <a:pPr lvl="2"/>
            <a:r>
              <a:rPr lang="en-US" altLang="zh-CN" sz="2400" dirty="0"/>
              <a:t>Aggregate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convolutional</a:t>
            </a:r>
            <a:r>
              <a:rPr lang="zh-CN" altLang="en-US" sz="2400" dirty="0"/>
              <a:t> </a:t>
            </a:r>
            <a:r>
              <a:rPr lang="en-US" altLang="zh-CN" sz="2400" dirty="0"/>
              <a:t>result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multiple</a:t>
            </a:r>
            <a:r>
              <a:rPr lang="zh-CN" altLang="en-US" sz="2400" dirty="0"/>
              <a:t> </a:t>
            </a:r>
            <a:r>
              <a:rPr lang="en-US" altLang="zh-CN" sz="2400" dirty="0"/>
              <a:t>graphs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single</a:t>
            </a:r>
            <a:r>
              <a:rPr lang="zh-CN" altLang="en-US" sz="2400" dirty="0"/>
              <a:t> </a:t>
            </a:r>
            <a:r>
              <a:rPr lang="en-US" altLang="zh-CN" sz="24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51458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5085B-9BF2-824F-89AF-5C83C113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Proposed Method</a:t>
            </a:r>
            <a:r>
              <a:rPr lang="zh-CN" altLang="en-US" b="1" dirty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</a:rPr>
              <a:t>ST-MGCN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4E69D-522C-7E42-B948-7F96B799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690705"/>
            <a:ext cx="4962525" cy="2989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6F0807-D46F-8D4A-8B6B-FE6783A7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0135" y="2203946"/>
                <a:ext cx="5404640" cy="40456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800" b="1" dirty="0"/>
                  <a:t>Temporal correlation modeling </a:t>
                </a:r>
              </a:p>
              <a:p>
                <a:pPr lvl="1"/>
                <a:r>
                  <a:rPr lang="en-US" altLang="zh-CN" sz="2400" dirty="0"/>
                  <a:t>Contextual Gated RNN (CGRNN)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200" b="0" dirty="0"/>
                  <a:t> </a:t>
                </a:r>
                <a:r>
                  <a:rPr lang="en-US" altLang="zh-CN" sz="2200" b="0" dirty="0"/>
                  <a:t>to</a:t>
                </a:r>
                <a:r>
                  <a:rPr lang="zh-CN" altLang="en-US" sz="2200" b="0" dirty="0"/>
                  <a:t> </a:t>
                </a:r>
                <a:r>
                  <a:rPr lang="en-US" altLang="zh-CN" sz="2200" b="0" dirty="0"/>
                  <a:t>extract</a:t>
                </a:r>
                <a:r>
                  <a:rPr lang="zh-CN" altLang="en-US" sz="2200" b="0" dirty="0"/>
                  <a:t> </a:t>
                </a:r>
                <a:r>
                  <a:rPr lang="en-US" altLang="zh-CN" sz="2200" dirty="0"/>
                  <a:t>information from related regions </a:t>
                </a:r>
              </a:p>
              <a:p>
                <a:pPr lvl="2"/>
                <a:r>
                  <a:rPr lang="en-US" altLang="zh-CN" sz="2200" b="0" dirty="0"/>
                  <a:t>Pooling</a:t>
                </a:r>
                <a:r>
                  <a:rPr lang="zh-CN" altLang="en-US" sz="2200" b="0" dirty="0"/>
                  <a:t> </a:t>
                </a:r>
                <a:r>
                  <a:rPr lang="en-US" altLang="zh-CN" sz="2200" b="0" dirty="0"/>
                  <a:t>to</a:t>
                </a:r>
                <a:r>
                  <a:rPr lang="zh-CN" altLang="en-US" sz="2200" b="0" dirty="0"/>
                  <a:t> </a:t>
                </a:r>
                <a:r>
                  <a:rPr lang="en-US" altLang="zh-CN" sz="2200" dirty="0"/>
                  <a:t>produce the summary of each temporal observation </a:t>
                </a:r>
              </a:p>
              <a:p>
                <a:pPr lvl="2"/>
                <a:r>
                  <a:rPr lang="zh-CN" altLang="en-US" sz="2200" b="0" dirty="0"/>
                  <a:t> </a:t>
                </a:r>
                <a:r>
                  <a:rPr lang="en-US" altLang="zh-CN" sz="2200" b="0" dirty="0"/>
                  <a:t>A</a:t>
                </a:r>
                <a:r>
                  <a:rPr lang="en-US" altLang="zh-CN" sz="2200" dirty="0"/>
                  <a:t>ttention operation (s)</a:t>
                </a:r>
              </a:p>
              <a:p>
                <a:pPr lvl="2"/>
                <a:r>
                  <a:rPr lang="en-US" altLang="zh-CN" sz="2200" dirty="0"/>
                  <a:t>Scale each temporal observation </a:t>
                </a:r>
              </a:p>
              <a:p>
                <a:pPr lvl="2"/>
                <a:r>
                  <a:rPr lang="en-US" altLang="zh-CN" sz="2200" dirty="0"/>
                  <a:t>Aggregate the gated input sequence of a region into a single vector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6F0807-D46F-8D4A-8B6B-FE6783A7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35" y="2203946"/>
                <a:ext cx="5404640" cy="4045683"/>
              </a:xfrm>
              <a:blipFill>
                <a:blip r:embed="rId3"/>
                <a:stretch>
                  <a:fillRect l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2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41248-140E-EE4B-8ADC-2A019B10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FF"/>
                </a:solidFill>
              </a:rPr>
              <a:t>Proposed Method</a:t>
            </a:r>
            <a:r>
              <a:rPr lang="zh-CN" altLang="en-US" b="1" dirty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</a:rPr>
              <a:t>ST-MGCN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49DF0A-B280-4346-90B0-A33851A29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26" y="2239086"/>
            <a:ext cx="6810417" cy="3940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5DD8CB-B608-884A-8193-96575D661E8F}"/>
                  </a:ext>
                </a:extLst>
              </p:cNvPr>
              <p:cNvSpPr txBox="1"/>
              <p:nvPr/>
            </p:nvSpPr>
            <p:spPr>
              <a:xfrm>
                <a:off x="6984443" y="3187449"/>
                <a:ext cx="5025991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𝑅𝑁𝑁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1,2,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|V|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5DD8CB-B608-884A-8193-96575D66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43" y="3187449"/>
                <a:ext cx="5025991" cy="405624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B182D1D-A9D3-9D42-84DC-459E3E36F823}"/>
              </a:ext>
            </a:extLst>
          </p:cNvPr>
          <p:cNvSpPr txBox="1"/>
          <p:nvPr/>
        </p:nvSpPr>
        <p:spPr>
          <a:xfrm>
            <a:off x="6984443" y="2641637"/>
            <a:ext cx="362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Gain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temporal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information:</a:t>
            </a:r>
            <a:r>
              <a:rPr kumimoji="1" lang="zh-CN" altLang="en-US" b="1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FE7E3-6E3B-0840-A2E2-205FEA331DBA}"/>
              </a:ext>
            </a:extLst>
          </p:cNvPr>
          <p:cNvSpPr txBox="1"/>
          <p:nvPr/>
        </p:nvSpPr>
        <p:spPr>
          <a:xfrm>
            <a:off x="6984443" y="3847964"/>
            <a:ext cx="462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Use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temporal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features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first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layer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GCN:</a:t>
            </a:r>
            <a:r>
              <a:rPr kumimoji="1" lang="zh-CN" alt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C472E10-9D78-B042-BEDF-8908DB551BF0}"/>
                  </a:ext>
                </a:extLst>
              </p:cNvPr>
              <p:cNvSpPr txBox="1"/>
              <p:nvPr/>
            </p:nvSpPr>
            <p:spPr>
              <a:xfrm>
                <a:off x="6925809" y="4639020"/>
                <a:ext cx="5143259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∐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sub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C472E10-9D78-B042-BEDF-8908DB551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809" y="4639020"/>
                <a:ext cx="5143259" cy="769313"/>
              </a:xfrm>
              <a:prstGeom prst="rect">
                <a:avLst/>
              </a:prstGeom>
              <a:blipFill>
                <a:blip r:embed="rId4"/>
                <a:stretch>
                  <a:fillRect t="-119355" b="-16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63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1EF7F-C895-954A-A9E3-491795F5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 b="1"/>
              <a:t>Experimental Evaluation 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C015DA-6D62-1546-9DED-8D89923DC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022" y="2290953"/>
            <a:ext cx="5158786" cy="367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7AB37FA-7C3A-B04A-AA6B-209B4B6152C9}"/>
              </a:ext>
            </a:extLst>
          </p:cNvPr>
          <p:cNvSpPr txBox="1"/>
          <p:nvPr/>
        </p:nvSpPr>
        <p:spPr>
          <a:xfrm>
            <a:off x="581192" y="2274838"/>
            <a:ext cx="58668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/>
              <a:t>Dataset</a:t>
            </a:r>
          </a:p>
          <a:p>
            <a:endParaRPr kumimoji="1" lang="en-US" altLang="zh-CN" b="1"/>
          </a:p>
          <a:p>
            <a:r>
              <a:rPr lang="en-US" altLang="zh-CN"/>
              <a:t>Two real-world large scale ride-hailing datasets collected in cities: Beijing and Shanghai within the time period from Mar 1st, 2017 to Dec 31st, 2017 </a:t>
            </a:r>
          </a:p>
          <a:p>
            <a:endParaRPr lang="en-US" altLang="zh-CN"/>
          </a:p>
          <a:p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Mar 1st 2017 to Jul 31st 2017</a:t>
            </a:r>
          </a:p>
          <a:p>
            <a:r>
              <a:rPr lang="en-US" altLang="zh-CN"/>
              <a:t>Validation</a:t>
            </a:r>
            <a:r>
              <a:rPr lang="zh-CN" altLang="en-US"/>
              <a:t> </a:t>
            </a:r>
            <a:r>
              <a:rPr lang="en-US" altLang="zh-CN"/>
              <a:t>:</a:t>
            </a:r>
            <a:r>
              <a:rPr lang="zh-CN" altLang="en-US"/>
              <a:t>  </a:t>
            </a:r>
            <a:r>
              <a:rPr lang="en-US" altLang="zh-CN"/>
              <a:t>Aug 1st 2017 to Sep 30th 2017</a:t>
            </a:r>
          </a:p>
          <a:p>
            <a:r>
              <a:rPr lang="en-US" altLang="zh-CN"/>
              <a:t>Testing</a:t>
            </a:r>
            <a:r>
              <a:rPr lang="zh-CN" altLang="en-US"/>
              <a:t> 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Oct 1st 2017 to Dec 31st 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63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3169A-A7CA-4847-986C-1409B465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Experimental Evaluation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A0FED-0F90-7B4D-AEF8-910A03F8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184088" cy="3678303"/>
          </a:xfrm>
        </p:spPr>
        <p:txBody>
          <a:bodyPr>
            <a:normAutofit/>
          </a:bodyPr>
          <a:lstStyle/>
          <a:p>
            <a:r>
              <a:rPr lang="en-US" altLang="zh-CN" dirty="0"/>
              <a:t>Effect of spatial correlation modeling 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Removing different components causes a significant error increase </a:t>
            </a:r>
          </a:p>
          <a:p>
            <a:r>
              <a:rPr lang="en-US" altLang="zh-CN" dirty="0"/>
              <a:t>Effect of adding multi-graph design to existing methodologies 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ST-MGCN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best!</a:t>
            </a:r>
          </a:p>
          <a:p>
            <a:r>
              <a:rPr lang="en-US" altLang="zh-CN" dirty="0"/>
              <a:t>Effect of temporal correlation modeling 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CGRNN 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best!</a:t>
            </a:r>
          </a:p>
          <a:p>
            <a:r>
              <a:rPr lang="en-US" altLang="zh-CN" dirty="0"/>
              <a:t>Effect of number of layers and the polynomial order K of the graph convolution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layer,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K=4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best!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The proposed approach achieved </a:t>
            </a:r>
            <a:r>
              <a:rPr lang="en-US" altLang="zh-CN" b="1" dirty="0">
                <a:solidFill>
                  <a:srgbClr val="FF0000"/>
                </a:solidFill>
              </a:rPr>
              <a:t>significantly better </a:t>
            </a:r>
            <a:r>
              <a:rPr lang="en-US" altLang="zh-CN" b="1" dirty="0"/>
              <a:t>results than state-of- the-art baselines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BF1C4-A140-DA44-8827-5EB0C3C1EAC9}"/>
              </a:ext>
            </a:extLst>
          </p:cNvPr>
          <p:cNvSpPr txBox="1"/>
          <p:nvPr/>
        </p:nvSpPr>
        <p:spPr>
          <a:xfrm>
            <a:off x="581192" y="2141512"/>
            <a:ext cx="452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Performance comparison </a:t>
            </a:r>
          </a:p>
        </p:txBody>
      </p:sp>
    </p:spTree>
    <p:extLst>
      <p:ext uri="{BB962C8B-B14F-4D97-AF65-F5344CB8AC3E}">
        <p14:creationId xmlns:p14="http://schemas.microsoft.com/office/powerpoint/2010/main" val="59337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E77E9-AA30-C643-A7E2-A26E3EFF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Future Work </a:t>
            </a:r>
            <a:endParaRPr kumimoji="1" lang="zh-CN" alt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726AE9B-10B1-455D-9DDF-737FD5FC4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761755"/>
              </p:ext>
            </p:extLst>
          </p:nvPr>
        </p:nvGraphicFramePr>
        <p:xfrm>
          <a:off x="581025" y="2477606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0549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480</Words>
  <Application>Microsoft Macintosh PowerPoint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Cambria Math</vt:lpstr>
      <vt:lpstr>Gill Sans MT</vt:lpstr>
      <vt:lpstr>Wingdings 2</vt:lpstr>
      <vt:lpstr>红利</vt:lpstr>
      <vt:lpstr>Understanding of  Spatiotemporal Multi-Graph Convolution Network for Ride-hailing Demand Forecasting</vt:lpstr>
      <vt:lpstr>Research Motivation </vt:lpstr>
      <vt:lpstr>Challenges</vt:lpstr>
      <vt:lpstr>Proposed Method ST-MGCN</vt:lpstr>
      <vt:lpstr>Proposed Method ST-MGCN</vt:lpstr>
      <vt:lpstr>Proposed Method ST-MGCN</vt:lpstr>
      <vt:lpstr>Experimental Evaluation </vt:lpstr>
      <vt:lpstr>Experimental Evaluation </vt:lpstr>
      <vt:lpstr>Future Work </vt:lpstr>
      <vt:lpstr>Research Contributions </vt:lpstr>
      <vt:lpstr>My work</vt:lpstr>
      <vt:lpstr>results</vt:lpstr>
      <vt:lpstr>Critical thinking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Binqing Wu [sc16bw]</dc:creator>
  <cp:lastModifiedBy>Binqing Wu [sc16bw]</cp:lastModifiedBy>
  <cp:revision>20</cp:revision>
  <dcterms:created xsi:type="dcterms:W3CDTF">2019-07-22T07:16:38Z</dcterms:created>
  <dcterms:modified xsi:type="dcterms:W3CDTF">2019-08-05T07:03:11Z</dcterms:modified>
</cp:coreProperties>
</file>