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01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mZouhairii/analyse-de-campagne-de-pub-facebook/blob/main/analyse-de-campagne-de-pub-facebook/analyse_campagne_facebook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mZouhairii/analyse-de-campagne-de-pub-facebook/blob/main/analyse-de-campagne-de-pub-facebook/analyse_campagne_facebook.ipyn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4018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Analyse des Campagnes Publicitaires Facebook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4398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Une étude approfondie pour </a:t>
            </a:r>
            <a:r>
              <a:rPr lang="fr-FR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connaître quelle campagne a le mieux marcher et comment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maximiser l'impact de la publicité sur Facebook.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4172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5424845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400556"/>
            <a:ext cx="24384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by </a:t>
            </a:r>
            <a:r>
              <a:rPr lang="en-US" sz="2187" b="1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adam.z</a:t>
            </a:r>
            <a:r>
              <a:rPr lang="en-US" sz="2187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endParaRPr lang="en-US" sz="2187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98657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Objectif de l'étude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014198"/>
            <a:ext cx="5166122" cy="2006203"/>
          </a:xfrm>
          <a:prstGeom prst="roundRect">
            <a:avLst>
              <a:gd name="adj" fmla="val 6645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7" name="Text 4"/>
          <p:cNvSpPr/>
          <p:nvPr/>
        </p:nvSpPr>
        <p:spPr>
          <a:xfrm>
            <a:off x="2260163" y="5236369"/>
            <a:ext cx="3131820" cy="362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Décrypter les Données </a:t>
            </a:r>
            <a:r>
              <a:rPr lang="en-US" sz="2187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🕵️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260163" y="573202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Comprendre les variables clés qui impactent les résultats de la campagne Facebook et déterminée quel campagne est la meilleur.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5014198"/>
            <a:ext cx="5166122" cy="2006203"/>
          </a:xfrm>
          <a:prstGeom prst="roundRect">
            <a:avLst>
              <a:gd name="adj" fmla="val 6645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0" name="Text 7"/>
          <p:cNvSpPr/>
          <p:nvPr/>
        </p:nvSpPr>
        <p:spPr>
          <a:xfrm>
            <a:off x="7648456" y="5236369"/>
            <a:ext cx="2994660" cy="362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Optimiser la Stratégie</a:t>
            </a:r>
            <a:r>
              <a:rPr lang="en-US" sz="2187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🚀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7648456" y="573202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Développer des recommandations pour améliorer les futurs efforts de marketing sur Facebook.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4" name="Text 2"/>
          <p:cNvSpPr/>
          <p:nvPr/>
        </p:nvSpPr>
        <p:spPr>
          <a:xfrm>
            <a:off x="2037993" y="1259324"/>
            <a:ext cx="61188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Description des Données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9803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7126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Source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193030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Données provenant de Facebook Ads(pris sur kaggle)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9803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7127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Format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193149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Jeux de données structurés incluant les informations démographiques, les performances de la publicité et les coûts de la campagne.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9803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7127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Pré-traitement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193149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Ce processus implique le nettoyage, la transformation et la normalisation des données pour </a:t>
            </a:r>
            <a:r>
              <a:rPr lang="en-US" sz="175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garantir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75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qu’elles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soient prêtes à être analysées.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6029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6888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24376" y="3011924"/>
            <a:ext cx="6111240" cy="6171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Pré-traitement des Données</a:t>
            </a:r>
            <a:endParaRPr lang="en-US" sz="3888" dirty="0"/>
          </a:p>
        </p:txBody>
      </p:sp>
      <p:sp>
        <p:nvSpPr>
          <p:cNvPr id="6" name="Shape 3"/>
          <p:cNvSpPr/>
          <p:nvPr/>
        </p:nvSpPr>
        <p:spPr>
          <a:xfrm>
            <a:off x="7295555" y="3925253"/>
            <a:ext cx="39410" cy="3767733"/>
          </a:xfrm>
          <a:prstGeom prst="rect">
            <a:avLst/>
          </a:prstGeom>
          <a:solidFill>
            <a:srgbClr val="393636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7" name="Shape 4"/>
          <p:cNvSpPr/>
          <p:nvPr/>
        </p:nvSpPr>
        <p:spPr>
          <a:xfrm>
            <a:off x="7537371" y="4282023"/>
            <a:ext cx="691277" cy="39410"/>
          </a:xfrm>
          <a:prstGeom prst="rect">
            <a:avLst/>
          </a:prstGeom>
          <a:solidFill>
            <a:srgbClr val="393636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8" name="Shape 5"/>
          <p:cNvSpPr/>
          <p:nvPr/>
        </p:nvSpPr>
        <p:spPr>
          <a:xfrm>
            <a:off x="7093029" y="4079558"/>
            <a:ext cx="444341" cy="444341"/>
          </a:xfrm>
          <a:prstGeom prst="roundRect">
            <a:avLst>
              <a:gd name="adj" fmla="val 26670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9" name="Text 6"/>
          <p:cNvSpPr/>
          <p:nvPr/>
        </p:nvSpPr>
        <p:spPr>
          <a:xfrm>
            <a:off x="7250430" y="4116586"/>
            <a:ext cx="12954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333" dirty="0"/>
          </a:p>
        </p:txBody>
      </p:sp>
      <p:sp>
        <p:nvSpPr>
          <p:cNvPr id="10" name="Text 7"/>
          <p:cNvSpPr/>
          <p:nvPr/>
        </p:nvSpPr>
        <p:spPr>
          <a:xfrm>
            <a:off x="8401407" y="4122658"/>
            <a:ext cx="2865120" cy="3238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Nettoyage des Données </a:t>
            </a:r>
            <a:r>
              <a:rPr lang="en-US" sz="1944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🧹</a:t>
            </a:r>
            <a:endParaRPr lang="en-US" sz="1944" dirty="0"/>
          </a:p>
        </p:txBody>
      </p:sp>
      <p:sp>
        <p:nvSpPr>
          <p:cNvPr id="11" name="Text 8"/>
          <p:cNvSpPr/>
          <p:nvPr/>
        </p:nvSpPr>
        <p:spPr>
          <a:xfrm>
            <a:off x="8401407" y="4564975"/>
            <a:ext cx="3604617" cy="9479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8"/>
              </a:lnSpc>
              <a:buNone/>
            </a:pPr>
            <a:r>
              <a:rPr lang="en-US" sz="155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Suppression des valeurs manquantes et des outliers potentiels pour garantir la qualité des données.</a:t>
            </a:r>
            <a:endParaRPr lang="en-US" sz="1555" dirty="0"/>
          </a:p>
        </p:txBody>
      </p:sp>
      <p:sp>
        <p:nvSpPr>
          <p:cNvPr id="12" name="Shape 9"/>
          <p:cNvSpPr/>
          <p:nvPr/>
        </p:nvSpPr>
        <p:spPr>
          <a:xfrm>
            <a:off x="6401753" y="5269409"/>
            <a:ext cx="691277" cy="39410"/>
          </a:xfrm>
          <a:prstGeom prst="rect">
            <a:avLst/>
          </a:prstGeom>
          <a:solidFill>
            <a:srgbClr val="393636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3" name="Shape 10"/>
          <p:cNvSpPr/>
          <p:nvPr/>
        </p:nvSpPr>
        <p:spPr>
          <a:xfrm>
            <a:off x="7093029" y="5066943"/>
            <a:ext cx="444341" cy="444341"/>
          </a:xfrm>
          <a:prstGeom prst="roundRect">
            <a:avLst>
              <a:gd name="adj" fmla="val 26670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4" name="Text 11"/>
          <p:cNvSpPr/>
          <p:nvPr/>
        </p:nvSpPr>
        <p:spPr>
          <a:xfrm>
            <a:off x="7231380" y="5103971"/>
            <a:ext cx="16764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333" dirty="0"/>
          </a:p>
        </p:txBody>
      </p:sp>
      <p:sp>
        <p:nvSpPr>
          <p:cNvPr id="15" name="Text 12"/>
          <p:cNvSpPr/>
          <p:nvPr/>
        </p:nvSpPr>
        <p:spPr>
          <a:xfrm>
            <a:off x="2754273" y="5110043"/>
            <a:ext cx="3474720" cy="3238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30"/>
              </a:lnSpc>
              <a:buNone/>
            </a:pPr>
            <a:r>
              <a:rPr lang="en-US" sz="194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Transformation des Données </a:t>
            </a:r>
            <a:r>
              <a:rPr lang="en-US" sz="1944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📈</a:t>
            </a:r>
            <a:endParaRPr lang="en-US" sz="1944" dirty="0"/>
          </a:p>
        </p:txBody>
      </p:sp>
      <p:sp>
        <p:nvSpPr>
          <p:cNvPr id="16" name="Text 13"/>
          <p:cNvSpPr/>
          <p:nvPr/>
        </p:nvSpPr>
        <p:spPr>
          <a:xfrm>
            <a:off x="2624376" y="5552361"/>
            <a:ext cx="3604617" cy="9479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88"/>
              </a:lnSpc>
              <a:buNone/>
            </a:pPr>
            <a:r>
              <a:rPr lang="en-US" sz="155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Étape cruciale pour intégrer les différentes sources de données et permettre l'analyse complète.</a:t>
            </a:r>
            <a:endParaRPr lang="en-US" sz="1555" dirty="0"/>
          </a:p>
        </p:txBody>
      </p:sp>
      <p:sp>
        <p:nvSpPr>
          <p:cNvPr id="17" name="Shape 14"/>
          <p:cNvSpPr/>
          <p:nvPr/>
        </p:nvSpPr>
        <p:spPr>
          <a:xfrm>
            <a:off x="7537371" y="6264533"/>
            <a:ext cx="691277" cy="39410"/>
          </a:xfrm>
          <a:prstGeom prst="rect">
            <a:avLst/>
          </a:prstGeom>
          <a:solidFill>
            <a:srgbClr val="393636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8" name="Shape 15"/>
          <p:cNvSpPr/>
          <p:nvPr/>
        </p:nvSpPr>
        <p:spPr>
          <a:xfrm>
            <a:off x="7093029" y="6062067"/>
            <a:ext cx="444341" cy="444341"/>
          </a:xfrm>
          <a:prstGeom prst="roundRect">
            <a:avLst>
              <a:gd name="adj" fmla="val 26670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9" name="Text 16"/>
          <p:cNvSpPr/>
          <p:nvPr/>
        </p:nvSpPr>
        <p:spPr>
          <a:xfrm>
            <a:off x="7231380" y="6099096"/>
            <a:ext cx="16764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333" dirty="0"/>
          </a:p>
        </p:txBody>
      </p:sp>
      <p:sp>
        <p:nvSpPr>
          <p:cNvPr id="20" name="Text 17"/>
          <p:cNvSpPr/>
          <p:nvPr/>
        </p:nvSpPr>
        <p:spPr>
          <a:xfrm>
            <a:off x="8401407" y="6105168"/>
            <a:ext cx="3329940" cy="3238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Normalisation des Données </a:t>
            </a:r>
            <a:r>
              <a:rPr lang="en-US" sz="1944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📊</a:t>
            </a:r>
            <a:endParaRPr lang="en-US" sz="1944" dirty="0"/>
          </a:p>
        </p:txBody>
      </p:sp>
      <p:sp>
        <p:nvSpPr>
          <p:cNvPr id="21" name="Text 18"/>
          <p:cNvSpPr/>
          <p:nvPr/>
        </p:nvSpPr>
        <p:spPr>
          <a:xfrm>
            <a:off x="8401407" y="6547485"/>
            <a:ext cx="3604617" cy="9479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8"/>
              </a:lnSpc>
              <a:buNone/>
            </a:pPr>
            <a:r>
              <a:rPr lang="en-US" sz="155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Transformation des variables en une plage définie pour éviter la confusion et la déformation des résultats.</a:t>
            </a:r>
            <a:endParaRPr lang="en-US" sz="1555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>
            <a:hlinkClick r:id="rId3"/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4" name="Text 2"/>
          <p:cNvSpPr/>
          <p:nvPr/>
        </p:nvSpPr>
        <p:spPr>
          <a:xfrm>
            <a:off x="2037993" y="1046321"/>
            <a:ext cx="51435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Analyse Exploratoire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185035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621179"/>
            <a:ext cx="3596640" cy="362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Visualisation des Données </a:t>
            </a:r>
            <a:r>
              <a:rPr lang="en-US" sz="2187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🔍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116836"/>
            <a:ext cx="51105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Heatmaps, Scatterplots and Histograms.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185035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621298"/>
            <a:ext cx="3154680" cy="362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Analyse de Corrélation </a:t>
            </a:r>
            <a:r>
              <a:rPr lang="en-US" sz="2187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📊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6116955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Déterminer les variables qui ont un impact significatif sur le succès de la publicité et les regrouper en segments pertinents.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58385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1154764" y="3431468"/>
            <a:ext cx="9537481" cy="1223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                                         Performance de </a:t>
            </a:r>
            <a:r>
              <a:rPr lang="en-US" sz="3000" dirty="0" err="1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chaque</a:t>
            </a:r>
            <a:r>
              <a:rPr lang="en-US" sz="3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3000" dirty="0" err="1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campagne</a:t>
            </a:r>
            <a:endParaRPr lang="en-US" sz="3000" dirty="0">
              <a:solidFill>
                <a:srgbClr val="EBCCBB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3000" dirty="0">
              <a:solidFill>
                <a:srgbClr val="EBCCBB"/>
              </a:solidFill>
              <a:latin typeface="Gelasio" pitchFamily="34" charset="0"/>
              <a:ea typeface="Gelasio" pitchFamily="34" charset="-122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3000" dirty="0">
              <a:solidFill>
                <a:srgbClr val="EBCCBB"/>
              </a:solidFill>
              <a:latin typeface="Gelasio" pitchFamily="34" charset="0"/>
              <a:ea typeface="Gelasio" pitchFamily="34" charset="-122"/>
            </a:endParaRPr>
          </a:p>
          <a:p>
            <a:pPr marL="0" indent="0">
              <a:lnSpc>
                <a:spcPts val="5468"/>
              </a:lnSpc>
              <a:buNone/>
            </a:pPr>
            <a:r>
              <a:rPr lang="en-US" sz="3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</a:rPr>
              <a:t>Pour les </a:t>
            </a:r>
            <a:r>
              <a:rPr lang="fr-FR" sz="3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</a:rPr>
              <a:t>détails de l’analyse cliquer ici: </a:t>
            </a:r>
            <a:r>
              <a:rPr lang="fr-FR" sz="3000" dirty="0" err="1">
                <a:solidFill>
                  <a:srgbClr val="EBCCBB"/>
                </a:solidFill>
                <a:latin typeface="Gelasio" pitchFamily="34" charset="0"/>
                <a:ea typeface="Gelasio" pitchFamily="34" charset="-122"/>
                <a:hlinkClick r:id="rId3"/>
              </a:rPr>
              <a:t>Analyse_détaillé</a:t>
            </a:r>
            <a:r>
              <a:rPr lang="fr-FR" sz="3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hlinkClick r:id="rId3"/>
              </a:rPr>
              <a:t> </a:t>
            </a:r>
            <a:endParaRPr lang="en-US" sz="3000" dirty="0"/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F48E9FE-E95D-AAE6-4ABC-814B9CDCE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524" y="0"/>
            <a:ext cx="14729291" cy="3574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fr-FR" dirty="0"/>
          </a:p>
        </p:txBody>
      </p:sp>
      <p:sp>
        <p:nvSpPr>
          <p:cNvPr id="4" name="Text 2"/>
          <p:cNvSpPr/>
          <p:nvPr/>
        </p:nvSpPr>
        <p:spPr>
          <a:xfrm>
            <a:off x="406620" y="17235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Rapport </a:t>
            </a:r>
            <a:r>
              <a:rPr lang="en-US" sz="4374" dirty="0" err="1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d’analyse</a:t>
            </a: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:</a:t>
            </a:r>
            <a:endParaRPr lang="en-US" sz="4374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4" name="Text 2"/>
          <p:cNvSpPr/>
          <p:nvPr/>
        </p:nvSpPr>
        <p:spPr>
          <a:xfrm>
            <a:off x="2037993" y="1449110"/>
            <a:ext cx="80848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 et Recommandations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69890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337560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 conclusion la campagne  ayant le mieux fonctionner et la campagne C (1178) mais on peut quand même constaté que la campagne A (916) est plus rentable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959072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5514380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 analysant les campagnes publicitaires Facebook on peut optimiser les ventes tout en minimisant les coûts.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3806" y="2698909"/>
            <a:ext cx="2788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Recommandations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949208" y="3365302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Investir plus dans la campagne A (916)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49208" y="3809524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Il faudrait aussi ce focalisé sur les tranche </a:t>
            </a:r>
            <a:r>
              <a:rPr lang="en-US" sz="175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d’age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qui ont le plus été intéressé 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49208" y="4803577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On pourrait aussi repartir les cout sur les différentes campagne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3806" y="5519857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348</Words>
  <Application>Microsoft Office PowerPoint</Application>
  <PresentationFormat>Personnalisé</PresentationFormat>
  <Paragraphs>51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Gelasio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Adam Zouhairi</cp:lastModifiedBy>
  <cp:revision>4</cp:revision>
  <dcterms:created xsi:type="dcterms:W3CDTF">2023-12-22T06:00:08Z</dcterms:created>
  <dcterms:modified xsi:type="dcterms:W3CDTF">2024-01-25T16:51:57Z</dcterms:modified>
</cp:coreProperties>
</file>