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3" r:id="rId10"/>
    <p:sldId id="28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5FF"/>
    <a:srgbClr val="008A99"/>
    <a:srgbClr val="00991C"/>
    <a:srgbClr val="389900"/>
    <a:srgbClr val="994000"/>
    <a:srgbClr val="99000F"/>
    <a:srgbClr val="99007D"/>
    <a:srgbClr val="7D0099"/>
    <a:srgbClr val="000D99"/>
    <a:srgbClr val="005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A4C-6820-4830-B493-E736BD78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85A4F0-840D-4F6D-A569-CFAA7B37F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B4A67-1882-4DEF-BC48-77ED5932D1D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8075689E-9C50-404A-A252-B46566FD6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01FF7-F46B-4F5E-B43C-54E2364D6A8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046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8E6-7732-4A0F-8502-A924336E8B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A9D524-762E-4B37-A9A0-B5734908D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E33C-44B3-4E50-9B78-EF3E7E2F0A30}"/>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5FEE9E80-BBC5-40D8-970C-F1D449203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5889D-D071-48C1-BEAF-8FAB96C8ED12}"/>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2760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052D6-038C-464D-B4DB-ECD85A7ED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0BF319-BB89-4A6D-8429-3E1F1D38F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B2FDF4-2C47-4EE5-85A9-054B0071786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9DAF9FE8-6D96-4521-BA30-74A90B3EA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6DA35-9E77-4669-BA55-D16CD4709B4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409360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9B8-81A0-4BA1-B3ED-0E1A0E5ED7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B42A40-82F2-4C6D-8110-48BB7B692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435FA0-922D-4156-ACD1-776108FBD4B4}"/>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4ED07456-BCC9-48B3-9D71-5CFCB8AC3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1D1DF-0A81-4922-A79E-E6D3559D830E}"/>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73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2A3B-37BE-43C9-A6AD-C36624879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151C66-7619-4374-8A2B-D3CEC2B55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FDBCF-D751-49D0-A7F3-0D7BEE2CBB32}"/>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FA2FD506-CB7C-479E-91F6-800919060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5CE7A-2742-4E33-82E6-727D87890A4D}"/>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42191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804F-B152-4DC0-B353-4947F9A64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DCDCCE-009F-4C0D-B738-3CFD73443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3C08A5-BC7E-4434-9170-D2A4EAE7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922531-70CE-4C75-BE98-6996CBDFDAFF}"/>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90A24895-2B3D-4C3F-9F89-ACEDDB0E8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FCE808-2041-459A-8CAC-3079F96D09C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07108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3AE-AD8B-4F1C-A07E-E0B7A1316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D6918A-AE2B-4B43-AEA0-1E06185A2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ECE27-C2DC-4AF3-B0CE-A24F564CA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47A8FF-E7FC-4737-8959-ABDCB22D5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F7D4E-29EE-474D-AE23-A29CF6F11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B8C530-F4B8-47EC-88CA-94D99D89D51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8" name="Footer Placeholder 7">
            <a:extLst>
              <a:ext uri="{FF2B5EF4-FFF2-40B4-BE49-F238E27FC236}">
                <a16:creationId xmlns:a16="http://schemas.microsoft.com/office/drawing/2014/main" id="{21876685-FC70-4964-9BD1-212E36B70D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64329E-C664-442D-9C91-3C4A77A03221}"/>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26452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1451-D889-4564-A9DC-F6EB5E3FAE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265706-7918-4B72-B137-D5D09C84413B}"/>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4" name="Footer Placeholder 3">
            <a:extLst>
              <a:ext uri="{FF2B5EF4-FFF2-40B4-BE49-F238E27FC236}">
                <a16:creationId xmlns:a16="http://schemas.microsoft.com/office/drawing/2014/main" id="{441B4FE8-AB80-440E-9A40-1FDE9C7FCD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8DF606-609F-46A3-8FB2-E00E890D6403}"/>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12719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83633-F40D-440F-ACB7-62F65E9D016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3" name="Footer Placeholder 2">
            <a:extLst>
              <a:ext uri="{FF2B5EF4-FFF2-40B4-BE49-F238E27FC236}">
                <a16:creationId xmlns:a16="http://schemas.microsoft.com/office/drawing/2014/main" id="{2895ADB9-688D-482F-8968-4E2601E26B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45A3FE-2494-4848-B446-0B5F8C0C9629}"/>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18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5BA5-DC69-4685-9962-FCF7F37CA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DFD7F-AAD7-482E-8CB4-C7D94CFB7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119787-BC36-407C-9B85-B0F9478E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DCFC2-70D1-42FD-BB4F-C4823322827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37C0067C-2952-409A-8A7A-2E8CADE61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8B662D-3161-492E-972B-478EDFEE841B}"/>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9045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A0-A686-4E63-89A8-E3EA5597F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3A21AB-2164-48C2-BC95-EB64094AB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3F79B5-32F4-4DC6-91C7-1C3539C8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92A7E-2983-45BD-99EB-EFA37C6D6551}"/>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737CC62B-8BA6-4BD0-8E00-B0ECDEE362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67B827-4289-401B-AB20-2D775E062F6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31891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A275A-78B0-4227-A793-E07CFD8E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37B656-0257-45FD-9680-901745BA5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934BD-3C21-4CAB-AE2D-597BC4F84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D0B6CC3D-BE59-4633-A450-2245B2771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6A3348-4D5E-452C-A1C2-1D5B20391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3C16A-EF99-4CC7-82E0-F4D6B50CA9A1}" type="slidenum">
              <a:rPr lang="en-GB" smtClean="0"/>
              <a:t>‹#›</a:t>
            </a:fld>
            <a:endParaRPr lang="en-GB"/>
          </a:p>
        </p:txBody>
      </p:sp>
    </p:spTree>
    <p:extLst>
      <p:ext uri="{BB962C8B-B14F-4D97-AF65-F5344CB8AC3E}">
        <p14:creationId xmlns:p14="http://schemas.microsoft.com/office/powerpoint/2010/main" val="16735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moqups.com/gA3Tqaf8Ym/view/page/a20e1bb35?ui=0&amp;fit_width=1"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8BD-1168-4437-A540-BA5D70AFB513}"/>
              </a:ext>
            </a:extLst>
          </p:cNvPr>
          <p:cNvSpPr>
            <a:spLocks noGrp="1"/>
          </p:cNvSpPr>
          <p:nvPr>
            <p:ph type="ctrTitle"/>
          </p:nvPr>
        </p:nvSpPr>
        <p:spPr>
          <a:xfrm>
            <a:off x="1524000" y="2689430"/>
            <a:ext cx="9144000" cy="977047"/>
          </a:xfrm>
        </p:spPr>
        <p:txBody>
          <a:bodyPr/>
          <a:lstStyle/>
          <a:p>
            <a:r>
              <a:rPr lang="en-GB" b="1" dirty="0">
                <a:solidFill>
                  <a:srgbClr val="00E5FF"/>
                </a:solidFill>
                <a:latin typeface="Encode Sans SC" pitchFamily="2" charset="0"/>
              </a:rPr>
              <a:t>Football Forecast</a:t>
            </a:r>
          </a:p>
        </p:txBody>
      </p:sp>
      <p:sp>
        <p:nvSpPr>
          <p:cNvPr id="3" name="Subtitle 2">
            <a:extLst>
              <a:ext uri="{FF2B5EF4-FFF2-40B4-BE49-F238E27FC236}">
                <a16:creationId xmlns:a16="http://schemas.microsoft.com/office/drawing/2014/main" id="{893648C1-9ACD-4108-8137-2862CB617999}"/>
              </a:ext>
            </a:extLst>
          </p:cNvPr>
          <p:cNvSpPr>
            <a:spLocks noGrp="1"/>
          </p:cNvSpPr>
          <p:nvPr>
            <p:ph type="subTitle" idx="1"/>
          </p:nvPr>
        </p:nvSpPr>
        <p:spPr>
          <a:xfrm>
            <a:off x="1524000" y="3555913"/>
            <a:ext cx="9144000" cy="1655762"/>
          </a:xfrm>
        </p:spPr>
        <p:txBody>
          <a:bodyPr/>
          <a:lstStyle/>
          <a:p>
            <a:r>
              <a:rPr lang="en-GB" spc="300" dirty="0">
                <a:solidFill>
                  <a:srgbClr val="00E5FF"/>
                </a:solidFill>
              </a:rPr>
              <a:t>By Adam Fairlie</a:t>
            </a:r>
          </a:p>
        </p:txBody>
      </p:sp>
      <p:pic>
        <p:nvPicPr>
          <p:cNvPr id="5" name="Picture 4" descr="Background pattern&#10;&#10;Description automatically generated">
            <a:extLst>
              <a:ext uri="{FF2B5EF4-FFF2-40B4-BE49-F238E27FC236}">
                <a16:creationId xmlns:a16="http://schemas.microsoft.com/office/drawing/2014/main" id="{F527EE44-9698-4A30-B4DE-0D7DE47C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540000"/>
          </a:xfrm>
          <a:prstGeom prst="rect">
            <a:avLst/>
          </a:prstGeom>
        </p:spPr>
      </p:pic>
      <p:pic>
        <p:nvPicPr>
          <p:cNvPr id="6" name="Picture 5" descr="Background pattern&#10;&#10;Description automatically generated">
            <a:extLst>
              <a:ext uri="{FF2B5EF4-FFF2-40B4-BE49-F238E27FC236}">
                <a16:creationId xmlns:a16="http://schemas.microsoft.com/office/drawing/2014/main" id="{C2F228DF-DCC9-4C19-909A-DE8597463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8000"/>
            <a:ext cx="12192000" cy="2540000"/>
          </a:xfrm>
          <a:prstGeom prst="rect">
            <a:avLst/>
          </a:prstGeom>
        </p:spPr>
      </p:pic>
    </p:spTree>
    <p:extLst>
      <p:ext uri="{BB962C8B-B14F-4D97-AF65-F5344CB8AC3E}">
        <p14:creationId xmlns:p14="http://schemas.microsoft.com/office/powerpoint/2010/main" val="121648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 icon&#10;&#10;Description automatically generated">
            <a:extLst>
              <a:ext uri="{FF2B5EF4-FFF2-40B4-BE49-F238E27FC236}">
                <a16:creationId xmlns:a16="http://schemas.microsoft.com/office/drawing/2014/main" id="{BCA23581-A933-4DE1-B2BB-26BB59F3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389900"/>
                </a:solidFill>
                <a:latin typeface="Encode Sans SC" pitchFamily="2" charset="0"/>
              </a:rPr>
              <a:t>Sitemap</a:t>
            </a:r>
          </a:p>
        </p:txBody>
      </p:sp>
      <p:pic>
        <p:nvPicPr>
          <p:cNvPr id="9" name="Picture 8">
            <a:extLst>
              <a:ext uri="{FF2B5EF4-FFF2-40B4-BE49-F238E27FC236}">
                <a16:creationId xmlns:a16="http://schemas.microsoft.com/office/drawing/2014/main" id="{C8A50D44-538B-49EB-82B4-FB1251187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82" y="2689606"/>
            <a:ext cx="10864835" cy="3141838"/>
          </a:xfrm>
          <a:prstGeom prst="rect">
            <a:avLst/>
          </a:prstGeom>
        </p:spPr>
      </p:pic>
    </p:spTree>
    <p:extLst>
      <p:ext uri="{BB962C8B-B14F-4D97-AF65-F5344CB8AC3E}">
        <p14:creationId xmlns:p14="http://schemas.microsoft.com/office/powerpoint/2010/main" val="121524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63918F80-94FF-4E75-85FF-100C84CC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991C"/>
                </a:solidFill>
                <a:latin typeface="Encode Sans SC" pitchFamily="2" charset="0"/>
              </a:rPr>
              <a:t>Site URLs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      </a:t>
            </a:r>
            <a:r>
              <a:rPr lang="en-GB" sz="1200" b="0" i="1" u="none" strike="noStrike" dirty="0">
                <a:solidFill>
                  <a:srgbClr val="000000"/>
                </a:solidFill>
                <a:effectLst/>
                <a:latin typeface="Encode Sans SC" pitchFamily="2" charset="0"/>
              </a:rPr>
              <a:t>(homepage)</a:t>
            </a:r>
            <a:r>
              <a:rPr lang="en-US" sz="1200" b="0" i="1" dirty="0">
                <a:solidFill>
                  <a:srgbClr val="000000"/>
                </a:solidFill>
                <a:effectLst/>
                <a:latin typeface="Encode Sans SC" pitchFamily="2" charset="0"/>
              </a:rPr>
              <a: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/login/</a:t>
            </a:r>
            <a:r>
              <a:rPr lang="en-US" sz="1200" b="1" i="0" dirty="0">
                <a:solidFill>
                  <a:srgbClr val="000000"/>
                </a:solidFill>
                <a:effectLst/>
                <a:latin typeface="Encode Sans SC" pitchFamily="2" charset="0"/>
              </a:rPr>
              <a:t>​</a:t>
            </a:r>
          </a:p>
          <a:p>
            <a:pPr rtl="0" fontAlgn="base">
              <a:buFont typeface="Arial" panose="020B0604020202020204" pitchFamily="34" charset="0"/>
              <a:buChar char="•"/>
            </a:pPr>
            <a:r>
              <a:rPr lang="en-US" sz="1200" b="1" dirty="0">
                <a:solidFill>
                  <a:srgbClr val="000000"/>
                </a:solidFill>
                <a:latin typeface="Encode Sans SC" pitchFamily="2" charset="0"/>
              </a:rPr>
              <a:t>/register/</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/player/{username}/</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/league/</a:t>
            </a:r>
          </a:p>
          <a:p>
            <a:pPr lvl="1" fontAlgn="base"/>
            <a:r>
              <a:rPr lang="en-GB" sz="800" dirty="0">
                <a:solidFill>
                  <a:srgbClr val="000000"/>
                </a:solidFill>
                <a:latin typeface="Encode Sans SC" pitchFamily="2" charset="0"/>
              </a:rPr>
              <a:t>/league/join/</a:t>
            </a:r>
          </a:p>
          <a:p>
            <a:pPr lvl="1" fontAlgn="base"/>
            <a:r>
              <a:rPr lang="en-GB" sz="800" dirty="0">
                <a:solidFill>
                  <a:srgbClr val="000000"/>
                </a:solidFill>
                <a:latin typeface="Encode Sans SC" pitchFamily="2" charset="0"/>
              </a:rPr>
              <a:t>/league/{id}/</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/tournaments/</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}/enter/</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}/predict/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/json/</a:t>
            </a:r>
            <a:r>
              <a:rPr lang="en-US" sz="1200" b="1"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send_prediction</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get_predictions</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add_team</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add_result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add_tournament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add_match</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add_winner</a:t>
            </a:r>
            <a:r>
              <a:rPr lang="en-US" sz="800" i="0" dirty="0">
                <a:solidFill>
                  <a:srgbClr val="000000"/>
                </a:solidFill>
                <a:effectLst/>
                <a:latin typeface="Encode Sans SC" pitchFamily="2" charset="0"/>
              </a:rPr>
              <a:t>/</a:t>
            </a:r>
          </a:p>
          <a:p>
            <a:pPr lvl="1" fontAlgn="base"/>
            <a:endParaRPr lang="en-US" sz="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589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4522CAA1-686A-4A58-9A7A-7A667237F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5999"/>
                </a:solidFill>
                <a:latin typeface="Encode Sans SC" pitchFamily="2" charset="0"/>
              </a:rPr>
              <a:t>Overview</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lnSpcReduction="10000"/>
          </a:bodyPr>
          <a:lstStyle/>
          <a:p>
            <a:pPr marL="0" indent="0" algn="l" rtl="0" fontAlgn="base">
              <a:buNone/>
            </a:pPr>
            <a:r>
              <a:rPr lang="en-GB" sz="2400" b="1" i="0" dirty="0">
                <a:solidFill>
                  <a:srgbClr val="000000"/>
                </a:solidFill>
                <a:effectLst/>
                <a:latin typeface="Encode Sans SC" pitchFamily="2" charset="0"/>
              </a:rPr>
              <a:t>“Football Forecast” </a:t>
            </a:r>
            <a:r>
              <a:rPr lang="en-GB" sz="2400" b="0" i="0" dirty="0">
                <a:solidFill>
                  <a:srgbClr val="000000"/>
                </a:solidFill>
                <a:effectLst/>
                <a:latin typeface="Encode Sans SC" pitchFamily="2" charset="0"/>
              </a:rPr>
              <a:t>is an application where football fans can test their knowledge of the game against friends, family and the rest of the world. Users will be able to view a list of ongoing and future </a:t>
            </a:r>
            <a:r>
              <a:rPr lang="en-GB" sz="2400" b="1" i="0" dirty="0">
                <a:solidFill>
                  <a:srgbClr val="000000"/>
                </a:solidFill>
                <a:effectLst/>
                <a:latin typeface="Encode Sans SC" pitchFamily="2" charset="0"/>
              </a:rPr>
              <a:t>tournaments</a:t>
            </a:r>
            <a:r>
              <a:rPr lang="en-GB" sz="2400" b="0" i="0" dirty="0">
                <a:solidFill>
                  <a:srgbClr val="000000"/>
                </a:solidFill>
                <a:effectLst/>
                <a:latin typeface="Encode Sans SC" pitchFamily="2" charset="0"/>
              </a:rPr>
              <a:t> and provide their own </a:t>
            </a:r>
            <a:r>
              <a:rPr lang="en-GB" sz="2400" b="1" i="0" dirty="0">
                <a:solidFill>
                  <a:srgbClr val="000000"/>
                </a:solidFill>
                <a:effectLst/>
                <a:latin typeface="Encode Sans SC" pitchFamily="2" charset="0"/>
              </a:rPr>
              <a:t>score predictions </a:t>
            </a:r>
            <a:r>
              <a:rPr lang="en-GB" sz="2400" b="0" i="0" dirty="0">
                <a:solidFill>
                  <a:srgbClr val="000000"/>
                </a:solidFill>
                <a:effectLst/>
                <a:latin typeface="Encode Sans SC" pitchFamily="2" charset="0"/>
              </a:rPr>
              <a:t>for each future match, as well as predict the </a:t>
            </a:r>
            <a:r>
              <a:rPr lang="en-GB" sz="2400" b="1" i="0" dirty="0">
                <a:solidFill>
                  <a:srgbClr val="000000"/>
                </a:solidFill>
                <a:effectLst/>
                <a:latin typeface="Encode Sans SC" pitchFamily="2" charset="0"/>
              </a:rPr>
              <a:t>eventual winner </a:t>
            </a:r>
            <a:r>
              <a:rPr lang="en-GB" sz="2400" b="0" i="0" dirty="0">
                <a:solidFill>
                  <a:srgbClr val="000000"/>
                </a:solidFill>
                <a:effectLst/>
                <a:latin typeface="Encode Sans SC" pitchFamily="2" charset="0"/>
              </a:rPr>
              <a:t>of the tournament. These match predictions and winning team predictions will be converted into a number of </a:t>
            </a:r>
            <a:r>
              <a:rPr lang="en-GB" sz="2400" b="1" i="0" dirty="0">
                <a:solidFill>
                  <a:srgbClr val="000000"/>
                </a:solidFill>
                <a:effectLst/>
                <a:latin typeface="Encode Sans SC" pitchFamily="2" charset="0"/>
              </a:rPr>
              <a:t>points</a:t>
            </a:r>
            <a:r>
              <a:rPr lang="en-GB" sz="2400" b="0" i="0" dirty="0">
                <a:solidFill>
                  <a:srgbClr val="000000"/>
                </a:solidFill>
                <a:effectLst/>
                <a:latin typeface="Encode Sans SC" pitchFamily="2" charset="0"/>
              </a:rPr>
              <a:t>, which may be compared against the users friends or the rest of the world. In addition, they will be able to join public or private </a:t>
            </a:r>
            <a:r>
              <a:rPr lang="en-GB" sz="2400" b="1" dirty="0">
                <a:solidFill>
                  <a:srgbClr val="000000"/>
                </a:solidFill>
                <a:effectLst/>
                <a:latin typeface="Encode Sans SC" pitchFamily="2" charset="0"/>
              </a:rPr>
              <a:t>leagues</a:t>
            </a:r>
            <a:r>
              <a:rPr lang="en-GB" sz="2400" b="0" i="0" dirty="0">
                <a:solidFill>
                  <a:srgbClr val="000000"/>
                </a:solidFill>
                <a:effectLst/>
                <a:latin typeface="Encode Sans SC" pitchFamily="2" charset="0"/>
              </a:rPr>
              <a:t> to directly compare their performance in a tournament to their friends, family or a specific group of people. Admins have control of creating the teams, tournaments and matches as well as entering results and tournament wins.</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27285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13EC6C73-3F32-49AA-815E-D4239B8B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Core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a:bodyPr>
          <a:lstStyle/>
          <a:p>
            <a:pPr algn="l" rtl="0" fontAlgn="base"/>
            <a:r>
              <a:rPr lang="en-GB" sz="2400" b="0" i="0" dirty="0">
                <a:solidFill>
                  <a:srgbClr val="000000"/>
                </a:solidFill>
                <a:effectLst/>
                <a:latin typeface="Encode Sans SC" pitchFamily="2" charset="0"/>
              </a:rPr>
              <a:t>The user must be able to create, edit and delete an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sign in to and log out of their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see a list of future tournaments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tournament and predict a winner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predict all upcoming matches from a tournament by entering the number of goals of both teams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create a league and set a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league with the correct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Admin users must be able to create new teams, tournaments and matches </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375217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575CBC37-FBE9-4D4B-B2DB-290E4A7C4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Stretch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algn="l" rtl="0" fontAlgn="base"/>
            <a:r>
              <a:rPr lang="en-GB" sz="2100" b="0" i="0" dirty="0">
                <a:solidFill>
                  <a:srgbClr val="000000"/>
                </a:solidFill>
                <a:effectLst/>
                <a:latin typeface="Encode Sans SC" pitchFamily="2" charset="0"/>
              </a:rPr>
              <a:t>The user should be able to see a list of ongoing and previous tournaments </a:t>
            </a:r>
          </a:p>
          <a:p>
            <a:pPr algn="l" rtl="0" fontAlgn="base"/>
            <a:r>
              <a:rPr lang="en-GB" sz="2100" b="0" i="0" dirty="0">
                <a:solidFill>
                  <a:srgbClr val="000000"/>
                </a:solidFill>
                <a:effectLst/>
                <a:latin typeface="Encode Sans SC" pitchFamily="2" charset="0"/>
              </a:rPr>
              <a:t>The user should be able to see other players recent predictions in their league </a:t>
            </a:r>
          </a:p>
          <a:p>
            <a:pPr algn="l" rtl="0" fontAlgn="base"/>
            <a:r>
              <a:rPr lang="en-GB" sz="2100" b="0" i="0" dirty="0">
                <a:solidFill>
                  <a:srgbClr val="000000"/>
                </a:solidFill>
                <a:effectLst/>
                <a:latin typeface="Encode Sans SC" pitchFamily="2" charset="0"/>
              </a:rPr>
              <a:t>The user should be able to see their rank on the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a:t>
            </a:r>
          </a:p>
          <a:p>
            <a:pPr algn="l" rtl="0" fontAlgn="base"/>
            <a:r>
              <a:rPr lang="en-GB" sz="2100" b="0" i="0" dirty="0">
                <a:solidFill>
                  <a:srgbClr val="000000"/>
                </a:solidFill>
                <a:effectLst/>
                <a:latin typeface="Encode Sans SC" pitchFamily="2" charset="0"/>
              </a:rPr>
              <a:t>Admin users should be able to ban accounts </a:t>
            </a:r>
          </a:p>
          <a:p>
            <a:pPr algn="l" rtl="0" fontAlgn="base"/>
            <a:r>
              <a:rPr lang="en-GB" sz="2100" b="0" i="0" dirty="0">
                <a:solidFill>
                  <a:srgbClr val="000000"/>
                </a:solidFill>
                <a:effectLst/>
                <a:latin typeface="Encode Sans SC" pitchFamily="2" charset="0"/>
              </a:rPr>
              <a:t>Admin users should be able to delete leagues </a:t>
            </a:r>
          </a:p>
          <a:p>
            <a:pPr algn="l" rtl="0" fontAlgn="base"/>
            <a:r>
              <a:rPr lang="en-GB" sz="2100" b="0" i="0" dirty="0">
                <a:solidFill>
                  <a:srgbClr val="000000"/>
                </a:solidFill>
                <a:effectLst/>
                <a:latin typeface="Encode Sans SC" pitchFamily="2" charset="0"/>
              </a:rPr>
              <a:t>Admin users should be able to update points by changing match results and tournament winners </a:t>
            </a:r>
            <a:br>
              <a:rPr lang="en-GB" sz="2100" b="0" i="0" dirty="0">
                <a:solidFill>
                  <a:srgbClr val="000000"/>
                </a:solidFill>
                <a:effectLst/>
                <a:latin typeface="Encode Sans SC" pitchFamily="2" charset="0"/>
              </a:rPr>
            </a:br>
            <a:endParaRPr lang="en-GB" sz="2100" b="0" i="0" dirty="0">
              <a:solidFill>
                <a:srgbClr val="000000"/>
              </a:solidFill>
              <a:effectLst/>
              <a:latin typeface="Encode Sans SC" pitchFamily="2" charset="0"/>
            </a:endParaRPr>
          </a:p>
          <a:p>
            <a:pPr algn="l" rtl="0" fontAlgn="base"/>
            <a:r>
              <a:rPr lang="en-GB" sz="2100" b="0" i="0" dirty="0">
                <a:solidFill>
                  <a:srgbClr val="000000"/>
                </a:solidFill>
                <a:effectLst/>
                <a:latin typeface="Encode Sans SC" pitchFamily="2" charset="0"/>
              </a:rPr>
              <a:t>The user could see a page of a previous tournament showing the winner </a:t>
            </a:r>
          </a:p>
          <a:p>
            <a:pPr algn="l" rtl="0" fontAlgn="base"/>
            <a:r>
              <a:rPr lang="en-GB" sz="2100" b="0" i="0" dirty="0">
                <a:solidFill>
                  <a:srgbClr val="000000"/>
                </a:solidFill>
                <a:effectLst/>
                <a:latin typeface="Encode Sans SC" pitchFamily="2" charset="0"/>
              </a:rPr>
              <a:t>The user could see an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of points across all tournaments </a:t>
            </a:r>
          </a:p>
        </p:txBody>
      </p:sp>
    </p:spTree>
    <p:extLst>
      <p:ext uri="{BB962C8B-B14F-4D97-AF65-F5344CB8AC3E}">
        <p14:creationId xmlns:p14="http://schemas.microsoft.com/office/powerpoint/2010/main" val="37850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yan">
            <a:extLst>
              <a:ext uri="{FF2B5EF4-FFF2-40B4-BE49-F238E27FC236}">
                <a16:creationId xmlns:a16="http://schemas.microsoft.com/office/drawing/2014/main" id="{26CCE15A-B0ED-420C-B74C-0F6872BE2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42" y="1308250"/>
            <a:ext cx="4264058" cy="5549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Background pattern&#10;&#10;Description automatically generated with medium confidence">
            <a:extLst>
              <a:ext uri="{FF2B5EF4-FFF2-40B4-BE49-F238E27FC236}">
                <a16:creationId xmlns:a16="http://schemas.microsoft.com/office/drawing/2014/main" id="{335BC1AC-0F80-4A59-A9E3-8C56B360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1</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fontAlgn="base">
              <a:buNone/>
            </a:pPr>
            <a:r>
              <a:rPr lang="en-GB" sz="2000" b="1" i="0" dirty="0">
                <a:solidFill>
                  <a:srgbClr val="000000"/>
                </a:solidFill>
                <a:effectLst/>
                <a:latin typeface="Encode Sans SC" pitchFamily="2" charset="0"/>
              </a:rPr>
              <a:t>Ryan</a:t>
            </a:r>
            <a:r>
              <a:rPr lang="en-GB" sz="2000" b="0" i="0" dirty="0">
                <a:solidFill>
                  <a:srgbClr val="000000"/>
                </a:solidFill>
                <a:effectLst/>
                <a:latin typeface="Encode Sans SC" pitchFamily="2" charset="0"/>
              </a:rPr>
              <a:t> is a teenage high school student who is particularly into athletics and participates in many school clubs for sports. His favourite sport to play and watch is football. He loves to keep track of different leagues around the world, as well as watch the best players and up and coming talents. He has a group chat with his football loving friends, where they discuss during and after these games, </a:t>
            </a:r>
            <a:r>
              <a:rPr lang="en-GB" sz="2000" dirty="0">
                <a:solidFill>
                  <a:srgbClr val="000000"/>
                </a:solidFill>
                <a:latin typeface="Encode Sans SC" pitchFamily="2" charset="0"/>
              </a:rPr>
              <a:t>give their opinions on teams and players and predict the results of the tournaments they watch. With many of the group chat being competitive, they would love a place to keep track of their predictions and keep a score against each other to see who can get more matches correct. </a:t>
            </a:r>
            <a:endParaRPr lang="en-GB" sz="2000" b="0" i="0" dirty="0">
              <a:solidFill>
                <a:srgbClr val="000000"/>
              </a:solidFill>
              <a:effectLst/>
              <a:latin typeface="Encode Sans SC" pitchFamily="2" charset="0"/>
            </a:endParaRPr>
          </a:p>
          <a:p>
            <a:pPr marL="0" indent="0" algn="l" rtl="0" fontAlgn="base">
              <a:buNone/>
            </a:pPr>
            <a:endParaRPr lang="en-GB" sz="1800" b="0" i="0" dirty="0">
              <a:solidFill>
                <a:srgbClr val="000000"/>
              </a:solidFill>
              <a:effectLst/>
              <a:latin typeface="Encode Sans SC" pitchFamily="2" charset="0"/>
            </a:endParaRPr>
          </a:p>
        </p:txBody>
      </p:sp>
    </p:spTree>
    <p:extLst>
      <p:ext uri="{BB962C8B-B14F-4D97-AF65-F5344CB8AC3E}">
        <p14:creationId xmlns:p14="http://schemas.microsoft.com/office/powerpoint/2010/main" val="97224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ike&#10;">
            <a:extLst>
              <a:ext uri="{FF2B5EF4-FFF2-40B4-BE49-F238E27FC236}">
                <a16:creationId xmlns:a16="http://schemas.microsoft.com/office/drawing/2014/main" id="{C7B2BC04-32A7-41ED-ABF0-3C5FC90D8F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3" r="23466" b="4999"/>
          <a:stretch/>
        </p:blipFill>
        <p:spPr bwMode="auto">
          <a:xfrm>
            <a:off x="7616858" y="1660872"/>
            <a:ext cx="4575142" cy="5197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Background pattern&#10;&#10;Description automatically generated with medium confidence">
            <a:extLst>
              <a:ext uri="{FF2B5EF4-FFF2-40B4-BE49-F238E27FC236}">
                <a16:creationId xmlns:a16="http://schemas.microsoft.com/office/drawing/2014/main" id="{D986D8DF-8B5A-4961-AC42-899CBBCC9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2</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algn="l" rtl="0" fontAlgn="base">
              <a:buNone/>
            </a:pPr>
            <a:r>
              <a:rPr lang="en-GB" sz="2000" b="1" i="0" dirty="0">
                <a:solidFill>
                  <a:srgbClr val="000000"/>
                </a:solidFill>
                <a:effectLst/>
                <a:latin typeface="Encode Sans SC" pitchFamily="2" charset="0"/>
              </a:rPr>
              <a:t>Mike</a:t>
            </a:r>
            <a:r>
              <a:rPr lang="en-GB" sz="2000" b="0" i="0" dirty="0">
                <a:solidFill>
                  <a:srgbClr val="000000"/>
                </a:solidFill>
                <a:effectLst/>
                <a:latin typeface="Encode Sans SC" pitchFamily="2" charset="0"/>
              </a:rPr>
              <a:t> is passionate about football, and runs a YouTube channel discussing previous and upcoming matches, transfer rumours, and anything else related to the sport. He has cultivated an audience of football superfans and wants to let them get involved in competitions, as well as give back for their support. He would like a place to host a fun competition, where he can create a league for any of his fans to predict the upcoming world cup and </a:t>
            </a:r>
            <a:r>
              <a:rPr lang="en-GB" sz="2000" dirty="0">
                <a:solidFill>
                  <a:srgbClr val="000000"/>
                </a:solidFill>
                <a:latin typeface="Encode Sans SC" pitchFamily="2" charset="0"/>
              </a:rPr>
              <a:t>give away prizes to the winners.</a:t>
            </a:r>
            <a:endParaRPr lang="en-GB" sz="2000" b="0" i="0" dirty="0">
              <a:solidFill>
                <a:srgbClr val="000000"/>
              </a:solidFill>
              <a:effectLst/>
              <a:latin typeface="Encode Sans SC" pitchFamily="2" charset="0"/>
            </a:endParaRPr>
          </a:p>
        </p:txBody>
      </p:sp>
    </p:spTree>
    <p:extLst>
      <p:ext uri="{BB962C8B-B14F-4D97-AF65-F5344CB8AC3E}">
        <p14:creationId xmlns:p14="http://schemas.microsoft.com/office/powerpoint/2010/main" val="187683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EB7F4257-55A1-4F39-895C-876ED4860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7D"/>
                </a:solidFill>
                <a:latin typeface="Encode Sans SC" pitchFamily="2" charset="0"/>
              </a:rPr>
              <a:t>ER Diagram</a:t>
            </a:r>
          </a:p>
        </p:txBody>
      </p:sp>
      <p:pic>
        <p:nvPicPr>
          <p:cNvPr id="4" name="Picture 3" descr="Diagram&#10;&#10;Description automatically generated">
            <a:extLst>
              <a:ext uri="{FF2B5EF4-FFF2-40B4-BE49-F238E27FC236}">
                <a16:creationId xmlns:a16="http://schemas.microsoft.com/office/drawing/2014/main" id="{10C032FA-75D1-4074-84E2-49A08253D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219" y="2207679"/>
            <a:ext cx="8367560" cy="4454547"/>
          </a:xfrm>
          <a:prstGeom prst="rect">
            <a:avLst/>
          </a:prstGeom>
        </p:spPr>
      </p:pic>
    </p:spTree>
    <p:extLst>
      <p:ext uri="{BB962C8B-B14F-4D97-AF65-F5344CB8AC3E}">
        <p14:creationId xmlns:p14="http://schemas.microsoft.com/office/powerpoint/2010/main" val="25547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 icon&#10;&#10;Description automatically generated">
            <a:extLst>
              <a:ext uri="{FF2B5EF4-FFF2-40B4-BE49-F238E27FC236}">
                <a16:creationId xmlns:a16="http://schemas.microsoft.com/office/drawing/2014/main" id="{2577E01E-ABAD-45CE-A72E-3C8AEBBA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0F"/>
                </a:solidFill>
                <a:latin typeface="Encode Sans SC" pitchFamily="2" charset="0"/>
              </a:rPr>
              <a:t>System Architecture Diagram</a:t>
            </a:r>
          </a:p>
        </p:txBody>
      </p:sp>
      <p:pic>
        <p:nvPicPr>
          <p:cNvPr id="5" name="Picture 4" descr="Diagram&#10;&#10;Description automatically generated">
            <a:extLst>
              <a:ext uri="{FF2B5EF4-FFF2-40B4-BE49-F238E27FC236}">
                <a16:creationId xmlns:a16="http://schemas.microsoft.com/office/drawing/2014/main" id="{E77F8249-FBDC-4BD9-9CE2-15C8EC58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7" y="2864296"/>
            <a:ext cx="11897461" cy="2260624"/>
          </a:xfrm>
          <a:prstGeom prst="rect">
            <a:avLst/>
          </a:prstGeom>
        </p:spPr>
      </p:pic>
    </p:spTree>
    <p:extLst>
      <p:ext uri="{BB962C8B-B14F-4D97-AF65-F5344CB8AC3E}">
        <p14:creationId xmlns:p14="http://schemas.microsoft.com/office/powerpoint/2010/main" val="24478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AF0B3D2-0106-4286-BCDF-D80EC8423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5"/>
            <a:ext cx="12192000" cy="1908106"/>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4000"/>
                </a:solidFill>
                <a:latin typeface="Encode Sans SC" pitchFamily="2" charset="0"/>
              </a:rPr>
              <a:t>Wireframe</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896248"/>
          </a:xfrm>
        </p:spPr>
        <p:txBody>
          <a:bodyPr>
            <a:noAutofit/>
          </a:bodyPr>
          <a:lstStyle/>
          <a:p>
            <a:pPr marL="0" indent="0" algn="ctr" rtl="0" fontAlgn="base">
              <a:buNone/>
            </a:pPr>
            <a:r>
              <a:rPr lang="en-GB" sz="2400" b="0" i="0" dirty="0">
                <a:solidFill>
                  <a:srgbClr val="000000"/>
                </a:solidFill>
                <a:effectLst/>
                <a:latin typeface="Encode Sans SC" pitchFamily="2" charset="0"/>
              </a:rPr>
              <a:t>Here is a link to view the </a:t>
            </a:r>
            <a:r>
              <a:rPr lang="en-GB" sz="2400" b="1" i="0" dirty="0">
                <a:solidFill>
                  <a:srgbClr val="000000"/>
                </a:solidFill>
                <a:effectLst/>
                <a:latin typeface="Encode Sans SC" pitchFamily="2" charset="0"/>
                <a:hlinkClick r:id="rId3"/>
              </a:rPr>
              <a:t>interactive wireframe online</a:t>
            </a:r>
            <a:endParaRPr lang="en-GB" sz="2400" b="1" i="0" dirty="0">
              <a:solidFill>
                <a:srgbClr val="000000"/>
              </a:solidFill>
              <a:effectLst/>
              <a:latin typeface="Encode Sans SC" pitchFamily="2" charset="0"/>
            </a:endParaRPr>
          </a:p>
          <a:p>
            <a:pPr marL="0" indent="0" algn="ctr" rtl="0" fontAlgn="base">
              <a:buNone/>
            </a:pPr>
            <a:r>
              <a:rPr lang="en-GB" sz="1100" dirty="0">
                <a:solidFill>
                  <a:srgbClr val="000000"/>
                </a:solidFill>
                <a:latin typeface="Encode Sans SC" pitchFamily="2" charset="0"/>
              </a:rPr>
              <a:t>Note: The light blue used in the design will be replaced with a random colour either changing every time the page is loaded or based on the colour of the current tournament on tournament pages</a:t>
            </a:r>
            <a:endParaRPr lang="en-GB" sz="1100" b="0" i="0" dirty="0">
              <a:solidFill>
                <a:srgbClr val="000000"/>
              </a:solidFill>
              <a:effectLst/>
              <a:latin typeface="Encode Sans SC" pitchFamily="2" charset="0"/>
            </a:endParaRPr>
          </a:p>
        </p:txBody>
      </p:sp>
      <p:pic>
        <p:nvPicPr>
          <p:cNvPr id="6" name="Picture 5">
            <a:extLst>
              <a:ext uri="{FF2B5EF4-FFF2-40B4-BE49-F238E27FC236}">
                <a16:creationId xmlns:a16="http://schemas.microsoft.com/office/drawing/2014/main" id="{0365DDF2-7352-4913-8591-35F9D3884F5C}"/>
              </a:ext>
            </a:extLst>
          </p:cNvPr>
          <p:cNvPicPr>
            <a:picLocks noChangeAspect="1"/>
          </p:cNvPicPr>
          <p:nvPr/>
        </p:nvPicPr>
        <p:blipFill>
          <a:blip r:embed="rId4"/>
          <a:stretch>
            <a:fillRect/>
          </a:stretch>
        </p:blipFill>
        <p:spPr>
          <a:xfrm>
            <a:off x="697584" y="3388744"/>
            <a:ext cx="4814037" cy="2718109"/>
          </a:xfrm>
          <a:prstGeom prst="rect">
            <a:avLst/>
          </a:prstGeom>
          <a:ln w="38100">
            <a:noFill/>
          </a:ln>
          <a:effectLst>
            <a:outerShdw blurRad="50800" dist="38100" dir="8100000" algn="tr" rotWithShape="0">
              <a:prstClr val="black">
                <a:alpha val="40000"/>
              </a:prstClr>
            </a:outerShdw>
          </a:effectLst>
        </p:spPr>
      </p:pic>
      <p:pic>
        <p:nvPicPr>
          <p:cNvPr id="7" name="Picture 6" descr="Graphical user interface, text, application&#10;&#10;Description automatically generated">
            <a:extLst>
              <a:ext uri="{FF2B5EF4-FFF2-40B4-BE49-F238E27FC236}">
                <a16:creationId xmlns:a16="http://schemas.microsoft.com/office/drawing/2014/main" id="{9BE51716-FCCE-4450-A152-132BEB46FEC2}"/>
              </a:ext>
            </a:extLst>
          </p:cNvPr>
          <p:cNvPicPr>
            <a:picLocks noChangeAspect="1"/>
          </p:cNvPicPr>
          <p:nvPr/>
        </p:nvPicPr>
        <p:blipFill rotWithShape="1">
          <a:blip r:embed="rId5"/>
          <a:srcRect b="7362"/>
          <a:stretch/>
        </p:blipFill>
        <p:spPr>
          <a:xfrm>
            <a:off x="5885590" y="3388743"/>
            <a:ext cx="5608826" cy="2718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96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759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Encode Sans SC</vt:lpstr>
      <vt:lpstr>Office Theme</vt:lpstr>
      <vt:lpstr>Football Forecast</vt:lpstr>
      <vt:lpstr>Overview</vt:lpstr>
      <vt:lpstr>Core Requirements</vt:lpstr>
      <vt:lpstr>Stretch Requirements</vt:lpstr>
      <vt:lpstr>Persona 1</vt:lpstr>
      <vt:lpstr>Persona 2</vt:lpstr>
      <vt:lpstr>ER Diagram</vt:lpstr>
      <vt:lpstr>System Architecture Diagram</vt:lpstr>
      <vt:lpstr>Wireframe</vt:lpstr>
      <vt:lpstr>Sitemap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Forecast</dc:title>
  <dc:creator>Adam Fairlie (student)</dc:creator>
  <cp:lastModifiedBy>Adam Fairlie (student)</cp:lastModifiedBy>
  <cp:revision>13</cp:revision>
  <dcterms:created xsi:type="dcterms:W3CDTF">2021-07-27T02:35:35Z</dcterms:created>
  <dcterms:modified xsi:type="dcterms:W3CDTF">2021-08-10T20:22:47Z</dcterms:modified>
</cp:coreProperties>
</file>