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0" r:id="rId5"/>
    <p:sldId id="261" r:id="rId6"/>
    <p:sldId id="264" r:id="rId7"/>
    <p:sldId id="265" r:id="rId8"/>
    <p:sldId id="266" r:id="rId9"/>
    <p:sldId id="267" r:id="rId10"/>
    <p:sldId id="268" r:id="rId11"/>
    <p:sldId id="269" r:id="rId12"/>
    <p:sldId id="270" r:id="rId13"/>
    <p:sldId id="271" r:id="rId14"/>
    <p:sldId id="272" r:id="rId15"/>
    <p:sldId id="274" r:id="rId16"/>
    <p:sldId id="290" r:id="rId17"/>
    <p:sldId id="275" r:id="rId18"/>
    <p:sldId id="276" r:id="rId19"/>
    <p:sldId id="277" r:id="rId20"/>
    <p:sldId id="278" r:id="rId21"/>
    <p:sldId id="279" r:id="rId22"/>
    <p:sldId id="280" r:id="rId23"/>
    <p:sldId id="262" r:id="rId24"/>
    <p:sldId id="291" r:id="rId25"/>
    <p:sldId id="281" r:id="rId26"/>
    <p:sldId id="282" r:id="rId27"/>
    <p:sldId id="283" r:id="rId28"/>
    <p:sldId id="284" r:id="rId29"/>
    <p:sldId id="285" r:id="rId30"/>
    <p:sldId id="286" r:id="rId31"/>
    <p:sldId id="287"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8AF"/>
    <a:srgbClr val="6B2D88"/>
    <a:srgbClr val="0C2E8A"/>
    <a:srgbClr val="33BBEE"/>
    <a:srgbClr val="DB060B"/>
    <a:srgbClr val="2F8042"/>
    <a:srgbClr val="DD8B33"/>
    <a:srgbClr val="AE75A2"/>
    <a:srgbClr val="90C8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40DE2-5322-4499-B541-697E08699A4B}" type="datetimeFigureOut">
              <a:rPr lang="en-GB" smtClean="0"/>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7B854-E06E-4BE9-B363-258F152ECC68}" type="slidenum">
              <a:rPr lang="en-GB" smtClean="0"/>
              <a:t>‹#›</a:t>
            </a:fld>
            <a:endParaRPr lang="en-GB"/>
          </a:p>
        </p:txBody>
      </p:sp>
    </p:spTree>
    <p:extLst>
      <p:ext uri="{BB962C8B-B14F-4D97-AF65-F5344CB8AC3E}">
        <p14:creationId xmlns:p14="http://schemas.microsoft.com/office/powerpoint/2010/main" val="1895219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Adam and for my project I have developed a Multilingual news surveillance and classification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1</a:t>
            </a:fld>
            <a:endParaRPr lang="en-GB"/>
          </a:p>
        </p:txBody>
      </p:sp>
    </p:spTree>
    <p:extLst>
      <p:ext uri="{BB962C8B-B14F-4D97-AF65-F5344CB8AC3E}">
        <p14:creationId xmlns:p14="http://schemas.microsoft.com/office/powerpoint/2010/main" val="21277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parser will scrape the URLs from the crawler for detailed information such as headline, body and publish date, and pass this to the classifier</a:t>
            </a:r>
          </a:p>
        </p:txBody>
      </p:sp>
      <p:sp>
        <p:nvSpPr>
          <p:cNvPr id="4" name="Slide Number Placeholder 3"/>
          <p:cNvSpPr>
            <a:spLocks noGrp="1"/>
          </p:cNvSpPr>
          <p:nvPr>
            <p:ph type="sldNum" sz="quarter" idx="5"/>
          </p:nvPr>
        </p:nvSpPr>
        <p:spPr/>
        <p:txBody>
          <a:bodyPr/>
          <a:lstStyle/>
          <a:p>
            <a:fld id="{41D7B854-E06E-4BE9-B363-258F152ECC68}" type="slidenum">
              <a:rPr lang="en-GB" smtClean="0"/>
              <a:t>10</a:t>
            </a:fld>
            <a:endParaRPr lang="en-GB"/>
          </a:p>
        </p:txBody>
      </p:sp>
    </p:spTree>
    <p:extLst>
      <p:ext uri="{BB962C8B-B14F-4D97-AF65-F5344CB8AC3E}">
        <p14:creationId xmlns:p14="http://schemas.microsoft.com/office/powerpoint/2010/main" val="2483643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classifier will assign a category to each incoming article, using the trained transformer model from the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11</a:t>
            </a:fld>
            <a:endParaRPr lang="en-GB"/>
          </a:p>
        </p:txBody>
      </p:sp>
    </p:spTree>
    <p:extLst>
      <p:ext uri="{BB962C8B-B14F-4D97-AF65-F5344CB8AC3E}">
        <p14:creationId xmlns:p14="http://schemas.microsoft.com/office/powerpoint/2010/main" val="368992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sources are loaded from the database when the program starts, and new articles are added by the classifier. The database will also store the state information of sources.</a:t>
            </a:r>
          </a:p>
        </p:txBody>
      </p:sp>
      <p:sp>
        <p:nvSpPr>
          <p:cNvPr id="4" name="Slide Number Placeholder 3"/>
          <p:cNvSpPr>
            <a:spLocks noGrp="1"/>
          </p:cNvSpPr>
          <p:nvPr>
            <p:ph type="sldNum" sz="quarter" idx="5"/>
          </p:nvPr>
        </p:nvSpPr>
        <p:spPr/>
        <p:txBody>
          <a:bodyPr/>
          <a:lstStyle/>
          <a:p>
            <a:fld id="{41D7B854-E06E-4BE9-B363-258F152ECC68}" type="slidenum">
              <a:rPr lang="en-GB" smtClean="0"/>
              <a:t>12</a:t>
            </a:fld>
            <a:endParaRPr lang="en-GB"/>
          </a:p>
        </p:txBody>
      </p:sp>
    </p:spTree>
    <p:extLst>
      <p:ext uri="{BB962C8B-B14F-4D97-AF65-F5344CB8AC3E}">
        <p14:creationId xmlns:p14="http://schemas.microsoft.com/office/powerpoint/2010/main" val="95501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visualisation is based on the original </a:t>
            </a:r>
            <a:r>
              <a:rPr lang="en-GB" dirty="0" err="1"/>
              <a:t>BioCaster</a:t>
            </a:r>
            <a:r>
              <a:rPr lang="en-GB" dirty="0"/>
              <a:t> visualisation, but provides information collected by our system such as source type and category information instead of the disease information which is not implemented.</a:t>
            </a:r>
          </a:p>
        </p:txBody>
      </p:sp>
      <p:sp>
        <p:nvSpPr>
          <p:cNvPr id="4" name="Slide Number Placeholder 3"/>
          <p:cNvSpPr>
            <a:spLocks noGrp="1"/>
          </p:cNvSpPr>
          <p:nvPr>
            <p:ph type="sldNum" sz="quarter" idx="5"/>
          </p:nvPr>
        </p:nvSpPr>
        <p:spPr/>
        <p:txBody>
          <a:bodyPr/>
          <a:lstStyle/>
          <a:p>
            <a:fld id="{41D7B854-E06E-4BE9-B363-258F152ECC68}" type="slidenum">
              <a:rPr lang="en-GB" smtClean="0"/>
              <a:t>13</a:t>
            </a:fld>
            <a:endParaRPr lang="en-GB"/>
          </a:p>
        </p:txBody>
      </p:sp>
    </p:spTree>
    <p:extLst>
      <p:ext uri="{BB962C8B-B14F-4D97-AF65-F5344CB8AC3E}">
        <p14:creationId xmlns:p14="http://schemas.microsoft.com/office/powerpoint/2010/main" val="135168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interface is responsible for providing an interface for controlling the scraping system and its sources, including turning the system on and off, turning individual sources on and off, removing and adding them and viewing which ones are stale. It will also host the visualisation. The web connector will facilitate the communication between the system and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14</a:t>
            </a:fld>
            <a:endParaRPr lang="en-GB"/>
          </a:p>
        </p:txBody>
      </p:sp>
    </p:spTree>
    <p:extLst>
      <p:ext uri="{BB962C8B-B14F-4D97-AF65-F5344CB8AC3E}">
        <p14:creationId xmlns:p14="http://schemas.microsoft.com/office/powerpoint/2010/main" val="263613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pages of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15</a:t>
            </a:fld>
            <a:endParaRPr lang="en-GB"/>
          </a:p>
        </p:txBody>
      </p:sp>
    </p:spTree>
    <p:extLst>
      <p:ext uri="{BB962C8B-B14F-4D97-AF65-F5344CB8AC3E}">
        <p14:creationId xmlns:p14="http://schemas.microsoft.com/office/powerpoint/2010/main" val="100437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controller brings the system together, retrieving the sources from the database and initialising the crawlers, sending the new articles to the parser, and communicating with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16</a:t>
            </a:fld>
            <a:endParaRPr lang="en-GB"/>
          </a:p>
        </p:txBody>
      </p:sp>
    </p:spTree>
    <p:extLst>
      <p:ext uri="{BB962C8B-B14F-4D97-AF65-F5344CB8AC3E}">
        <p14:creationId xmlns:p14="http://schemas.microsoft.com/office/powerpoint/2010/main" val="251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code is written in python, using news scraping library newspaper3k and </a:t>
            </a:r>
            <a:r>
              <a:rPr lang="en-GB" dirty="0" err="1"/>
              <a:t>rss</a:t>
            </a:r>
            <a:r>
              <a:rPr lang="en-GB" dirty="0"/>
              <a:t> feed library </a:t>
            </a:r>
            <a:r>
              <a:rPr lang="en-GB" dirty="0" err="1"/>
              <a:t>feedparser</a:t>
            </a:r>
            <a:r>
              <a:rPr lang="en-GB" dirty="0"/>
              <a:t> to collect news data. The classification system uses </a:t>
            </a:r>
            <a:r>
              <a:rPr lang="en-GB" dirty="0" err="1"/>
              <a:t>huggingface</a:t>
            </a:r>
            <a:r>
              <a:rPr lang="en-GB" dirty="0"/>
              <a:t>, a library for easy access to transformer models. The database and visualisation use the elastic software stack, with </a:t>
            </a:r>
            <a:r>
              <a:rPr lang="en-GB" dirty="0" err="1"/>
              <a:t>elasticsearch</a:t>
            </a:r>
            <a:r>
              <a:rPr lang="en-GB" dirty="0"/>
              <a:t> </a:t>
            </a:r>
            <a:r>
              <a:rPr lang="en-GB" dirty="0" err="1"/>
              <a:t>noSQL</a:t>
            </a:r>
            <a:r>
              <a:rPr lang="en-GB" dirty="0"/>
              <a:t> data storage and </a:t>
            </a:r>
            <a:r>
              <a:rPr lang="en-GB" dirty="0" err="1"/>
              <a:t>kibana</a:t>
            </a:r>
            <a:r>
              <a:rPr lang="en-GB" dirty="0"/>
              <a:t> producing live visualisations from this data. The web interface uses standard web technologies, and connects to the scraping system using the library Eel.</a:t>
            </a:r>
          </a:p>
        </p:txBody>
      </p:sp>
      <p:sp>
        <p:nvSpPr>
          <p:cNvPr id="4" name="Slide Number Placeholder 3"/>
          <p:cNvSpPr>
            <a:spLocks noGrp="1"/>
          </p:cNvSpPr>
          <p:nvPr>
            <p:ph type="sldNum" sz="quarter" idx="5"/>
          </p:nvPr>
        </p:nvSpPr>
        <p:spPr/>
        <p:txBody>
          <a:bodyPr/>
          <a:lstStyle/>
          <a:p>
            <a:fld id="{41D7B854-E06E-4BE9-B363-258F152ECC68}" type="slidenum">
              <a:rPr lang="en-GB" smtClean="0"/>
              <a:t>17</a:t>
            </a:fld>
            <a:endParaRPr lang="en-GB"/>
          </a:p>
        </p:txBody>
      </p:sp>
    </p:spTree>
    <p:extLst>
      <p:ext uri="{BB962C8B-B14F-4D97-AF65-F5344CB8AC3E}">
        <p14:creationId xmlns:p14="http://schemas.microsoft.com/office/powerpoint/2010/main" val="325564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python code, eel creates a local web server which can communicate with the code using </a:t>
            </a:r>
            <a:r>
              <a:rPr lang="en-GB" dirty="0" err="1"/>
              <a:t>funcions</a:t>
            </a:r>
            <a:r>
              <a:rPr lang="en-GB" dirty="0"/>
              <a:t>, and return the value from python as the argument to another function, shown in the example here.</a:t>
            </a:r>
          </a:p>
        </p:txBody>
      </p:sp>
      <p:sp>
        <p:nvSpPr>
          <p:cNvPr id="4" name="Slide Number Placeholder 3"/>
          <p:cNvSpPr>
            <a:spLocks noGrp="1"/>
          </p:cNvSpPr>
          <p:nvPr>
            <p:ph type="sldNum" sz="quarter" idx="5"/>
          </p:nvPr>
        </p:nvSpPr>
        <p:spPr/>
        <p:txBody>
          <a:bodyPr/>
          <a:lstStyle/>
          <a:p>
            <a:fld id="{41D7B854-E06E-4BE9-B363-258F152ECC68}" type="slidenum">
              <a:rPr lang="en-GB" smtClean="0"/>
              <a:t>18</a:t>
            </a:fld>
            <a:endParaRPr lang="en-GB"/>
          </a:p>
        </p:txBody>
      </p:sp>
    </p:spTree>
    <p:extLst>
      <p:ext uri="{BB962C8B-B14F-4D97-AF65-F5344CB8AC3E}">
        <p14:creationId xmlns:p14="http://schemas.microsoft.com/office/powerpoint/2010/main" val="152435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 will demonstrate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19</a:t>
            </a:fld>
            <a:endParaRPr lang="en-GB"/>
          </a:p>
        </p:txBody>
      </p:sp>
    </p:spTree>
    <p:extLst>
      <p:ext uri="{BB962C8B-B14F-4D97-AF65-F5344CB8AC3E}">
        <p14:creationId xmlns:p14="http://schemas.microsoft.com/office/powerpoint/2010/main" val="399746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Diseases can spread very quickly and cause widespread harm, so early detection and prevention is crucial. Traditional methods can be slow and lacking in coverage in low-resource areas. Digital news surveillance has been effective in quick detection and prevention of outbreaks. This project improves an existing disease surveillance system. </a:t>
            </a:r>
            <a:r>
              <a:rPr lang="en-GB" dirty="0" err="1"/>
              <a:t>BioCaster</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a:t>
            </a:fld>
            <a:endParaRPr lang="en-GB"/>
          </a:p>
        </p:txBody>
      </p:sp>
    </p:spTree>
    <p:extLst>
      <p:ext uri="{BB962C8B-B14F-4D97-AF65-F5344CB8AC3E}">
        <p14:creationId xmlns:p14="http://schemas.microsoft.com/office/powerpoint/2010/main" val="112410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questionnaire was sent to the </a:t>
            </a:r>
            <a:r>
              <a:rPr lang="en-GB" dirty="0" err="1"/>
              <a:t>biocaster</a:t>
            </a:r>
            <a:r>
              <a:rPr lang="en-GB" dirty="0"/>
              <a:t> research team and some university students, receiving 9 </a:t>
            </a:r>
            <a:r>
              <a:rPr lang="en-GB" dirty="0" err="1"/>
              <a:t>reponses</a:t>
            </a:r>
            <a:r>
              <a:rPr lang="en-GB" dirty="0"/>
              <a:t>. The two main questions were these</a:t>
            </a:r>
          </a:p>
        </p:txBody>
      </p:sp>
      <p:sp>
        <p:nvSpPr>
          <p:cNvPr id="4" name="Slide Number Placeholder 3"/>
          <p:cNvSpPr>
            <a:spLocks noGrp="1"/>
          </p:cNvSpPr>
          <p:nvPr>
            <p:ph type="sldNum" sz="quarter" idx="5"/>
          </p:nvPr>
        </p:nvSpPr>
        <p:spPr/>
        <p:txBody>
          <a:bodyPr/>
          <a:lstStyle/>
          <a:p>
            <a:fld id="{41D7B854-E06E-4BE9-B363-258F152ECC68}" type="slidenum">
              <a:rPr lang="en-GB" smtClean="0"/>
              <a:t>20</a:t>
            </a:fld>
            <a:endParaRPr lang="en-GB"/>
          </a:p>
        </p:txBody>
      </p:sp>
    </p:spTree>
    <p:extLst>
      <p:ext uri="{BB962C8B-B14F-4D97-AF65-F5344CB8AC3E}">
        <p14:creationId xmlns:p14="http://schemas.microsoft.com/office/powerpoint/2010/main" val="2113790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results of the rating scale survey questions</a:t>
            </a:r>
          </a:p>
        </p:txBody>
      </p:sp>
      <p:sp>
        <p:nvSpPr>
          <p:cNvPr id="4" name="Slide Number Placeholder 3"/>
          <p:cNvSpPr>
            <a:spLocks noGrp="1"/>
          </p:cNvSpPr>
          <p:nvPr>
            <p:ph type="sldNum" sz="quarter" idx="5"/>
          </p:nvPr>
        </p:nvSpPr>
        <p:spPr/>
        <p:txBody>
          <a:bodyPr/>
          <a:lstStyle/>
          <a:p>
            <a:fld id="{41D7B854-E06E-4BE9-B363-258F152ECC68}" type="slidenum">
              <a:rPr lang="en-GB" smtClean="0"/>
              <a:t>21</a:t>
            </a:fld>
            <a:endParaRPr lang="en-GB"/>
          </a:p>
        </p:txBody>
      </p:sp>
    </p:spTree>
    <p:extLst>
      <p:ext uri="{BB962C8B-B14F-4D97-AF65-F5344CB8AC3E}">
        <p14:creationId xmlns:p14="http://schemas.microsoft.com/office/powerpoint/2010/main" val="1281681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results suggest the visualisation is easy to use and represents the data well, but has some minor problems with components being difficult to interpret or missing some interesting information, such as top sources by number of articles. The web interface has more room for improvement, particularly in aesthetic appeal, and lacks a clear about page to convey the purpose of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22</a:t>
            </a:fld>
            <a:endParaRPr lang="en-GB"/>
          </a:p>
        </p:txBody>
      </p:sp>
    </p:spTree>
    <p:extLst>
      <p:ext uri="{BB962C8B-B14F-4D97-AF65-F5344CB8AC3E}">
        <p14:creationId xmlns:p14="http://schemas.microsoft.com/office/powerpoint/2010/main" val="209823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now look at the second contribution, the classification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23</a:t>
            </a:fld>
            <a:endParaRPr lang="en-GB"/>
          </a:p>
        </p:txBody>
      </p:sp>
    </p:spTree>
    <p:extLst>
      <p:ext uri="{BB962C8B-B14F-4D97-AF65-F5344CB8AC3E}">
        <p14:creationId xmlns:p14="http://schemas.microsoft.com/office/powerpoint/2010/main" val="220814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experiment will consider categorising news sources from 6 languages into one of 6 different categories</a:t>
            </a:r>
          </a:p>
        </p:txBody>
      </p:sp>
      <p:sp>
        <p:nvSpPr>
          <p:cNvPr id="4" name="Slide Number Placeholder 3"/>
          <p:cNvSpPr>
            <a:spLocks noGrp="1"/>
          </p:cNvSpPr>
          <p:nvPr>
            <p:ph type="sldNum" sz="quarter" idx="5"/>
          </p:nvPr>
        </p:nvSpPr>
        <p:spPr/>
        <p:txBody>
          <a:bodyPr/>
          <a:lstStyle/>
          <a:p>
            <a:fld id="{41D7B854-E06E-4BE9-B363-258F152ECC68}" type="slidenum">
              <a:rPr lang="en-GB" smtClean="0"/>
              <a:t>24</a:t>
            </a:fld>
            <a:endParaRPr lang="en-GB"/>
          </a:p>
        </p:txBody>
      </p:sp>
    </p:spTree>
    <p:extLst>
      <p:ext uri="{BB962C8B-B14F-4D97-AF65-F5344CB8AC3E}">
        <p14:creationId xmlns:p14="http://schemas.microsoft.com/office/powerpoint/2010/main" val="2776417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research questions were these three</a:t>
            </a:r>
          </a:p>
        </p:txBody>
      </p:sp>
      <p:sp>
        <p:nvSpPr>
          <p:cNvPr id="4" name="Slide Number Placeholder 3"/>
          <p:cNvSpPr>
            <a:spLocks noGrp="1"/>
          </p:cNvSpPr>
          <p:nvPr>
            <p:ph type="sldNum" sz="quarter" idx="5"/>
          </p:nvPr>
        </p:nvSpPr>
        <p:spPr/>
        <p:txBody>
          <a:bodyPr/>
          <a:lstStyle/>
          <a:p>
            <a:fld id="{41D7B854-E06E-4BE9-B363-258F152ECC68}" type="slidenum">
              <a:rPr lang="en-GB" smtClean="0"/>
              <a:t>25</a:t>
            </a:fld>
            <a:endParaRPr lang="en-GB"/>
          </a:p>
        </p:txBody>
      </p:sp>
    </p:spTree>
    <p:extLst>
      <p:ext uri="{BB962C8B-B14F-4D97-AF65-F5344CB8AC3E}">
        <p14:creationId xmlns:p14="http://schemas.microsoft.com/office/powerpoint/2010/main" val="2728533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considered two state of the art transformer models, multilingual </a:t>
            </a:r>
            <a:r>
              <a:rPr lang="en-GB" dirty="0" err="1"/>
              <a:t>bert</a:t>
            </a:r>
            <a:r>
              <a:rPr lang="en-GB" dirty="0"/>
              <a:t> and XLM </a:t>
            </a:r>
            <a:r>
              <a:rPr lang="en-GB" dirty="0" err="1"/>
              <a:t>roberta</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26</a:t>
            </a:fld>
            <a:endParaRPr lang="en-GB"/>
          </a:p>
        </p:txBody>
      </p:sp>
    </p:spTree>
    <p:extLst>
      <p:ext uri="{BB962C8B-B14F-4D97-AF65-F5344CB8AC3E}">
        <p14:creationId xmlns:p14="http://schemas.microsoft.com/office/powerpoint/2010/main" val="383293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data from the </a:t>
            </a:r>
            <a:r>
              <a:rPr lang="en-GB" dirty="0" err="1"/>
              <a:t>huggingface</a:t>
            </a:r>
            <a:r>
              <a:rPr lang="en-GB" dirty="0"/>
              <a:t> online dataset hub which had 3,147 documents, and translated the data into all 6 languages</a:t>
            </a:r>
          </a:p>
        </p:txBody>
      </p:sp>
      <p:sp>
        <p:nvSpPr>
          <p:cNvPr id="4" name="Slide Number Placeholder 3"/>
          <p:cNvSpPr>
            <a:spLocks noGrp="1"/>
          </p:cNvSpPr>
          <p:nvPr>
            <p:ph type="sldNum" sz="quarter" idx="5"/>
          </p:nvPr>
        </p:nvSpPr>
        <p:spPr/>
        <p:txBody>
          <a:bodyPr/>
          <a:lstStyle/>
          <a:p>
            <a:fld id="{41D7B854-E06E-4BE9-B363-258F152ECC68}" type="slidenum">
              <a:rPr lang="en-GB" smtClean="0"/>
              <a:t>27</a:t>
            </a:fld>
            <a:endParaRPr lang="en-GB"/>
          </a:p>
        </p:txBody>
      </p:sp>
    </p:spTree>
    <p:extLst>
      <p:ext uri="{BB962C8B-B14F-4D97-AF65-F5344CB8AC3E}">
        <p14:creationId xmlns:p14="http://schemas.microsoft.com/office/powerpoint/2010/main" val="2397029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collected news from real-world sources from each of the 6 languages using our scraper system, using the categorisations from the websites themselves in the URL or in category RSS feeds. We retrieved 12,846 documents</a:t>
            </a:r>
          </a:p>
        </p:txBody>
      </p:sp>
      <p:sp>
        <p:nvSpPr>
          <p:cNvPr id="4" name="Slide Number Placeholder 3"/>
          <p:cNvSpPr>
            <a:spLocks noGrp="1"/>
          </p:cNvSpPr>
          <p:nvPr>
            <p:ph type="sldNum" sz="quarter" idx="5"/>
          </p:nvPr>
        </p:nvSpPr>
        <p:spPr/>
        <p:txBody>
          <a:bodyPr/>
          <a:lstStyle/>
          <a:p>
            <a:fld id="{41D7B854-E06E-4BE9-B363-258F152ECC68}" type="slidenum">
              <a:rPr lang="en-GB" smtClean="0"/>
              <a:t>28</a:t>
            </a:fld>
            <a:endParaRPr lang="en-GB"/>
          </a:p>
        </p:txBody>
      </p:sp>
    </p:spTree>
    <p:extLst>
      <p:ext uri="{BB962C8B-B14F-4D97-AF65-F5344CB8AC3E}">
        <p14:creationId xmlns:p14="http://schemas.microsoft.com/office/powerpoint/2010/main" val="346677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experiment, we trained and tested the models on English only public data then on multilingual public data, and found an improved performance using multilingual data</a:t>
            </a:r>
          </a:p>
        </p:txBody>
      </p:sp>
      <p:sp>
        <p:nvSpPr>
          <p:cNvPr id="4" name="Slide Number Placeholder 3"/>
          <p:cNvSpPr>
            <a:spLocks noGrp="1"/>
          </p:cNvSpPr>
          <p:nvPr>
            <p:ph type="sldNum" sz="quarter" idx="5"/>
          </p:nvPr>
        </p:nvSpPr>
        <p:spPr/>
        <p:txBody>
          <a:bodyPr/>
          <a:lstStyle/>
          <a:p>
            <a:fld id="{41D7B854-E06E-4BE9-B363-258F152ECC68}" type="slidenum">
              <a:rPr lang="en-GB" smtClean="0"/>
              <a:t>29</a:t>
            </a:fld>
            <a:endParaRPr lang="en-GB"/>
          </a:p>
        </p:txBody>
      </p:sp>
    </p:spTree>
    <p:extLst>
      <p:ext uri="{BB962C8B-B14F-4D97-AF65-F5344CB8AC3E}">
        <p14:creationId xmlns:p14="http://schemas.microsoft.com/office/powerpoint/2010/main" val="202476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BioCaster</a:t>
            </a:r>
            <a:r>
              <a:rPr lang="en-GB" dirty="0"/>
              <a:t> collects online news data in many languages and provides location-based disease alerts on an online visualisation</a:t>
            </a:r>
          </a:p>
        </p:txBody>
      </p:sp>
      <p:sp>
        <p:nvSpPr>
          <p:cNvPr id="4" name="Slide Number Placeholder 3"/>
          <p:cNvSpPr>
            <a:spLocks noGrp="1"/>
          </p:cNvSpPr>
          <p:nvPr>
            <p:ph type="sldNum" sz="quarter" idx="5"/>
          </p:nvPr>
        </p:nvSpPr>
        <p:spPr/>
        <p:txBody>
          <a:bodyPr/>
          <a:lstStyle/>
          <a:p>
            <a:fld id="{41D7B854-E06E-4BE9-B363-258F152ECC68}" type="slidenum">
              <a:rPr lang="en-GB" smtClean="0"/>
              <a:t>3</a:t>
            </a:fld>
            <a:endParaRPr lang="en-GB"/>
          </a:p>
        </p:txBody>
      </p:sp>
    </p:spTree>
    <p:extLst>
      <p:ext uri="{BB962C8B-B14F-4D97-AF65-F5344CB8AC3E}">
        <p14:creationId xmlns:p14="http://schemas.microsoft.com/office/powerpoint/2010/main" val="425831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tested how these previously trained models would perform on the real-world collected data. They outperformed the static baselines, but performed significantly worse than before.</a:t>
            </a:r>
          </a:p>
        </p:txBody>
      </p:sp>
      <p:sp>
        <p:nvSpPr>
          <p:cNvPr id="4" name="Slide Number Placeholder 3"/>
          <p:cNvSpPr>
            <a:spLocks noGrp="1"/>
          </p:cNvSpPr>
          <p:nvPr>
            <p:ph type="sldNum" sz="quarter" idx="5"/>
          </p:nvPr>
        </p:nvSpPr>
        <p:spPr/>
        <p:txBody>
          <a:bodyPr/>
          <a:lstStyle/>
          <a:p>
            <a:fld id="{41D7B854-E06E-4BE9-B363-258F152ECC68}" type="slidenum">
              <a:rPr lang="en-GB" smtClean="0"/>
              <a:t>30</a:t>
            </a:fld>
            <a:endParaRPr lang="en-GB"/>
          </a:p>
        </p:txBody>
      </p:sp>
    </p:spTree>
    <p:extLst>
      <p:ext uri="{BB962C8B-B14F-4D97-AF65-F5344CB8AC3E}">
        <p14:creationId xmlns:p14="http://schemas.microsoft.com/office/powerpoint/2010/main" val="3202368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trained and tested on real-world collected data, and found XLM Roberta to be the most effective model, achieving 89.4% accuracy</a:t>
            </a:r>
          </a:p>
        </p:txBody>
      </p:sp>
      <p:sp>
        <p:nvSpPr>
          <p:cNvPr id="4" name="Slide Number Placeholder 3"/>
          <p:cNvSpPr>
            <a:spLocks noGrp="1"/>
          </p:cNvSpPr>
          <p:nvPr>
            <p:ph type="sldNum" sz="quarter" idx="5"/>
          </p:nvPr>
        </p:nvSpPr>
        <p:spPr/>
        <p:txBody>
          <a:bodyPr/>
          <a:lstStyle/>
          <a:p>
            <a:fld id="{41D7B854-E06E-4BE9-B363-258F152ECC68}" type="slidenum">
              <a:rPr lang="en-GB" smtClean="0"/>
              <a:t>31</a:t>
            </a:fld>
            <a:endParaRPr lang="en-GB"/>
          </a:p>
        </p:txBody>
      </p:sp>
    </p:spTree>
    <p:extLst>
      <p:ext uri="{BB962C8B-B14F-4D97-AF65-F5344CB8AC3E}">
        <p14:creationId xmlns:p14="http://schemas.microsoft.com/office/powerpoint/2010/main" val="234774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provided two main contributions, developing a system to collect webpage and RSS feed data from multilingual sources, produce real-time visualisations and created an interface to control the system. We also found promise in using machine translation to </a:t>
            </a:r>
            <a:r>
              <a:rPr lang="en-GB" dirty="0" err="1"/>
              <a:t>upsample</a:t>
            </a:r>
            <a:r>
              <a:rPr lang="en-GB" dirty="0"/>
              <a:t>, and trained a multilingual model to achieve almost 90% accuracy on real-world data. Thanks for watching</a:t>
            </a:r>
          </a:p>
        </p:txBody>
      </p:sp>
      <p:sp>
        <p:nvSpPr>
          <p:cNvPr id="4" name="Slide Number Placeholder 3"/>
          <p:cNvSpPr>
            <a:spLocks noGrp="1"/>
          </p:cNvSpPr>
          <p:nvPr>
            <p:ph type="sldNum" sz="quarter" idx="5"/>
          </p:nvPr>
        </p:nvSpPr>
        <p:spPr/>
        <p:txBody>
          <a:bodyPr/>
          <a:lstStyle/>
          <a:p>
            <a:fld id="{41D7B854-E06E-4BE9-B363-258F152ECC68}" type="slidenum">
              <a:rPr lang="en-GB" smtClean="0"/>
              <a:t>32</a:t>
            </a:fld>
            <a:endParaRPr lang="en-GB"/>
          </a:p>
        </p:txBody>
      </p:sp>
    </p:spTree>
    <p:extLst>
      <p:ext uri="{BB962C8B-B14F-4D97-AF65-F5344CB8AC3E}">
        <p14:creationId xmlns:p14="http://schemas.microsoft.com/office/powerpoint/2010/main" val="317535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system has two main issues this project will address. </a:t>
            </a:r>
            <a:r>
              <a:rPr lang="en-GB" dirty="0" err="1"/>
              <a:t>BioCaster</a:t>
            </a:r>
            <a:r>
              <a:rPr lang="en-GB" dirty="0"/>
              <a:t> only currently collects from RSS data, which is limited often to larger data sources and can exclude minority languages and countries. The system relies on translating articles to English, which can be biased and resource-intensive.</a:t>
            </a:r>
          </a:p>
        </p:txBody>
      </p:sp>
      <p:sp>
        <p:nvSpPr>
          <p:cNvPr id="4" name="Slide Number Placeholder 3"/>
          <p:cNvSpPr>
            <a:spLocks noGrp="1"/>
          </p:cNvSpPr>
          <p:nvPr>
            <p:ph type="sldNum" sz="quarter" idx="5"/>
          </p:nvPr>
        </p:nvSpPr>
        <p:spPr/>
        <p:txBody>
          <a:bodyPr/>
          <a:lstStyle/>
          <a:p>
            <a:fld id="{41D7B854-E06E-4BE9-B363-258F152ECC68}" type="slidenum">
              <a:rPr lang="en-GB" smtClean="0"/>
              <a:t>4</a:t>
            </a:fld>
            <a:endParaRPr lang="en-GB"/>
          </a:p>
        </p:txBody>
      </p:sp>
    </p:spTree>
    <p:extLst>
      <p:ext uri="{BB962C8B-B14F-4D97-AF65-F5344CB8AC3E}">
        <p14:creationId xmlns:p14="http://schemas.microsoft.com/office/powerpoint/2010/main" val="159926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is split into two main contributions. A new digital news surveillance system based on the original </a:t>
            </a:r>
            <a:r>
              <a:rPr lang="en-GB" dirty="0" err="1"/>
              <a:t>BioCaster</a:t>
            </a:r>
            <a:r>
              <a:rPr lang="en-GB" dirty="0"/>
              <a:t> system to improve some areas, and research on multilingual news classification</a:t>
            </a:r>
          </a:p>
        </p:txBody>
      </p:sp>
      <p:sp>
        <p:nvSpPr>
          <p:cNvPr id="4" name="Slide Number Placeholder 3"/>
          <p:cNvSpPr>
            <a:spLocks noGrp="1"/>
          </p:cNvSpPr>
          <p:nvPr>
            <p:ph type="sldNum" sz="quarter" idx="5"/>
          </p:nvPr>
        </p:nvSpPr>
        <p:spPr/>
        <p:txBody>
          <a:bodyPr/>
          <a:lstStyle/>
          <a:p>
            <a:fld id="{41D7B854-E06E-4BE9-B363-258F152ECC68}" type="slidenum">
              <a:rPr lang="en-GB" smtClean="0"/>
              <a:t>5</a:t>
            </a:fld>
            <a:endParaRPr lang="en-GB"/>
          </a:p>
        </p:txBody>
      </p:sp>
    </p:spTree>
    <p:extLst>
      <p:ext uri="{BB962C8B-B14F-4D97-AF65-F5344CB8AC3E}">
        <p14:creationId xmlns:p14="http://schemas.microsoft.com/office/powerpoint/2010/main" val="340657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digital news surveillance system will improve the data collection, collecting richer information from both news websites and RSS feeds, with room for new sources to be added. It will provide real-time visualisations based on the original </a:t>
            </a:r>
            <a:r>
              <a:rPr lang="en-GB" dirty="0" err="1"/>
              <a:t>BioCaster</a:t>
            </a:r>
            <a:r>
              <a:rPr lang="en-GB" dirty="0"/>
              <a:t> visualisations, and will implement a web interface for viewing these visualisations and controlling the news collection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6</a:t>
            </a:fld>
            <a:endParaRPr lang="en-GB"/>
          </a:p>
        </p:txBody>
      </p:sp>
    </p:spTree>
    <p:extLst>
      <p:ext uri="{BB962C8B-B14F-4D97-AF65-F5344CB8AC3E}">
        <p14:creationId xmlns:p14="http://schemas.microsoft.com/office/powerpoint/2010/main" val="210762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overall diagram of the system components and how they interact</a:t>
            </a:r>
          </a:p>
        </p:txBody>
      </p:sp>
      <p:sp>
        <p:nvSpPr>
          <p:cNvPr id="4" name="Slide Number Placeholder 3"/>
          <p:cNvSpPr>
            <a:spLocks noGrp="1"/>
          </p:cNvSpPr>
          <p:nvPr>
            <p:ph type="sldNum" sz="quarter" idx="5"/>
          </p:nvPr>
        </p:nvSpPr>
        <p:spPr/>
        <p:txBody>
          <a:bodyPr/>
          <a:lstStyle/>
          <a:p>
            <a:fld id="{41D7B854-E06E-4BE9-B363-258F152ECC68}" type="slidenum">
              <a:rPr lang="en-GB" smtClean="0"/>
              <a:t>7</a:t>
            </a:fld>
            <a:endParaRPr lang="en-GB"/>
          </a:p>
        </p:txBody>
      </p:sp>
    </p:spTree>
    <p:extLst>
      <p:ext uri="{BB962C8B-B14F-4D97-AF65-F5344CB8AC3E}">
        <p14:creationId xmlns:p14="http://schemas.microsoft.com/office/powerpoint/2010/main" val="199888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is split into 5 main subsystems: The data collection system retrieves new articles. The data processing system extracts information and classifies these articles. The data management system provides permanent storage of this information. The data presentation subsystem allows data and system state to be viewed. The system coordination subsystem brings all the components together.</a:t>
            </a:r>
          </a:p>
        </p:txBody>
      </p:sp>
      <p:sp>
        <p:nvSpPr>
          <p:cNvPr id="4" name="Slide Number Placeholder 3"/>
          <p:cNvSpPr>
            <a:spLocks noGrp="1"/>
          </p:cNvSpPr>
          <p:nvPr>
            <p:ph type="sldNum" sz="quarter" idx="5"/>
          </p:nvPr>
        </p:nvSpPr>
        <p:spPr/>
        <p:txBody>
          <a:bodyPr/>
          <a:lstStyle/>
          <a:p>
            <a:fld id="{41D7B854-E06E-4BE9-B363-258F152ECC68}" type="slidenum">
              <a:rPr lang="en-GB" smtClean="0"/>
              <a:t>8</a:t>
            </a:fld>
            <a:endParaRPr lang="en-GB"/>
          </a:p>
        </p:txBody>
      </p:sp>
    </p:spTree>
    <p:extLst>
      <p:ext uri="{BB962C8B-B14F-4D97-AF65-F5344CB8AC3E}">
        <p14:creationId xmlns:p14="http://schemas.microsoft.com/office/powerpoint/2010/main" val="179518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crawler will retrieve a list of news article URL’s from a source URL, and update its own state in the database</a:t>
            </a:r>
          </a:p>
        </p:txBody>
      </p:sp>
      <p:sp>
        <p:nvSpPr>
          <p:cNvPr id="4" name="Slide Number Placeholder 3"/>
          <p:cNvSpPr>
            <a:spLocks noGrp="1"/>
          </p:cNvSpPr>
          <p:nvPr>
            <p:ph type="sldNum" sz="quarter" idx="5"/>
          </p:nvPr>
        </p:nvSpPr>
        <p:spPr/>
        <p:txBody>
          <a:bodyPr/>
          <a:lstStyle/>
          <a:p>
            <a:fld id="{41D7B854-E06E-4BE9-B363-258F152ECC68}" type="slidenum">
              <a:rPr lang="en-GB" smtClean="0"/>
              <a:t>9</a:t>
            </a:fld>
            <a:endParaRPr lang="en-GB"/>
          </a:p>
        </p:txBody>
      </p:sp>
    </p:spTree>
    <p:extLst>
      <p:ext uri="{BB962C8B-B14F-4D97-AF65-F5344CB8AC3E}">
        <p14:creationId xmlns:p14="http://schemas.microsoft.com/office/powerpoint/2010/main" val="391836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254F-DFE6-FF54-F63C-86B83DA7A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0493E7-0918-B258-5898-F747A5782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B7E3EF-E24E-D776-D34F-507076B7C632}"/>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2FD469C-EA59-EFAA-C346-B57CC7D3A8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8AC5A-BA18-054E-D10A-50481ECFE7C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23094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AAF8-ADBE-AA98-E5A6-02ECEC10A0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AFBE9C-5CC4-F9A8-17A8-0C45F3A14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AB82C-9E70-AE0D-69E5-8B813D8545CA}"/>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8EDB655B-99F6-F898-60B6-39C794BE7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C30A90-9732-9114-B43E-72FB3FCBFE2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82500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4F728-F15D-2BB1-0C9B-584C393620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5BF57B-02F7-21A3-975D-94C2C1DC3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CA317E-702A-6878-8839-173F686C9A4D}"/>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470CAC2-EF32-8F69-A44A-B85CD6165F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384A28-6B07-7E53-E024-B4C9E17A231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22852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EA90-ECB9-157C-C916-7D94D483CC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B9A858-5F61-4527-FB18-ED50269F6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F9FB89-47EC-E9B2-2514-F7B00A46550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C1E9DB0-09B9-2504-FDDB-F665622F01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7BC029-3194-B824-8F2D-28D7F46CD6A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38394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B78C-1CD3-93DD-E6D4-6B9C3289C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EF5BAE-CB52-35C5-9369-93DFDFEE1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3955-7440-FDCD-357F-251B8AC437B4}"/>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B4551BA7-1600-16E6-7342-55D8DF935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06BB0D-A45F-B0BB-1D69-49FCCAFDAF6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6855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F1CB-2764-6B26-D51E-B251E1E107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310512-E02F-691E-5A1F-6FEA2F436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4E3472F-0ED1-E20E-5D6F-0ECDB57A0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87B45B-C8EB-F454-58D5-6B54B5C4CD6E}"/>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274E44FD-2B48-B00A-45FC-9FB99BE25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4119C9-7D96-7AE7-5862-3588022BAE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68653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650D-1CB2-548B-CB93-78A9A9FAD2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16C092-6B03-6019-97DF-1919210F0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F7EF65-6941-142C-8992-DB0D89000B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4BDF13-9ACC-315B-1D00-9C869B8B1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FF494-43F9-B73C-B015-F5607684E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1B1101-75DD-D7C5-444D-34E312C0745C}"/>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8" name="Footer Placeholder 7">
            <a:extLst>
              <a:ext uri="{FF2B5EF4-FFF2-40B4-BE49-F238E27FC236}">
                <a16:creationId xmlns:a16="http://schemas.microsoft.com/office/drawing/2014/main" id="{EB4F7FC5-3085-106F-9BCB-045CCC4567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3FCD95-4429-0E39-4464-4ECE7DD1AA0A}"/>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0822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3696-F224-8347-F572-BEC673B088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340B7E-5CA8-91C9-4FAA-A403D29D994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4" name="Footer Placeholder 3">
            <a:extLst>
              <a:ext uri="{FF2B5EF4-FFF2-40B4-BE49-F238E27FC236}">
                <a16:creationId xmlns:a16="http://schemas.microsoft.com/office/drawing/2014/main" id="{3D45D0E5-F59D-CFCA-BB94-ADC68227A6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F1C35-502F-75D9-BDDA-4D18A7933CEE}"/>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46048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46403-5B2C-CF73-2F20-88347458A5E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3" name="Footer Placeholder 2">
            <a:extLst>
              <a:ext uri="{FF2B5EF4-FFF2-40B4-BE49-F238E27FC236}">
                <a16:creationId xmlns:a16="http://schemas.microsoft.com/office/drawing/2014/main" id="{86C2BDBD-AD8B-94BA-9B9A-345811D153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F3A9D1-2C27-B1FB-5EDA-0CDED64CF9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34378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AFE2-296B-ABEA-B073-4AEA4D72E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5858AF-491A-127B-F6A1-B3B8605D7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1CDE79-8FB5-745D-9104-ABB17FD80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93CA1-13F6-4976-4B1A-2DEEBFD5D4AB}"/>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F255F4FC-6DF6-AE75-21FD-D93D4AE63A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7F4281-8116-5252-23DC-CA1E9EF16A4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62860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CC2B-A321-1066-1508-5865C2366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01D0E8-683B-B064-D6B0-BAC4F1BCE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F146DB-40EF-4CDF-E294-15FD2442B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2F35B-D19C-14FF-F531-4E1CDC615761}"/>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010BBC14-5D35-8879-9B8B-1B7F9BA01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D286B0-1156-9BAE-334C-2934F0B90FC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54159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B05FD-889B-B6C6-5DD8-8287C0517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F4DA6A-D110-0F2E-A137-5A8BCD252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29697E-7A75-BA73-3452-61C73A01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3FD8991-5381-BFB3-758A-D3753B04E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7A49C5-E20C-15F7-A00F-3C1C3CF25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EDD52-F9D2-444B-B6A6-77FB7664E707}" type="slidenum">
              <a:rPr lang="en-GB" smtClean="0"/>
              <a:t>‹#›</a:t>
            </a:fld>
            <a:endParaRPr lang="en-GB"/>
          </a:p>
        </p:txBody>
      </p:sp>
    </p:spTree>
    <p:extLst>
      <p:ext uri="{BB962C8B-B14F-4D97-AF65-F5344CB8AC3E}">
        <p14:creationId xmlns:p14="http://schemas.microsoft.com/office/powerpoint/2010/main" val="211658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4400" b="1" dirty="0">
                <a:solidFill>
                  <a:srgbClr val="0C2E8A"/>
                </a:solidFill>
                <a:latin typeface="Open Sans" pitchFamily="2" charset="0"/>
                <a:ea typeface="Open Sans" pitchFamily="2" charset="0"/>
                <a:cs typeface="Open Sans" pitchFamily="2" charset="0"/>
              </a:rPr>
              <a:t>A Multilingual News Surveillance and Classification System</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lstStyle/>
          <a:p>
            <a:r>
              <a:rPr lang="en-GB" b="1" dirty="0">
                <a:solidFill>
                  <a:srgbClr val="50D8AF"/>
                </a:solidFill>
              </a:rPr>
              <a:t>By Adam Fairlie</a:t>
            </a:r>
          </a:p>
        </p:txBody>
      </p:sp>
    </p:spTree>
    <p:extLst>
      <p:ext uri="{BB962C8B-B14F-4D97-AF65-F5344CB8AC3E}">
        <p14:creationId xmlns:p14="http://schemas.microsoft.com/office/powerpoint/2010/main" val="256577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Parser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Scrapes a news URL for detailed information</a:t>
            </a:r>
          </a:p>
          <a:p>
            <a:pPr lvl="1"/>
            <a:r>
              <a:rPr lang="en-GB" b="1" dirty="0">
                <a:solidFill>
                  <a:srgbClr val="0C2E8A"/>
                </a:solidFill>
                <a:latin typeface="Open Sans" pitchFamily="2" charset="0"/>
                <a:ea typeface="Open Sans" pitchFamily="2" charset="0"/>
                <a:cs typeface="Open Sans" pitchFamily="2" charset="0"/>
              </a:rPr>
              <a:t>News articles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742" t="46716" r="27411" b="29398"/>
          <a:stretch/>
        </p:blipFill>
        <p:spPr>
          <a:xfrm>
            <a:off x="7372647" y="5380513"/>
            <a:ext cx="4437570" cy="111236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955D553-AA1C-2CED-2E24-F3DB0CB3E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54520"/>
            <a:ext cx="9774956" cy="1877572"/>
          </a:xfrm>
          <a:prstGeom prst="rect">
            <a:avLst/>
          </a:prstGeom>
        </p:spPr>
      </p:pic>
    </p:spTree>
    <p:extLst>
      <p:ext uri="{BB962C8B-B14F-4D97-AF65-F5344CB8AC3E}">
        <p14:creationId xmlns:p14="http://schemas.microsoft.com/office/powerpoint/2010/main" val="336972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Classifier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Assigns category to incoming news data</a:t>
            </a:r>
          </a:p>
          <a:p>
            <a:pPr lvl="1"/>
            <a:r>
              <a:rPr lang="en-GB" b="1" dirty="0">
                <a:solidFill>
                  <a:srgbClr val="0C2E8A"/>
                </a:solidFill>
                <a:latin typeface="Open Sans" pitchFamily="2" charset="0"/>
                <a:ea typeface="Open Sans" pitchFamily="2" charset="0"/>
                <a:cs typeface="Open Sans" pitchFamily="2" charset="0"/>
              </a:rPr>
              <a:t>BERT-based classifier</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30024" t="49321" r="3704" b="30251"/>
          <a:stretch/>
        </p:blipFill>
        <p:spPr>
          <a:xfrm>
            <a:off x="7232074" y="5541529"/>
            <a:ext cx="4535054" cy="95134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FB075C1B-05E3-D765-1D63-C2728BB63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522" y="3062508"/>
            <a:ext cx="9774956" cy="1877572"/>
          </a:xfrm>
          <a:prstGeom prst="rect">
            <a:avLst/>
          </a:prstGeom>
        </p:spPr>
      </p:pic>
    </p:spTree>
    <p:extLst>
      <p:ext uri="{BB962C8B-B14F-4D97-AF65-F5344CB8AC3E}">
        <p14:creationId xmlns:p14="http://schemas.microsoft.com/office/powerpoint/2010/main" val="397977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diagram&#10;&#10;Description automatically generated">
            <a:extLst>
              <a:ext uri="{FF2B5EF4-FFF2-40B4-BE49-F238E27FC236}">
                <a16:creationId xmlns:a16="http://schemas.microsoft.com/office/drawing/2014/main" id="{15CDA555-0B99-3D4B-43BB-3A1CD7FD9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6" y="1261045"/>
            <a:ext cx="11881128" cy="4852426"/>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B060B"/>
                </a:solidFill>
                <a:latin typeface="Open Sans" pitchFamily="2" charset="0"/>
                <a:ea typeface="Open Sans" pitchFamily="2" charset="0"/>
                <a:cs typeface="Open Sans" pitchFamily="2" charset="0"/>
              </a:rPr>
              <a:t>Database/connector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Retrieve new articles</a:t>
            </a:r>
          </a:p>
          <a:p>
            <a:r>
              <a:rPr lang="en-GB" sz="2000" b="1" dirty="0">
                <a:solidFill>
                  <a:srgbClr val="0C2E8A"/>
                </a:solidFill>
                <a:latin typeface="Open Sans" pitchFamily="2" charset="0"/>
                <a:ea typeface="Open Sans" pitchFamily="2" charset="0"/>
                <a:cs typeface="Open Sans" pitchFamily="2" charset="0"/>
              </a:rPr>
              <a:t>Load / manage sources</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4">
            <a:extLst>
              <a:ext uri="{28A0092B-C50C-407E-A947-70E740481C1C}">
                <a14:useLocalDpi xmlns:a14="http://schemas.microsoft.com/office/drawing/2010/main" val="0"/>
              </a:ext>
            </a:extLst>
          </a:blip>
          <a:srcRect l="7988" t="27127" r="497" b="1781"/>
          <a:stretch/>
        </p:blipFill>
        <p:spPr>
          <a:xfrm>
            <a:off x="7890648" y="4499918"/>
            <a:ext cx="4150176" cy="2194073"/>
          </a:xfrm>
          <a:prstGeom prst="rect">
            <a:avLst/>
          </a:prstGeom>
        </p:spPr>
      </p:pic>
    </p:spTree>
    <p:extLst>
      <p:ext uri="{BB962C8B-B14F-4D97-AF65-F5344CB8AC3E}">
        <p14:creationId xmlns:p14="http://schemas.microsoft.com/office/powerpoint/2010/main" val="379956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Visualisation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sz="2400" b="1" dirty="0">
                <a:solidFill>
                  <a:srgbClr val="0C2E8A"/>
                </a:solidFill>
                <a:latin typeface="Open Sans" pitchFamily="2" charset="0"/>
                <a:ea typeface="Open Sans" pitchFamily="2" charset="0"/>
                <a:cs typeface="Open Sans" pitchFamily="2" charset="0"/>
              </a:rPr>
              <a:t>Based on original </a:t>
            </a:r>
            <a:r>
              <a:rPr lang="en-GB" sz="2400" b="1" dirty="0" err="1">
                <a:solidFill>
                  <a:srgbClr val="0C2E8A"/>
                </a:solidFill>
                <a:latin typeface="Open Sans" pitchFamily="2" charset="0"/>
                <a:ea typeface="Open Sans" pitchFamily="2" charset="0"/>
                <a:cs typeface="Open Sans" pitchFamily="2" charset="0"/>
              </a:rPr>
              <a:t>BioCaster</a:t>
            </a:r>
            <a:r>
              <a:rPr lang="en-GB" sz="2400" b="1" dirty="0">
                <a:solidFill>
                  <a:srgbClr val="0C2E8A"/>
                </a:solidFill>
                <a:latin typeface="Open Sans" pitchFamily="2" charset="0"/>
                <a:ea typeface="Open Sans" pitchFamily="2" charset="0"/>
                <a:cs typeface="Open Sans" pitchFamily="2" charset="0"/>
              </a:rPr>
              <a:t> visualisation</a:t>
            </a:r>
          </a:p>
          <a:p>
            <a:pPr lvl="1"/>
            <a:r>
              <a:rPr lang="en-GB" sz="2000" b="1" dirty="0">
                <a:solidFill>
                  <a:srgbClr val="0C2E8A"/>
                </a:solidFill>
                <a:latin typeface="Open Sans" pitchFamily="2" charset="0"/>
                <a:ea typeface="Open Sans" pitchFamily="2" charset="0"/>
                <a:cs typeface="Open Sans" pitchFamily="2" charset="0"/>
              </a:rPr>
              <a:t>Reflects new components</a:t>
            </a:r>
            <a:endParaRPr lang="en-GB" sz="2000" dirty="0">
              <a:solidFill>
                <a:srgbClr val="0C2E8A"/>
              </a:solidFill>
              <a:latin typeface="Open Sans" pitchFamily="2" charset="0"/>
              <a:ea typeface="Open Sans" pitchFamily="2" charset="0"/>
              <a:cs typeface="Open Sans" pitchFamily="2" charset="0"/>
            </a:endParaRPr>
          </a:p>
        </p:txBody>
      </p:sp>
      <p:pic>
        <p:nvPicPr>
          <p:cNvPr id="7" name="Picture 6" descr="Map&#10;&#10;Description automatically generated">
            <a:extLst>
              <a:ext uri="{FF2B5EF4-FFF2-40B4-BE49-F238E27FC236}">
                <a16:creationId xmlns:a16="http://schemas.microsoft.com/office/drawing/2014/main" id="{EC46EFAA-B6B1-C3FA-7210-E2212FC48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968" y="2157368"/>
            <a:ext cx="7927849" cy="4462052"/>
          </a:xfrm>
          <a:prstGeom prst="rect">
            <a:avLst/>
          </a:prstGeom>
        </p:spPr>
      </p:pic>
    </p:spTree>
    <p:extLst>
      <p:ext uri="{BB962C8B-B14F-4D97-AF65-F5344CB8AC3E}">
        <p14:creationId xmlns:p14="http://schemas.microsoft.com/office/powerpoint/2010/main" val="308994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b="1" dirty="0">
                <a:solidFill>
                  <a:srgbClr val="0C2E8A"/>
                </a:solidFill>
                <a:latin typeface="Open Sans" pitchFamily="2" charset="0"/>
                <a:ea typeface="Open Sans" pitchFamily="2" charset="0"/>
                <a:cs typeface="Open Sans" pitchFamily="2" charset="0"/>
              </a:rPr>
              <a:t>Enabling / disabling scraping system</a:t>
            </a:r>
          </a:p>
          <a:p>
            <a:r>
              <a:rPr lang="en-GB" b="1" dirty="0">
                <a:solidFill>
                  <a:srgbClr val="0C2E8A"/>
                </a:solidFill>
                <a:latin typeface="Open Sans" pitchFamily="2" charset="0"/>
                <a:ea typeface="Open Sans" pitchFamily="2" charset="0"/>
                <a:cs typeface="Open Sans" pitchFamily="2" charset="0"/>
              </a:rPr>
              <a:t>Enabling / disabling individual data sources (Crawlers)</a:t>
            </a:r>
          </a:p>
          <a:p>
            <a:r>
              <a:rPr lang="en-GB" b="1" dirty="0">
                <a:solidFill>
                  <a:srgbClr val="0C2E8A"/>
                </a:solidFill>
                <a:latin typeface="Open Sans" pitchFamily="2" charset="0"/>
                <a:ea typeface="Open Sans" pitchFamily="2" charset="0"/>
                <a:cs typeface="Open Sans" pitchFamily="2" charset="0"/>
              </a:rPr>
              <a:t>Adding / deleting sources</a:t>
            </a:r>
          </a:p>
          <a:p>
            <a:r>
              <a:rPr lang="en-GB" b="1" dirty="0">
                <a:solidFill>
                  <a:srgbClr val="0C2E8A"/>
                </a:solidFill>
                <a:latin typeface="Open Sans" pitchFamily="2" charset="0"/>
                <a:ea typeface="Open Sans" pitchFamily="2" charset="0"/>
                <a:cs typeface="Open Sans" pitchFamily="2" charset="0"/>
              </a:rPr>
              <a:t>Viewing stale sources</a:t>
            </a:r>
          </a:p>
          <a:p>
            <a:r>
              <a:rPr lang="en-GB" b="1" dirty="0">
                <a:solidFill>
                  <a:srgbClr val="0C2E8A"/>
                </a:solidFill>
                <a:latin typeface="Open Sans" pitchFamily="2" charset="0"/>
                <a:ea typeface="Open Sans" pitchFamily="2" charset="0"/>
                <a:cs typeface="Open Sans" pitchFamily="2" charset="0"/>
              </a:rPr>
              <a:t>Viewing visualisation</a:t>
            </a:r>
          </a:p>
          <a:p>
            <a:endParaRPr lang="en-GB" b="1" dirty="0">
              <a:solidFill>
                <a:srgbClr val="0C2E8A"/>
              </a:solidFill>
              <a:latin typeface="Open Sans" pitchFamily="2" charset="0"/>
              <a:ea typeface="Open Sans" pitchFamily="2" charset="0"/>
              <a:cs typeface="Open Sans" pitchFamily="2" charset="0"/>
            </a:endParaRPr>
          </a:p>
          <a:p>
            <a:r>
              <a:rPr lang="en-GB" b="1" dirty="0">
                <a:solidFill>
                  <a:srgbClr val="33BBEE"/>
                </a:solidFill>
                <a:latin typeface="Open Sans" pitchFamily="2" charset="0"/>
                <a:ea typeface="Open Sans" pitchFamily="2" charset="0"/>
                <a:cs typeface="Open Sans" pitchFamily="2" charset="0"/>
              </a:rPr>
              <a:t>Web connector </a:t>
            </a:r>
            <a:r>
              <a:rPr lang="en-GB" b="1" dirty="0">
                <a:solidFill>
                  <a:srgbClr val="0C2E8A"/>
                </a:solidFill>
                <a:latin typeface="Open Sans" pitchFamily="2" charset="0"/>
                <a:ea typeface="Open Sans" pitchFamily="2" charset="0"/>
                <a:cs typeface="Open Sans" pitchFamily="2" charset="0"/>
              </a:rPr>
              <a:t>communicates with scraping system</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0358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pic>
        <p:nvPicPr>
          <p:cNvPr id="5" name="Picture 4" descr="Graphical user interface&#10;&#10;Description automatically generated">
            <a:extLst>
              <a:ext uri="{FF2B5EF4-FFF2-40B4-BE49-F238E27FC236}">
                <a16:creationId xmlns:a16="http://schemas.microsoft.com/office/drawing/2014/main" id="{42B748CA-53FF-6FA4-626F-228F5C2EE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364" y="201650"/>
            <a:ext cx="5806943" cy="6454699"/>
          </a:xfrm>
          <a:prstGeom prst="rect">
            <a:avLst/>
          </a:prstGeom>
        </p:spPr>
      </p:pic>
      <p:pic>
        <p:nvPicPr>
          <p:cNvPr id="6" name="Content Placeholder 4" descr="Diagram, text&#10;&#10;Description automatically generated">
            <a:extLst>
              <a:ext uri="{FF2B5EF4-FFF2-40B4-BE49-F238E27FC236}">
                <a16:creationId xmlns:a16="http://schemas.microsoft.com/office/drawing/2014/main" id="{DFEA4DD9-8E20-237B-E015-FEB38F8A3B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505" y="2641324"/>
            <a:ext cx="5451950" cy="2706532"/>
          </a:xfrm>
        </p:spPr>
      </p:pic>
    </p:spTree>
    <p:extLst>
      <p:ext uri="{BB962C8B-B14F-4D97-AF65-F5344CB8AC3E}">
        <p14:creationId xmlns:p14="http://schemas.microsoft.com/office/powerpoint/2010/main" val="107264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6B2D88"/>
                </a:solidFill>
                <a:latin typeface="Open Sans" pitchFamily="2" charset="0"/>
                <a:ea typeface="Open Sans" pitchFamily="2" charset="0"/>
                <a:cs typeface="Open Sans" pitchFamily="2" charset="0"/>
              </a:rPr>
              <a:t>Controller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Load sources and initialise crawlers</a:t>
            </a:r>
          </a:p>
          <a:p>
            <a:r>
              <a:rPr lang="en-GB" sz="2000" b="1" dirty="0">
                <a:solidFill>
                  <a:srgbClr val="0C2E8A"/>
                </a:solidFill>
                <a:latin typeface="Open Sans" pitchFamily="2" charset="0"/>
                <a:ea typeface="Open Sans" pitchFamily="2" charset="0"/>
                <a:cs typeface="Open Sans" pitchFamily="2" charset="0"/>
              </a:rPr>
              <a:t>Pass articles to parser</a:t>
            </a:r>
          </a:p>
          <a:p>
            <a:r>
              <a:rPr lang="en-GB" sz="2000" b="1" dirty="0">
                <a:solidFill>
                  <a:srgbClr val="0C2E8A"/>
                </a:solidFill>
                <a:latin typeface="Open Sans" pitchFamily="2" charset="0"/>
                <a:ea typeface="Open Sans" pitchFamily="2" charset="0"/>
                <a:cs typeface="Open Sans" pitchFamily="2" charset="0"/>
              </a:rPr>
              <a:t>Communicate with web interface</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8000" t="27127" r="6707" b="12473"/>
          <a:stretch/>
        </p:blipFill>
        <p:spPr>
          <a:xfrm>
            <a:off x="8172912" y="4838246"/>
            <a:ext cx="3867912" cy="1864097"/>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072F8F69-C48B-2029-F711-00DCB2D40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726" y="672138"/>
            <a:ext cx="9558547" cy="5184659"/>
          </a:xfrm>
          <a:prstGeom prst="rect">
            <a:avLst/>
          </a:prstGeom>
        </p:spPr>
      </p:pic>
    </p:spTree>
    <p:extLst>
      <p:ext uri="{BB962C8B-B14F-4D97-AF65-F5344CB8AC3E}">
        <p14:creationId xmlns:p14="http://schemas.microsoft.com/office/powerpoint/2010/main" val="229585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Implementation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Crawlers, Parser and Classifier developed in Python</a:t>
            </a:r>
          </a:p>
          <a:p>
            <a:pPr lvl="1"/>
            <a:r>
              <a:rPr lang="en-GB" dirty="0">
                <a:solidFill>
                  <a:srgbClr val="0C2E8A"/>
                </a:solidFill>
                <a:latin typeface="Open Sans" pitchFamily="2" charset="0"/>
                <a:ea typeface="Open Sans" pitchFamily="2" charset="0"/>
                <a:cs typeface="Open Sans" pitchFamily="2" charset="0"/>
              </a:rPr>
              <a:t>Crawlers and Parser use </a:t>
            </a:r>
            <a:r>
              <a:rPr lang="en-GB" b="1" dirty="0">
                <a:solidFill>
                  <a:srgbClr val="50D8AF"/>
                </a:solidFill>
                <a:latin typeface="Open Sans" pitchFamily="2" charset="0"/>
                <a:ea typeface="Open Sans" pitchFamily="2" charset="0"/>
                <a:cs typeface="Open Sans" pitchFamily="2" charset="0"/>
              </a:rPr>
              <a:t>Newspaper3K </a:t>
            </a:r>
            <a:r>
              <a:rPr lang="en-GB" dirty="0">
                <a:solidFill>
                  <a:srgbClr val="0C2E8A"/>
                </a:solidFill>
                <a:latin typeface="Open Sans" pitchFamily="2" charset="0"/>
                <a:ea typeface="Open Sans" pitchFamily="2" charset="0"/>
                <a:cs typeface="Open Sans" pitchFamily="2" charset="0"/>
              </a:rPr>
              <a:t>library</a:t>
            </a:r>
          </a:p>
          <a:p>
            <a:pPr lvl="1"/>
            <a:r>
              <a:rPr lang="en-GB" dirty="0">
                <a:solidFill>
                  <a:srgbClr val="0C2E8A"/>
                </a:solidFill>
                <a:latin typeface="Open Sans" pitchFamily="2" charset="0"/>
                <a:ea typeface="Open Sans" pitchFamily="2" charset="0"/>
                <a:cs typeface="Open Sans" pitchFamily="2" charset="0"/>
              </a:rPr>
              <a:t>Classifier uses </a:t>
            </a:r>
            <a:r>
              <a:rPr lang="en-GB" b="1" dirty="0" err="1">
                <a:solidFill>
                  <a:srgbClr val="50D8AF"/>
                </a:solidFill>
                <a:latin typeface="Open Sans" pitchFamily="2" charset="0"/>
                <a:ea typeface="Open Sans" pitchFamily="2" charset="0"/>
                <a:cs typeface="Open Sans" pitchFamily="2" charset="0"/>
              </a:rPr>
              <a:t>Huggingface</a:t>
            </a:r>
            <a:r>
              <a:rPr lang="en-GB" b="1" dirty="0">
                <a:solidFill>
                  <a:srgbClr val="50D8AF"/>
                </a:solidFill>
                <a:latin typeface="Open Sans" pitchFamily="2" charset="0"/>
                <a:ea typeface="Open Sans" pitchFamily="2" charset="0"/>
                <a:cs typeface="Open Sans" pitchFamily="2" charset="0"/>
              </a:rPr>
              <a:t> transformers </a:t>
            </a:r>
            <a:r>
              <a:rPr lang="en-GB" dirty="0">
                <a:solidFill>
                  <a:srgbClr val="0C2E8A"/>
                </a:solidFill>
                <a:latin typeface="Open Sans" pitchFamily="2" charset="0"/>
                <a:ea typeface="Open Sans" pitchFamily="2" charset="0"/>
                <a:cs typeface="Open Sans" pitchFamily="2" charset="0"/>
              </a:rPr>
              <a:t>library</a:t>
            </a:r>
          </a:p>
          <a:p>
            <a:r>
              <a:rPr lang="en-GB" dirty="0">
                <a:solidFill>
                  <a:srgbClr val="0C2E8A"/>
                </a:solidFill>
                <a:latin typeface="Open Sans" pitchFamily="2" charset="0"/>
                <a:ea typeface="Open Sans" pitchFamily="2" charset="0"/>
                <a:cs typeface="Open Sans" pitchFamily="2" charset="0"/>
              </a:rPr>
              <a:t>Database and visualisation uses </a:t>
            </a:r>
            <a:r>
              <a:rPr lang="en-GB" b="1" dirty="0">
                <a:solidFill>
                  <a:srgbClr val="50D8AF"/>
                </a:solidFill>
                <a:latin typeface="Open Sans" pitchFamily="2" charset="0"/>
                <a:ea typeface="Open Sans" pitchFamily="2" charset="0"/>
                <a:cs typeface="Open Sans" pitchFamily="2" charset="0"/>
              </a:rPr>
              <a:t>Elastic stack</a:t>
            </a:r>
          </a:p>
          <a:p>
            <a:pPr lvl="1"/>
            <a:r>
              <a:rPr lang="en-GB" b="1" dirty="0">
                <a:solidFill>
                  <a:srgbClr val="50D8AF"/>
                </a:solidFill>
                <a:latin typeface="Open Sans" pitchFamily="2" charset="0"/>
                <a:ea typeface="Open Sans" pitchFamily="2" charset="0"/>
                <a:cs typeface="Open Sans" pitchFamily="2" charset="0"/>
              </a:rPr>
              <a:t>Elasticsearch</a:t>
            </a:r>
            <a:r>
              <a:rPr lang="en-GB" b="1" dirty="0">
                <a:solidFill>
                  <a:srgbClr val="0C2E8A"/>
                </a:solidFill>
                <a:latin typeface="Open Sans" pitchFamily="2" charset="0"/>
                <a:ea typeface="Open Sans" pitchFamily="2" charset="0"/>
                <a:cs typeface="Open Sans" pitchFamily="2" charset="0"/>
              </a:rPr>
              <a:t> </a:t>
            </a:r>
            <a:r>
              <a:rPr lang="en-GB" dirty="0" err="1">
                <a:solidFill>
                  <a:srgbClr val="0C2E8A"/>
                </a:solidFill>
                <a:latin typeface="Open Sans" pitchFamily="2" charset="0"/>
                <a:ea typeface="Open Sans" pitchFamily="2" charset="0"/>
                <a:cs typeface="Open Sans" pitchFamily="2" charset="0"/>
              </a:rPr>
              <a:t>noSQL</a:t>
            </a:r>
            <a:r>
              <a:rPr lang="en-GB" dirty="0">
                <a:solidFill>
                  <a:srgbClr val="0C2E8A"/>
                </a:solidFill>
                <a:latin typeface="Open Sans" pitchFamily="2" charset="0"/>
                <a:ea typeface="Open Sans" pitchFamily="2" charset="0"/>
                <a:cs typeface="Open Sans" pitchFamily="2" charset="0"/>
              </a:rPr>
              <a:t> database</a:t>
            </a:r>
          </a:p>
          <a:p>
            <a:pPr lvl="1"/>
            <a:r>
              <a:rPr lang="en-GB" b="1" dirty="0">
                <a:solidFill>
                  <a:srgbClr val="50D8AF"/>
                </a:solidFill>
                <a:latin typeface="Open Sans" pitchFamily="2" charset="0"/>
                <a:ea typeface="Open Sans" pitchFamily="2" charset="0"/>
                <a:cs typeface="Open Sans" pitchFamily="2" charset="0"/>
              </a:rPr>
              <a:t>Elastic Kibana </a:t>
            </a:r>
            <a:r>
              <a:rPr lang="en-GB" dirty="0">
                <a:solidFill>
                  <a:srgbClr val="0C2E8A"/>
                </a:solidFill>
                <a:latin typeface="Open Sans" pitchFamily="2" charset="0"/>
                <a:ea typeface="Open Sans" pitchFamily="2" charset="0"/>
                <a:cs typeface="Open Sans" pitchFamily="2" charset="0"/>
              </a:rPr>
              <a:t>real-time visualisations</a:t>
            </a:r>
          </a:p>
          <a:p>
            <a:r>
              <a:rPr lang="en-GB" dirty="0">
                <a:solidFill>
                  <a:srgbClr val="0C2E8A"/>
                </a:solidFill>
                <a:latin typeface="Open Sans" pitchFamily="2" charset="0"/>
                <a:ea typeface="Open Sans" pitchFamily="2" charset="0"/>
                <a:cs typeface="Open Sans" pitchFamily="2" charset="0"/>
              </a:rPr>
              <a:t>Web interface uses standard HTML/CSS/JavaScript</a:t>
            </a:r>
          </a:p>
          <a:p>
            <a:pPr lvl="1"/>
            <a:r>
              <a:rPr lang="en-GB" dirty="0">
                <a:solidFill>
                  <a:srgbClr val="0C2E8A"/>
                </a:solidFill>
                <a:latin typeface="Open Sans" pitchFamily="2" charset="0"/>
                <a:ea typeface="Open Sans" pitchFamily="2" charset="0"/>
                <a:cs typeface="Open Sans" pitchFamily="2" charset="0"/>
              </a:rPr>
              <a:t>Communication with scraper system through </a:t>
            </a:r>
            <a:r>
              <a:rPr lang="en-GB" b="1" dirty="0">
                <a:solidFill>
                  <a:srgbClr val="50D8AF"/>
                </a:solidFill>
                <a:latin typeface="Open Sans" pitchFamily="2" charset="0"/>
                <a:ea typeface="Open Sans" pitchFamily="2" charset="0"/>
                <a:cs typeface="Open Sans" pitchFamily="2" charset="0"/>
              </a:rPr>
              <a:t>Eel</a:t>
            </a:r>
            <a:r>
              <a:rPr lang="en-GB" dirty="0">
                <a:solidFill>
                  <a:srgbClr val="0C2E8A"/>
                </a:solidFill>
                <a:latin typeface="Open Sans" pitchFamily="2" charset="0"/>
                <a:ea typeface="Open Sans" pitchFamily="2" charset="0"/>
                <a:cs typeface="Open Sans" pitchFamily="2" charset="0"/>
              </a:rPr>
              <a:t> library</a:t>
            </a:r>
          </a:p>
        </p:txBody>
      </p:sp>
    </p:spTree>
    <p:extLst>
      <p:ext uri="{BB962C8B-B14F-4D97-AF65-F5344CB8AC3E}">
        <p14:creationId xmlns:p14="http://schemas.microsoft.com/office/powerpoint/2010/main" val="297500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Eel communication</a:t>
            </a:r>
          </a:p>
        </p:txBody>
      </p:sp>
      <p:pic>
        <p:nvPicPr>
          <p:cNvPr id="7" name="Content Placeholder 6" descr="Diagram&#10;&#10;Description automatically generated">
            <a:extLst>
              <a:ext uri="{FF2B5EF4-FFF2-40B4-BE49-F238E27FC236}">
                <a16:creationId xmlns:a16="http://schemas.microsoft.com/office/drawing/2014/main" id="{57C2D38B-EBE6-8A8F-BBAC-7E79FDF591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9994545" cy="4361688"/>
          </a:xfrm>
        </p:spPr>
      </p:pic>
    </p:spTree>
    <p:extLst>
      <p:ext uri="{BB962C8B-B14F-4D97-AF65-F5344CB8AC3E}">
        <p14:creationId xmlns:p14="http://schemas.microsoft.com/office/powerpoint/2010/main" val="84576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8800" b="1" dirty="0">
                <a:solidFill>
                  <a:srgbClr val="0C2E8A"/>
                </a:solidFill>
                <a:latin typeface="Open Sans" pitchFamily="2" charset="0"/>
                <a:ea typeface="Open Sans" pitchFamily="2" charset="0"/>
                <a:cs typeface="Open Sans" pitchFamily="2" charset="0"/>
              </a:rPr>
              <a:t>Demonstration</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normAutofit/>
          </a:bodyPr>
          <a:lstStyle/>
          <a:p>
            <a:r>
              <a:rPr lang="en-GB" sz="3200" b="1" dirty="0">
                <a:solidFill>
                  <a:srgbClr val="50D8AF"/>
                </a:solidFill>
              </a:rPr>
              <a:t>of Digital News Surveillance System</a:t>
            </a:r>
          </a:p>
        </p:txBody>
      </p:sp>
    </p:spTree>
    <p:extLst>
      <p:ext uri="{BB962C8B-B14F-4D97-AF65-F5344CB8AC3E}">
        <p14:creationId xmlns:p14="http://schemas.microsoft.com/office/powerpoint/2010/main" val="1651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Diseases can spread very quickly, it’s important to quickly detect them.</a:t>
            </a:r>
          </a:p>
          <a:p>
            <a:r>
              <a:rPr lang="en-GB" dirty="0">
                <a:solidFill>
                  <a:srgbClr val="0C2E8A"/>
                </a:solidFill>
                <a:latin typeface="Open Sans" pitchFamily="2" charset="0"/>
                <a:ea typeface="Open Sans" pitchFamily="2" charset="0"/>
                <a:cs typeface="Open Sans" pitchFamily="2" charset="0"/>
              </a:rPr>
              <a:t>Traditional methods are often slow and lacking in coverage</a:t>
            </a:r>
          </a:p>
          <a:p>
            <a:r>
              <a:rPr lang="en-GB" dirty="0">
                <a:solidFill>
                  <a:srgbClr val="0C2E8A"/>
                </a:solidFill>
                <a:latin typeface="Open Sans" pitchFamily="2" charset="0"/>
                <a:ea typeface="Open Sans" pitchFamily="2" charset="0"/>
                <a:cs typeface="Open Sans" pitchFamily="2" charset="0"/>
              </a:rPr>
              <a:t>Digital news surveillance provides quick updates</a:t>
            </a:r>
          </a:p>
          <a:p>
            <a:r>
              <a:rPr lang="en-GB" dirty="0">
                <a:solidFill>
                  <a:srgbClr val="0C2E8A"/>
                </a:solidFill>
                <a:latin typeface="Open Sans" pitchFamily="2" charset="0"/>
                <a:ea typeface="Open Sans" pitchFamily="2" charset="0"/>
                <a:cs typeface="Open Sans" pitchFamily="2" charset="0"/>
              </a:rPr>
              <a:t>This project improves </a:t>
            </a:r>
            <a:r>
              <a:rPr lang="en-GB" b="1" dirty="0" err="1">
                <a:solidFill>
                  <a:srgbClr val="50D8AF"/>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an existing digital news surveillance system</a:t>
            </a:r>
          </a:p>
        </p:txBody>
      </p:sp>
    </p:spTree>
    <p:extLst>
      <p:ext uri="{BB962C8B-B14F-4D97-AF65-F5344CB8AC3E}">
        <p14:creationId xmlns:p14="http://schemas.microsoft.com/office/powerpoint/2010/main" val="48344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Questionnaire sent to </a:t>
            </a:r>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team and University peers</a:t>
            </a:r>
          </a:p>
          <a:p>
            <a:pPr lvl="1"/>
            <a:r>
              <a:rPr lang="en-GB" dirty="0">
                <a:solidFill>
                  <a:srgbClr val="0C2E8A"/>
                </a:solidFill>
                <a:latin typeface="Open Sans" pitchFamily="2" charset="0"/>
                <a:ea typeface="Open Sans" pitchFamily="2" charset="0"/>
                <a:cs typeface="Open Sans" pitchFamily="2" charset="0"/>
              </a:rPr>
              <a:t>9 responses</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provide a complete and effective overview of the data collected?</a:t>
            </a:r>
          </a:p>
          <a:p>
            <a:pPr marL="0"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allow users to easily and effectively manage the underlying web scraping system?</a:t>
            </a:r>
          </a:p>
        </p:txBody>
      </p:sp>
    </p:spTree>
    <p:extLst>
      <p:ext uri="{BB962C8B-B14F-4D97-AF65-F5344CB8AC3E}">
        <p14:creationId xmlns:p14="http://schemas.microsoft.com/office/powerpoint/2010/main" val="119372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pic>
        <p:nvPicPr>
          <p:cNvPr id="7" name="Content Placeholder 6" descr="Chart, bar chart, histogram&#10;&#10;Description automatically generated">
            <a:extLst>
              <a:ext uri="{FF2B5EF4-FFF2-40B4-BE49-F238E27FC236}">
                <a16:creationId xmlns:a16="http://schemas.microsoft.com/office/drawing/2014/main" id="{17CD58CF-76A5-3210-20F6-BCCA6F3CA0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491" y="1330037"/>
            <a:ext cx="10599017" cy="5299509"/>
          </a:xfrm>
        </p:spPr>
      </p:pic>
    </p:spTree>
    <p:extLst>
      <p:ext uri="{BB962C8B-B14F-4D97-AF65-F5344CB8AC3E}">
        <p14:creationId xmlns:p14="http://schemas.microsoft.com/office/powerpoint/2010/main" val="14602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lnSpcReduction="10000"/>
          </a:bodyPr>
          <a:lstStyle/>
          <a:p>
            <a:r>
              <a:rPr lang="en-GB" dirty="0">
                <a:solidFill>
                  <a:srgbClr val="0C2E8A"/>
                </a:solidFill>
                <a:latin typeface="Open Sans" pitchFamily="2" charset="0"/>
                <a:ea typeface="Open Sans" pitchFamily="2" charset="0"/>
                <a:cs typeface="Open Sans" pitchFamily="2" charset="0"/>
              </a:rPr>
              <a:t>Overall,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was found to be easy to understand and represent the data well</a:t>
            </a:r>
          </a:p>
          <a:p>
            <a:pPr lvl="1"/>
            <a:r>
              <a:rPr lang="en-GB" b="1" dirty="0">
                <a:solidFill>
                  <a:srgbClr val="50D8AF"/>
                </a:solidFill>
                <a:latin typeface="Open Sans" pitchFamily="2" charset="0"/>
                <a:ea typeface="Open Sans" pitchFamily="2" charset="0"/>
                <a:cs typeface="Open Sans" pitchFamily="2" charset="0"/>
              </a:rPr>
              <a:t>4.44/5</a:t>
            </a:r>
            <a:r>
              <a:rPr lang="en-GB" dirty="0">
                <a:solidFill>
                  <a:srgbClr val="0C2E8A"/>
                </a:solidFill>
                <a:latin typeface="Open Sans" pitchFamily="2" charset="0"/>
                <a:ea typeface="Open Sans" pitchFamily="2" charset="0"/>
                <a:cs typeface="Open Sans" pitchFamily="2" charset="0"/>
              </a:rPr>
              <a:t> Easy to understand, </a:t>
            </a:r>
            <a:r>
              <a:rPr lang="en-GB" b="1" dirty="0">
                <a:solidFill>
                  <a:srgbClr val="50D8AF"/>
                </a:solidFill>
                <a:latin typeface="Open Sans" pitchFamily="2" charset="0"/>
                <a:ea typeface="Open Sans" pitchFamily="2" charset="0"/>
                <a:cs typeface="Open Sans" pitchFamily="2" charset="0"/>
              </a:rPr>
              <a:t>4.78/5</a:t>
            </a:r>
            <a:r>
              <a:rPr lang="en-GB" dirty="0">
                <a:solidFill>
                  <a:srgbClr val="0C2E8A"/>
                </a:solidFill>
                <a:latin typeface="Open Sans" pitchFamily="2" charset="0"/>
                <a:ea typeface="Open Sans" pitchFamily="2" charset="0"/>
                <a:cs typeface="Open Sans" pitchFamily="2" charset="0"/>
              </a:rPr>
              <a:t> Representative of data</a:t>
            </a:r>
          </a:p>
          <a:p>
            <a:pPr lvl="1"/>
            <a:r>
              <a:rPr lang="en-GB" dirty="0">
                <a:solidFill>
                  <a:srgbClr val="0C2E8A"/>
                </a:solidFill>
                <a:latin typeface="Open Sans" pitchFamily="2" charset="0"/>
                <a:ea typeface="Open Sans" pitchFamily="2" charset="0"/>
                <a:cs typeface="Open Sans" pitchFamily="2" charset="0"/>
              </a:rPr>
              <a:t>Some components difficult to interpret</a:t>
            </a:r>
          </a:p>
          <a:p>
            <a:pPr lvl="1"/>
            <a:r>
              <a:rPr lang="en-GB" dirty="0">
                <a:solidFill>
                  <a:srgbClr val="0C2E8A"/>
                </a:solidFill>
                <a:latin typeface="Open Sans" pitchFamily="2" charset="0"/>
                <a:ea typeface="Open Sans" pitchFamily="2" charset="0"/>
                <a:cs typeface="Open Sans" pitchFamily="2" charset="0"/>
              </a:rPr>
              <a:t>Some interesting information missing</a:t>
            </a:r>
          </a:p>
          <a:p>
            <a:r>
              <a:rPr lang="en-GB" dirty="0">
                <a:solidFill>
                  <a:srgbClr val="0C2E8A"/>
                </a:solidFill>
                <a:latin typeface="Open Sans" pitchFamily="2" charset="0"/>
                <a:ea typeface="Open Sans" pitchFamily="2" charset="0"/>
                <a:cs typeface="Open Sans" pitchFamily="2" charset="0"/>
              </a:rPr>
              <a:t>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is mostly intuitive and clear, but has some room to improve in aesthetics</a:t>
            </a:r>
          </a:p>
          <a:p>
            <a:pPr lvl="1"/>
            <a:r>
              <a:rPr lang="en-GB" b="1" dirty="0">
                <a:solidFill>
                  <a:srgbClr val="50D8AF"/>
                </a:solidFill>
                <a:latin typeface="Open Sans" pitchFamily="2" charset="0"/>
                <a:ea typeface="Open Sans" pitchFamily="2" charset="0"/>
                <a:cs typeface="Open Sans" pitchFamily="2" charset="0"/>
              </a:rPr>
              <a:t>4/5</a:t>
            </a:r>
            <a:r>
              <a:rPr lang="en-GB" dirty="0">
                <a:solidFill>
                  <a:srgbClr val="0C2E8A"/>
                </a:solidFill>
                <a:latin typeface="Open Sans" pitchFamily="2" charset="0"/>
                <a:ea typeface="Open Sans" pitchFamily="2" charset="0"/>
                <a:cs typeface="Open Sans" pitchFamily="2" charset="0"/>
              </a:rPr>
              <a:t> Intuitive, </a:t>
            </a:r>
            <a:r>
              <a:rPr lang="en-GB" b="1" dirty="0">
                <a:solidFill>
                  <a:srgbClr val="50D8AF"/>
                </a:solidFill>
                <a:latin typeface="Open Sans" pitchFamily="2" charset="0"/>
                <a:ea typeface="Open Sans" pitchFamily="2" charset="0"/>
                <a:cs typeface="Open Sans" pitchFamily="2" charset="0"/>
              </a:rPr>
              <a:t>4.56/5</a:t>
            </a:r>
            <a:r>
              <a:rPr lang="en-GB" dirty="0">
                <a:solidFill>
                  <a:srgbClr val="0C2E8A"/>
                </a:solidFill>
                <a:latin typeface="Open Sans" pitchFamily="2" charset="0"/>
                <a:ea typeface="Open Sans" pitchFamily="2" charset="0"/>
                <a:cs typeface="Open Sans" pitchFamily="2" charset="0"/>
              </a:rPr>
              <a:t> Clearly presented, </a:t>
            </a:r>
            <a:r>
              <a:rPr lang="en-GB" dirty="0">
                <a:solidFill>
                  <a:srgbClr val="50D8AF"/>
                </a:solidFill>
                <a:latin typeface="Open Sans" pitchFamily="2" charset="0"/>
                <a:ea typeface="Open Sans" pitchFamily="2" charset="0"/>
                <a:cs typeface="Open Sans" pitchFamily="2" charset="0"/>
              </a:rPr>
              <a:t> </a:t>
            </a:r>
            <a:r>
              <a:rPr lang="en-GB" b="1" dirty="0">
                <a:solidFill>
                  <a:srgbClr val="50D8AF"/>
                </a:solidFill>
                <a:latin typeface="Open Sans" pitchFamily="2" charset="0"/>
                <a:ea typeface="Open Sans" pitchFamily="2" charset="0"/>
                <a:cs typeface="Open Sans" pitchFamily="2" charset="0"/>
              </a:rPr>
              <a:t>3.89/5</a:t>
            </a:r>
            <a:r>
              <a:rPr lang="en-GB" dirty="0">
                <a:solidFill>
                  <a:srgbClr val="50D8AF"/>
                </a:solidFill>
                <a:latin typeface="Open Sans" pitchFamily="2" charset="0"/>
                <a:ea typeface="Open Sans" pitchFamily="2" charset="0"/>
                <a:cs typeface="Open Sans" pitchFamily="2" charset="0"/>
              </a:rPr>
              <a:t> </a:t>
            </a:r>
            <a:r>
              <a:rPr lang="en-GB" dirty="0">
                <a:solidFill>
                  <a:srgbClr val="0C2E8A"/>
                </a:solidFill>
                <a:latin typeface="Open Sans" pitchFamily="2" charset="0"/>
                <a:ea typeface="Open Sans" pitchFamily="2" charset="0"/>
                <a:cs typeface="Open Sans" pitchFamily="2" charset="0"/>
              </a:rPr>
              <a:t>aesthetically appealing</a:t>
            </a:r>
          </a:p>
          <a:p>
            <a:pPr lvl="1"/>
            <a:r>
              <a:rPr lang="en-GB" dirty="0">
                <a:solidFill>
                  <a:srgbClr val="0C2E8A"/>
                </a:solidFill>
                <a:latin typeface="Open Sans" pitchFamily="2" charset="0"/>
                <a:ea typeface="Open Sans" pitchFamily="2" charset="0"/>
                <a:cs typeface="Open Sans" pitchFamily="2" charset="0"/>
              </a:rPr>
              <a:t>Lack of an “about” page can make purpose unclear</a:t>
            </a:r>
          </a:p>
          <a:p>
            <a:pPr lvl="1"/>
            <a:r>
              <a:rPr lang="en-GB" dirty="0">
                <a:solidFill>
                  <a:srgbClr val="0C2E8A"/>
                </a:solidFill>
                <a:latin typeface="Open Sans" pitchFamily="2" charset="0"/>
                <a:ea typeface="Open Sans" pitchFamily="2" charset="0"/>
                <a:cs typeface="Open Sans" pitchFamily="2" charset="0"/>
              </a:rPr>
              <a:t>Some technical bugs</a:t>
            </a:r>
          </a:p>
        </p:txBody>
      </p:sp>
    </p:spTree>
    <p:extLst>
      <p:ext uri="{BB962C8B-B14F-4D97-AF65-F5344CB8AC3E}">
        <p14:creationId xmlns:p14="http://schemas.microsoft.com/office/powerpoint/2010/main" val="209059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Aims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Digital news surveillance system</a:t>
            </a:r>
          </a:p>
          <a:p>
            <a:r>
              <a:rPr lang="en-GB" b="1" dirty="0">
                <a:solidFill>
                  <a:srgbClr val="50D8AF"/>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675692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398A-4FCF-9AC6-E0C0-0A71DA63DFD8}"/>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Multilingual News Classification</a:t>
            </a:r>
            <a:endParaRPr lang="en-GB" dirty="0"/>
          </a:p>
        </p:txBody>
      </p:sp>
      <p:sp>
        <p:nvSpPr>
          <p:cNvPr id="3" name="Content Placeholder 2">
            <a:extLst>
              <a:ext uri="{FF2B5EF4-FFF2-40B4-BE49-F238E27FC236}">
                <a16:creationId xmlns:a16="http://schemas.microsoft.com/office/drawing/2014/main" id="{01803E1F-2CAA-652F-3DE1-9885F43EB6AB}"/>
              </a:ext>
            </a:extLst>
          </p:cNvPr>
          <p:cNvSpPr>
            <a:spLocks noGrp="1"/>
          </p:cNvSpPr>
          <p:nvPr>
            <p:ph idx="1"/>
          </p:nvPr>
        </p:nvSpPr>
        <p:spPr/>
        <p:txBody>
          <a:bodyPr/>
          <a:lstStyle/>
          <a:p>
            <a:r>
              <a:rPr lang="en-GB" b="1" dirty="0">
                <a:solidFill>
                  <a:srgbClr val="50D8AF"/>
                </a:solidFill>
                <a:latin typeface="Open Sans" pitchFamily="2" charset="0"/>
                <a:ea typeface="Open Sans" pitchFamily="2" charset="0"/>
                <a:cs typeface="Open Sans" pitchFamily="2" charset="0"/>
              </a:rPr>
              <a:t>6 Languages</a:t>
            </a:r>
          </a:p>
          <a:p>
            <a:pPr lvl="1"/>
            <a:r>
              <a:rPr lang="en-GB" dirty="0">
                <a:solidFill>
                  <a:srgbClr val="0C2E8A"/>
                </a:solidFill>
                <a:latin typeface="Open Sans" pitchFamily="2" charset="0"/>
                <a:ea typeface="Open Sans" pitchFamily="2" charset="0"/>
                <a:cs typeface="Open Sans" pitchFamily="2" charset="0"/>
              </a:rPr>
              <a:t>English, French, Spanish, Portuguese, Indonesian, Mandarin</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b="1" dirty="0">
                <a:solidFill>
                  <a:srgbClr val="50D8AF"/>
                </a:solidFill>
                <a:latin typeface="Open Sans" pitchFamily="2" charset="0"/>
                <a:ea typeface="Open Sans" pitchFamily="2" charset="0"/>
                <a:cs typeface="Open Sans" pitchFamily="2" charset="0"/>
              </a:rPr>
              <a:t>6 Categories</a:t>
            </a:r>
          </a:p>
          <a:p>
            <a:pPr lvl="1"/>
            <a:r>
              <a:rPr lang="en-GB" dirty="0">
                <a:solidFill>
                  <a:srgbClr val="0C2E8A"/>
                </a:solidFill>
                <a:latin typeface="Open Sans" pitchFamily="2" charset="0"/>
                <a:ea typeface="Open Sans" pitchFamily="2" charset="0"/>
                <a:cs typeface="Open Sans" pitchFamily="2" charset="0"/>
              </a:rPr>
              <a:t>Entertainment/Arts, Sports, Politics, Science/Technology, Business/Finance, Health/Welfare</a:t>
            </a:r>
          </a:p>
        </p:txBody>
      </p:sp>
      <p:pic>
        <p:nvPicPr>
          <p:cNvPr id="5" name="Picture 4" descr="Graphical user interface, application&#10;&#10;Description automatically generated">
            <a:extLst>
              <a:ext uri="{FF2B5EF4-FFF2-40B4-BE49-F238E27FC236}">
                <a16:creationId xmlns:a16="http://schemas.microsoft.com/office/drawing/2014/main" id="{0D28910B-5304-CBB7-4293-B89109A56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546" y="4001294"/>
            <a:ext cx="5676907" cy="2635620"/>
          </a:xfrm>
          <a:prstGeom prst="rect">
            <a:avLst/>
          </a:prstGeom>
        </p:spPr>
      </p:pic>
      <p:grpSp>
        <p:nvGrpSpPr>
          <p:cNvPr id="7" name="Group 6">
            <a:extLst>
              <a:ext uri="{FF2B5EF4-FFF2-40B4-BE49-F238E27FC236}">
                <a16:creationId xmlns:a16="http://schemas.microsoft.com/office/drawing/2014/main" id="{1CE459C6-71D6-84BF-801D-B8D91BE967EB}"/>
              </a:ext>
            </a:extLst>
          </p:cNvPr>
          <p:cNvGrpSpPr/>
          <p:nvPr/>
        </p:nvGrpSpPr>
        <p:grpSpPr>
          <a:xfrm>
            <a:off x="3734368" y="2722359"/>
            <a:ext cx="4358066" cy="382202"/>
            <a:chOff x="2079304" y="2703576"/>
            <a:chExt cx="4358066" cy="382202"/>
          </a:xfrm>
        </p:grpSpPr>
        <p:pic>
          <p:nvPicPr>
            <p:cNvPr id="1026" name="Picture 2" descr="Flag of the United Kingdom | Britannica">
              <a:extLst>
                <a:ext uri="{FF2B5EF4-FFF2-40B4-BE49-F238E27FC236}">
                  <a16:creationId xmlns:a16="http://schemas.microsoft.com/office/drawing/2014/main" id="{C501C270-A164-F4B1-0880-E20BFD25E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304" y="2703576"/>
              <a:ext cx="737616" cy="368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lag of France - Wikipedia">
              <a:extLst>
                <a:ext uri="{FF2B5EF4-FFF2-40B4-BE49-F238E27FC236}">
                  <a16:creationId xmlns:a16="http://schemas.microsoft.com/office/drawing/2014/main" id="{E6145B8E-57F3-CACB-D1A8-54E19E5AB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08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Spain Sunday: The Flag (and the Pillars of Hercules) – Stuffed Eyes">
              <a:extLst>
                <a:ext uri="{FF2B5EF4-FFF2-40B4-BE49-F238E27FC236}">
                  <a16:creationId xmlns:a16="http://schemas.microsoft.com/office/drawing/2014/main" id="{98996D52-3E08-3027-AED2-AB5271902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172" y="2707590"/>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Flag of Portugal - Wikipedia">
              <a:extLst>
                <a:ext uri="{FF2B5EF4-FFF2-40B4-BE49-F238E27FC236}">
                  <a16:creationId xmlns:a16="http://schemas.microsoft.com/office/drawing/2014/main" id="{EF6CF145-BA26-58EE-CA25-5FC7B47808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226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Flag of Indonesia | Britannica">
              <a:extLst>
                <a:ext uri="{FF2B5EF4-FFF2-40B4-BE49-F238E27FC236}">
                  <a16:creationId xmlns:a16="http://schemas.microsoft.com/office/drawing/2014/main" id="{9882134A-EB39-C02A-8DA2-412E8A0C94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833" y="2707353"/>
              <a:ext cx="566928" cy="3784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Flag of China | Britannica">
              <a:extLst>
                <a:ext uri="{FF2B5EF4-FFF2-40B4-BE49-F238E27FC236}">
                  <a16:creationId xmlns:a16="http://schemas.microsoft.com/office/drawing/2014/main" id="{355E6607-FA38-CE85-1549-D9960A5271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442" y="2707353"/>
              <a:ext cx="566928" cy="3784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942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Multilingual News Classification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dirty="0">
                <a:solidFill>
                  <a:srgbClr val="0C2E8A"/>
                </a:solidFill>
                <a:latin typeface="Open Sans" pitchFamily="2" charset="0"/>
                <a:ea typeface="Open Sans" pitchFamily="2" charset="0"/>
                <a:cs typeface="Open Sans" pitchFamily="2" charset="0"/>
              </a:rPr>
              <a:t>How effective is </a:t>
            </a:r>
            <a:r>
              <a:rPr lang="en-GB" sz="2600" b="1" dirty="0">
                <a:solidFill>
                  <a:srgbClr val="50D8AF"/>
                </a:solidFill>
                <a:latin typeface="Open Sans" pitchFamily="2" charset="0"/>
                <a:ea typeface="Open Sans" pitchFamily="2" charset="0"/>
                <a:cs typeface="Open Sans" pitchFamily="2" charset="0"/>
              </a:rPr>
              <a:t>machine translation </a:t>
            </a:r>
            <a:r>
              <a:rPr lang="en-GB" sz="2600" dirty="0">
                <a:solidFill>
                  <a:srgbClr val="0C2E8A"/>
                </a:solidFill>
                <a:latin typeface="Open Sans" pitchFamily="2" charset="0"/>
                <a:ea typeface="Open Sans" pitchFamily="2" charset="0"/>
                <a:cs typeface="Open Sans" pitchFamily="2" charset="0"/>
              </a:rPr>
              <a:t>(…) as a method of </a:t>
            </a:r>
            <a:r>
              <a:rPr lang="en-GB" sz="2600" b="1" dirty="0" err="1">
                <a:solidFill>
                  <a:srgbClr val="50D8AF"/>
                </a:solidFill>
                <a:latin typeface="Open Sans" pitchFamily="2" charset="0"/>
                <a:ea typeface="Open Sans" pitchFamily="2" charset="0"/>
                <a:cs typeface="Open Sans" pitchFamily="2" charset="0"/>
              </a:rPr>
              <a:t>upsampling</a:t>
            </a:r>
            <a:r>
              <a:rPr lang="en-GB" sz="2600" dirty="0">
                <a:solidFill>
                  <a:srgbClr val="0C2E8A"/>
                </a:solidFill>
                <a:latin typeface="Open Sans" pitchFamily="2" charset="0"/>
                <a:ea typeface="Open Sans" pitchFamily="2" charset="0"/>
                <a:cs typeface="Open Sans" pitchFamily="2" charset="0"/>
              </a:rPr>
              <a:t> in (…) multilingual models?</a:t>
            </a:r>
          </a:p>
          <a:p>
            <a:pPr marL="0" indent="0">
              <a:buNone/>
            </a:pPr>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How effective are models </a:t>
            </a:r>
            <a:r>
              <a:rPr lang="en-GB" sz="2600" b="1" dirty="0">
                <a:solidFill>
                  <a:srgbClr val="50D8AF"/>
                </a:solidFill>
                <a:latin typeface="Open Sans" pitchFamily="2" charset="0"/>
                <a:ea typeface="Open Sans" pitchFamily="2" charset="0"/>
                <a:cs typeface="Open Sans" pitchFamily="2" charset="0"/>
              </a:rPr>
              <a:t>trained on public data </a:t>
            </a:r>
            <a:r>
              <a:rPr lang="en-GB" sz="2600" dirty="0">
                <a:solidFill>
                  <a:srgbClr val="0C2E8A"/>
                </a:solidFill>
                <a:latin typeface="Open Sans" pitchFamily="2" charset="0"/>
                <a:ea typeface="Open Sans" pitchFamily="2" charset="0"/>
                <a:cs typeface="Open Sans" pitchFamily="2" charset="0"/>
              </a:rPr>
              <a:t>(…) when used to </a:t>
            </a:r>
            <a:r>
              <a:rPr lang="en-GB" sz="2600" b="1" dirty="0">
                <a:solidFill>
                  <a:srgbClr val="50D8AF"/>
                </a:solidFill>
                <a:latin typeface="Open Sans" pitchFamily="2" charset="0"/>
                <a:ea typeface="Open Sans" pitchFamily="2" charset="0"/>
                <a:cs typeface="Open Sans" pitchFamily="2" charset="0"/>
              </a:rPr>
              <a:t>classify collected news data </a:t>
            </a:r>
            <a:r>
              <a:rPr lang="en-GB" sz="2600" dirty="0">
                <a:solidFill>
                  <a:srgbClr val="0C2E8A"/>
                </a:solidFill>
                <a:latin typeface="Open Sans" pitchFamily="2" charset="0"/>
                <a:ea typeface="Open Sans" pitchFamily="2" charset="0"/>
                <a:cs typeface="Open Sans" pitchFamily="2" charset="0"/>
              </a:rPr>
              <a:t>directly from sources(…)?</a:t>
            </a:r>
          </a:p>
          <a:p>
            <a:pPr marL="0" indent="0">
              <a:buNone/>
            </a:pPr>
            <a:endParaRPr lang="en-GB" sz="2600" dirty="0">
              <a:solidFill>
                <a:srgbClr val="0C2E8A"/>
              </a:solidFill>
              <a:latin typeface="Open Sans" pitchFamily="2" charset="0"/>
              <a:ea typeface="Open Sans" pitchFamily="2" charset="0"/>
              <a:cs typeface="Open Sans" pitchFamily="2" charset="0"/>
            </a:endParaRPr>
          </a:p>
          <a:p>
            <a:pPr algn="l" rtl="0"/>
            <a:r>
              <a:rPr lang="en-GB" sz="2600" dirty="0">
                <a:solidFill>
                  <a:srgbClr val="0C2E8A"/>
                </a:solidFill>
                <a:effectLst/>
                <a:latin typeface="Open Sans" pitchFamily="2" charset="0"/>
                <a:ea typeface="Open Sans" pitchFamily="2" charset="0"/>
                <a:cs typeface="Open Sans" pitchFamily="2" charset="0"/>
              </a:rPr>
              <a:t>What level of performance can be achieved by </a:t>
            </a:r>
            <a:r>
              <a:rPr lang="en-GB" sz="2600" b="1" dirty="0">
                <a:solidFill>
                  <a:srgbClr val="50D8AF"/>
                </a:solidFill>
                <a:effectLst/>
                <a:latin typeface="Open Sans" pitchFamily="2" charset="0"/>
                <a:ea typeface="Open Sans" pitchFamily="2" charset="0"/>
                <a:cs typeface="Open Sans" pitchFamily="2" charset="0"/>
              </a:rPr>
              <a:t>multilingual models</a:t>
            </a:r>
            <a:r>
              <a:rPr lang="en-GB" sz="2600" dirty="0">
                <a:solidFill>
                  <a:srgbClr val="0C2E8A"/>
                </a:solidFill>
                <a:effectLst/>
                <a:latin typeface="Open Sans" pitchFamily="2" charset="0"/>
                <a:ea typeface="Open Sans" pitchFamily="2" charset="0"/>
                <a:cs typeface="Open Sans" pitchFamily="2" charset="0"/>
              </a:rPr>
              <a:t> (…) on collected articles from </a:t>
            </a:r>
            <a:r>
              <a:rPr lang="en-GB" sz="2600" b="1" dirty="0">
                <a:solidFill>
                  <a:srgbClr val="50D8AF"/>
                </a:solidFill>
                <a:effectLst/>
                <a:latin typeface="Open Sans" pitchFamily="2" charset="0"/>
                <a:ea typeface="Open Sans" pitchFamily="2" charset="0"/>
                <a:cs typeface="Open Sans" pitchFamily="2" charset="0"/>
              </a:rPr>
              <a:t>(real-world) sources</a:t>
            </a:r>
            <a:r>
              <a:rPr lang="en-GB" sz="2600" dirty="0">
                <a:solidFill>
                  <a:srgbClr val="0C2E8A"/>
                </a:solidFill>
                <a:effectLst/>
                <a:latin typeface="Open Sans" pitchFamily="2" charset="0"/>
                <a:ea typeface="Open Sans" pitchFamily="2" charset="0"/>
                <a:cs typeface="Open Sans" pitchFamily="2" charset="0"/>
              </a:rPr>
              <a:t>(…)?</a:t>
            </a:r>
            <a:br>
              <a:rPr lang="en-GB" sz="3200" b="0" i="0" dirty="0">
                <a:solidFill>
                  <a:srgbClr val="5D6879"/>
                </a:solidFill>
                <a:effectLst/>
                <a:latin typeface="Open Sans" pitchFamily="2" charset="0"/>
                <a:ea typeface="Open Sans" pitchFamily="2" charset="0"/>
                <a:cs typeface="Open Sans" pitchFamily="2" charset="0"/>
              </a:rPr>
            </a:br>
            <a:endParaRPr lang="en-GB" sz="32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6033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b="0" i="0" dirty="0">
                <a:solidFill>
                  <a:srgbClr val="0C2E8A"/>
                </a:solidFill>
                <a:effectLst/>
                <a:latin typeface="Open Sans" pitchFamily="2" charset="0"/>
                <a:ea typeface="Open Sans" pitchFamily="2" charset="0"/>
                <a:cs typeface="Open Sans" pitchFamily="2" charset="0"/>
              </a:rPr>
              <a:t>Two state-of-th</a:t>
            </a:r>
            <a:r>
              <a:rPr lang="en-GB" dirty="0">
                <a:solidFill>
                  <a:srgbClr val="0C2E8A"/>
                </a:solidFill>
                <a:latin typeface="Open Sans" pitchFamily="2" charset="0"/>
                <a:ea typeface="Open Sans" pitchFamily="2" charset="0"/>
                <a:cs typeface="Open Sans" pitchFamily="2" charset="0"/>
              </a:rPr>
              <a:t>e-art multilingual transformer models</a:t>
            </a:r>
          </a:p>
          <a:p>
            <a:pPr lvl="1"/>
            <a:r>
              <a:rPr lang="en-GB" sz="3200" b="1" i="0" dirty="0">
                <a:solidFill>
                  <a:srgbClr val="50D8AF"/>
                </a:solidFill>
                <a:effectLst/>
                <a:latin typeface="Open Sans" pitchFamily="2" charset="0"/>
                <a:ea typeface="Open Sans" pitchFamily="2" charset="0"/>
                <a:cs typeface="Open Sans" pitchFamily="2" charset="0"/>
              </a:rPr>
              <a:t>Multilingual BERT (</a:t>
            </a:r>
            <a:r>
              <a:rPr lang="en-GB" sz="3200" b="1" i="0" dirty="0" err="1">
                <a:solidFill>
                  <a:srgbClr val="50D8AF"/>
                </a:solidFill>
                <a:effectLst/>
                <a:latin typeface="Open Sans" pitchFamily="2" charset="0"/>
                <a:ea typeface="Open Sans" pitchFamily="2" charset="0"/>
                <a:cs typeface="Open Sans" pitchFamily="2" charset="0"/>
              </a:rPr>
              <a:t>mBERT</a:t>
            </a:r>
            <a:r>
              <a:rPr lang="en-GB" sz="3200" b="1" i="0" dirty="0">
                <a:solidFill>
                  <a:srgbClr val="50D8AF"/>
                </a:solidFill>
                <a:effectLst/>
                <a:latin typeface="Open Sans" pitchFamily="2" charset="0"/>
                <a:ea typeface="Open Sans" pitchFamily="2" charset="0"/>
                <a:cs typeface="Open Sans" pitchFamily="2" charset="0"/>
              </a:rPr>
              <a:t>)</a:t>
            </a:r>
          </a:p>
          <a:p>
            <a:pPr lvl="1"/>
            <a:r>
              <a:rPr lang="en-GB" sz="3200" b="1" dirty="0">
                <a:solidFill>
                  <a:srgbClr val="50D8AF"/>
                </a:solidFill>
                <a:latin typeface="Open Sans" pitchFamily="2" charset="0"/>
                <a:ea typeface="Open Sans" pitchFamily="2" charset="0"/>
                <a:cs typeface="Open Sans" pitchFamily="2" charset="0"/>
              </a:rPr>
              <a:t>XLM-</a:t>
            </a:r>
            <a:r>
              <a:rPr lang="en-GB" sz="3200" b="1" dirty="0" err="1">
                <a:solidFill>
                  <a:srgbClr val="50D8AF"/>
                </a:solidFill>
                <a:latin typeface="Open Sans" pitchFamily="2" charset="0"/>
                <a:ea typeface="Open Sans" pitchFamily="2" charset="0"/>
                <a:cs typeface="Open Sans" pitchFamily="2" charset="0"/>
              </a:rPr>
              <a:t>RoBERTa</a:t>
            </a:r>
            <a:br>
              <a:rPr lang="en-GB" sz="2800" b="0" i="0" dirty="0">
                <a:solidFill>
                  <a:srgbClr val="5D6879"/>
                </a:solidFill>
                <a:effectLst/>
                <a:latin typeface="Open Sans" pitchFamily="2" charset="0"/>
                <a:ea typeface="Open Sans" pitchFamily="2" charset="0"/>
                <a:cs typeface="Open Sans" pitchFamily="2" charset="0"/>
              </a:rPr>
            </a:br>
            <a:endParaRPr lang="en-GB" sz="28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59526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264E3B67-19C5-3177-6A77-80C60A29A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004" y="2786502"/>
            <a:ext cx="5663992" cy="4247994"/>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Public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From </a:t>
            </a:r>
            <a:r>
              <a:rPr lang="en-GB" sz="2600" b="0" i="0" dirty="0" err="1">
                <a:solidFill>
                  <a:srgbClr val="0C2E8A"/>
                </a:solidFill>
                <a:effectLst/>
                <a:latin typeface="Open Sans" pitchFamily="2" charset="0"/>
                <a:ea typeface="Open Sans" pitchFamily="2" charset="0"/>
                <a:cs typeface="Open Sans" pitchFamily="2" charset="0"/>
              </a:rPr>
              <a:t>Huggingface</a:t>
            </a:r>
            <a:r>
              <a:rPr lang="en-GB" sz="2600" b="0" i="0" dirty="0">
                <a:solidFill>
                  <a:srgbClr val="0C2E8A"/>
                </a:solidFill>
                <a:effectLst/>
                <a:latin typeface="Open Sans" pitchFamily="2" charset="0"/>
                <a:ea typeface="Open Sans" pitchFamily="2" charset="0"/>
                <a:cs typeface="Open Sans" pitchFamily="2" charset="0"/>
              </a:rPr>
              <a:t> hub, </a:t>
            </a:r>
            <a:r>
              <a:rPr lang="en-GB" sz="2600" b="1" i="0" dirty="0">
                <a:solidFill>
                  <a:srgbClr val="50D8AF"/>
                </a:solidFill>
                <a:effectLst/>
                <a:latin typeface="Open Sans" pitchFamily="2" charset="0"/>
                <a:ea typeface="Open Sans" pitchFamily="2" charset="0"/>
                <a:cs typeface="Open Sans" pitchFamily="2" charset="0"/>
              </a:rPr>
              <a:t>3,147 documents</a:t>
            </a:r>
          </a:p>
          <a:p>
            <a:pPr lvl="1"/>
            <a:r>
              <a:rPr lang="en-GB" dirty="0">
                <a:solidFill>
                  <a:srgbClr val="0C2E8A"/>
                </a:solidFill>
                <a:latin typeface="Open Sans" pitchFamily="2" charset="0"/>
                <a:ea typeface="Open Sans" pitchFamily="2" charset="0"/>
                <a:cs typeface="Open Sans" pitchFamily="2" charset="0"/>
              </a:rPr>
              <a:t>Translated into all 6 languages </a:t>
            </a:r>
            <a:r>
              <a:rPr lang="en-GB" b="1" dirty="0">
                <a:solidFill>
                  <a:srgbClr val="50D8AF"/>
                </a:solidFill>
                <a:latin typeface="Open Sans" pitchFamily="2" charset="0"/>
                <a:ea typeface="Open Sans" pitchFamily="2" charset="0"/>
                <a:cs typeface="Open Sans" pitchFamily="2" charset="0"/>
              </a:rPr>
              <a:t>(18,882 documents)</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062395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063BC5E6-C495-05FB-C8A9-25A4E4843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951" y="3026664"/>
            <a:ext cx="8287513" cy="4143757"/>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Real-world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Collected from real-world sources of each language</a:t>
            </a:r>
          </a:p>
          <a:p>
            <a:pPr lvl="1"/>
            <a:r>
              <a:rPr lang="en-GB" dirty="0">
                <a:solidFill>
                  <a:srgbClr val="0C2E8A"/>
                </a:solidFill>
                <a:latin typeface="Open Sans" pitchFamily="2" charset="0"/>
                <a:ea typeface="Open Sans" pitchFamily="2" charset="0"/>
                <a:cs typeface="Open Sans" pitchFamily="2" charset="0"/>
              </a:rPr>
              <a:t>Self-categorised by URL and RSS feed</a:t>
            </a:r>
          </a:p>
          <a:p>
            <a:r>
              <a:rPr lang="en-GB" b="1" i="0" dirty="0">
                <a:solidFill>
                  <a:srgbClr val="50D8AF"/>
                </a:solidFill>
                <a:effectLst/>
                <a:latin typeface="Open Sans" pitchFamily="2" charset="0"/>
                <a:ea typeface="Open Sans" pitchFamily="2" charset="0"/>
                <a:cs typeface="Open Sans" pitchFamily="2" charset="0"/>
              </a:rPr>
              <a:t>12,846 Documents</a:t>
            </a: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807100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of </a:t>
            </a:r>
            <a:r>
              <a:rPr lang="en-GB" b="1" dirty="0" err="1">
                <a:solidFill>
                  <a:srgbClr val="0C2E8A"/>
                </a:solidFill>
                <a:latin typeface="Open Sans" pitchFamily="2" charset="0"/>
                <a:ea typeface="Open Sans" pitchFamily="2" charset="0"/>
                <a:cs typeface="Open Sans" pitchFamily="2" charset="0"/>
              </a:rPr>
              <a:t>Upsampling</a:t>
            </a:r>
            <a:endParaRPr lang="en-GB" b="1" dirty="0">
              <a:solidFill>
                <a:srgbClr val="0C2E8A"/>
              </a:solidFill>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Trained and tested models on English only public data, then on multilingual public data.</a:t>
            </a: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b="0" i="0" dirty="0">
                <a:solidFill>
                  <a:srgbClr val="0C2E8A"/>
                </a:solidFill>
                <a:effectLst/>
                <a:latin typeface="Open Sans" pitchFamily="2" charset="0"/>
                <a:ea typeface="Open Sans" pitchFamily="2" charset="0"/>
                <a:cs typeface="Open Sans" pitchFamily="2" charset="0"/>
              </a:rPr>
              <a:t>Improved performance on multilingual dataset</a:t>
            </a:r>
          </a:p>
          <a:p>
            <a:pPr marL="0" indent="0">
              <a:buNone/>
            </a:pP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pic>
        <p:nvPicPr>
          <p:cNvPr id="6" name="Picture 5">
            <a:extLst>
              <a:ext uri="{FF2B5EF4-FFF2-40B4-BE49-F238E27FC236}">
                <a16:creationId xmlns:a16="http://schemas.microsoft.com/office/drawing/2014/main" id="{C260C31B-7E84-C353-3FC3-807A490FE61E}"/>
              </a:ext>
            </a:extLst>
          </p:cNvPr>
          <p:cNvPicPr>
            <a:picLocks noChangeAspect="1"/>
          </p:cNvPicPr>
          <p:nvPr/>
        </p:nvPicPr>
        <p:blipFill>
          <a:blip r:embed="rId3"/>
          <a:stretch>
            <a:fillRect/>
          </a:stretch>
        </p:blipFill>
        <p:spPr>
          <a:xfrm>
            <a:off x="838200" y="2867745"/>
            <a:ext cx="10384076" cy="1450505"/>
          </a:xfrm>
          <a:prstGeom prst="rect">
            <a:avLst/>
          </a:prstGeom>
        </p:spPr>
      </p:pic>
    </p:spTree>
    <p:extLst>
      <p:ext uri="{BB962C8B-B14F-4D97-AF65-F5344CB8AC3E}">
        <p14:creationId xmlns:p14="http://schemas.microsoft.com/office/powerpoint/2010/main" val="240873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collects news data and provides visualisations</a:t>
            </a:r>
          </a:p>
        </p:txBody>
      </p:sp>
      <p:pic>
        <p:nvPicPr>
          <p:cNvPr id="5" name="Picture 4" descr="Graphical user interface, application, map, scatter chart&#10;&#10;Description automatically generated">
            <a:extLst>
              <a:ext uri="{FF2B5EF4-FFF2-40B4-BE49-F238E27FC236}">
                <a16:creationId xmlns:a16="http://schemas.microsoft.com/office/drawing/2014/main" id="{2451993C-185D-A55C-D01F-620D4BA62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945" y="2388234"/>
            <a:ext cx="8054109" cy="4204906"/>
          </a:xfrm>
          <a:prstGeom prst="rect">
            <a:avLst/>
          </a:prstGeom>
        </p:spPr>
      </p:pic>
    </p:spTree>
    <p:extLst>
      <p:ext uri="{BB962C8B-B14F-4D97-AF65-F5344CB8AC3E}">
        <p14:creationId xmlns:p14="http://schemas.microsoft.com/office/powerpoint/2010/main" val="2830827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 transferability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Previously trained models tested on real-world dataset.</a:t>
            </a:r>
          </a:p>
          <a:p>
            <a:pPr lvl="1"/>
            <a:r>
              <a:rPr lang="en-GB" sz="2200" dirty="0">
                <a:solidFill>
                  <a:srgbClr val="0C2E8A"/>
                </a:solidFill>
                <a:latin typeface="Open Sans" pitchFamily="2" charset="0"/>
                <a:ea typeface="Open Sans" pitchFamily="2" charset="0"/>
                <a:cs typeface="Open Sans" pitchFamily="2" charset="0"/>
              </a:rPr>
              <a:t>Compared against static baseline models</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Outperform baselines, yet significant performance loss</a:t>
            </a:r>
          </a:p>
        </p:txBody>
      </p:sp>
      <p:pic>
        <p:nvPicPr>
          <p:cNvPr id="5" name="Picture 4">
            <a:extLst>
              <a:ext uri="{FF2B5EF4-FFF2-40B4-BE49-F238E27FC236}">
                <a16:creationId xmlns:a16="http://schemas.microsoft.com/office/drawing/2014/main" id="{8AF913E1-7640-74DA-3B3A-D09D565215CE}"/>
              </a:ext>
            </a:extLst>
          </p:cNvPr>
          <p:cNvPicPr>
            <a:picLocks noChangeAspect="1"/>
          </p:cNvPicPr>
          <p:nvPr/>
        </p:nvPicPr>
        <p:blipFill>
          <a:blip r:embed="rId3"/>
          <a:stretch>
            <a:fillRect/>
          </a:stretch>
        </p:blipFill>
        <p:spPr>
          <a:xfrm>
            <a:off x="1106798" y="2978585"/>
            <a:ext cx="8954276" cy="1668925"/>
          </a:xfrm>
          <a:prstGeom prst="rect">
            <a:avLst/>
          </a:prstGeom>
        </p:spPr>
      </p:pic>
    </p:spTree>
    <p:extLst>
      <p:ext uri="{BB962C8B-B14F-4D97-AF65-F5344CB8AC3E}">
        <p14:creationId xmlns:p14="http://schemas.microsoft.com/office/powerpoint/2010/main" val="48656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on real-world data</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 and test models on real-world collected data</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XLM-</a:t>
            </a:r>
            <a:r>
              <a:rPr lang="en-GB" sz="2600" dirty="0" err="1">
                <a:solidFill>
                  <a:srgbClr val="0C2E8A"/>
                </a:solidFill>
                <a:latin typeface="Open Sans" pitchFamily="2" charset="0"/>
                <a:ea typeface="Open Sans" pitchFamily="2" charset="0"/>
                <a:cs typeface="Open Sans" pitchFamily="2" charset="0"/>
              </a:rPr>
              <a:t>RoBERTa</a:t>
            </a:r>
            <a:r>
              <a:rPr lang="en-GB" sz="2600" dirty="0">
                <a:solidFill>
                  <a:srgbClr val="0C2E8A"/>
                </a:solidFill>
                <a:latin typeface="Open Sans" pitchFamily="2" charset="0"/>
                <a:ea typeface="Open Sans" pitchFamily="2" charset="0"/>
                <a:cs typeface="Open Sans" pitchFamily="2" charset="0"/>
              </a:rPr>
              <a:t> model has high accuracy on real-world data</a:t>
            </a:r>
          </a:p>
          <a:p>
            <a:pPr lvl="1"/>
            <a:r>
              <a:rPr lang="en-GB" sz="2200" dirty="0">
                <a:solidFill>
                  <a:srgbClr val="0C2E8A"/>
                </a:solidFill>
                <a:latin typeface="Open Sans" pitchFamily="2" charset="0"/>
                <a:ea typeface="Open Sans" pitchFamily="2" charset="0"/>
                <a:cs typeface="Open Sans" pitchFamily="2" charset="0"/>
              </a:rPr>
              <a:t>However, lower than models trained on public data</a:t>
            </a:r>
          </a:p>
        </p:txBody>
      </p:sp>
      <p:pic>
        <p:nvPicPr>
          <p:cNvPr id="6" name="Picture 5">
            <a:extLst>
              <a:ext uri="{FF2B5EF4-FFF2-40B4-BE49-F238E27FC236}">
                <a16:creationId xmlns:a16="http://schemas.microsoft.com/office/drawing/2014/main" id="{13D9AF1E-1AF5-4EA4-4C4B-34D9A073D933}"/>
              </a:ext>
            </a:extLst>
          </p:cNvPr>
          <p:cNvPicPr>
            <a:picLocks noChangeAspect="1"/>
          </p:cNvPicPr>
          <p:nvPr/>
        </p:nvPicPr>
        <p:blipFill>
          <a:blip r:embed="rId3"/>
          <a:stretch>
            <a:fillRect/>
          </a:stretch>
        </p:blipFill>
        <p:spPr>
          <a:xfrm>
            <a:off x="1434394" y="2777486"/>
            <a:ext cx="8021502" cy="1223808"/>
          </a:xfrm>
          <a:prstGeom prst="rect">
            <a:avLst/>
          </a:prstGeom>
        </p:spPr>
      </p:pic>
    </p:spTree>
    <p:extLst>
      <p:ext uri="{BB962C8B-B14F-4D97-AF65-F5344CB8AC3E}">
        <p14:creationId xmlns:p14="http://schemas.microsoft.com/office/powerpoint/2010/main" val="2903279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Summary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1" dirty="0">
                <a:solidFill>
                  <a:srgbClr val="50D8AF"/>
                </a:solidFill>
                <a:latin typeface="Open Sans" pitchFamily="2" charset="0"/>
                <a:ea typeface="Open Sans" pitchFamily="2" charset="0"/>
                <a:cs typeface="Open Sans" pitchFamily="2" charset="0"/>
              </a:rPr>
              <a:t>Digital News Surveillance System</a:t>
            </a:r>
            <a:endParaRPr lang="en-GB" sz="1000" b="1" dirty="0">
              <a:solidFill>
                <a:srgbClr val="50D8AF"/>
              </a:solidFill>
              <a:latin typeface="Open Sans" pitchFamily="2" charset="0"/>
              <a:ea typeface="Open Sans" pitchFamily="2" charset="0"/>
              <a:cs typeface="Open Sans" pitchFamily="2" charset="0"/>
            </a:endParaRPr>
          </a:p>
          <a:p>
            <a:pPr lvl="1"/>
            <a:r>
              <a:rPr lang="en-GB" sz="2200" dirty="0">
                <a:solidFill>
                  <a:srgbClr val="0C2E8A"/>
                </a:solidFill>
                <a:latin typeface="Open Sans" pitchFamily="2" charset="0"/>
                <a:ea typeface="Open Sans" pitchFamily="2" charset="0"/>
                <a:cs typeface="Open Sans" pitchFamily="2" charset="0"/>
              </a:rPr>
              <a:t>Collect webpage and RSS feed data from multilingual sources</a:t>
            </a:r>
          </a:p>
          <a:p>
            <a:pPr lvl="1"/>
            <a:r>
              <a:rPr lang="en-GB" sz="2200" dirty="0">
                <a:solidFill>
                  <a:srgbClr val="0C2E8A"/>
                </a:solidFill>
                <a:latin typeface="Open Sans" pitchFamily="2" charset="0"/>
                <a:ea typeface="Open Sans" pitchFamily="2" charset="0"/>
                <a:cs typeface="Open Sans" pitchFamily="2" charset="0"/>
              </a:rPr>
              <a:t>Classify results into category</a:t>
            </a:r>
          </a:p>
          <a:p>
            <a:pPr lvl="1"/>
            <a:r>
              <a:rPr lang="en-GB" sz="2200" dirty="0">
                <a:solidFill>
                  <a:srgbClr val="0C2E8A"/>
                </a:solidFill>
                <a:latin typeface="Open Sans" pitchFamily="2" charset="0"/>
                <a:ea typeface="Open Sans" pitchFamily="2" charset="0"/>
                <a:cs typeface="Open Sans" pitchFamily="2" charset="0"/>
              </a:rPr>
              <a:t>Produce visualisations from article data</a:t>
            </a:r>
          </a:p>
          <a:p>
            <a:pPr lvl="2"/>
            <a:r>
              <a:rPr lang="en-GB" sz="1800" b="1" dirty="0">
                <a:solidFill>
                  <a:srgbClr val="50D8AF"/>
                </a:solidFill>
                <a:latin typeface="Open Sans" pitchFamily="2" charset="0"/>
                <a:ea typeface="Open Sans" pitchFamily="2" charset="0"/>
                <a:cs typeface="Open Sans" pitchFamily="2" charset="0"/>
              </a:rPr>
              <a:t>4.44/5</a:t>
            </a:r>
            <a:r>
              <a:rPr lang="en-GB" sz="1800" dirty="0">
                <a:solidFill>
                  <a:srgbClr val="0C2E8A"/>
                </a:solidFill>
                <a:latin typeface="Open Sans" pitchFamily="2" charset="0"/>
                <a:ea typeface="Open Sans" pitchFamily="2" charset="0"/>
                <a:cs typeface="Open Sans" pitchFamily="2" charset="0"/>
              </a:rPr>
              <a:t> Easy to understand, </a:t>
            </a:r>
            <a:r>
              <a:rPr lang="en-GB" sz="1800" b="1" dirty="0">
                <a:solidFill>
                  <a:srgbClr val="50D8AF"/>
                </a:solidFill>
                <a:latin typeface="Open Sans" pitchFamily="2" charset="0"/>
                <a:ea typeface="Open Sans" pitchFamily="2" charset="0"/>
                <a:cs typeface="Open Sans" pitchFamily="2" charset="0"/>
              </a:rPr>
              <a:t>4.78/5</a:t>
            </a:r>
            <a:r>
              <a:rPr lang="en-GB" sz="1800" dirty="0">
                <a:solidFill>
                  <a:srgbClr val="0C2E8A"/>
                </a:solidFill>
                <a:latin typeface="Open Sans" pitchFamily="2" charset="0"/>
                <a:ea typeface="Open Sans" pitchFamily="2" charset="0"/>
                <a:cs typeface="Open Sans" pitchFamily="2" charset="0"/>
              </a:rPr>
              <a:t> Representative of data</a:t>
            </a:r>
          </a:p>
          <a:p>
            <a:pPr lvl="1"/>
            <a:r>
              <a:rPr lang="en-GB" sz="2200" dirty="0">
                <a:solidFill>
                  <a:srgbClr val="0C2E8A"/>
                </a:solidFill>
                <a:latin typeface="Open Sans" pitchFamily="2" charset="0"/>
                <a:ea typeface="Open Sans" pitchFamily="2" charset="0"/>
                <a:cs typeface="Open Sans" pitchFamily="2" charset="0"/>
              </a:rPr>
              <a:t>Provides web interface for controlling the system</a:t>
            </a:r>
          </a:p>
          <a:p>
            <a:pPr lvl="2"/>
            <a:r>
              <a:rPr lang="en-GB" sz="1800" b="1" dirty="0">
                <a:solidFill>
                  <a:srgbClr val="50D8AF"/>
                </a:solidFill>
                <a:latin typeface="Open Sans" pitchFamily="2" charset="0"/>
                <a:ea typeface="Open Sans" pitchFamily="2" charset="0"/>
                <a:cs typeface="Open Sans" pitchFamily="2" charset="0"/>
              </a:rPr>
              <a:t>4/5</a:t>
            </a:r>
            <a:r>
              <a:rPr lang="en-GB" sz="1800" dirty="0">
                <a:solidFill>
                  <a:srgbClr val="0C2E8A"/>
                </a:solidFill>
                <a:latin typeface="Open Sans" pitchFamily="2" charset="0"/>
                <a:ea typeface="Open Sans" pitchFamily="2" charset="0"/>
                <a:cs typeface="Open Sans" pitchFamily="2" charset="0"/>
              </a:rPr>
              <a:t> Intuitive, </a:t>
            </a:r>
            <a:r>
              <a:rPr lang="en-GB" sz="1800" b="1" dirty="0">
                <a:solidFill>
                  <a:srgbClr val="50D8AF"/>
                </a:solidFill>
                <a:latin typeface="Open Sans" pitchFamily="2" charset="0"/>
                <a:ea typeface="Open Sans" pitchFamily="2" charset="0"/>
                <a:cs typeface="Open Sans" pitchFamily="2" charset="0"/>
              </a:rPr>
              <a:t>4.56/5</a:t>
            </a:r>
            <a:r>
              <a:rPr lang="en-GB" sz="1800" dirty="0">
                <a:solidFill>
                  <a:srgbClr val="0C2E8A"/>
                </a:solidFill>
                <a:latin typeface="Open Sans" pitchFamily="2" charset="0"/>
                <a:ea typeface="Open Sans" pitchFamily="2" charset="0"/>
                <a:cs typeface="Open Sans" pitchFamily="2" charset="0"/>
              </a:rPr>
              <a:t> Clearly presented, </a:t>
            </a:r>
            <a:r>
              <a:rPr lang="en-GB" sz="1800" dirty="0">
                <a:solidFill>
                  <a:srgbClr val="50D8AF"/>
                </a:solidFill>
                <a:latin typeface="Open Sans" pitchFamily="2" charset="0"/>
                <a:ea typeface="Open Sans" pitchFamily="2" charset="0"/>
                <a:cs typeface="Open Sans" pitchFamily="2" charset="0"/>
              </a:rPr>
              <a:t> </a:t>
            </a:r>
            <a:r>
              <a:rPr lang="en-GB" sz="1800" b="1" dirty="0">
                <a:solidFill>
                  <a:srgbClr val="50D8AF"/>
                </a:solidFill>
                <a:latin typeface="Open Sans" pitchFamily="2" charset="0"/>
                <a:ea typeface="Open Sans" pitchFamily="2" charset="0"/>
                <a:cs typeface="Open Sans" pitchFamily="2" charset="0"/>
              </a:rPr>
              <a:t>3.89/5</a:t>
            </a:r>
            <a:r>
              <a:rPr lang="en-GB" sz="1800" dirty="0">
                <a:solidFill>
                  <a:srgbClr val="50D8AF"/>
                </a:solidFill>
                <a:latin typeface="Open Sans" pitchFamily="2" charset="0"/>
                <a:ea typeface="Open Sans" pitchFamily="2" charset="0"/>
                <a:cs typeface="Open Sans" pitchFamily="2" charset="0"/>
              </a:rPr>
              <a:t> </a:t>
            </a:r>
            <a:r>
              <a:rPr lang="en-GB" sz="1800" dirty="0">
                <a:solidFill>
                  <a:srgbClr val="0C2E8A"/>
                </a:solidFill>
                <a:latin typeface="Open Sans" pitchFamily="2" charset="0"/>
                <a:ea typeface="Open Sans" pitchFamily="2" charset="0"/>
                <a:cs typeface="Open Sans" pitchFamily="2" charset="0"/>
              </a:rPr>
              <a:t>aesthetically appealing</a:t>
            </a:r>
          </a:p>
          <a:p>
            <a:r>
              <a:rPr lang="en-GB" sz="2600" b="1" dirty="0">
                <a:solidFill>
                  <a:srgbClr val="50D8AF"/>
                </a:solidFill>
                <a:latin typeface="Open Sans" pitchFamily="2" charset="0"/>
                <a:ea typeface="Open Sans" pitchFamily="2" charset="0"/>
                <a:cs typeface="Open Sans" pitchFamily="2" charset="0"/>
              </a:rPr>
              <a:t>Multilingual news classification experiment</a:t>
            </a:r>
          </a:p>
          <a:p>
            <a:pPr lvl="1"/>
            <a:r>
              <a:rPr lang="en-GB" sz="2200" dirty="0">
                <a:solidFill>
                  <a:srgbClr val="0C2E8A"/>
                </a:solidFill>
                <a:latin typeface="Open Sans" pitchFamily="2" charset="0"/>
                <a:ea typeface="Open Sans" pitchFamily="2" charset="0"/>
                <a:cs typeface="Open Sans" pitchFamily="2" charset="0"/>
              </a:rPr>
              <a:t>Machine translation can be used to </a:t>
            </a:r>
            <a:r>
              <a:rPr lang="en-GB" sz="2200" dirty="0" err="1">
                <a:solidFill>
                  <a:srgbClr val="0C2E8A"/>
                </a:solidFill>
                <a:latin typeface="Open Sans" pitchFamily="2" charset="0"/>
                <a:ea typeface="Open Sans" pitchFamily="2" charset="0"/>
                <a:cs typeface="Open Sans" pitchFamily="2" charset="0"/>
              </a:rPr>
              <a:t>upsample</a:t>
            </a:r>
            <a:r>
              <a:rPr lang="en-GB" sz="2200" dirty="0">
                <a:solidFill>
                  <a:srgbClr val="0C2E8A"/>
                </a:solidFill>
                <a:latin typeface="Open Sans" pitchFamily="2" charset="0"/>
                <a:ea typeface="Open Sans" pitchFamily="2" charset="0"/>
                <a:cs typeface="Open Sans" pitchFamily="2" charset="0"/>
              </a:rPr>
              <a:t> data</a:t>
            </a:r>
          </a:p>
          <a:p>
            <a:pPr lvl="1"/>
            <a:r>
              <a:rPr lang="en-GB" sz="2200" dirty="0">
                <a:solidFill>
                  <a:srgbClr val="0C2E8A"/>
                </a:solidFill>
                <a:latin typeface="Open Sans" pitchFamily="2" charset="0"/>
                <a:ea typeface="Open Sans" pitchFamily="2" charset="0"/>
                <a:cs typeface="Open Sans" pitchFamily="2" charset="0"/>
              </a:rPr>
              <a:t>Multilingual models can achieve high </a:t>
            </a:r>
            <a:r>
              <a:rPr lang="en-GB" sz="2200" b="1" dirty="0">
                <a:solidFill>
                  <a:srgbClr val="50D8AF"/>
                </a:solidFill>
                <a:latin typeface="Open Sans" pitchFamily="2" charset="0"/>
                <a:ea typeface="Open Sans" pitchFamily="2" charset="0"/>
                <a:cs typeface="Open Sans" pitchFamily="2" charset="0"/>
              </a:rPr>
              <a:t>(~89%) </a:t>
            </a:r>
            <a:r>
              <a:rPr lang="en-GB" sz="2200" dirty="0">
                <a:solidFill>
                  <a:srgbClr val="0C2E8A"/>
                </a:solidFill>
                <a:latin typeface="Open Sans" pitchFamily="2" charset="0"/>
                <a:ea typeface="Open Sans" pitchFamily="2" charset="0"/>
                <a:cs typeface="Open Sans" pitchFamily="2" charset="0"/>
              </a:rPr>
              <a:t>accuracy on real-world data</a:t>
            </a:r>
          </a:p>
        </p:txBody>
      </p:sp>
    </p:spTree>
    <p:extLst>
      <p:ext uri="{BB962C8B-B14F-4D97-AF65-F5344CB8AC3E}">
        <p14:creationId xmlns:p14="http://schemas.microsoft.com/office/powerpoint/2010/main" val="349772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However, there are some issues in the current system:</a:t>
            </a:r>
          </a:p>
          <a:p>
            <a:pPr lvl="1"/>
            <a:r>
              <a:rPr lang="en-GB" dirty="0">
                <a:solidFill>
                  <a:srgbClr val="0C2E8A"/>
                </a:solidFill>
                <a:latin typeface="Open Sans" pitchFamily="2" charset="0"/>
                <a:ea typeface="Open Sans" pitchFamily="2" charset="0"/>
                <a:cs typeface="Open Sans" pitchFamily="2" charset="0"/>
              </a:rPr>
              <a:t>Data collection methods are limited</a:t>
            </a:r>
          </a:p>
          <a:p>
            <a:pPr lvl="1"/>
            <a:r>
              <a:rPr lang="en-GB" dirty="0">
                <a:solidFill>
                  <a:srgbClr val="0C2E8A"/>
                </a:solidFill>
                <a:latin typeface="Open Sans" pitchFamily="2" charset="0"/>
                <a:ea typeface="Open Sans" pitchFamily="2" charset="0"/>
                <a:cs typeface="Open Sans" pitchFamily="2" charset="0"/>
              </a:rPr>
              <a:t>The system relies on machine translation, which can be biased.</a:t>
            </a:r>
          </a:p>
          <a:p>
            <a:r>
              <a:rPr lang="en-GB" dirty="0">
                <a:solidFill>
                  <a:srgbClr val="0C2E8A"/>
                </a:solidFill>
                <a:latin typeface="Open Sans" pitchFamily="2" charset="0"/>
                <a:ea typeface="Open Sans" pitchFamily="2" charset="0"/>
                <a:cs typeface="Open Sans" pitchFamily="2" charset="0"/>
              </a:rPr>
              <a:t>This project aims to improve the system in these areas</a:t>
            </a:r>
          </a:p>
          <a:p>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4264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Aims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b="1" dirty="0">
                <a:solidFill>
                  <a:srgbClr val="50D8AF"/>
                </a:solidFill>
                <a:latin typeface="Open Sans" pitchFamily="2" charset="0"/>
                <a:ea typeface="Open Sans" pitchFamily="2" charset="0"/>
                <a:cs typeface="Open Sans" pitchFamily="2" charset="0"/>
              </a:rPr>
              <a:t>Digital news surveillance system</a:t>
            </a:r>
          </a:p>
          <a:p>
            <a:r>
              <a:rPr lang="en-GB" dirty="0">
                <a:solidFill>
                  <a:srgbClr val="0C2E8A"/>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284241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Improved, robust multilingual news collection system</a:t>
            </a:r>
          </a:p>
          <a:p>
            <a:pPr lvl="1"/>
            <a:r>
              <a:rPr lang="en-GB" dirty="0">
                <a:solidFill>
                  <a:srgbClr val="0C2E8A"/>
                </a:solidFill>
                <a:latin typeface="Open Sans" pitchFamily="2" charset="0"/>
                <a:ea typeface="Open Sans" pitchFamily="2" charset="0"/>
                <a:cs typeface="Open Sans" pitchFamily="2" charset="0"/>
              </a:rPr>
              <a:t>News websites and RSS feeds</a:t>
            </a:r>
          </a:p>
          <a:p>
            <a:r>
              <a:rPr lang="en-GB" dirty="0">
                <a:solidFill>
                  <a:srgbClr val="0C2E8A"/>
                </a:solidFill>
                <a:latin typeface="Open Sans" pitchFamily="2" charset="0"/>
                <a:ea typeface="Open Sans" pitchFamily="2" charset="0"/>
                <a:cs typeface="Open Sans" pitchFamily="2" charset="0"/>
              </a:rPr>
              <a:t>Real-time news data visualisations</a:t>
            </a:r>
          </a:p>
          <a:p>
            <a:r>
              <a:rPr lang="en-GB" dirty="0">
                <a:solidFill>
                  <a:srgbClr val="0C2E8A"/>
                </a:solidFill>
                <a:latin typeface="Open Sans" pitchFamily="2" charset="0"/>
                <a:ea typeface="Open Sans" pitchFamily="2" charset="0"/>
                <a:cs typeface="Open Sans" pitchFamily="2" charset="0"/>
              </a:rPr>
              <a:t>Web interface for viewing/controlling system</a:t>
            </a:r>
          </a:p>
        </p:txBody>
      </p:sp>
    </p:spTree>
    <p:extLst>
      <p:ext uri="{BB962C8B-B14F-4D97-AF65-F5344CB8AC3E}">
        <p14:creationId xmlns:p14="http://schemas.microsoft.com/office/powerpoint/2010/main" val="320516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System Design</a:t>
            </a:r>
          </a:p>
        </p:txBody>
      </p:sp>
      <p:pic>
        <p:nvPicPr>
          <p:cNvPr id="7" name="Content Placeholder 6" descr="Graphical user interface, diagram&#10;&#10;Description automatically generated">
            <a:extLst>
              <a:ext uri="{FF2B5EF4-FFF2-40B4-BE49-F238E27FC236}">
                <a16:creationId xmlns:a16="http://schemas.microsoft.com/office/drawing/2014/main" id="{6EEB1D71-E150-6412-C258-904CF5F12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600" y="1326860"/>
            <a:ext cx="7924800" cy="5393038"/>
          </a:xfrm>
        </p:spPr>
      </p:pic>
    </p:spTree>
    <p:extLst>
      <p:ext uri="{BB962C8B-B14F-4D97-AF65-F5344CB8AC3E}">
        <p14:creationId xmlns:p14="http://schemas.microsoft.com/office/powerpoint/2010/main" val="366968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lnSpcReduction="10000"/>
          </a:bodyPr>
          <a:lstStyle/>
          <a:p>
            <a:r>
              <a:rPr lang="en-GB" b="1" dirty="0">
                <a:solidFill>
                  <a:srgbClr val="DD8B33"/>
                </a:solidFill>
                <a:latin typeface="Open Sans" pitchFamily="2" charset="0"/>
                <a:ea typeface="Open Sans" pitchFamily="2" charset="0"/>
                <a:cs typeface="Open Sans" pitchFamily="2" charset="0"/>
              </a:rPr>
              <a:t>Data collection</a:t>
            </a:r>
          </a:p>
          <a:p>
            <a:pPr lvl="1"/>
            <a:r>
              <a:rPr lang="en-GB" dirty="0">
                <a:solidFill>
                  <a:srgbClr val="DD8B33"/>
                </a:solidFill>
                <a:latin typeface="Open Sans" pitchFamily="2" charset="0"/>
                <a:ea typeface="Open Sans" pitchFamily="2" charset="0"/>
                <a:cs typeface="Open Sans" pitchFamily="2" charset="0"/>
              </a:rPr>
              <a:t>Responsible for obtaining new articles</a:t>
            </a:r>
          </a:p>
          <a:p>
            <a:r>
              <a:rPr lang="en-GB" b="1" dirty="0">
                <a:solidFill>
                  <a:srgbClr val="2F8042"/>
                </a:solidFill>
                <a:latin typeface="Open Sans" pitchFamily="2" charset="0"/>
                <a:ea typeface="Open Sans" pitchFamily="2" charset="0"/>
                <a:cs typeface="Open Sans" pitchFamily="2" charset="0"/>
              </a:rPr>
              <a:t>Data processing</a:t>
            </a:r>
          </a:p>
          <a:p>
            <a:pPr lvl="1"/>
            <a:r>
              <a:rPr lang="en-GB" dirty="0">
                <a:solidFill>
                  <a:srgbClr val="2F8042"/>
                </a:solidFill>
                <a:latin typeface="Open Sans" pitchFamily="2" charset="0"/>
                <a:ea typeface="Open Sans" pitchFamily="2" charset="0"/>
                <a:cs typeface="Open Sans" pitchFamily="2" charset="0"/>
              </a:rPr>
              <a:t>Parsing and classifying news data</a:t>
            </a:r>
          </a:p>
          <a:p>
            <a:r>
              <a:rPr lang="en-GB" b="1" dirty="0">
                <a:solidFill>
                  <a:srgbClr val="DB060B"/>
                </a:solidFill>
                <a:latin typeface="Open Sans" pitchFamily="2" charset="0"/>
                <a:ea typeface="Open Sans" pitchFamily="2" charset="0"/>
                <a:cs typeface="Open Sans" pitchFamily="2" charset="0"/>
              </a:rPr>
              <a:t>Data management</a:t>
            </a:r>
          </a:p>
          <a:p>
            <a:pPr lvl="1"/>
            <a:r>
              <a:rPr lang="en-GB" dirty="0">
                <a:solidFill>
                  <a:srgbClr val="DB060B"/>
                </a:solidFill>
                <a:latin typeface="Open Sans" pitchFamily="2" charset="0"/>
                <a:ea typeface="Open Sans" pitchFamily="2" charset="0"/>
                <a:cs typeface="Open Sans" pitchFamily="2" charset="0"/>
              </a:rPr>
              <a:t>Storing data permanently</a:t>
            </a:r>
          </a:p>
          <a:p>
            <a:r>
              <a:rPr lang="en-GB" b="1" dirty="0">
                <a:solidFill>
                  <a:srgbClr val="33BBEE"/>
                </a:solidFill>
                <a:latin typeface="Open Sans" pitchFamily="2" charset="0"/>
                <a:ea typeface="Open Sans" pitchFamily="2" charset="0"/>
                <a:cs typeface="Open Sans" pitchFamily="2" charset="0"/>
              </a:rPr>
              <a:t>Data presentation</a:t>
            </a:r>
          </a:p>
          <a:p>
            <a:pPr lvl="1"/>
            <a:r>
              <a:rPr lang="en-GB" dirty="0">
                <a:solidFill>
                  <a:srgbClr val="33BBEE"/>
                </a:solidFill>
                <a:latin typeface="Open Sans" pitchFamily="2" charset="0"/>
                <a:ea typeface="Open Sans" pitchFamily="2" charset="0"/>
                <a:cs typeface="Open Sans" pitchFamily="2" charset="0"/>
              </a:rPr>
              <a:t>Allow viewing of data and system state</a:t>
            </a:r>
          </a:p>
          <a:p>
            <a:r>
              <a:rPr lang="en-GB" b="1" dirty="0">
                <a:solidFill>
                  <a:srgbClr val="6B2D88"/>
                </a:solidFill>
                <a:latin typeface="Open Sans" pitchFamily="2" charset="0"/>
                <a:ea typeface="Open Sans" pitchFamily="2" charset="0"/>
                <a:cs typeface="Open Sans" pitchFamily="2" charset="0"/>
              </a:rPr>
              <a:t>System Coordination</a:t>
            </a:r>
          </a:p>
          <a:p>
            <a:pPr lvl="1"/>
            <a:r>
              <a:rPr lang="en-GB" dirty="0">
                <a:solidFill>
                  <a:srgbClr val="6B2D88"/>
                </a:solidFill>
                <a:latin typeface="Open Sans" pitchFamily="2" charset="0"/>
                <a:ea typeface="Open Sans" pitchFamily="2" charset="0"/>
                <a:cs typeface="Open Sans" pitchFamily="2" charset="0"/>
              </a:rPr>
              <a:t>Bringing everything together</a:t>
            </a:r>
          </a:p>
        </p:txBody>
      </p:sp>
    </p:spTree>
    <p:extLst>
      <p:ext uri="{BB962C8B-B14F-4D97-AF65-F5344CB8AC3E}">
        <p14:creationId xmlns:p14="http://schemas.microsoft.com/office/powerpoint/2010/main" val="36770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D8B33"/>
                </a:solidFill>
                <a:latin typeface="Open Sans" pitchFamily="2" charset="0"/>
                <a:ea typeface="Open Sans" pitchFamily="2" charset="0"/>
                <a:cs typeface="Open Sans" pitchFamily="2" charset="0"/>
              </a:rPr>
              <a:t>Crawler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Crawls a source URL for a list of news URL’s</a:t>
            </a:r>
          </a:p>
          <a:p>
            <a:pPr lvl="1"/>
            <a:r>
              <a:rPr lang="en-GB" b="1" dirty="0">
                <a:solidFill>
                  <a:srgbClr val="0C2E8A"/>
                </a:solidFill>
                <a:latin typeface="Open Sans" pitchFamily="2" charset="0"/>
                <a:ea typeface="Open Sans" pitchFamily="2" charset="0"/>
                <a:cs typeface="Open Sans" pitchFamily="2" charset="0"/>
              </a:rPr>
              <a:t>News websites, RSS feeds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693" t="1257" r="6876" b="36574"/>
          <a:stretch/>
        </p:blipFill>
        <p:spPr>
          <a:xfrm>
            <a:off x="8049123" y="4683099"/>
            <a:ext cx="3963446" cy="1962798"/>
          </a:xfrm>
          <a:prstGeom prst="rect">
            <a:avLst/>
          </a:prstGeom>
        </p:spPr>
      </p:pic>
      <p:pic>
        <p:nvPicPr>
          <p:cNvPr id="6" name="Picture 5" descr="Diagram&#10;&#10;Description automatically generated">
            <a:extLst>
              <a:ext uri="{FF2B5EF4-FFF2-40B4-BE49-F238E27FC236}">
                <a16:creationId xmlns:a16="http://schemas.microsoft.com/office/drawing/2014/main" id="{D5B1CDE2-CFE2-5318-867C-784277941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405" y="2890854"/>
            <a:ext cx="8513190" cy="3086139"/>
          </a:xfrm>
          <a:prstGeom prst="rect">
            <a:avLst/>
          </a:prstGeom>
        </p:spPr>
      </p:pic>
    </p:spTree>
    <p:extLst>
      <p:ext uri="{BB962C8B-B14F-4D97-AF65-F5344CB8AC3E}">
        <p14:creationId xmlns:p14="http://schemas.microsoft.com/office/powerpoint/2010/main" val="228334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1840</Words>
  <Application>Microsoft Office PowerPoint</Application>
  <PresentationFormat>Widescreen</PresentationFormat>
  <Paragraphs>222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Open Sans</vt:lpstr>
      <vt:lpstr>Office Theme</vt:lpstr>
      <vt:lpstr>A Multilingual News Surveillance and Classification System</vt:lpstr>
      <vt:lpstr>Motivation</vt:lpstr>
      <vt:lpstr>Motivation</vt:lpstr>
      <vt:lpstr>Motivation</vt:lpstr>
      <vt:lpstr>Project Aims</vt:lpstr>
      <vt:lpstr>Digital News Surveillance System</vt:lpstr>
      <vt:lpstr>System Design</vt:lpstr>
      <vt:lpstr>Digital News Surveillance System</vt:lpstr>
      <vt:lpstr>Crawler</vt:lpstr>
      <vt:lpstr>Parser</vt:lpstr>
      <vt:lpstr>Classifier</vt:lpstr>
      <vt:lpstr>Database/connector</vt:lpstr>
      <vt:lpstr>Visualisation</vt:lpstr>
      <vt:lpstr>Web interface</vt:lpstr>
      <vt:lpstr>Web interface</vt:lpstr>
      <vt:lpstr>Controller</vt:lpstr>
      <vt:lpstr>Implementation</vt:lpstr>
      <vt:lpstr>Eel communication</vt:lpstr>
      <vt:lpstr>Demonstration</vt:lpstr>
      <vt:lpstr>Evaluation</vt:lpstr>
      <vt:lpstr>Evaluation</vt:lpstr>
      <vt:lpstr>Evaluation</vt:lpstr>
      <vt:lpstr>Project Aims</vt:lpstr>
      <vt:lpstr>Multilingual News Classification</vt:lpstr>
      <vt:lpstr>Multilingual News Classification</vt:lpstr>
      <vt:lpstr>Models</vt:lpstr>
      <vt:lpstr>Public Dataset</vt:lpstr>
      <vt:lpstr>Real-world Dataset</vt:lpstr>
      <vt:lpstr>Effectiveness of Upsampling</vt:lpstr>
      <vt:lpstr>Model transferability</vt:lpstr>
      <vt:lpstr>Effectiveness on real-world data</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News Surveillance and Classification System</dc:title>
  <dc:creator>Adam Fairlie (student)</dc:creator>
  <cp:lastModifiedBy>Adam Fairlie (student)</cp:lastModifiedBy>
  <cp:revision>4</cp:revision>
  <dcterms:created xsi:type="dcterms:W3CDTF">2023-03-23T02:29:16Z</dcterms:created>
  <dcterms:modified xsi:type="dcterms:W3CDTF">2023-03-23T20:49:33Z</dcterms:modified>
</cp:coreProperties>
</file>