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1" r:id="rId4"/>
    <p:sldId id="262" r:id="rId5"/>
    <p:sldId id="263"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A"/>
    <a:srgbClr val="50D8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94F35-941F-4679-9C47-BB5DBD679134}" type="datetimeFigureOut">
              <a:rPr lang="en-GB" smtClean="0"/>
              <a:t>18/01/2023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FED6C-7B9F-4E48-89DA-B7F4954BD38C}" type="slidenum">
              <a:rPr lang="en-GB" smtClean="0"/>
              <a:t>‹#›</a:t>
            </a:fld>
            <a:endParaRPr lang="en-GB"/>
          </a:p>
        </p:txBody>
      </p:sp>
    </p:spTree>
    <p:extLst>
      <p:ext uri="{BB962C8B-B14F-4D97-AF65-F5344CB8AC3E}">
        <p14:creationId xmlns:p14="http://schemas.microsoft.com/office/powerpoint/2010/main" val="30105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presentation I will link a short 5-10 minutes questionnaire. If possible could you fill it out whenever possible so I can use the analysis in my dissertation. It’s on the effectiveness of the interface and visualisation. The questionnaire has a link to a mock version of the interface (not connected to scraper) for you to try yourself.</a:t>
            </a:r>
          </a:p>
        </p:txBody>
      </p:sp>
      <p:sp>
        <p:nvSpPr>
          <p:cNvPr id="4" name="Slide Number Placeholder 3"/>
          <p:cNvSpPr>
            <a:spLocks noGrp="1"/>
          </p:cNvSpPr>
          <p:nvPr>
            <p:ph type="sldNum" sz="quarter" idx="5"/>
          </p:nvPr>
        </p:nvSpPr>
        <p:spPr/>
        <p:txBody>
          <a:bodyPr/>
          <a:lstStyle/>
          <a:p>
            <a:fld id="{0FCFED6C-7B9F-4E48-89DA-B7F4954BD38C}" type="slidenum">
              <a:rPr lang="en-GB" smtClean="0"/>
              <a:t>2</a:t>
            </a:fld>
            <a:endParaRPr lang="en-GB"/>
          </a:p>
        </p:txBody>
      </p:sp>
    </p:spTree>
    <p:extLst>
      <p:ext uri="{BB962C8B-B14F-4D97-AF65-F5344CB8AC3E}">
        <p14:creationId xmlns:p14="http://schemas.microsoft.com/office/powerpoint/2010/main" val="40508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currently gets its news information from RSS feeds. My individual project is to create a system which is more configurable and can use multiple different information sources, such as website scraping, to curate a wider range of news sources. This will be combined with a classifier to categorise the incoming articles. I am also creating a dashboard so that this system can be managed and you can see a </a:t>
            </a:r>
            <a:r>
              <a:rPr lang="en-GB" dirty="0" err="1"/>
              <a:t>kibana</a:t>
            </a:r>
            <a:r>
              <a:rPr lang="en-GB" dirty="0"/>
              <a:t> visualisation of the data gathered, which I will demonstrate today.</a:t>
            </a:r>
          </a:p>
        </p:txBody>
      </p:sp>
      <p:sp>
        <p:nvSpPr>
          <p:cNvPr id="4" name="Slide Number Placeholder 3"/>
          <p:cNvSpPr>
            <a:spLocks noGrp="1"/>
          </p:cNvSpPr>
          <p:nvPr>
            <p:ph type="sldNum" sz="quarter" idx="5"/>
          </p:nvPr>
        </p:nvSpPr>
        <p:spPr/>
        <p:txBody>
          <a:bodyPr/>
          <a:lstStyle/>
          <a:p>
            <a:fld id="{0FCFED6C-7B9F-4E48-89DA-B7F4954BD38C}" type="slidenum">
              <a:rPr lang="en-GB" smtClean="0"/>
              <a:t>3</a:t>
            </a:fld>
            <a:endParaRPr lang="en-GB"/>
          </a:p>
        </p:txBody>
      </p:sp>
    </p:spTree>
    <p:extLst>
      <p:ext uri="{BB962C8B-B14F-4D97-AF65-F5344CB8AC3E}">
        <p14:creationId xmlns:p14="http://schemas.microsoft.com/office/powerpoint/2010/main" val="63820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4</a:t>
            </a:fld>
            <a:endParaRPr lang="en-GB"/>
          </a:p>
        </p:txBody>
      </p:sp>
    </p:spTree>
    <p:extLst>
      <p:ext uri="{BB962C8B-B14F-4D97-AF65-F5344CB8AC3E}">
        <p14:creationId xmlns:p14="http://schemas.microsoft.com/office/powerpoint/2010/main" val="121256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5</a:t>
            </a:fld>
            <a:endParaRPr lang="en-GB"/>
          </a:p>
        </p:txBody>
      </p:sp>
    </p:spTree>
    <p:extLst>
      <p:ext uri="{BB962C8B-B14F-4D97-AF65-F5344CB8AC3E}">
        <p14:creationId xmlns:p14="http://schemas.microsoft.com/office/powerpoint/2010/main" val="103841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87B7-036D-4D2E-37C4-D4DE107D7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436D7E4-EC10-2D51-DB70-D1C57C1A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45DB85-78F9-673F-0EA4-6C5F16410D8E}"/>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CD8F6750-37CB-A8DF-CB73-1B57E2F85E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22262-519B-53E4-34DC-2DF55AE78DB3}"/>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3679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F163-F685-13D2-DAD6-FED0EE5B8D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B386D1-696F-845F-0190-C4284621F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D75126-F3C5-19D2-6FAE-6BB6C43391A1}"/>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756E1757-1B2F-0A8D-E737-36E662D18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27962B-AFC4-1FAD-FF49-61FBB872A44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47793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DD69E-E5CD-32B2-7707-352942B733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34328B-8350-036E-84B7-CD73B4D75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FA1C80-6F2A-E2A6-40F9-F4775E725581}"/>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39D3F07D-E455-6FFD-398B-1EBB8FEC5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1E116-2D4F-0510-8D85-068F61AF9451}"/>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21358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26B9-616E-7698-F053-A58C1ABA7C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ACE7FB-184C-6DB9-1D6B-2C3B6C116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25311-19F4-4C9C-CD3D-B0567425CEC3}"/>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87090E2C-B038-E185-5ED3-1E1B44914D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3C3BD-9574-8043-6107-095B4E20F7C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02354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8957-2500-379A-4F73-9EE0B8126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7CAB10-5838-18C0-7FF1-57281E850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AB1B2-EB4A-1E76-B3DB-EB7949E2D196}"/>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178DD262-4E4C-35DC-2583-5A6CB3C87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599B1D-D19A-8ED0-61E8-0CD71EA7384C}"/>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93092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FF17-46C4-466D-A18F-D8BDFF6E75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C4A582-1141-2304-60E8-7CA1D9137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D3C9F7-90A5-56E2-D7CE-BB6A77FE4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199163-5ADF-BB2C-003E-D623F4B2BBD6}"/>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27DDB240-1F93-48C4-52DF-2609B62F6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1676F6-42A9-5261-3A4A-85DB99D54EA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1883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6A5D-9B8B-14F9-3340-307D94B878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DEEE09-C350-2049-A3F1-7F7D7F8F2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E5C53-240D-F3A9-CBF8-01B88D2CE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94F521-AD9D-3D89-0567-AF390D076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A1246-5D02-3C8F-9205-E0488A462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473CD5-6F18-4E0D-245A-B919ECB0955B}"/>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8" name="Footer Placeholder 7">
            <a:extLst>
              <a:ext uri="{FF2B5EF4-FFF2-40B4-BE49-F238E27FC236}">
                <a16:creationId xmlns:a16="http://schemas.microsoft.com/office/drawing/2014/main" id="{9E69714A-3372-B04C-2201-64086539A5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83770E-5E2F-E31D-733B-4A58E0FBA96B}"/>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9549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6DAE-8243-0270-AB15-27BF1E3185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E695D1-FDAD-9361-15D8-50A1406978A7}"/>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4" name="Footer Placeholder 3">
            <a:extLst>
              <a:ext uri="{FF2B5EF4-FFF2-40B4-BE49-F238E27FC236}">
                <a16:creationId xmlns:a16="http://schemas.microsoft.com/office/drawing/2014/main" id="{1BF2E138-C361-9C4B-DD48-E63F4A1532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F7CD8C-0EA9-09E0-CCAE-6F10B78DF188}"/>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5082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D6924-8B87-FE81-A9E7-21EB7734C748}"/>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3" name="Footer Placeholder 2">
            <a:extLst>
              <a:ext uri="{FF2B5EF4-FFF2-40B4-BE49-F238E27FC236}">
                <a16:creationId xmlns:a16="http://schemas.microsoft.com/office/drawing/2014/main" id="{99B17A60-1475-A604-00B2-D38F3E2D36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06AAFA-9F14-AADF-21CE-D4FD76B47B9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57583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0C2E-AF5D-CAC8-1518-EB154C4E1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401D63-7000-996B-95EB-413B3705C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C7B057-AD10-7652-DBD5-2549762C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00D8A-1917-7187-2AE9-2ACC02D5994C}"/>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AACF5665-A74B-26C1-D79E-560D3E845C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FB9155-C4FF-8ABC-D02E-EE45CA1470F5}"/>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442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7A67-CD7D-E42E-C671-B724261E3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B4190E-1407-8C26-D4F9-E6293B775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2E9EA98-E9CA-C3F9-101E-CB440BD9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5EDC9-A77B-5A26-CBA0-F4A30F797272}"/>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5C5352DD-D02F-316B-0463-B9C022E36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AE014E-7FF1-4ECF-70D6-868F0AC585FE}"/>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53347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AB7A-1D77-5C7A-935E-EA9FF74DD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83CED-982D-B335-F0F1-D163F22D9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87586F-93FA-EDD7-3141-D394F6B1D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827B89F6-D478-CCEA-EB83-0217ED08C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B44EE9-E093-A307-F424-AC5D98E01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995C3-DB1D-41FD-ABE1-62D03B71272E}" type="slidenum">
              <a:rPr lang="en-GB" smtClean="0"/>
              <a:t>‹#›</a:t>
            </a:fld>
            <a:endParaRPr lang="en-GB"/>
          </a:p>
        </p:txBody>
      </p:sp>
    </p:spTree>
    <p:extLst>
      <p:ext uri="{BB962C8B-B14F-4D97-AF65-F5344CB8AC3E}">
        <p14:creationId xmlns:p14="http://schemas.microsoft.com/office/powerpoint/2010/main" val="3954809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orms.gle/ujZddgkAzXitMjhU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5626-1BB1-D816-0722-3BF2A9AF91AD}"/>
              </a:ext>
            </a:extLst>
          </p:cNvPr>
          <p:cNvSpPr>
            <a:spLocks noGrp="1"/>
          </p:cNvSpPr>
          <p:nvPr>
            <p:ph type="ctrTitle"/>
          </p:nvPr>
        </p:nvSpPr>
        <p:spPr>
          <a:xfrm>
            <a:off x="1524000" y="868362"/>
            <a:ext cx="9144000" cy="2387600"/>
          </a:xfrm>
        </p:spPr>
        <p:txBody>
          <a:bodyPr>
            <a:normAutofit fontScale="90000"/>
          </a:bodyPr>
          <a:lstStyle/>
          <a:p>
            <a:r>
              <a:rPr lang="en-GB" b="1">
                <a:solidFill>
                  <a:srgbClr val="0C2E8A"/>
                </a:solidFill>
                <a:latin typeface="Open sans" panose="020B0604020202020204" pitchFamily="2" charset="0"/>
                <a:ea typeface="Open sans" panose="020B0604020202020204" pitchFamily="2" charset="0"/>
                <a:cs typeface="Open sans" panose="020B0604020202020204" pitchFamily="2" charset="0"/>
              </a:rPr>
              <a:t>News Scraper </a:t>
            </a:r>
            <a:r>
              <a:rPr lang="en-GB" b="1" dirty="0">
                <a:solidFill>
                  <a:srgbClr val="0C2E8A"/>
                </a:solidFill>
                <a:latin typeface="Open sans" panose="020B0604020202020204" pitchFamily="2" charset="0"/>
                <a:ea typeface="Open sans" panose="020B0604020202020204" pitchFamily="2" charset="0"/>
                <a:cs typeface="Open sans" panose="020B0604020202020204" pitchFamily="2" charset="0"/>
              </a:rPr>
              <a:t>Dashboard Usability Testing</a:t>
            </a:r>
          </a:p>
        </p:txBody>
      </p:sp>
      <p:sp>
        <p:nvSpPr>
          <p:cNvPr id="3" name="Subtitle 2">
            <a:extLst>
              <a:ext uri="{FF2B5EF4-FFF2-40B4-BE49-F238E27FC236}">
                <a16:creationId xmlns:a16="http://schemas.microsoft.com/office/drawing/2014/main" id="{1D5E624C-A5F7-0D29-1119-BB6656678961}"/>
              </a:ext>
            </a:extLst>
          </p:cNvPr>
          <p:cNvSpPr>
            <a:spLocks noGrp="1"/>
          </p:cNvSpPr>
          <p:nvPr>
            <p:ph type="subTitle" idx="1"/>
          </p:nvPr>
        </p:nvSpPr>
        <p:spPr/>
        <p:txBody>
          <a:bodyPr/>
          <a:lstStyle/>
          <a:p>
            <a:r>
              <a:rPr lang="en-GB" b="1" dirty="0">
                <a:solidFill>
                  <a:srgbClr val="50D8AF"/>
                </a:solidFill>
                <a:latin typeface="Open sans" panose="020B0606030504020204" pitchFamily="2" charset="0"/>
                <a:ea typeface="Open sans" panose="020B0606030504020204" pitchFamily="2" charset="0"/>
                <a:cs typeface="Open sans" panose="020B0606030504020204" pitchFamily="2" charset="0"/>
              </a:rPr>
              <a:t>Adam Fairlie</a:t>
            </a:r>
          </a:p>
        </p:txBody>
      </p:sp>
    </p:spTree>
    <p:extLst>
      <p:ext uri="{BB962C8B-B14F-4D97-AF65-F5344CB8AC3E}">
        <p14:creationId xmlns:p14="http://schemas.microsoft.com/office/powerpoint/2010/main" val="3665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7"/>
            <a:ext cx="10515600" cy="4626933"/>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Short questionnaire (5-10 mins)</a:t>
            </a:r>
          </a:p>
          <a:p>
            <a:r>
              <a:rPr lang="en-GB" dirty="0">
                <a:latin typeface="Open sans" panose="020B0606030504020204" pitchFamily="2" charset="0"/>
                <a:ea typeface="Open sans" panose="020B0606030504020204" pitchFamily="2" charset="0"/>
                <a:cs typeface="Open sans" panose="020B0606030504020204" pitchFamily="2" charset="0"/>
              </a:rPr>
              <a:t>Effectiveness of the interface/visualisation</a:t>
            </a:r>
          </a:p>
          <a:p>
            <a:r>
              <a:rPr lang="en-GB" dirty="0">
                <a:latin typeface="Open sans" panose="020B0606030504020204" pitchFamily="2" charset="0"/>
                <a:ea typeface="Open sans" panose="020B0606030504020204" pitchFamily="2" charset="0"/>
                <a:cs typeface="Open sans" panose="020B0606030504020204" pitchFamily="2" charset="0"/>
                <a:hlinkClick r:id="rId3"/>
              </a:rPr>
              <a:t>https://forms.gle/ujZddgkAzXitMjhU6</a:t>
            </a:r>
            <a:endParaRPr lang="en-GB" dirty="0">
              <a:latin typeface="Open sans" panose="020B0606030504020204" pitchFamily="2" charset="0"/>
              <a:ea typeface="Open sans" panose="020B0606030504020204" pitchFamily="2" charset="0"/>
              <a:cs typeface="Open sans" panose="020B0606030504020204" pitchFamily="2" charset="0"/>
            </a:endParaRPr>
          </a:p>
          <a:p>
            <a:r>
              <a:rPr lang="en-GB" dirty="0">
                <a:latin typeface="Open sans" panose="020B0606030504020204" pitchFamily="2" charset="0"/>
                <a:ea typeface="Open sans" panose="020B0606030504020204" pitchFamily="2" charset="0"/>
                <a:cs typeface="Open sans" panose="020B0606030504020204" pitchFamily="2" charset="0"/>
              </a:rPr>
              <a:t>Can try out live (mock) version of interface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a:solidFill>
                  <a:schemeClr val="bg1"/>
                </a:solidFill>
                <a:latin typeface="Open sans" panose="020B0606030504020204" pitchFamily="2" charset="0"/>
                <a:ea typeface="Open sans" panose="020B0606030504020204" pitchFamily="2" charset="0"/>
                <a:cs typeface="Open sans" panose="020B0606030504020204" pitchFamily="2" charset="0"/>
              </a:rPr>
              <a:t>Questionnaire</a:t>
            </a:r>
            <a:endParaRPr lang="en-GB" dirty="0">
              <a:solidFill>
                <a:schemeClr val="bg1"/>
              </a:solidFill>
              <a:latin typeface="Open sans" panose="020B0606030504020204" pitchFamily="2" charset="0"/>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21440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Moving from RSS feeds to multiple configurable sources</a:t>
            </a:r>
          </a:p>
          <a:p>
            <a:r>
              <a:rPr lang="en-GB" dirty="0">
                <a:latin typeface="Open sans" panose="020B0606030504020204" pitchFamily="2" charset="0"/>
                <a:ea typeface="Open sans" panose="020B0606030504020204" pitchFamily="2" charset="0"/>
                <a:cs typeface="Open sans" panose="020B0606030504020204" pitchFamily="2" charset="0"/>
              </a:rPr>
              <a:t>Creating a configurable web scraper with multiple different source types</a:t>
            </a:r>
          </a:p>
          <a:p>
            <a:r>
              <a:rPr lang="en-GB" dirty="0">
                <a:latin typeface="Open sans" panose="020B0606030504020204" pitchFamily="2" charset="0"/>
                <a:ea typeface="Open sans" panose="020B0606030504020204" pitchFamily="2" charset="0"/>
                <a:cs typeface="Open sans" panose="020B0606030504020204" pitchFamily="2" charset="0"/>
              </a:rPr>
              <a:t>Combined with a classifier to categorise news articles</a:t>
            </a:r>
          </a:p>
          <a:p>
            <a:r>
              <a:rPr lang="en-GB" dirty="0">
                <a:latin typeface="Open sans" panose="020B0606030504020204" pitchFamily="2" charset="0"/>
                <a:ea typeface="Open sans" panose="020B0606030504020204" pitchFamily="2" charset="0"/>
                <a:cs typeface="Open sans" panose="020B0606030504020204" pitchFamily="2" charset="0"/>
              </a:rPr>
              <a:t>Includes a dashboard to manage the scraper and see results as visualisation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Background Information</a:t>
            </a:r>
          </a:p>
        </p:txBody>
      </p:sp>
    </p:spTree>
    <p:extLst>
      <p:ext uri="{BB962C8B-B14F-4D97-AF65-F5344CB8AC3E}">
        <p14:creationId xmlns:p14="http://schemas.microsoft.com/office/powerpoint/2010/main" val="17345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Easy to use dashboard for managing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currently active/inactive</a:t>
            </a:r>
          </a:p>
          <a:p>
            <a:r>
              <a:rPr lang="en-GB" dirty="0">
                <a:latin typeface="Open sans" panose="020B0606030504020204" pitchFamily="2" charset="0"/>
                <a:ea typeface="Open sans" panose="020B0606030504020204" pitchFamily="2" charset="0"/>
                <a:cs typeface="Open sans" panose="020B0606030504020204" pitchFamily="2" charset="0"/>
              </a:rPr>
              <a:t>Can quickly and easily add new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still effective and which are stale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Motivation</a:t>
            </a:r>
          </a:p>
        </p:txBody>
      </p:sp>
    </p:spTree>
    <p:extLst>
      <p:ext uri="{BB962C8B-B14F-4D97-AF65-F5344CB8AC3E}">
        <p14:creationId xmlns:p14="http://schemas.microsoft.com/office/powerpoint/2010/main" val="196585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Easy to use dashboard for managing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currently active/inactive</a:t>
            </a:r>
          </a:p>
          <a:p>
            <a:r>
              <a:rPr lang="en-GB" dirty="0">
                <a:latin typeface="Open sans" panose="020B0606030504020204" pitchFamily="2" charset="0"/>
                <a:ea typeface="Open sans" panose="020B0606030504020204" pitchFamily="2" charset="0"/>
                <a:cs typeface="Open sans" panose="020B0606030504020204" pitchFamily="2" charset="0"/>
              </a:rPr>
              <a:t>Can quickly and easily add new sources</a:t>
            </a:r>
          </a:p>
          <a:p>
            <a:r>
              <a:rPr lang="en-GB" dirty="0">
                <a:latin typeface="Open sans" panose="020B0606030504020204" pitchFamily="2" charset="0"/>
                <a:ea typeface="Open sans" panose="020B0606030504020204" pitchFamily="2" charset="0"/>
                <a:cs typeface="Open sans" panose="020B0606030504020204" pitchFamily="2" charset="0"/>
              </a:rPr>
              <a:t>Can view which sources are still effective and which are stale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Motivation</a:t>
            </a:r>
          </a:p>
        </p:txBody>
      </p:sp>
    </p:spTree>
    <p:extLst>
      <p:ext uri="{BB962C8B-B14F-4D97-AF65-F5344CB8AC3E}">
        <p14:creationId xmlns:p14="http://schemas.microsoft.com/office/powerpoint/2010/main" val="217232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AF69-A2F7-9F73-BC9E-3A48C0022108}"/>
              </a:ext>
            </a:extLst>
          </p:cNvPr>
          <p:cNvSpPr>
            <a:spLocks noGrp="1"/>
          </p:cNvSpPr>
          <p:nvPr>
            <p:ph type="ctrTitle"/>
          </p:nvPr>
        </p:nvSpPr>
        <p:spPr/>
        <p:txBody>
          <a:bodyPr/>
          <a:lstStyle/>
          <a:p>
            <a:r>
              <a:rPr lang="en-GB" b="1" dirty="0">
                <a:solidFill>
                  <a:srgbClr val="0C2E8A"/>
                </a:solidFill>
                <a:latin typeface="Open sans" panose="020B0606030504020204" pitchFamily="2" charset="0"/>
                <a:ea typeface="Open sans" panose="020B0606030504020204" pitchFamily="2" charset="0"/>
                <a:cs typeface="Open sans" panose="020B0606030504020204" pitchFamily="2" charset="0"/>
              </a:rPr>
              <a:t>Demonstration</a:t>
            </a:r>
          </a:p>
        </p:txBody>
      </p:sp>
    </p:spTree>
    <p:extLst>
      <p:ext uri="{BB962C8B-B14F-4D97-AF65-F5344CB8AC3E}">
        <p14:creationId xmlns:p14="http://schemas.microsoft.com/office/powerpoint/2010/main" val="1064376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415</Words>
  <Application>Microsoft Office PowerPoint</Application>
  <PresentationFormat>Widescreen</PresentationFormat>
  <Paragraphs>31</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News Scraper Dashboard Usability Testing</vt:lpstr>
      <vt:lpstr>Questionnaire</vt:lpstr>
      <vt:lpstr>Background Information</vt:lpstr>
      <vt:lpstr>Motivation</vt:lpstr>
      <vt:lpstr>Motivation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scraper GUI Usability Testing</dc:title>
  <dc:creator>Adam Fairlie (student)</dc:creator>
  <cp:lastModifiedBy>Adam Fairlie (student)</cp:lastModifiedBy>
  <cp:revision>17</cp:revision>
  <dcterms:created xsi:type="dcterms:W3CDTF">2023-01-17T00:01:32Z</dcterms:created>
  <dcterms:modified xsi:type="dcterms:W3CDTF">2023-01-18T13:39:13Z</dcterms:modified>
</cp:coreProperties>
</file>