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1" r:id="rId3"/>
    <p:sldId id="271" r:id="rId4"/>
    <p:sldId id="273" r:id="rId5"/>
    <p:sldId id="257" r:id="rId6"/>
    <p:sldId id="262" r:id="rId7"/>
    <p:sldId id="258" r:id="rId8"/>
    <p:sldId id="265" r:id="rId9"/>
    <p:sldId id="264" r:id="rId10"/>
    <p:sldId id="266" r:id="rId11"/>
    <p:sldId id="267" r:id="rId12"/>
    <p:sldId id="268"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2E8A"/>
    <a:srgbClr val="50D8A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5" d="100"/>
          <a:sy n="105" d="100"/>
        </p:scale>
        <p:origin x="83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B94F35-941F-4679-9C47-BB5DBD679134}" type="datetimeFigureOut">
              <a:rPr lang="en-GB" smtClean="0"/>
              <a:t>18/01/2023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CFED6C-7B9F-4E48-89DA-B7F4954BD38C}" type="slidenum">
              <a:rPr lang="en-GB" smtClean="0"/>
              <a:t>‹#›</a:t>
            </a:fld>
            <a:endParaRPr lang="en-GB"/>
          </a:p>
        </p:txBody>
      </p:sp>
    </p:spTree>
    <p:extLst>
      <p:ext uri="{BB962C8B-B14F-4D97-AF65-F5344CB8AC3E}">
        <p14:creationId xmlns:p14="http://schemas.microsoft.com/office/powerpoint/2010/main" val="3010530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Biocaster</a:t>
            </a:r>
            <a:r>
              <a:rPr lang="en-GB" dirty="0"/>
              <a:t> currently gets its news information from RSS feeds. My individual project is to create a system which is more configurable and can use multiple different information sources, such as website scraping, to curate a wider range of news sources. This will be combined with a classifier to categorise the incoming articles. I am also creating a dashboard so that this system can be managed and you can see a </a:t>
            </a:r>
            <a:r>
              <a:rPr lang="en-GB" dirty="0" err="1"/>
              <a:t>kibana</a:t>
            </a:r>
            <a:r>
              <a:rPr lang="en-GB" dirty="0"/>
              <a:t> visualisation of the data gathered, which I will demonstrate today.</a:t>
            </a:r>
          </a:p>
        </p:txBody>
      </p:sp>
      <p:sp>
        <p:nvSpPr>
          <p:cNvPr id="4" name="Slide Number Placeholder 3"/>
          <p:cNvSpPr>
            <a:spLocks noGrp="1"/>
          </p:cNvSpPr>
          <p:nvPr>
            <p:ph type="sldNum" sz="quarter" idx="5"/>
          </p:nvPr>
        </p:nvSpPr>
        <p:spPr/>
        <p:txBody>
          <a:bodyPr/>
          <a:lstStyle/>
          <a:p>
            <a:fld id="{0FCFED6C-7B9F-4E48-89DA-B7F4954BD38C}" type="slidenum">
              <a:rPr lang="en-GB" smtClean="0"/>
              <a:t>2</a:t>
            </a:fld>
            <a:endParaRPr lang="en-GB"/>
          </a:p>
        </p:txBody>
      </p:sp>
    </p:spTree>
    <p:extLst>
      <p:ext uri="{BB962C8B-B14F-4D97-AF65-F5344CB8AC3E}">
        <p14:creationId xmlns:p14="http://schemas.microsoft.com/office/powerpoint/2010/main" val="6382092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wanted to create an easy to use dashboard where you can easily see the sources being used in the system, and add and remove sources, and turn them on and off. You can also see which sources are stale, which was mentioned in my previous meeting as something useful.</a:t>
            </a:r>
          </a:p>
        </p:txBody>
      </p:sp>
      <p:sp>
        <p:nvSpPr>
          <p:cNvPr id="4" name="Slide Number Placeholder 3"/>
          <p:cNvSpPr>
            <a:spLocks noGrp="1"/>
          </p:cNvSpPr>
          <p:nvPr>
            <p:ph type="sldNum" sz="quarter" idx="5"/>
          </p:nvPr>
        </p:nvSpPr>
        <p:spPr/>
        <p:txBody>
          <a:bodyPr/>
          <a:lstStyle/>
          <a:p>
            <a:fld id="{0FCFED6C-7B9F-4E48-89DA-B7F4954BD38C}" type="slidenum">
              <a:rPr lang="en-GB" smtClean="0"/>
              <a:t>12</a:t>
            </a:fld>
            <a:endParaRPr lang="en-GB"/>
          </a:p>
        </p:txBody>
      </p:sp>
    </p:spTree>
    <p:extLst>
      <p:ext uri="{BB962C8B-B14F-4D97-AF65-F5344CB8AC3E}">
        <p14:creationId xmlns:p14="http://schemas.microsoft.com/office/powerpoint/2010/main" val="30347786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wanted to create an easy to use dashboard where you can easily see the sources being used in the system, and add and remove sources, and turn them on and off. You can also see which sources are stale, which was mentioned in my previous meeting as something useful.</a:t>
            </a:r>
          </a:p>
        </p:txBody>
      </p:sp>
      <p:sp>
        <p:nvSpPr>
          <p:cNvPr id="4" name="Slide Number Placeholder 3"/>
          <p:cNvSpPr>
            <a:spLocks noGrp="1"/>
          </p:cNvSpPr>
          <p:nvPr>
            <p:ph type="sldNum" sz="quarter" idx="5"/>
          </p:nvPr>
        </p:nvSpPr>
        <p:spPr/>
        <p:txBody>
          <a:bodyPr/>
          <a:lstStyle/>
          <a:p>
            <a:fld id="{0FCFED6C-7B9F-4E48-89DA-B7F4954BD38C}" type="slidenum">
              <a:rPr lang="en-GB" smtClean="0"/>
              <a:t>13</a:t>
            </a:fld>
            <a:endParaRPr lang="en-GB"/>
          </a:p>
        </p:txBody>
      </p:sp>
    </p:spTree>
    <p:extLst>
      <p:ext uri="{BB962C8B-B14F-4D97-AF65-F5344CB8AC3E}">
        <p14:creationId xmlns:p14="http://schemas.microsoft.com/office/powerpoint/2010/main" val="3014314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FCFED6C-7B9F-4E48-89DA-B7F4954BD38C}" type="slidenum">
              <a:rPr lang="en-GB" smtClean="0"/>
              <a:t>3</a:t>
            </a:fld>
            <a:endParaRPr lang="en-GB"/>
          </a:p>
        </p:txBody>
      </p:sp>
    </p:spTree>
    <p:extLst>
      <p:ext uri="{BB962C8B-B14F-4D97-AF65-F5344CB8AC3E}">
        <p14:creationId xmlns:p14="http://schemas.microsoft.com/office/powerpoint/2010/main" val="3613207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FCFED6C-7B9F-4E48-89DA-B7F4954BD38C}" type="slidenum">
              <a:rPr lang="en-GB" smtClean="0"/>
              <a:t>4</a:t>
            </a:fld>
            <a:endParaRPr lang="en-GB"/>
          </a:p>
        </p:txBody>
      </p:sp>
    </p:spTree>
    <p:extLst>
      <p:ext uri="{BB962C8B-B14F-4D97-AF65-F5344CB8AC3E}">
        <p14:creationId xmlns:p14="http://schemas.microsoft.com/office/powerpoint/2010/main" val="1040136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After the presentation I will link a short 5-10 minutes questionnaire. If possible could you fill it out whenever possible so I can use the analysis in my dissertation. It’s on the effectiveness of the interface and visualisation. The questionnaire has a link to a mock version of the interface (not connected to scraper) for you to try yourself.</a:t>
            </a:r>
          </a:p>
        </p:txBody>
      </p:sp>
      <p:sp>
        <p:nvSpPr>
          <p:cNvPr id="4" name="Slide Number Placeholder 3"/>
          <p:cNvSpPr>
            <a:spLocks noGrp="1"/>
          </p:cNvSpPr>
          <p:nvPr>
            <p:ph type="sldNum" sz="quarter" idx="5"/>
          </p:nvPr>
        </p:nvSpPr>
        <p:spPr/>
        <p:txBody>
          <a:bodyPr/>
          <a:lstStyle/>
          <a:p>
            <a:fld id="{0FCFED6C-7B9F-4E48-89DA-B7F4954BD38C}" type="slidenum">
              <a:rPr lang="en-GB" smtClean="0"/>
              <a:t>5</a:t>
            </a:fld>
            <a:endParaRPr lang="en-GB"/>
          </a:p>
        </p:txBody>
      </p:sp>
    </p:spTree>
    <p:extLst>
      <p:ext uri="{BB962C8B-B14F-4D97-AF65-F5344CB8AC3E}">
        <p14:creationId xmlns:p14="http://schemas.microsoft.com/office/powerpoint/2010/main" val="405085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wanted to create an easy to use dashboard where you can easily see the sources being used in the system, and add and remove sources, and turn them on and off. You can also see which sources are stale, which was mentioned in my previous meeting as something useful.</a:t>
            </a:r>
          </a:p>
        </p:txBody>
      </p:sp>
      <p:sp>
        <p:nvSpPr>
          <p:cNvPr id="4" name="Slide Number Placeholder 3"/>
          <p:cNvSpPr>
            <a:spLocks noGrp="1"/>
          </p:cNvSpPr>
          <p:nvPr>
            <p:ph type="sldNum" sz="quarter" idx="5"/>
          </p:nvPr>
        </p:nvSpPr>
        <p:spPr/>
        <p:txBody>
          <a:bodyPr/>
          <a:lstStyle/>
          <a:p>
            <a:fld id="{0FCFED6C-7B9F-4E48-89DA-B7F4954BD38C}" type="slidenum">
              <a:rPr lang="en-GB" smtClean="0"/>
              <a:t>6</a:t>
            </a:fld>
            <a:endParaRPr lang="en-GB"/>
          </a:p>
        </p:txBody>
      </p:sp>
    </p:spTree>
    <p:extLst>
      <p:ext uri="{BB962C8B-B14F-4D97-AF65-F5344CB8AC3E}">
        <p14:creationId xmlns:p14="http://schemas.microsoft.com/office/powerpoint/2010/main" val="1212567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wanted to create an easy to use dashboard where you can easily see the sources being used in the system, and add and remove sources, and turn them on and off. You can also see which sources are stale, which was mentioned in my previous meeting as something useful.</a:t>
            </a:r>
          </a:p>
        </p:txBody>
      </p:sp>
      <p:sp>
        <p:nvSpPr>
          <p:cNvPr id="4" name="Slide Number Placeholder 3"/>
          <p:cNvSpPr>
            <a:spLocks noGrp="1"/>
          </p:cNvSpPr>
          <p:nvPr>
            <p:ph type="sldNum" sz="quarter" idx="5"/>
          </p:nvPr>
        </p:nvSpPr>
        <p:spPr/>
        <p:txBody>
          <a:bodyPr/>
          <a:lstStyle/>
          <a:p>
            <a:fld id="{0FCFED6C-7B9F-4E48-89DA-B7F4954BD38C}" type="slidenum">
              <a:rPr lang="en-GB" smtClean="0"/>
              <a:t>8</a:t>
            </a:fld>
            <a:endParaRPr lang="en-GB"/>
          </a:p>
        </p:txBody>
      </p:sp>
    </p:spTree>
    <p:extLst>
      <p:ext uri="{BB962C8B-B14F-4D97-AF65-F5344CB8AC3E}">
        <p14:creationId xmlns:p14="http://schemas.microsoft.com/office/powerpoint/2010/main" val="4206291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wanted to create an easy to use dashboard where you can easily see the sources being used in the system, and add and remove sources, and turn them on and off. You can also see which sources are stale, which was mentioned in my previous meeting as something useful.</a:t>
            </a:r>
          </a:p>
        </p:txBody>
      </p:sp>
      <p:sp>
        <p:nvSpPr>
          <p:cNvPr id="4" name="Slide Number Placeholder 3"/>
          <p:cNvSpPr>
            <a:spLocks noGrp="1"/>
          </p:cNvSpPr>
          <p:nvPr>
            <p:ph type="sldNum" sz="quarter" idx="5"/>
          </p:nvPr>
        </p:nvSpPr>
        <p:spPr/>
        <p:txBody>
          <a:bodyPr/>
          <a:lstStyle/>
          <a:p>
            <a:fld id="{0FCFED6C-7B9F-4E48-89DA-B7F4954BD38C}" type="slidenum">
              <a:rPr lang="en-GB" smtClean="0"/>
              <a:t>9</a:t>
            </a:fld>
            <a:endParaRPr lang="en-GB"/>
          </a:p>
        </p:txBody>
      </p:sp>
    </p:spTree>
    <p:extLst>
      <p:ext uri="{BB962C8B-B14F-4D97-AF65-F5344CB8AC3E}">
        <p14:creationId xmlns:p14="http://schemas.microsoft.com/office/powerpoint/2010/main" val="33494976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wanted to create an easy to use dashboard where you can easily see the sources being used in the system, and add and remove sources, and turn them on and off. You can also see which sources are stale, which was mentioned in my previous meeting as something useful.</a:t>
            </a:r>
          </a:p>
        </p:txBody>
      </p:sp>
      <p:sp>
        <p:nvSpPr>
          <p:cNvPr id="4" name="Slide Number Placeholder 3"/>
          <p:cNvSpPr>
            <a:spLocks noGrp="1"/>
          </p:cNvSpPr>
          <p:nvPr>
            <p:ph type="sldNum" sz="quarter" idx="5"/>
          </p:nvPr>
        </p:nvSpPr>
        <p:spPr/>
        <p:txBody>
          <a:bodyPr/>
          <a:lstStyle/>
          <a:p>
            <a:fld id="{0FCFED6C-7B9F-4E48-89DA-B7F4954BD38C}" type="slidenum">
              <a:rPr lang="en-GB" smtClean="0"/>
              <a:t>10</a:t>
            </a:fld>
            <a:endParaRPr lang="en-GB"/>
          </a:p>
        </p:txBody>
      </p:sp>
    </p:spTree>
    <p:extLst>
      <p:ext uri="{BB962C8B-B14F-4D97-AF65-F5344CB8AC3E}">
        <p14:creationId xmlns:p14="http://schemas.microsoft.com/office/powerpoint/2010/main" val="7074252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wanted to create an easy to use dashboard where you can easily see the sources being used in the system, and add and remove sources, and turn them on and off. You can also see which sources are stale, which was mentioned in my previous meeting as something useful.</a:t>
            </a:r>
          </a:p>
        </p:txBody>
      </p:sp>
      <p:sp>
        <p:nvSpPr>
          <p:cNvPr id="4" name="Slide Number Placeholder 3"/>
          <p:cNvSpPr>
            <a:spLocks noGrp="1"/>
          </p:cNvSpPr>
          <p:nvPr>
            <p:ph type="sldNum" sz="quarter" idx="5"/>
          </p:nvPr>
        </p:nvSpPr>
        <p:spPr/>
        <p:txBody>
          <a:bodyPr/>
          <a:lstStyle/>
          <a:p>
            <a:fld id="{0FCFED6C-7B9F-4E48-89DA-B7F4954BD38C}" type="slidenum">
              <a:rPr lang="en-GB" smtClean="0"/>
              <a:t>11</a:t>
            </a:fld>
            <a:endParaRPr lang="en-GB"/>
          </a:p>
        </p:txBody>
      </p:sp>
    </p:spTree>
    <p:extLst>
      <p:ext uri="{BB962C8B-B14F-4D97-AF65-F5344CB8AC3E}">
        <p14:creationId xmlns:p14="http://schemas.microsoft.com/office/powerpoint/2010/main" val="720439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587B7-036D-4D2E-37C4-D4DE107D7F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436D7E4-EC10-2D51-DB70-D1C57C1AF3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E45DB85-78F9-673F-0EA4-6C5F16410D8E}"/>
              </a:ext>
            </a:extLst>
          </p:cNvPr>
          <p:cNvSpPr>
            <a:spLocks noGrp="1"/>
          </p:cNvSpPr>
          <p:nvPr>
            <p:ph type="dt" sz="half" idx="10"/>
          </p:nvPr>
        </p:nvSpPr>
        <p:spPr/>
        <p:txBody>
          <a:bodyPr/>
          <a:lstStyle/>
          <a:p>
            <a:fld id="{ADDDB1D4-6B6A-4FAC-B7EF-E51C72DDB38F}" type="datetimeFigureOut">
              <a:rPr lang="en-GB" smtClean="0"/>
              <a:t>18/01/2023</a:t>
            </a:fld>
            <a:endParaRPr lang="en-GB"/>
          </a:p>
        </p:txBody>
      </p:sp>
      <p:sp>
        <p:nvSpPr>
          <p:cNvPr id="5" name="Footer Placeholder 4">
            <a:extLst>
              <a:ext uri="{FF2B5EF4-FFF2-40B4-BE49-F238E27FC236}">
                <a16:creationId xmlns:a16="http://schemas.microsoft.com/office/drawing/2014/main" id="{CD8F6750-37CB-A8DF-CB73-1B57E2F85EF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FC22262-519B-53E4-34DC-2DF55AE78DB3}"/>
              </a:ext>
            </a:extLst>
          </p:cNvPr>
          <p:cNvSpPr>
            <a:spLocks noGrp="1"/>
          </p:cNvSpPr>
          <p:nvPr>
            <p:ph type="sldNum" sz="quarter" idx="12"/>
          </p:nvPr>
        </p:nvSpPr>
        <p:spPr/>
        <p:txBody>
          <a:bodyPr/>
          <a:lstStyle/>
          <a:p>
            <a:fld id="{A95995C3-DB1D-41FD-ABE1-62D03B71272E}" type="slidenum">
              <a:rPr lang="en-GB" smtClean="0"/>
              <a:t>‹#›</a:t>
            </a:fld>
            <a:endParaRPr lang="en-GB"/>
          </a:p>
        </p:txBody>
      </p:sp>
    </p:spTree>
    <p:extLst>
      <p:ext uri="{BB962C8B-B14F-4D97-AF65-F5344CB8AC3E}">
        <p14:creationId xmlns:p14="http://schemas.microsoft.com/office/powerpoint/2010/main" val="2636793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BF163-F685-13D2-DAD6-FED0EE5B8D8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3B386D1-696F-845F-0190-C4284621FD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8D75126-F3C5-19D2-6FAE-6BB6C43391A1}"/>
              </a:ext>
            </a:extLst>
          </p:cNvPr>
          <p:cNvSpPr>
            <a:spLocks noGrp="1"/>
          </p:cNvSpPr>
          <p:nvPr>
            <p:ph type="dt" sz="half" idx="10"/>
          </p:nvPr>
        </p:nvSpPr>
        <p:spPr/>
        <p:txBody>
          <a:bodyPr/>
          <a:lstStyle/>
          <a:p>
            <a:fld id="{ADDDB1D4-6B6A-4FAC-B7EF-E51C72DDB38F}" type="datetimeFigureOut">
              <a:rPr lang="en-GB" smtClean="0"/>
              <a:t>18/01/2023</a:t>
            </a:fld>
            <a:endParaRPr lang="en-GB"/>
          </a:p>
        </p:txBody>
      </p:sp>
      <p:sp>
        <p:nvSpPr>
          <p:cNvPr id="5" name="Footer Placeholder 4">
            <a:extLst>
              <a:ext uri="{FF2B5EF4-FFF2-40B4-BE49-F238E27FC236}">
                <a16:creationId xmlns:a16="http://schemas.microsoft.com/office/drawing/2014/main" id="{756E1757-1B2F-0A8D-E737-36E662D1828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927962B-AFC4-1FAD-FF49-61FBB872A447}"/>
              </a:ext>
            </a:extLst>
          </p:cNvPr>
          <p:cNvSpPr>
            <a:spLocks noGrp="1"/>
          </p:cNvSpPr>
          <p:nvPr>
            <p:ph type="sldNum" sz="quarter" idx="12"/>
          </p:nvPr>
        </p:nvSpPr>
        <p:spPr/>
        <p:txBody>
          <a:bodyPr/>
          <a:lstStyle/>
          <a:p>
            <a:fld id="{A95995C3-DB1D-41FD-ABE1-62D03B71272E}" type="slidenum">
              <a:rPr lang="en-GB" smtClean="0"/>
              <a:t>‹#›</a:t>
            </a:fld>
            <a:endParaRPr lang="en-GB"/>
          </a:p>
        </p:txBody>
      </p:sp>
    </p:spTree>
    <p:extLst>
      <p:ext uri="{BB962C8B-B14F-4D97-AF65-F5344CB8AC3E}">
        <p14:creationId xmlns:p14="http://schemas.microsoft.com/office/powerpoint/2010/main" val="2477935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DDD69E-E5CD-32B2-7707-352942B7335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E34328B-8350-036E-84B7-CD73B4D758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0FA1C80-6F2A-E2A6-40F9-F4775E725581}"/>
              </a:ext>
            </a:extLst>
          </p:cNvPr>
          <p:cNvSpPr>
            <a:spLocks noGrp="1"/>
          </p:cNvSpPr>
          <p:nvPr>
            <p:ph type="dt" sz="half" idx="10"/>
          </p:nvPr>
        </p:nvSpPr>
        <p:spPr/>
        <p:txBody>
          <a:bodyPr/>
          <a:lstStyle/>
          <a:p>
            <a:fld id="{ADDDB1D4-6B6A-4FAC-B7EF-E51C72DDB38F}" type="datetimeFigureOut">
              <a:rPr lang="en-GB" smtClean="0"/>
              <a:t>18/01/2023</a:t>
            </a:fld>
            <a:endParaRPr lang="en-GB"/>
          </a:p>
        </p:txBody>
      </p:sp>
      <p:sp>
        <p:nvSpPr>
          <p:cNvPr id="5" name="Footer Placeholder 4">
            <a:extLst>
              <a:ext uri="{FF2B5EF4-FFF2-40B4-BE49-F238E27FC236}">
                <a16:creationId xmlns:a16="http://schemas.microsoft.com/office/drawing/2014/main" id="{39D3F07D-E455-6FFD-398B-1EBB8FEC588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341E116-2D4F-0510-8D85-068F61AF9451}"/>
              </a:ext>
            </a:extLst>
          </p:cNvPr>
          <p:cNvSpPr>
            <a:spLocks noGrp="1"/>
          </p:cNvSpPr>
          <p:nvPr>
            <p:ph type="sldNum" sz="quarter" idx="12"/>
          </p:nvPr>
        </p:nvSpPr>
        <p:spPr/>
        <p:txBody>
          <a:bodyPr/>
          <a:lstStyle/>
          <a:p>
            <a:fld id="{A95995C3-DB1D-41FD-ABE1-62D03B71272E}" type="slidenum">
              <a:rPr lang="en-GB" smtClean="0"/>
              <a:t>‹#›</a:t>
            </a:fld>
            <a:endParaRPr lang="en-GB"/>
          </a:p>
        </p:txBody>
      </p:sp>
    </p:spTree>
    <p:extLst>
      <p:ext uri="{BB962C8B-B14F-4D97-AF65-F5344CB8AC3E}">
        <p14:creationId xmlns:p14="http://schemas.microsoft.com/office/powerpoint/2010/main" val="1213588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926B9-616E-7698-F053-A58C1ABA7C0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2ACE7FB-184C-6DB9-1D6B-2C3B6C1168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A225311-19F4-4C9C-CD3D-B0567425CEC3}"/>
              </a:ext>
            </a:extLst>
          </p:cNvPr>
          <p:cNvSpPr>
            <a:spLocks noGrp="1"/>
          </p:cNvSpPr>
          <p:nvPr>
            <p:ph type="dt" sz="half" idx="10"/>
          </p:nvPr>
        </p:nvSpPr>
        <p:spPr/>
        <p:txBody>
          <a:bodyPr/>
          <a:lstStyle/>
          <a:p>
            <a:fld id="{ADDDB1D4-6B6A-4FAC-B7EF-E51C72DDB38F}" type="datetimeFigureOut">
              <a:rPr lang="en-GB" smtClean="0"/>
              <a:t>18/01/2023</a:t>
            </a:fld>
            <a:endParaRPr lang="en-GB"/>
          </a:p>
        </p:txBody>
      </p:sp>
      <p:sp>
        <p:nvSpPr>
          <p:cNvPr id="5" name="Footer Placeholder 4">
            <a:extLst>
              <a:ext uri="{FF2B5EF4-FFF2-40B4-BE49-F238E27FC236}">
                <a16:creationId xmlns:a16="http://schemas.microsoft.com/office/drawing/2014/main" id="{87090E2C-B038-E185-5ED3-1E1B44914D0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463C3BD-9574-8043-6107-095B4E20F7CA}"/>
              </a:ext>
            </a:extLst>
          </p:cNvPr>
          <p:cNvSpPr>
            <a:spLocks noGrp="1"/>
          </p:cNvSpPr>
          <p:nvPr>
            <p:ph type="sldNum" sz="quarter" idx="12"/>
          </p:nvPr>
        </p:nvSpPr>
        <p:spPr/>
        <p:txBody>
          <a:bodyPr/>
          <a:lstStyle/>
          <a:p>
            <a:fld id="{A95995C3-DB1D-41FD-ABE1-62D03B71272E}" type="slidenum">
              <a:rPr lang="en-GB" smtClean="0"/>
              <a:t>‹#›</a:t>
            </a:fld>
            <a:endParaRPr lang="en-GB"/>
          </a:p>
        </p:txBody>
      </p:sp>
    </p:spTree>
    <p:extLst>
      <p:ext uri="{BB962C8B-B14F-4D97-AF65-F5344CB8AC3E}">
        <p14:creationId xmlns:p14="http://schemas.microsoft.com/office/powerpoint/2010/main" val="4023543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A8957-2500-379A-4F73-9EE0B8126D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A7CAB10-5838-18C0-7FF1-57281E8505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6AB1B2-EB4A-1E76-B3DB-EB7949E2D196}"/>
              </a:ext>
            </a:extLst>
          </p:cNvPr>
          <p:cNvSpPr>
            <a:spLocks noGrp="1"/>
          </p:cNvSpPr>
          <p:nvPr>
            <p:ph type="dt" sz="half" idx="10"/>
          </p:nvPr>
        </p:nvSpPr>
        <p:spPr/>
        <p:txBody>
          <a:bodyPr/>
          <a:lstStyle/>
          <a:p>
            <a:fld id="{ADDDB1D4-6B6A-4FAC-B7EF-E51C72DDB38F}" type="datetimeFigureOut">
              <a:rPr lang="en-GB" smtClean="0"/>
              <a:t>18/01/2023</a:t>
            </a:fld>
            <a:endParaRPr lang="en-GB"/>
          </a:p>
        </p:txBody>
      </p:sp>
      <p:sp>
        <p:nvSpPr>
          <p:cNvPr id="5" name="Footer Placeholder 4">
            <a:extLst>
              <a:ext uri="{FF2B5EF4-FFF2-40B4-BE49-F238E27FC236}">
                <a16:creationId xmlns:a16="http://schemas.microsoft.com/office/drawing/2014/main" id="{178DD262-4E4C-35DC-2583-5A6CB3C8702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2599B1D-D19A-8ED0-61E8-0CD71EA7384C}"/>
              </a:ext>
            </a:extLst>
          </p:cNvPr>
          <p:cNvSpPr>
            <a:spLocks noGrp="1"/>
          </p:cNvSpPr>
          <p:nvPr>
            <p:ph type="sldNum" sz="quarter" idx="12"/>
          </p:nvPr>
        </p:nvSpPr>
        <p:spPr/>
        <p:txBody>
          <a:bodyPr/>
          <a:lstStyle/>
          <a:p>
            <a:fld id="{A95995C3-DB1D-41FD-ABE1-62D03B71272E}" type="slidenum">
              <a:rPr lang="en-GB" smtClean="0"/>
              <a:t>‹#›</a:t>
            </a:fld>
            <a:endParaRPr lang="en-GB"/>
          </a:p>
        </p:txBody>
      </p:sp>
    </p:spTree>
    <p:extLst>
      <p:ext uri="{BB962C8B-B14F-4D97-AF65-F5344CB8AC3E}">
        <p14:creationId xmlns:p14="http://schemas.microsoft.com/office/powerpoint/2010/main" val="3930921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3FF17-46C4-466D-A18F-D8BDFF6E75F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3C4A582-1141-2304-60E8-7CA1D91376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8D3C9F7-90A5-56E2-D7CE-BB6A77FE4B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8199163-5ADF-BB2C-003E-D623F4B2BBD6}"/>
              </a:ext>
            </a:extLst>
          </p:cNvPr>
          <p:cNvSpPr>
            <a:spLocks noGrp="1"/>
          </p:cNvSpPr>
          <p:nvPr>
            <p:ph type="dt" sz="half" idx="10"/>
          </p:nvPr>
        </p:nvSpPr>
        <p:spPr/>
        <p:txBody>
          <a:bodyPr/>
          <a:lstStyle/>
          <a:p>
            <a:fld id="{ADDDB1D4-6B6A-4FAC-B7EF-E51C72DDB38F}" type="datetimeFigureOut">
              <a:rPr lang="en-GB" smtClean="0"/>
              <a:t>18/01/2023</a:t>
            </a:fld>
            <a:endParaRPr lang="en-GB"/>
          </a:p>
        </p:txBody>
      </p:sp>
      <p:sp>
        <p:nvSpPr>
          <p:cNvPr id="6" name="Footer Placeholder 5">
            <a:extLst>
              <a:ext uri="{FF2B5EF4-FFF2-40B4-BE49-F238E27FC236}">
                <a16:creationId xmlns:a16="http://schemas.microsoft.com/office/drawing/2014/main" id="{27DDB240-1F93-48C4-52DF-2609B62F6A7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E1676F6-42A9-5261-3A4A-85DB99D54EA7}"/>
              </a:ext>
            </a:extLst>
          </p:cNvPr>
          <p:cNvSpPr>
            <a:spLocks noGrp="1"/>
          </p:cNvSpPr>
          <p:nvPr>
            <p:ph type="sldNum" sz="quarter" idx="12"/>
          </p:nvPr>
        </p:nvSpPr>
        <p:spPr/>
        <p:txBody>
          <a:bodyPr/>
          <a:lstStyle/>
          <a:p>
            <a:fld id="{A95995C3-DB1D-41FD-ABE1-62D03B71272E}" type="slidenum">
              <a:rPr lang="en-GB" smtClean="0"/>
              <a:t>‹#›</a:t>
            </a:fld>
            <a:endParaRPr lang="en-GB"/>
          </a:p>
        </p:txBody>
      </p:sp>
    </p:spTree>
    <p:extLst>
      <p:ext uri="{BB962C8B-B14F-4D97-AF65-F5344CB8AC3E}">
        <p14:creationId xmlns:p14="http://schemas.microsoft.com/office/powerpoint/2010/main" val="4188377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86A5D-9B8B-14F9-3340-307D94B8780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6DEEE09-C350-2049-A3F1-7F7D7F8F2C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6E5C53-240D-F3A9-CBF8-01B88D2CED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294F521-AD9D-3D89-0567-AF390D0767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CA1246-5D02-3C8F-9205-E0488A4626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C473CD5-6F18-4E0D-245A-B919ECB0955B}"/>
              </a:ext>
            </a:extLst>
          </p:cNvPr>
          <p:cNvSpPr>
            <a:spLocks noGrp="1"/>
          </p:cNvSpPr>
          <p:nvPr>
            <p:ph type="dt" sz="half" idx="10"/>
          </p:nvPr>
        </p:nvSpPr>
        <p:spPr/>
        <p:txBody>
          <a:bodyPr/>
          <a:lstStyle/>
          <a:p>
            <a:fld id="{ADDDB1D4-6B6A-4FAC-B7EF-E51C72DDB38F}" type="datetimeFigureOut">
              <a:rPr lang="en-GB" smtClean="0"/>
              <a:t>18/01/2023</a:t>
            </a:fld>
            <a:endParaRPr lang="en-GB"/>
          </a:p>
        </p:txBody>
      </p:sp>
      <p:sp>
        <p:nvSpPr>
          <p:cNvPr id="8" name="Footer Placeholder 7">
            <a:extLst>
              <a:ext uri="{FF2B5EF4-FFF2-40B4-BE49-F238E27FC236}">
                <a16:creationId xmlns:a16="http://schemas.microsoft.com/office/drawing/2014/main" id="{9E69714A-3372-B04C-2201-64086539A57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783770E-5E2F-E31D-733B-4A58E0FBA96B}"/>
              </a:ext>
            </a:extLst>
          </p:cNvPr>
          <p:cNvSpPr>
            <a:spLocks noGrp="1"/>
          </p:cNvSpPr>
          <p:nvPr>
            <p:ph type="sldNum" sz="quarter" idx="12"/>
          </p:nvPr>
        </p:nvSpPr>
        <p:spPr/>
        <p:txBody>
          <a:bodyPr/>
          <a:lstStyle/>
          <a:p>
            <a:fld id="{A95995C3-DB1D-41FD-ABE1-62D03B71272E}" type="slidenum">
              <a:rPr lang="en-GB" smtClean="0"/>
              <a:t>‹#›</a:t>
            </a:fld>
            <a:endParaRPr lang="en-GB"/>
          </a:p>
        </p:txBody>
      </p:sp>
    </p:spTree>
    <p:extLst>
      <p:ext uri="{BB962C8B-B14F-4D97-AF65-F5344CB8AC3E}">
        <p14:creationId xmlns:p14="http://schemas.microsoft.com/office/powerpoint/2010/main" val="195491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06DAE-8243-0270-AB15-27BF1E3185B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EE695D1-FDAD-9361-15D8-50A1406978A7}"/>
              </a:ext>
            </a:extLst>
          </p:cNvPr>
          <p:cNvSpPr>
            <a:spLocks noGrp="1"/>
          </p:cNvSpPr>
          <p:nvPr>
            <p:ph type="dt" sz="half" idx="10"/>
          </p:nvPr>
        </p:nvSpPr>
        <p:spPr/>
        <p:txBody>
          <a:bodyPr/>
          <a:lstStyle/>
          <a:p>
            <a:fld id="{ADDDB1D4-6B6A-4FAC-B7EF-E51C72DDB38F}" type="datetimeFigureOut">
              <a:rPr lang="en-GB" smtClean="0"/>
              <a:t>18/01/2023</a:t>
            </a:fld>
            <a:endParaRPr lang="en-GB"/>
          </a:p>
        </p:txBody>
      </p:sp>
      <p:sp>
        <p:nvSpPr>
          <p:cNvPr id="4" name="Footer Placeholder 3">
            <a:extLst>
              <a:ext uri="{FF2B5EF4-FFF2-40B4-BE49-F238E27FC236}">
                <a16:creationId xmlns:a16="http://schemas.microsoft.com/office/drawing/2014/main" id="{1BF2E138-C361-9C4B-DD48-E63F4A15325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0F7CD8C-0EA9-09E0-CCAE-6F10B78DF188}"/>
              </a:ext>
            </a:extLst>
          </p:cNvPr>
          <p:cNvSpPr>
            <a:spLocks noGrp="1"/>
          </p:cNvSpPr>
          <p:nvPr>
            <p:ph type="sldNum" sz="quarter" idx="12"/>
          </p:nvPr>
        </p:nvSpPr>
        <p:spPr/>
        <p:txBody>
          <a:bodyPr/>
          <a:lstStyle/>
          <a:p>
            <a:fld id="{A95995C3-DB1D-41FD-ABE1-62D03B71272E}" type="slidenum">
              <a:rPr lang="en-GB" smtClean="0"/>
              <a:t>‹#›</a:t>
            </a:fld>
            <a:endParaRPr lang="en-GB"/>
          </a:p>
        </p:txBody>
      </p:sp>
    </p:spTree>
    <p:extLst>
      <p:ext uri="{BB962C8B-B14F-4D97-AF65-F5344CB8AC3E}">
        <p14:creationId xmlns:p14="http://schemas.microsoft.com/office/powerpoint/2010/main" val="350827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5D6924-8B87-FE81-A9E7-21EB7734C748}"/>
              </a:ext>
            </a:extLst>
          </p:cNvPr>
          <p:cNvSpPr>
            <a:spLocks noGrp="1"/>
          </p:cNvSpPr>
          <p:nvPr>
            <p:ph type="dt" sz="half" idx="10"/>
          </p:nvPr>
        </p:nvSpPr>
        <p:spPr/>
        <p:txBody>
          <a:bodyPr/>
          <a:lstStyle/>
          <a:p>
            <a:fld id="{ADDDB1D4-6B6A-4FAC-B7EF-E51C72DDB38F}" type="datetimeFigureOut">
              <a:rPr lang="en-GB" smtClean="0"/>
              <a:t>18/01/2023</a:t>
            </a:fld>
            <a:endParaRPr lang="en-GB"/>
          </a:p>
        </p:txBody>
      </p:sp>
      <p:sp>
        <p:nvSpPr>
          <p:cNvPr id="3" name="Footer Placeholder 2">
            <a:extLst>
              <a:ext uri="{FF2B5EF4-FFF2-40B4-BE49-F238E27FC236}">
                <a16:creationId xmlns:a16="http://schemas.microsoft.com/office/drawing/2014/main" id="{99B17A60-1475-A604-00B2-D38F3E2D36E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906AAFA-9F14-AADF-21CE-D4FD76B47B9A}"/>
              </a:ext>
            </a:extLst>
          </p:cNvPr>
          <p:cNvSpPr>
            <a:spLocks noGrp="1"/>
          </p:cNvSpPr>
          <p:nvPr>
            <p:ph type="sldNum" sz="quarter" idx="12"/>
          </p:nvPr>
        </p:nvSpPr>
        <p:spPr/>
        <p:txBody>
          <a:bodyPr/>
          <a:lstStyle/>
          <a:p>
            <a:fld id="{A95995C3-DB1D-41FD-ABE1-62D03B71272E}" type="slidenum">
              <a:rPr lang="en-GB" smtClean="0"/>
              <a:t>‹#›</a:t>
            </a:fld>
            <a:endParaRPr lang="en-GB"/>
          </a:p>
        </p:txBody>
      </p:sp>
    </p:spTree>
    <p:extLst>
      <p:ext uri="{BB962C8B-B14F-4D97-AF65-F5344CB8AC3E}">
        <p14:creationId xmlns:p14="http://schemas.microsoft.com/office/powerpoint/2010/main" val="2575833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80C2E-AF5D-CAC8-1518-EB154C4E10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8401D63-7000-996B-95EB-413B3705C0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CC7B057-AD10-7652-DBD5-2549762C5A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A00D8A-1917-7187-2AE9-2ACC02D5994C}"/>
              </a:ext>
            </a:extLst>
          </p:cNvPr>
          <p:cNvSpPr>
            <a:spLocks noGrp="1"/>
          </p:cNvSpPr>
          <p:nvPr>
            <p:ph type="dt" sz="half" idx="10"/>
          </p:nvPr>
        </p:nvSpPr>
        <p:spPr/>
        <p:txBody>
          <a:bodyPr/>
          <a:lstStyle/>
          <a:p>
            <a:fld id="{ADDDB1D4-6B6A-4FAC-B7EF-E51C72DDB38F}" type="datetimeFigureOut">
              <a:rPr lang="en-GB" smtClean="0"/>
              <a:t>18/01/2023</a:t>
            </a:fld>
            <a:endParaRPr lang="en-GB"/>
          </a:p>
        </p:txBody>
      </p:sp>
      <p:sp>
        <p:nvSpPr>
          <p:cNvPr id="6" name="Footer Placeholder 5">
            <a:extLst>
              <a:ext uri="{FF2B5EF4-FFF2-40B4-BE49-F238E27FC236}">
                <a16:creationId xmlns:a16="http://schemas.microsoft.com/office/drawing/2014/main" id="{AACF5665-A74B-26C1-D79E-560D3E845C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9FB9155-C4FF-8ABC-D02E-EE45CA1470F5}"/>
              </a:ext>
            </a:extLst>
          </p:cNvPr>
          <p:cNvSpPr>
            <a:spLocks noGrp="1"/>
          </p:cNvSpPr>
          <p:nvPr>
            <p:ph type="sldNum" sz="quarter" idx="12"/>
          </p:nvPr>
        </p:nvSpPr>
        <p:spPr/>
        <p:txBody>
          <a:bodyPr/>
          <a:lstStyle/>
          <a:p>
            <a:fld id="{A95995C3-DB1D-41FD-ABE1-62D03B71272E}" type="slidenum">
              <a:rPr lang="en-GB" smtClean="0"/>
              <a:t>‹#›</a:t>
            </a:fld>
            <a:endParaRPr lang="en-GB"/>
          </a:p>
        </p:txBody>
      </p:sp>
    </p:spTree>
    <p:extLst>
      <p:ext uri="{BB962C8B-B14F-4D97-AF65-F5344CB8AC3E}">
        <p14:creationId xmlns:p14="http://schemas.microsoft.com/office/powerpoint/2010/main" val="2644212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7A67-CD7D-E42E-C671-B724261E32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DB4190E-1407-8C26-D4F9-E6293B775B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2E9EA98-E9CA-C3F9-101E-CB440BD9FF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A5EDC9-A77B-5A26-CBA0-F4A30F797272}"/>
              </a:ext>
            </a:extLst>
          </p:cNvPr>
          <p:cNvSpPr>
            <a:spLocks noGrp="1"/>
          </p:cNvSpPr>
          <p:nvPr>
            <p:ph type="dt" sz="half" idx="10"/>
          </p:nvPr>
        </p:nvSpPr>
        <p:spPr/>
        <p:txBody>
          <a:bodyPr/>
          <a:lstStyle/>
          <a:p>
            <a:fld id="{ADDDB1D4-6B6A-4FAC-B7EF-E51C72DDB38F}" type="datetimeFigureOut">
              <a:rPr lang="en-GB" smtClean="0"/>
              <a:t>18/01/2023</a:t>
            </a:fld>
            <a:endParaRPr lang="en-GB"/>
          </a:p>
        </p:txBody>
      </p:sp>
      <p:sp>
        <p:nvSpPr>
          <p:cNvPr id="6" name="Footer Placeholder 5">
            <a:extLst>
              <a:ext uri="{FF2B5EF4-FFF2-40B4-BE49-F238E27FC236}">
                <a16:creationId xmlns:a16="http://schemas.microsoft.com/office/drawing/2014/main" id="{5C5352DD-D02F-316B-0463-B9C022E36B2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5AE014E-7FF1-4ECF-70D6-868F0AC585FE}"/>
              </a:ext>
            </a:extLst>
          </p:cNvPr>
          <p:cNvSpPr>
            <a:spLocks noGrp="1"/>
          </p:cNvSpPr>
          <p:nvPr>
            <p:ph type="sldNum" sz="quarter" idx="12"/>
          </p:nvPr>
        </p:nvSpPr>
        <p:spPr/>
        <p:txBody>
          <a:bodyPr/>
          <a:lstStyle/>
          <a:p>
            <a:fld id="{A95995C3-DB1D-41FD-ABE1-62D03B71272E}" type="slidenum">
              <a:rPr lang="en-GB" smtClean="0"/>
              <a:t>‹#›</a:t>
            </a:fld>
            <a:endParaRPr lang="en-GB"/>
          </a:p>
        </p:txBody>
      </p:sp>
    </p:spTree>
    <p:extLst>
      <p:ext uri="{BB962C8B-B14F-4D97-AF65-F5344CB8AC3E}">
        <p14:creationId xmlns:p14="http://schemas.microsoft.com/office/powerpoint/2010/main" val="1533475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19AB7A-1D77-5C7A-935E-EA9FF74DD5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1C83CED-982D-B335-F0F1-D163F22D9B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F87586F-93FA-EDD7-3141-D394F6B1D0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DDB1D4-6B6A-4FAC-B7EF-E51C72DDB38F}" type="datetimeFigureOut">
              <a:rPr lang="en-GB" smtClean="0"/>
              <a:t>18/01/2023</a:t>
            </a:fld>
            <a:endParaRPr lang="en-GB"/>
          </a:p>
        </p:txBody>
      </p:sp>
      <p:sp>
        <p:nvSpPr>
          <p:cNvPr id="5" name="Footer Placeholder 4">
            <a:extLst>
              <a:ext uri="{FF2B5EF4-FFF2-40B4-BE49-F238E27FC236}">
                <a16:creationId xmlns:a16="http://schemas.microsoft.com/office/drawing/2014/main" id="{827B89F6-D478-CCEA-EB83-0217ED08CC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2B44EE9-E093-A307-F424-AC5D98E01E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5995C3-DB1D-41FD-ABE1-62D03B71272E}" type="slidenum">
              <a:rPr lang="en-GB" smtClean="0"/>
              <a:t>‹#›</a:t>
            </a:fld>
            <a:endParaRPr lang="en-GB"/>
          </a:p>
        </p:txBody>
      </p:sp>
    </p:spTree>
    <p:extLst>
      <p:ext uri="{BB962C8B-B14F-4D97-AF65-F5344CB8AC3E}">
        <p14:creationId xmlns:p14="http://schemas.microsoft.com/office/powerpoint/2010/main" val="3954809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forms.gle/ZUEmhvvvu8g1vCq87"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C5626-1BB1-D816-0722-3BF2A9AF91AD}"/>
              </a:ext>
            </a:extLst>
          </p:cNvPr>
          <p:cNvSpPr>
            <a:spLocks noGrp="1"/>
          </p:cNvSpPr>
          <p:nvPr>
            <p:ph type="ctrTitle"/>
          </p:nvPr>
        </p:nvSpPr>
        <p:spPr>
          <a:xfrm>
            <a:off x="1524000" y="868362"/>
            <a:ext cx="9144000" cy="2387600"/>
          </a:xfrm>
        </p:spPr>
        <p:txBody>
          <a:bodyPr>
            <a:normAutofit fontScale="90000"/>
          </a:bodyPr>
          <a:lstStyle/>
          <a:p>
            <a:r>
              <a:rPr lang="en-GB" b="1" dirty="0">
                <a:solidFill>
                  <a:srgbClr val="0C2E8A"/>
                </a:solidFill>
                <a:latin typeface="Open sans" panose="020B0604020202020204" pitchFamily="2" charset="0"/>
                <a:ea typeface="Open sans" panose="020B0604020202020204" pitchFamily="2" charset="0"/>
                <a:cs typeface="Open sans" panose="020B0604020202020204" pitchFamily="2" charset="0"/>
              </a:rPr>
              <a:t>News Scraper Dashboard Usability Testing</a:t>
            </a:r>
          </a:p>
        </p:txBody>
      </p:sp>
      <p:sp>
        <p:nvSpPr>
          <p:cNvPr id="3" name="Subtitle 2">
            <a:extLst>
              <a:ext uri="{FF2B5EF4-FFF2-40B4-BE49-F238E27FC236}">
                <a16:creationId xmlns:a16="http://schemas.microsoft.com/office/drawing/2014/main" id="{1D5E624C-A5F7-0D29-1119-BB6656678961}"/>
              </a:ext>
            </a:extLst>
          </p:cNvPr>
          <p:cNvSpPr>
            <a:spLocks noGrp="1"/>
          </p:cNvSpPr>
          <p:nvPr>
            <p:ph type="subTitle" idx="1"/>
          </p:nvPr>
        </p:nvSpPr>
        <p:spPr/>
        <p:txBody>
          <a:bodyPr/>
          <a:lstStyle/>
          <a:p>
            <a:r>
              <a:rPr lang="en-GB" b="1" dirty="0">
                <a:solidFill>
                  <a:srgbClr val="50D8AF"/>
                </a:solidFill>
                <a:latin typeface="Open sans" panose="020B0606030504020204" pitchFamily="2" charset="0"/>
                <a:ea typeface="Open sans" panose="020B0606030504020204" pitchFamily="2" charset="0"/>
                <a:cs typeface="Open sans" panose="020B0606030504020204" pitchFamily="2" charset="0"/>
              </a:rPr>
              <a:t>Adam Fairlie</a:t>
            </a:r>
          </a:p>
        </p:txBody>
      </p:sp>
    </p:spTree>
    <p:extLst>
      <p:ext uri="{BB962C8B-B14F-4D97-AF65-F5344CB8AC3E}">
        <p14:creationId xmlns:p14="http://schemas.microsoft.com/office/powerpoint/2010/main" val="36653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B0A1B1-88E2-76B5-AA82-DBB97847A4C1}"/>
              </a:ext>
            </a:extLst>
          </p:cNvPr>
          <p:cNvSpPr>
            <a:spLocks noGrp="1"/>
          </p:cNvSpPr>
          <p:nvPr>
            <p:ph idx="1"/>
          </p:nvPr>
        </p:nvSpPr>
        <p:spPr>
          <a:xfrm>
            <a:off x="838200" y="1325563"/>
            <a:ext cx="10515600" cy="667830"/>
          </a:xfrm>
        </p:spPr>
        <p:txBody>
          <a:bodyPr>
            <a:normAutofit/>
          </a:bodyPr>
          <a:lstStyle/>
          <a:p>
            <a:r>
              <a:rPr lang="en-GB" sz="2000" dirty="0">
                <a:latin typeface="Open sans" panose="020B0606030504020204" pitchFamily="2" charset="0"/>
                <a:ea typeface="Open sans" panose="020B0606030504020204" pitchFamily="2" charset="0"/>
                <a:cs typeface="Open sans" panose="020B0606030504020204" pitchFamily="2" charset="0"/>
              </a:rPr>
              <a:t>Clicking the “manage sources” button will take you to the manage sources</a:t>
            </a:r>
            <a:br>
              <a:rPr lang="en-GB" sz="2000" dirty="0">
                <a:latin typeface="Open sans" panose="020B0606030504020204" pitchFamily="2" charset="0"/>
                <a:ea typeface="Open sans" panose="020B0606030504020204" pitchFamily="2" charset="0"/>
                <a:cs typeface="Open sans" panose="020B0606030504020204" pitchFamily="2" charset="0"/>
              </a:rPr>
            </a:br>
            <a:r>
              <a:rPr lang="en-GB" sz="2000" dirty="0">
                <a:latin typeface="Open sans" panose="020B0606030504020204" pitchFamily="2" charset="0"/>
                <a:ea typeface="Open sans" panose="020B0606030504020204" pitchFamily="2" charset="0"/>
                <a:cs typeface="Open sans" panose="020B0606030504020204" pitchFamily="2" charset="0"/>
              </a:rPr>
              <a:t>page. You can return to the dashboard with the “back to dashboard” button</a:t>
            </a:r>
          </a:p>
        </p:txBody>
      </p:sp>
      <p:sp>
        <p:nvSpPr>
          <p:cNvPr id="4" name="Rectangle 3">
            <a:extLst>
              <a:ext uri="{FF2B5EF4-FFF2-40B4-BE49-F238E27FC236}">
                <a16:creationId xmlns:a16="http://schemas.microsoft.com/office/drawing/2014/main" id="{A7D254BB-7612-3CB7-7875-1774E7D04160}"/>
              </a:ext>
            </a:extLst>
          </p:cNvPr>
          <p:cNvSpPr/>
          <p:nvPr/>
        </p:nvSpPr>
        <p:spPr>
          <a:xfrm>
            <a:off x="0" y="0"/>
            <a:ext cx="12192000" cy="1138687"/>
          </a:xfrm>
          <a:prstGeom prst="rect">
            <a:avLst/>
          </a:prstGeom>
          <a:solidFill>
            <a:srgbClr val="0C2E8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1D40E371-0CA0-37E5-0E1F-65FF7634F80C}"/>
              </a:ext>
            </a:extLst>
          </p:cNvPr>
          <p:cNvSpPr>
            <a:spLocks noGrp="1"/>
          </p:cNvSpPr>
          <p:nvPr>
            <p:ph type="title"/>
          </p:nvPr>
        </p:nvSpPr>
        <p:spPr>
          <a:xfrm>
            <a:off x="838200" y="-93439"/>
            <a:ext cx="10515600" cy="1325563"/>
          </a:xfrm>
        </p:spPr>
        <p:txBody>
          <a:bodyPr/>
          <a:lstStyle/>
          <a:p>
            <a:r>
              <a:rPr lang="en-GB" dirty="0">
                <a:solidFill>
                  <a:schemeClr val="bg1"/>
                </a:solidFill>
                <a:latin typeface="Open sans" panose="020B0606030504020204" pitchFamily="2" charset="0"/>
                <a:ea typeface="Open sans" panose="020B0606030504020204" pitchFamily="2" charset="0"/>
                <a:cs typeface="Open sans" panose="020B0606030504020204" pitchFamily="2" charset="0"/>
              </a:rPr>
              <a:t>Managing sources</a:t>
            </a:r>
          </a:p>
        </p:txBody>
      </p:sp>
      <p:pic>
        <p:nvPicPr>
          <p:cNvPr id="7" name="Picture 6">
            <a:extLst>
              <a:ext uri="{FF2B5EF4-FFF2-40B4-BE49-F238E27FC236}">
                <a16:creationId xmlns:a16="http://schemas.microsoft.com/office/drawing/2014/main" id="{65082B29-8DDF-1C14-2B47-A86EF31B0993}"/>
              </a:ext>
            </a:extLst>
          </p:cNvPr>
          <p:cNvPicPr>
            <a:picLocks noChangeAspect="1"/>
          </p:cNvPicPr>
          <p:nvPr/>
        </p:nvPicPr>
        <p:blipFill>
          <a:blip r:embed="rId3"/>
          <a:stretch>
            <a:fillRect/>
          </a:stretch>
        </p:blipFill>
        <p:spPr>
          <a:xfrm>
            <a:off x="1090983" y="2868058"/>
            <a:ext cx="4633362" cy="2530059"/>
          </a:xfrm>
          <a:prstGeom prst="rect">
            <a:avLst/>
          </a:prstGeom>
        </p:spPr>
      </p:pic>
      <p:pic>
        <p:nvPicPr>
          <p:cNvPr id="9" name="Picture 8">
            <a:extLst>
              <a:ext uri="{FF2B5EF4-FFF2-40B4-BE49-F238E27FC236}">
                <a16:creationId xmlns:a16="http://schemas.microsoft.com/office/drawing/2014/main" id="{44BDA9EE-9B9F-ACA3-9D16-86357D60E599}"/>
              </a:ext>
            </a:extLst>
          </p:cNvPr>
          <p:cNvPicPr>
            <a:picLocks noChangeAspect="1"/>
          </p:cNvPicPr>
          <p:nvPr/>
        </p:nvPicPr>
        <p:blipFill>
          <a:blip r:embed="rId4"/>
          <a:stretch>
            <a:fillRect/>
          </a:stretch>
        </p:blipFill>
        <p:spPr>
          <a:xfrm>
            <a:off x="6719821" y="2500608"/>
            <a:ext cx="3558035" cy="3819049"/>
          </a:xfrm>
          <a:prstGeom prst="rect">
            <a:avLst/>
          </a:prstGeom>
        </p:spPr>
      </p:pic>
    </p:spTree>
    <p:extLst>
      <p:ext uri="{BB962C8B-B14F-4D97-AF65-F5344CB8AC3E}">
        <p14:creationId xmlns:p14="http://schemas.microsoft.com/office/powerpoint/2010/main" val="1802143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B0A1B1-88E2-76B5-AA82-DBB97847A4C1}"/>
              </a:ext>
            </a:extLst>
          </p:cNvPr>
          <p:cNvSpPr>
            <a:spLocks noGrp="1"/>
          </p:cNvSpPr>
          <p:nvPr>
            <p:ph idx="1"/>
          </p:nvPr>
        </p:nvSpPr>
        <p:spPr>
          <a:xfrm>
            <a:off x="838200" y="1325563"/>
            <a:ext cx="10515600" cy="667830"/>
          </a:xfrm>
        </p:spPr>
        <p:txBody>
          <a:bodyPr>
            <a:normAutofit fontScale="85000" lnSpcReduction="10000"/>
          </a:bodyPr>
          <a:lstStyle/>
          <a:p>
            <a:r>
              <a:rPr lang="en-GB" sz="2000" dirty="0">
                <a:latin typeface="Open sans" panose="020B0606030504020204" pitchFamily="2" charset="0"/>
                <a:ea typeface="Open sans" panose="020B0606030504020204" pitchFamily="2" charset="0"/>
                <a:cs typeface="Open sans" panose="020B0606030504020204" pitchFamily="2" charset="0"/>
              </a:rPr>
              <a:t>Each active source has a disable button next to it, which will add it to the disabled sources. Each disabled source has an enable button, which will add it to the enabled (or stale) sources list</a:t>
            </a:r>
          </a:p>
        </p:txBody>
      </p:sp>
      <p:sp>
        <p:nvSpPr>
          <p:cNvPr id="4" name="Rectangle 3">
            <a:extLst>
              <a:ext uri="{FF2B5EF4-FFF2-40B4-BE49-F238E27FC236}">
                <a16:creationId xmlns:a16="http://schemas.microsoft.com/office/drawing/2014/main" id="{A7D254BB-7612-3CB7-7875-1774E7D04160}"/>
              </a:ext>
            </a:extLst>
          </p:cNvPr>
          <p:cNvSpPr/>
          <p:nvPr/>
        </p:nvSpPr>
        <p:spPr>
          <a:xfrm>
            <a:off x="0" y="0"/>
            <a:ext cx="12192000" cy="1138687"/>
          </a:xfrm>
          <a:prstGeom prst="rect">
            <a:avLst/>
          </a:prstGeom>
          <a:solidFill>
            <a:srgbClr val="0C2E8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1D40E371-0CA0-37E5-0E1F-65FF7634F80C}"/>
              </a:ext>
            </a:extLst>
          </p:cNvPr>
          <p:cNvSpPr>
            <a:spLocks noGrp="1"/>
          </p:cNvSpPr>
          <p:nvPr>
            <p:ph type="title"/>
          </p:nvPr>
        </p:nvSpPr>
        <p:spPr>
          <a:xfrm>
            <a:off x="838200" y="-93439"/>
            <a:ext cx="10515600" cy="1325563"/>
          </a:xfrm>
        </p:spPr>
        <p:txBody>
          <a:bodyPr/>
          <a:lstStyle/>
          <a:p>
            <a:r>
              <a:rPr lang="en-GB" dirty="0">
                <a:solidFill>
                  <a:schemeClr val="bg1"/>
                </a:solidFill>
                <a:latin typeface="Open sans" panose="020B0606030504020204" pitchFamily="2" charset="0"/>
                <a:ea typeface="Open sans" panose="020B0606030504020204" pitchFamily="2" charset="0"/>
                <a:cs typeface="Open sans" panose="020B0606030504020204" pitchFamily="2" charset="0"/>
              </a:rPr>
              <a:t>Enabling/disabling sources</a:t>
            </a:r>
          </a:p>
        </p:txBody>
      </p:sp>
      <p:pic>
        <p:nvPicPr>
          <p:cNvPr id="6" name="Picture 5">
            <a:extLst>
              <a:ext uri="{FF2B5EF4-FFF2-40B4-BE49-F238E27FC236}">
                <a16:creationId xmlns:a16="http://schemas.microsoft.com/office/drawing/2014/main" id="{AD091692-EDEC-6A24-D128-543CB55593C2}"/>
              </a:ext>
            </a:extLst>
          </p:cNvPr>
          <p:cNvPicPr>
            <a:picLocks noChangeAspect="1"/>
          </p:cNvPicPr>
          <p:nvPr/>
        </p:nvPicPr>
        <p:blipFill>
          <a:blip r:embed="rId3"/>
          <a:stretch>
            <a:fillRect/>
          </a:stretch>
        </p:blipFill>
        <p:spPr>
          <a:xfrm>
            <a:off x="838200" y="2257075"/>
            <a:ext cx="4050932" cy="3476213"/>
          </a:xfrm>
          <a:prstGeom prst="rect">
            <a:avLst/>
          </a:prstGeom>
        </p:spPr>
      </p:pic>
      <p:pic>
        <p:nvPicPr>
          <p:cNvPr id="10" name="Picture 9">
            <a:extLst>
              <a:ext uri="{FF2B5EF4-FFF2-40B4-BE49-F238E27FC236}">
                <a16:creationId xmlns:a16="http://schemas.microsoft.com/office/drawing/2014/main" id="{7514BF68-E29D-F6AB-74C2-44097AC65D48}"/>
              </a:ext>
            </a:extLst>
          </p:cNvPr>
          <p:cNvPicPr>
            <a:picLocks noChangeAspect="1"/>
          </p:cNvPicPr>
          <p:nvPr/>
        </p:nvPicPr>
        <p:blipFill>
          <a:blip r:embed="rId4"/>
          <a:stretch>
            <a:fillRect/>
          </a:stretch>
        </p:blipFill>
        <p:spPr>
          <a:xfrm>
            <a:off x="5300612" y="2129590"/>
            <a:ext cx="4324437" cy="3603698"/>
          </a:xfrm>
          <a:prstGeom prst="rect">
            <a:avLst/>
          </a:prstGeom>
        </p:spPr>
      </p:pic>
    </p:spTree>
    <p:extLst>
      <p:ext uri="{BB962C8B-B14F-4D97-AF65-F5344CB8AC3E}">
        <p14:creationId xmlns:p14="http://schemas.microsoft.com/office/powerpoint/2010/main" val="844147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B0A1B1-88E2-76B5-AA82-DBB97847A4C1}"/>
              </a:ext>
            </a:extLst>
          </p:cNvPr>
          <p:cNvSpPr>
            <a:spLocks noGrp="1"/>
          </p:cNvSpPr>
          <p:nvPr>
            <p:ph idx="1"/>
          </p:nvPr>
        </p:nvSpPr>
        <p:spPr>
          <a:xfrm>
            <a:off x="838200" y="1325563"/>
            <a:ext cx="10515600" cy="667830"/>
          </a:xfrm>
        </p:spPr>
        <p:txBody>
          <a:bodyPr>
            <a:normAutofit/>
          </a:bodyPr>
          <a:lstStyle/>
          <a:p>
            <a:r>
              <a:rPr lang="en-GB" sz="2000" dirty="0">
                <a:latin typeface="Open sans" panose="020B0606030504020204" pitchFamily="2" charset="0"/>
                <a:ea typeface="Open sans" panose="020B0606030504020204" pitchFamily="2" charset="0"/>
                <a:cs typeface="Open sans" panose="020B0606030504020204" pitchFamily="2" charset="0"/>
              </a:rPr>
              <a:t>Each source has a delete button next to it, which will remove the source</a:t>
            </a:r>
          </a:p>
        </p:txBody>
      </p:sp>
      <p:sp>
        <p:nvSpPr>
          <p:cNvPr id="4" name="Rectangle 3">
            <a:extLst>
              <a:ext uri="{FF2B5EF4-FFF2-40B4-BE49-F238E27FC236}">
                <a16:creationId xmlns:a16="http://schemas.microsoft.com/office/drawing/2014/main" id="{A7D254BB-7612-3CB7-7875-1774E7D04160}"/>
              </a:ext>
            </a:extLst>
          </p:cNvPr>
          <p:cNvSpPr/>
          <p:nvPr/>
        </p:nvSpPr>
        <p:spPr>
          <a:xfrm>
            <a:off x="0" y="0"/>
            <a:ext cx="12192000" cy="1138687"/>
          </a:xfrm>
          <a:prstGeom prst="rect">
            <a:avLst/>
          </a:prstGeom>
          <a:solidFill>
            <a:srgbClr val="0C2E8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1D40E371-0CA0-37E5-0E1F-65FF7634F80C}"/>
              </a:ext>
            </a:extLst>
          </p:cNvPr>
          <p:cNvSpPr>
            <a:spLocks noGrp="1"/>
          </p:cNvSpPr>
          <p:nvPr>
            <p:ph type="title"/>
          </p:nvPr>
        </p:nvSpPr>
        <p:spPr>
          <a:xfrm>
            <a:off x="838200" y="-93439"/>
            <a:ext cx="10515600" cy="1325563"/>
          </a:xfrm>
        </p:spPr>
        <p:txBody>
          <a:bodyPr/>
          <a:lstStyle/>
          <a:p>
            <a:r>
              <a:rPr lang="en-GB" dirty="0">
                <a:solidFill>
                  <a:schemeClr val="bg1"/>
                </a:solidFill>
                <a:latin typeface="Open sans" panose="020B0606030504020204" pitchFamily="2" charset="0"/>
                <a:ea typeface="Open sans" panose="020B0606030504020204" pitchFamily="2" charset="0"/>
                <a:cs typeface="Open sans" panose="020B0606030504020204" pitchFamily="2" charset="0"/>
              </a:rPr>
              <a:t>Deleting sources</a:t>
            </a:r>
          </a:p>
        </p:txBody>
      </p:sp>
      <p:pic>
        <p:nvPicPr>
          <p:cNvPr id="7" name="Picture 6">
            <a:extLst>
              <a:ext uri="{FF2B5EF4-FFF2-40B4-BE49-F238E27FC236}">
                <a16:creationId xmlns:a16="http://schemas.microsoft.com/office/drawing/2014/main" id="{939DC832-0704-CBAB-E45E-FC9E4A13D9B6}"/>
              </a:ext>
            </a:extLst>
          </p:cNvPr>
          <p:cNvPicPr>
            <a:picLocks noChangeAspect="1"/>
          </p:cNvPicPr>
          <p:nvPr/>
        </p:nvPicPr>
        <p:blipFill>
          <a:blip r:embed="rId3"/>
          <a:stretch>
            <a:fillRect/>
          </a:stretch>
        </p:blipFill>
        <p:spPr>
          <a:xfrm>
            <a:off x="1282208" y="1993393"/>
            <a:ext cx="4618760" cy="3971749"/>
          </a:xfrm>
          <a:prstGeom prst="rect">
            <a:avLst/>
          </a:prstGeom>
        </p:spPr>
      </p:pic>
      <p:pic>
        <p:nvPicPr>
          <p:cNvPr id="9" name="Picture 8">
            <a:extLst>
              <a:ext uri="{FF2B5EF4-FFF2-40B4-BE49-F238E27FC236}">
                <a16:creationId xmlns:a16="http://schemas.microsoft.com/office/drawing/2014/main" id="{AB3747E4-1693-BFCF-AE20-52EC3B182026}"/>
              </a:ext>
            </a:extLst>
          </p:cNvPr>
          <p:cNvPicPr>
            <a:picLocks noChangeAspect="1"/>
          </p:cNvPicPr>
          <p:nvPr/>
        </p:nvPicPr>
        <p:blipFill>
          <a:blip r:embed="rId4"/>
          <a:stretch>
            <a:fillRect/>
          </a:stretch>
        </p:blipFill>
        <p:spPr>
          <a:xfrm>
            <a:off x="6291034" y="2040739"/>
            <a:ext cx="4851503" cy="3877055"/>
          </a:xfrm>
          <a:prstGeom prst="rect">
            <a:avLst/>
          </a:prstGeom>
        </p:spPr>
      </p:pic>
    </p:spTree>
    <p:extLst>
      <p:ext uri="{BB962C8B-B14F-4D97-AF65-F5344CB8AC3E}">
        <p14:creationId xmlns:p14="http://schemas.microsoft.com/office/powerpoint/2010/main" val="3934553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B0A1B1-88E2-76B5-AA82-DBB97847A4C1}"/>
              </a:ext>
            </a:extLst>
          </p:cNvPr>
          <p:cNvSpPr>
            <a:spLocks noGrp="1"/>
          </p:cNvSpPr>
          <p:nvPr>
            <p:ph idx="1"/>
          </p:nvPr>
        </p:nvSpPr>
        <p:spPr>
          <a:xfrm>
            <a:off x="838200" y="1325563"/>
            <a:ext cx="10515600" cy="667830"/>
          </a:xfrm>
        </p:spPr>
        <p:txBody>
          <a:bodyPr>
            <a:normAutofit/>
          </a:bodyPr>
          <a:lstStyle/>
          <a:p>
            <a:r>
              <a:rPr lang="en-GB" sz="2000" dirty="0">
                <a:latin typeface="Open sans" panose="020B0606030504020204" pitchFamily="2" charset="0"/>
                <a:ea typeface="Open sans" panose="020B0606030504020204" pitchFamily="2" charset="0"/>
                <a:cs typeface="Open sans" panose="020B0606030504020204" pitchFamily="2" charset="0"/>
              </a:rPr>
              <a:t>There is an add source button, which will create a form for adding a source. Clicking submit with a URL will create the source. Extra information can be added if known</a:t>
            </a:r>
          </a:p>
        </p:txBody>
      </p:sp>
      <p:sp>
        <p:nvSpPr>
          <p:cNvPr id="4" name="Rectangle 3">
            <a:extLst>
              <a:ext uri="{FF2B5EF4-FFF2-40B4-BE49-F238E27FC236}">
                <a16:creationId xmlns:a16="http://schemas.microsoft.com/office/drawing/2014/main" id="{A7D254BB-7612-3CB7-7875-1774E7D04160}"/>
              </a:ext>
            </a:extLst>
          </p:cNvPr>
          <p:cNvSpPr/>
          <p:nvPr/>
        </p:nvSpPr>
        <p:spPr>
          <a:xfrm>
            <a:off x="0" y="0"/>
            <a:ext cx="12192000" cy="1138687"/>
          </a:xfrm>
          <a:prstGeom prst="rect">
            <a:avLst/>
          </a:prstGeom>
          <a:solidFill>
            <a:srgbClr val="0C2E8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1D40E371-0CA0-37E5-0E1F-65FF7634F80C}"/>
              </a:ext>
            </a:extLst>
          </p:cNvPr>
          <p:cNvSpPr>
            <a:spLocks noGrp="1"/>
          </p:cNvSpPr>
          <p:nvPr>
            <p:ph type="title"/>
          </p:nvPr>
        </p:nvSpPr>
        <p:spPr>
          <a:xfrm>
            <a:off x="838200" y="-93439"/>
            <a:ext cx="10515600" cy="1325563"/>
          </a:xfrm>
        </p:spPr>
        <p:txBody>
          <a:bodyPr/>
          <a:lstStyle/>
          <a:p>
            <a:r>
              <a:rPr lang="en-GB" dirty="0">
                <a:solidFill>
                  <a:schemeClr val="bg1"/>
                </a:solidFill>
                <a:latin typeface="Open sans" panose="020B0606030504020204" pitchFamily="2" charset="0"/>
                <a:ea typeface="Open sans" panose="020B0606030504020204" pitchFamily="2" charset="0"/>
                <a:cs typeface="Open sans" panose="020B0606030504020204" pitchFamily="2" charset="0"/>
              </a:rPr>
              <a:t>Adding sources</a:t>
            </a:r>
          </a:p>
        </p:txBody>
      </p:sp>
      <p:pic>
        <p:nvPicPr>
          <p:cNvPr id="6" name="Picture 5">
            <a:extLst>
              <a:ext uri="{FF2B5EF4-FFF2-40B4-BE49-F238E27FC236}">
                <a16:creationId xmlns:a16="http://schemas.microsoft.com/office/drawing/2014/main" id="{860EFF87-FC93-276B-D023-21E0DF44A61F}"/>
              </a:ext>
            </a:extLst>
          </p:cNvPr>
          <p:cNvPicPr>
            <a:picLocks noChangeAspect="1"/>
          </p:cNvPicPr>
          <p:nvPr/>
        </p:nvPicPr>
        <p:blipFill>
          <a:blip r:embed="rId3"/>
          <a:stretch>
            <a:fillRect/>
          </a:stretch>
        </p:blipFill>
        <p:spPr>
          <a:xfrm>
            <a:off x="838200" y="2086832"/>
            <a:ext cx="3711262" cy="1516511"/>
          </a:xfrm>
          <a:prstGeom prst="rect">
            <a:avLst/>
          </a:prstGeom>
        </p:spPr>
      </p:pic>
      <p:pic>
        <p:nvPicPr>
          <p:cNvPr id="10" name="Picture 9">
            <a:extLst>
              <a:ext uri="{FF2B5EF4-FFF2-40B4-BE49-F238E27FC236}">
                <a16:creationId xmlns:a16="http://schemas.microsoft.com/office/drawing/2014/main" id="{6929FAA4-59ED-4139-C6B6-551573EB1654}"/>
              </a:ext>
            </a:extLst>
          </p:cNvPr>
          <p:cNvPicPr>
            <a:picLocks noChangeAspect="1"/>
          </p:cNvPicPr>
          <p:nvPr/>
        </p:nvPicPr>
        <p:blipFill>
          <a:blip r:embed="rId4"/>
          <a:stretch>
            <a:fillRect/>
          </a:stretch>
        </p:blipFill>
        <p:spPr>
          <a:xfrm>
            <a:off x="1530108" y="3526709"/>
            <a:ext cx="2500151" cy="3099210"/>
          </a:xfrm>
          <a:prstGeom prst="rect">
            <a:avLst/>
          </a:prstGeom>
        </p:spPr>
      </p:pic>
      <p:pic>
        <p:nvPicPr>
          <p:cNvPr id="12" name="Picture 11">
            <a:extLst>
              <a:ext uri="{FF2B5EF4-FFF2-40B4-BE49-F238E27FC236}">
                <a16:creationId xmlns:a16="http://schemas.microsoft.com/office/drawing/2014/main" id="{5595EA93-0E64-36B7-39D8-1FE0B6388BE2}"/>
              </a:ext>
            </a:extLst>
          </p:cNvPr>
          <p:cNvPicPr>
            <a:picLocks noChangeAspect="1"/>
          </p:cNvPicPr>
          <p:nvPr/>
        </p:nvPicPr>
        <p:blipFill>
          <a:blip r:embed="rId5"/>
          <a:stretch>
            <a:fillRect/>
          </a:stretch>
        </p:blipFill>
        <p:spPr>
          <a:xfrm>
            <a:off x="4472708" y="4017255"/>
            <a:ext cx="5349704" cy="1097375"/>
          </a:xfrm>
          <a:prstGeom prst="rect">
            <a:avLst/>
          </a:prstGeom>
        </p:spPr>
      </p:pic>
    </p:spTree>
    <p:extLst>
      <p:ext uri="{BB962C8B-B14F-4D97-AF65-F5344CB8AC3E}">
        <p14:creationId xmlns:p14="http://schemas.microsoft.com/office/powerpoint/2010/main" val="1406223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B0A1B1-88E2-76B5-AA82-DBB97847A4C1}"/>
              </a:ext>
            </a:extLst>
          </p:cNvPr>
          <p:cNvSpPr>
            <a:spLocks noGrp="1"/>
          </p:cNvSpPr>
          <p:nvPr>
            <p:ph idx="1"/>
          </p:nvPr>
        </p:nvSpPr>
        <p:spPr>
          <a:xfrm>
            <a:off x="838200" y="1627218"/>
            <a:ext cx="10515600" cy="4351338"/>
          </a:xfrm>
        </p:spPr>
        <p:txBody>
          <a:bodyPr/>
          <a:lstStyle/>
          <a:p>
            <a:r>
              <a:rPr lang="en-GB" dirty="0">
                <a:latin typeface="Open sans" panose="020B0606030504020204" pitchFamily="2" charset="0"/>
                <a:ea typeface="Open sans" panose="020B0606030504020204" pitchFamily="2" charset="0"/>
                <a:cs typeface="Open sans" panose="020B0606030504020204" pitchFamily="2" charset="0"/>
              </a:rPr>
              <a:t>Moving from RSS feeds to multiple configurable sources</a:t>
            </a:r>
          </a:p>
          <a:p>
            <a:r>
              <a:rPr lang="en-GB" dirty="0">
                <a:latin typeface="Open sans" panose="020B0606030504020204" pitchFamily="2" charset="0"/>
                <a:ea typeface="Open sans" panose="020B0606030504020204" pitchFamily="2" charset="0"/>
                <a:cs typeface="Open sans" panose="020B0606030504020204" pitchFamily="2" charset="0"/>
              </a:rPr>
              <a:t>Creating a configurable web scraper with multiple different source types</a:t>
            </a:r>
          </a:p>
          <a:p>
            <a:r>
              <a:rPr lang="en-GB" dirty="0">
                <a:latin typeface="Open sans" panose="020B0606030504020204" pitchFamily="2" charset="0"/>
                <a:ea typeface="Open sans" panose="020B0606030504020204" pitchFamily="2" charset="0"/>
                <a:cs typeface="Open sans" panose="020B0606030504020204" pitchFamily="2" charset="0"/>
              </a:rPr>
              <a:t>Combined with a classifier to categorise news articles</a:t>
            </a:r>
          </a:p>
          <a:p>
            <a:r>
              <a:rPr lang="en-GB" dirty="0">
                <a:latin typeface="Open sans" panose="020B0606030504020204" pitchFamily="2" charset="0"/>
                <a:ea typeface="Open sans" panose="020B0606030504020204" pitchFamily="2" charset="0"/>
                <a:cs typeface="Open sans" panose="020B0606030504020204" pitchFamily="2" charset="0"/>
              </a:rPr>
              <a:t>Includes a dashboard to manage the scraper and see results as visualisation</a:t>
            </a:r>
          </a:p>
        </p:txBody>
      </p:sp>
      <p:sp>
        <p:nvSpPr>
          <p:cNvPr id="4" name="Rectangle 3">
            <a:extLst>
              <a:ext uri="{FF2B5EF4-FFF2-40B4-BE49-F238E27FC236}">
                <a16:creationId xmlns:a16="http://schemas.microsoft.com/office/drawing/2014/main" id="{A7D254BB-7612-3CB7-7875-1774E7D04160}"/>
              </a:ext>
            </a:extLst>
          </p:cNvPr>
          <p:cNvSpPr/>
          <p:nvPr/>
        </p:nvSpPr>
        <p:spPr>
          <a:xfrm>
            <a:off x="0" y="0"/>
            <a:ext cx="12192000" cy="1138687"/>
          </a:xfrm>
          <a:prstGeom prst="rect">
            <a:avLst/>
          </a:prstGeom>
          <a:solidFill>
            <a:srgbClr val="0C2E8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1D40E371-0CA0-37E5-0E1F-65FF7634F80C}"/>
              </a:ext>
            </a:extLst>
          </p:cNvPr>
          <p:cNvSpPr>
            <a:spLocks noGrp="1"/>
          </p:cNvSpPr>
          <p:nvPr>
            <p:ph type="title"/>
          </p:nvPr>
        </p:nvSpPr>
        <p:spPr>
          <a:xfrm>
            <a:off x="838200" y="-93439"/>
            <a:ext cx="10515600" cy="1325563"/>
          </a:xfrm>
        </p:spPr>
        <p:txBody>
          <a:bodyPr/>
          <a:lstStyle/>
          <a:p>
            <a:r>
              <a:rPr lang="en-GB" dirty="0">
                <a:solidFill>
                  <a:schemeClr val="bg1"/>
                </a:solidFill>
                <a:latin typeface="Open sans" panose="020B0606030504020204" pitchFamily="2" charset="0"/>
                <a:ea typeface="Open sans" panose="020B0606030504020204" pitchFamily="2" charset="0"/>
                <a:cs typeface="Open sans" panose="020B0606030504020204" pitchFamily="2" charset="0"/>
              </a:rPr>
              <a:t>Background Information</a:t>
            </a:r>
          </a:p>
        </p:txBody>
      </p:sp>
    </p:spTree>
    <p:extLst>
      <p:ext uri="{BB962C8B-B14F-4D97-AF65-F5344CB8AC3E}">
        <p14:creationId xmlns:p14="http://schemas.microsoft.com/office/powerpoint/2010/main" val="1734501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B0A1B1-88E2-76B5-AA82-DBB97847A4C1}"/>
              </a:ext>
            </a:extLst>
          </p:cNvPr>
          <p:cNvSpPr>
            <a:spLocks noGrp="1"/>
          </p:cNvSpPr>
          <p:nvPr>
            <p:ph idx="1"/>
          </p:nvPr>
        </p:nvSpPr>
        <p:spPr>
          <a:xfrm>
            <a:off x="838200" y="1627218"/>
            <a:ext cx="10515600" cy="4351338"/>
          </a:xfrm>
        </p:spPr>
        <p:txBody>
          <a:bodyPr>
            <a:normAutofit/>
          </a:bodyPr>
          <a:lstStyle/>
          <a:p>
            <a:r>
              <a:rPr lang="en-GB" sz="2000" dirty="0">
                <a:latin typeface="Open sans" panose="020B0606030504020204" pitchFamily="2" charset="0"/>
                <a:ea typeface="Open sans" panose="020B0606030504020204" pitchFamily="2" charset="0"/>
                <a:cs typeface="Open sans" panose="020B0606030504020204" pitchFamily="2" charset="0"/>
              </a:rPr>
              <a:t>Python-based web scraping system for multiple sources. Can use RSS feeds (using </a:t>
            </a:r>
            <a:r>
              <a:rPr lang="en-GB" sz="2000" dirty="0" err="1">
                <a:latin typeface="Open sans" panose="020B0606030504020204" pitchFamily="2" charset="0"/>
                <a:ea typeface="Open sans" panose="020B0606030504020204" pitchFamily="2" charset="0"/>
                <a:cs typeface="Open sans" panose="020B0606030504020204" pitchFamily="2" charset="0"/>
              </a:rPr>
              <a:t>feedparser</a:t>
            </a:r>
            <a:r>
              <a:rPr lang="en-GB" sz="2000" dirty="0">
                <a:latin typeface="Open sans" panose="020B0606030504020204" pitchFamily="2" charset="0"/>
                <a:ea typeface="Open sans" panose="020B0606030504020204" pitchFamily="2" charset="0"/>
                <a:cs typeface="Open sans" panose="020B0606030504020204" pitchFamily="2" charset="0"/>
              </a:rPr>
              <a:t>) and news websites (using newspaper3k) to extract article information</a:t>
            </a:r>
          </a:p>
          <a:p>
            <a:r>
              <a:rPr lang="en-GB" sz="2000" dirty="0">
                <a:latin typeface="Open sans" panose="020B0606030504020204" pitchFamily="2" charset="0"/>
                <a:ea typeface="Open sans" panose="020B0606030504020204" pitchFamily="2" charset="0"/>
                <a:cs typeface="Open sans" panose="020B0606030504020204" pitchFamily="2" charset="0"/>
              </a:rPr>
              <a:t>Multi-topic classification using different models to give news articles a category (health, sports, entertainment etc.)</a:t>
            </a:r>
          </a:p>
          <a:p>
            <a:r>
              <a:rPr lang="en-GB" sz="2000" dirty="0">
                <a:latin typeface="Open sans" panose="020B0606030504020204" pitchFamily="2" charset="0"/>
                <a:ea typeface="Open sans" panose="020B0606030504020204" pitchFamily="2" charset="0"/>
                <a:cs typeface="Open sans" panose="020B0606030504020204" pitchFamily="2" charset="0"/>
              </a:rPr>
              <a:t>Database for storing information (article headline, body, category, source name, language etc.) using </a:t>
            </a:r>
            <a:r>
              <a:rPr lang="en-GB" sz="2000" dirty="0" err="1">
                <a:latin typeface="Open sans" panose="020B0606030504020204" pitchFamily="2" charset="0"/>
                <a:ea typeface="Open sans" panose="020B0606030504020204" pitchFamily="2" charset="0"/>
                <a:cs typeface="Open sans" panose="020B0606030504020204" pitchFamily="2" charset="0"/>
              </a:rPr>
              <a:t>elasticsearch</a:t>
            </a:r>
            <a:endParaRPr lang="en-GB" sz="2000" dirty="0">
              <a:latin typeface="Open sans" panose="020B0606030504020204" pitchFamily="2" charset="0"/>
              <a:ea typeface="Open sans" panose="020B0606030504020204" pitchFamily="2" charset="0"/>
              <a:cs typeface="Open sans" panose="020B0606030504020204" pitchFamily="2" charset="0"/>
            </a:endParaRPr>
          </a:p>
          <a:p>
            <a:r>
              <a:rPr lang="en-GB" sz="2000" b="1" dirty="0">
                <a:latin typeface="Open sans" panose="020B0606030504020204" pitchFamily="2" charset="0"/>
                <a:ea typeface="Open sans" panose="020B0606030504020204" pitchFamily="2" charset="0"/>
                <a:cs typeface="Open sans" panose="020B0606030504020204" pitchFamily="2" charset="0"/>
              </a:rPr>
              <a:t>Visualisation</a:t>
            </a:r>
            <a:r>
              <a:rPr lang="en-GB" sz="2000" dirty="0">
                <a:latin typeface="Open sans" panose="020B0606030504020204" pitchFamily="2" charset="0"/>
                <a:ea typeface="Open sans" panose="020B0606030504020204" pitchFamily="2" charset="0"/>
                <a:cs typeface="Open sans" panose="020B0606030504020204" pitchFamily="2" charset="0"/>
              </a:rPr>
              <a:t> of database information through elastic </a:t>
            </a:r>
            <a:r>
              <a:rPr lang="en-GB" sz="2000" dirty="0" err="1">
                <a:latin typeface="Open sans" panose="020B0606030504020204" pitchFamily="2" charset="0"/>
                <a:ea typeface="Open sans" panose="020B0606030504020204" pitchFamily="2" charset="0"/>
                <a:cs typeface="Open sans" panose="020B0606030504020204" pitchFamily="2" charset="0"/>
              </a:rPr>
              <a:t>kibana</a:t>
            </a:r>
            <a:endParaRPr lang="en-GB" sz="2000" dirty="0">
              <a:latin typeface="Open sans" panose="020B0606030504020204" pitchFamily="2" charset="0"/>
              <a:ea typeface="Open sans" panose="020B0606030504020204" pitchFamily="2" charset="0"/>
              <a:cs typeface="Open sans" panose="020B0606030504020204" pitchFamily="2" charset="0"/>
            </a:endParaRPr>
          </a:p>
          <a:p>
            <a:r>
              <a:rPr lang="en-GB" sz="2000" b="1" dirty="0">
                <a:latin typeface="Open sans" panose="020B0606030504020204" pitchFamily="2" charset="0"/>
                <a:ea typeface="Open sans" panose="020B0606030504020204" pitchFamily="2" charset="0"/>
                <a:cs typeface="Open sans" panose="020B0606030504020204" pitchFamily="2" charset="0"/>
              </a:rPr>
              <a:t>Web interface </a:t>
            </a:r>
            <a:r>
              <a:rPr lang="en-GB" sz="2000" dirty="0">
                <a:latin typeface="Open sans" panose="020B0606030504020204" pitchFamily="2" charset="0"/>
                <a:ea typeface="Open sans" panose="020B0606030504020204" pitchFamily="2" charset="0"/>
                <a:cs typeface="Open sans" panose="020B0606030504020204" pitchFamily="2" charset="0"/>
              </a:rPr>
              <a:t>for managing python scraping system (using eel library to connect </a:t>
            </a:r>
            <a:r>
              <a:rPr lang="en-GB" sz="2000" dirty="0" err="1">
                <a:latin typeface="Open sans" panose="020B0606030504020204" pitchFamily="2" charset="0"/>
                <a:ea typeface="Open sans" panose="020B0606030504020204" pitchFamily="2" charset="0"/>
                <a:cs typeface="Open sans" panose="020B0606030504020204" pitchFamily="2" charset="0"/>
              </a:rPr>
              <a:t>javascript</a:t>
            </a:r>
            <a:r>
              <a:rPr lang="en-GB" sz="2000" dirty="0">
                <a:latin typeface="Open sans" panose="020B0606030504020204" pitchFamily="2" charset="0"/>
                <a:ea typeface="Open sans" panose="020B0606030504020204" pitchFamily="2" charset="0"/>
                <a:cs typeface="Open sans" panose="020B0606030504020204" pitchFamily="2" charset="0"/>
              </a:rPr>
              <a:t> to python)</a:t>
            </a:r>
          </a:p>
        </p:txBody>
      </p:sp>
      <p:sp>
        <p:nvSpPr>
          <p:cNvPr id="4" name="Rectangle 3">
            <a:extLst>
              <a:ext uri="{FF2B5EF4-FFF2-40B4-BE49-F238E27FC236}">
                <a16:creationId xmlns:a16="http://schemas.microsoft.com/office/drawing/2014/main" id="{A7D254BB-7612-3CB7-7875-1774E7D04160}"/>
              </a:ext>
            </a:extLst>
          </p:cNvPr>
          <p:cNvSpPr/>
          <p:nvPr/>
        </p:nvSpPr>
        <p:spPr>
          <a:xfrm>
            <a:off x="0" y="0"/>
            <a:ext cx="12192000" cy="1138687"/>
          </a:xfrm>
          <a:prstGeom prst="rect">
            <a:avLst/>
          </a:prstGeom>
          <a:solidFill>
            <a:srgbClr val="0C2E8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1D40E371-0CA0-37E5-0E1F-65FF7634F80C}"/>
              </a:ext>
            </a:extLst>
          </p:cNvPr>
          <p:cNvSpPr>
            <a:spLocks noGrp="1"/>
          </p:cNvSpPr>
          <p:nvPr>
            <p:ph type="title"/>
          </p:nvPr>
        </p:nvSpPr>
        <p:spPr>
          <a:xfrm>
            <a:off x="838200" y="-93439"/>
            <a:ext cx="10515600" cy="1325563"/>
          </a:xfrm>
        </p:spPr>
        <p:txBody>
          <a:bodyPr/>
          <a:lstStyle/>
          <a:p>
            <a:r>
              <a:rPr lang="en-GB" dirty="0">
                <a:solidFill>
                  <a:schemeClr val="bg1"/>
                </a:solidFill>
                <a:latin typeface="Open sans" panose="020B0606030504020204" pitchFamily="2" charset="0"/>
                <a:ea typeface="Open sans" panose="020B0606030504020204" pitchFamily="2" charset="0"/>
                <a:cs typeface="Open sans" panose="020B0606030504020204" pitchFamily="2" charset="0"/>
              </a:rPr>
              <a:t>Functionality</a:t>
            </a:r>
          </a:p>
        </p:txBody>
      </p:sp>
    </p:spTree>
    <p:extLst>
      <p:ext uri="{BB962C8B-B14F-4D97-AF65-F5344CB8AC3E}">
        <p14:creationId xmlns:p14="http://schemas.microsoft.com/office/powerpoint/2010/main" val="1935483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7D254BB-7612-3CB7-7875-1774E7D04160}"/>
              </a:ext>
            </a:extLst>
          </p:cNvPr>
          <p:cNvSpPr/>
          <p:nvPr/>
        </p:nvSpPr>
        <p:spPr>
          <a:xfrm>
            <a:off x="0" y="0"/>
            <a:ext cx="12192000" cy="1138687"/>
          </a:xfrm>
          <a:prstGeom prst="rect">
            <a:avLst/>
          </a:prstGeom>
          <a:solidFill>
            <a:srgbClr val="0C2E8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1D40E371-0CA0-37E5-0E1F-65FF7634F80C}"/>
              </a:ext>
            </a:extLst>
          </p:cNvPr>
          <p:cNvSpPr>
            <a:spLocks noGrp="1"/>
          </p:cNvSpPr>
          <p:nvPr>
            <p:ph type="title"/>
          </p:nvPr>
        </p:nvSpPr>
        <p:spPr>
          <a:xfrm>
            <a:off x="838200" y="-93439"/>
            <a:ext cx="10515600" cy="1325563"/>
          </a:xfrm>
        </p:spPr>
        <p:txBody>
          <a:bodyPr/>
          <a:lstStyle/>
          <a:p>
            <a:r>
              <a:rPr lang="en-GB" dirty="0">
                <a:solidFill>
                  <a:schemeClr val="bg1"/>
                </a:solidFill>
                <a:latin typeface="Open sans" panose="020B0606030504020204" pitchFamily="2" charset="0"/>
                <a:ea typeface="Open sans" panose="020B0606030504020204" pitchFamily="2" charset="0"/>
                <a:cs typeface="Open sans" panose="020B0606030504020204" pitchFamily="2" charset="0"/>
              </a:rPr>
              <a:t>Architecture</a:t>
            </a:r>
          </a:p>
        </p:txBody>
      </p:sp>
      <p:sp>
        <p:nvSpPr>
          <p:cNvPr id="5" name="Rectangle 4">
            <a:extLst>
              <a:ext uri="{FF2B5EF4-FFF2-40B4-BE49-F238E27FC236}">
                <a16:creationId xmlns:a16="http://schemas.microsoft.com/office/drawing/2014/main" id="{D3A802DB-23CB-7CB9-4B56-206BB79B6273}"/>
              </a:ext>
            </a:extLst>
          </p:cNvPr>
          <p:cNvSpPr/>
          <p:nvPr/>
        </p:nvSpPr>
        <p:spPr>
          <a:xfrm>
            <a:off x="4096512" y="1774802"/>
            <a:ext cx="2286000" cy="11612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Web scaping system</a:t>
            </a:r>
          </a:p>
        </p:txBody>
      </p:sp>
      <p:sp>
        <p:nvSpPr>
          <p:cNvPr id="6" name="Rectangle 5">
            <a:extLst>
              <a:ext uri="{FF2B5EF4-FFF2-40B4-BE49-F238E27FC236}">
                <a16:creationId xmlns:a16="http://schemas.microsoft.com/office/drawing/2014/main" id="{768650D3-35DD-5616-0E9B-7BD05B6D971D}"/>
              </a:ext>
            </a:extLst>
          </p:cNvPr>
          <p:cNvSpPr/>
          <p:nvPr/>
        </p:nvSpPr>
        <p:spPr>
          <a:xfrm>
            <a:off x="6882384" y="4974336"/>
            <a:ext cx="2286000" cy="11612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Visualisation</a:t>
            </a:r>
          </a:p>
        </p:txBody>
      </p:sp>
      <p:sp>
        <p:nvSpPr>
          <p:cNvPr id="7" name="Rectangle 6">
            <a:extLst>
              <a:ext uri="{FF2B5EF4-FFF2-40B4-BE49-F238E27FC236}">
                <a16:creationId xmlns:a16="http://schemas.microsoft.com/office/drawing/2014/main" id="{0A20303F-B541-CDD4-70FC-2432B67A41A3}"/>
              </a:ext>
            </a:extLst>
          </p:cNvPr>
          <p:cNvSpPr/>
          <p:nvPr/>
        </p:nvSpPr>
        <p:spPr>
          <a:xfrm>
            <a:off x="4096512" y="3374569"/>
            <a:ext cx="2286000" cy="11612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Classifier</a:t>
            </a:r>
          </a:p>
        </p:txBody>
      </p:sp>
      <p:sp>
        <p:nvSpPr>
          <p:cNvPr id="8" name="Rectangle 7">
            <a:extLst>
              <a:ext uri="{FF2B5EF4-FFF2-40B4-BE49-F238E27FC236}">
                <a16:creationId xmlns:a16="http://schemas.microsoft.com/office/drawing/2014/main" id="{EB982045-21AA-0A68-F8DB-D54DE52D91B3}"/>
              </a:ext>
            </a:extLst>
          </p:cNvPr>
          <p:cNvSpPr/>
          <p:nvPr/>
        </p:nvSpPr>
        <p:spPr>
          <a:xfrm>
            <a:off x="4096512" y="4976333"/>
            <a:ext cx="2286000" cy="11612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Database</a:t>
            </a:r>
          </a:p>
        </p:txBody>
      </p:sp>
      <p:sp>
        <p:nvSpPr>
          <p:cNvPr id="9" name="Rectangle 8">
            <a:extLst>
              <a:ext uri="{FF2B5EF4-FFF2-40B4-BE49-F238E27FC236}">
                <a16:creationId xmlns:a16="http://schemas.microsoft.com/office/drawing/2014/main" id="{B0D659E6-2410-560D-749A-695D0D953AB4}"/>
              </a:ext>
            </a:extLst>
          </p:cNvPr>
          <p:cNvSpPr/>
          <p:nvPr/>
        </p:nvSpPr>
        <p:spPr>
          <a:xfrm>
            <a:off x="7211568" y="1774802"/>
            <a:ext cx="2286000" cy="11612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Web interface</a:t>
            </a:r>
          </a:p>
        </p:txBody>
      </p:sp>
      <p:cxnSp>
        <p:nvCxnSpPr>
          <p:cNvPr id="11" name="Straight Arrow Connector 10">
            <a:extLst>
              <a:ext uri="{FF2B5EF4-FFF2-40B4-BE49-F238E27FC236}">
                <a16:creationId xmlns:a16="http://schemas.microsoft.com/office/drawing/2014/main" id="{266781C8-6BBF-F24B-F3B7-9DE9B04E832C}"/>
              </a:ext>
            </a:extLst>
          </p:cNvPr>
          <p:cNvCxnSpPr>
            <a:cxnSpLocks/>
          </p:cNvCxnSpPr>
          <p:nvPr/>
        </p:nvCxnSpPr>
        <p:spPr>
          <a:xfrm>
            <a:off x="6382512" y="2103120"/>
            <a:ext cx="82905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89012AE6-3160-2A6B-E611-0617F58B50AA}"/>
              </a:ext>
            </a:extLst>
          </p:cNvPr>
          <p:cNvCxnSpPr>
            <a:cxnSpLocks/>
          </p:cNvCxnSpPr>
          <p:nvPr/>
        </p:nvCxnSpPr>
        <p:spPr>
          <a:xfrm flipH="1">
            <a:off x="6382512" y="2575560"/>
            <a:ext cx="82905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26FCA8E1-3956-02DA-6A71-624C7E9C087B}"/>
              </a:ext>
            </a:extLst>
          </p:cNvPr>
          <p:cNvCxnSpPr>
            <a:cxnSpLocks/>
            <a:endCxn id="9" idx="2"/>
          </p:cNvCxnSpPr>
          <p:nvPr/>
        </p:nvCxnSpPr>
        <p:spPr>
          <a:xfrm flipV="1">
            <a:off x="8354568" y="2936090"/>
            <a:ext cx="0" cy="2038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E6237D9B-E75F-62BB-067B-E88900B5A958}"/>
              </a:ext>
            </a:extLst>
          </p:cNvPr>
          <p:cNvCxnSpPr>
            <a:cxnSpLocks/>
            <a:endCxn id="6" idx="1"/>
          </p:cNvCxnSpPr>
          <p:nvPr/>
        </p:nvCxnSpPr>
        <p:spPr>
          <a:xfrm>
            <a:off x="6382512" y="5554980"/>
            <a:ext cx="49987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A61544E3-CB4A-7170-7DB4-31E008A41B50}"/>
              </a:ext>
            </a:extLst>
          </p:cNvPr>
          <p:cNvCxnSpPr>
            <a:cxnSpLocks/>
            <a:stCxn id="5" idx="2"/>
            <a:endCxn id="7" idx="0"/>
          </p:cNvCxnSpPr>
          <p:nvPr/>
        </p:nvCxnSpPr>
        <p:spPr>
          <a:xfrm>
            <a:off x="5239512" y="2936090"/>
            <a:ext cx="0" cy="4384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C5984C5B-02D7-FC0C-086D-5610CEFF50A3}"/>
              </a:ext>
            </a:extLst>
          </p:cNvPr>
          <p:cNvCxnSpPr>
            <a:cxnSpLocks/>
          </p:cNvCxnSpPr>
          <p:nvPr/>
        </p:nvCxnSpPr>
        <p:spPr>
          <a:xfrm>
            <a:off x="5239512" y="4535857"/>
            <a:ext cx="0" cy="4384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37304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B0A1B1-88E2-76B5-AA82-DBB97847A4C1}"/>
              </a:ext>
            </a:extLst>
          </p:cNvPr>
          <p:cNvSpPr>
            <a:spLocks noGrp="1"/>
          </p:cNvSpPr>
          <p:nvPr>
            <p:ph idx="1"/>
          </p:nvPr>
        </p:nvSpPr>
        <p:spPr>
          <a:xfrm>
            <a:off x="838200" y="1627217"/>
            <a:ext cx="10515600" cy="4626933"/>
          </a:xfrm>
        </p:spPr>
        <p:txBody>
          <a:bodyPr/>
          <a:lstStyle/>
          <a:p>
            <a:r>
              <a:rPr lang="en-GB" dirty="0">
                <a:latin typeface="Open sans" panose="020B0606030504020204" pitchFamily="2" charset="0"/>
                <a:ea typeface="Open sans" panose="020B0606030504020204" pitchFamily="2" charset="0"/>
                <a:cs typeface="Open sans" panose="020B0606030504020204" pitchFamily="2" charset="0"/>
              </a:rPr>
              <a:t>Short questionnaire (5-10 mins)</a:t>
            </a:r>
          </a:p>
          <a:p>
            <a:r>
              <a:rPr lang="en-GB" dirty="0">
                <a:latin typeface="Open sans" panose="020B0606030504020204" pitchFamily="2" charset="0"/>
                <a:ea typeface="Open sans" panose="020B0606030504020204" pitchFamily="2" charset="0"/>
                <a:cs typeface="Open sans" panose="020B0606030504020204" pitchFamily="2" charset="0"/>
                <a:hlinkClick r:id="rId3"/>
              </a:rPr>
              <a:t>https://forms.gle/ZUEmhvvvu8g1vCq87</a:t>
            </a:r>
            <a:endParaRPr lang="en-GB" dirty="0">
              <a:latin typeface="Open sans" panose="020B0606030504020204" pitchFamily="2" charset="0"/>
              <a:ea typeface="Open sans" panose="020B0606030504020204" pitchFamily="2" charset="0"/>
              <a:cs typeface="Open sans" panose="020B0606030504020204" pitchFamily="2" charset="0"/>
            </a:endParaRPr>
          </a:p>
          <a:p>
            <a:r>
              <a:rPr lang="en-GB" dirty="0">
                <a:latin typeface="Open sans" panose="020B0606030504020204" pitchFamily="2" charset="0"/>
                <a:ea typeface="Open sans" panose="020B0606030504020204" pitchFamily="2" charset="0"/>
                <a:cs typeface="Open sans" panose="020B0606030504020204" pitchFamily="2" charset="0"/>
              </a:rPr>
              <a:t>Can try out live (mock) version of interface</a:t>
            </a:r>
          </a:p>
        </p:txBody>
      </p:sp>
      <p:sp>
        <p:nvSpPr>
          <p:cNvPr id="4" name="Rectangle 3">
            <a:extLst>
              <a:ext uri="{FF2B5EF4-FFF2-40B4-BE49-F238E27FC236}">
                <a16:creationId xmlns:a16="http://schemas.microsoft.com/office/drawing/2014/main" id="{A7D254BB-7612-3CB7-7875-1774E7D04160}"/>
              </a:ext>
            </a:extLst>
          </p:cNvPr>
          <p:cNvSpPr/>
          <p:nvPr/>
        </p:nvSpPr>
        <p:spPr>
          <a:xfrm>
            <a:off x="0" y="0"/>
            <a:ext cx="12192000" cy="1138687"/>
          </a:xfrm>
          <a:prstGeom prst="rect">
            <a:avLst/>
          </a:prstGeom>
          <a:solidFill>
            <a:srgbClr val="0C2E8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1D40E371-0CA0-37E5-0E1F-65FF7634F80C}"/>
              </a:ext>
            </a:extLst>
          </p:cNvPr>
          <p:cNvSpPr>
            <a:spLocks noGrp="1"/>
          </p:cNvSpPr>
          <p:nvPr>
            <p:ph type="title"/>
          </p:nvPr>
        </p:nvSpPr>
        <p:spPr>
          <a:xfrm>
            <a:off x="838200" y="-93439"/>
            <a:ext cx="10515600" cy="1325563"/>
          </a:xfrm>
        </p:spPr>
        <p:txBody>
          <a:bodyPr/>
          <a:lstStyle/>
          <a:p>
            <a:r>
              <a:rPr lang="en-GB">
                <a:solidFill>
                  <a:schemeClr val="bg1"/>
                </a:solidFill>
                <a:latin typeface="Open sans" panose="020B0606030504020204" pitchFamily="2" charset="0"/>
                <a:ea typeface="Open sans" panose="020B0606030504020204" pitchFamily="2" charset="0"/>
                <a:cs typeface="Open sans" panose="020B0606030504020204" pitchFamily="2" charset="0"/>
              </a:rPr>
              <a:t>Questionnaire</a:t>
            </a:r>
            <a:endParaRPr lang="en-GB" dirty="0">
              <a:solidFill>
                <a:schemeClr val="bg1"/>
              </a:solidFill>
              <a:latin typeface="Open sans" panose="020B0606030504020204" pitchFamily="2" charset="0"/>
              <a:ea typeface="Open sans" panose="020B0606030504020204" pitchFamily="2" charset="0"/>
              <a:cs typeface="Open sans" panose="020B0606030504020204" pitchFamily="2" charset="0"/>
            </a:endParaRPr>
          </a:p>
        </p:txBody>
      </p:sp>
    </p:spTree>
    <p:extLst>
      <p:ext uri="{BB962C8B-B14F-4D97-AF65-F5344CB8AC3E}">
        <p14:creationId xmlns:p14="http://schemas.microsoft.com/office/powerpoint/2010/main" val="214403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B0A1B1-88E2-76B5-AA82-DBB97847A4C1}"/>
              </a:ext>
            </a:extLst>
          </p:cNvPr>
          <p:cNvSpPr>
            <a:spLocks noGrp="1"/>
          </p:cNvSpPr>
          <p:nvPr>
            <p:ph idx="1"/>
          </p:nvPr>
        </p:nvSpPr>
        <p:spPr>
          <a:xfrm>
            <a:off x="838200" y="1627218"/>
            <a:ext cx="10515600" cy="4351338"/>
          </a:xfrm>
        </p:spPr>
        <p:txBody>
          <a:bodyPr>
            <a:normAutofit/>
          </a:bodyPr>
          <a:lstStyle/>
          <a:p>
            <a:r>
              <a:rPr lang="en-GB" sz="2000" dirty="0">
                <a:latin typeface="Open sans" panose="020B0606030504020204" pitchFamily="2" charset="0"/>
                <a:ea typeface="Open sans" panose="020B0606030504020204" pitchFamily="2" charset="0"/>
                <a:cs typeface="Open sans" panose="020B0606030504020204" pitchFamily="2" charset="0"/>
              </a:rPr>
              <a:t>Evaluation on </a:t>
            </a:r>
            <a:r>
              <a:rPr lang="en-GB" sz="2000" dirty="0" err="1">
                <a:latin typeface="Open sans" panose="020B0606030504020204" pitchFamily="2" charset="0"/>
                <a:ea typeface="Open sans" panose="020B0606030504020204" pitchFamily="2" charset="0"/>
                <a:cs typeface="Open sans" panose="020B0606030504020204" pitchFamily="2" charset="0"/>
              </a:rPr>
              <a:t>kibana</a:t>
            </a:r>
            <a:r>
              <a:rPr lang="en-GB" sz="2000" dirty="0">
                <a:latin typeface="Open sans" panose="020B0606030504020204" pitchFamily="2" charset="0"/>
                <a:ea typeface="Open sans" panose="020B0606030504020204" pitchFamily="2" charset="0"/>
                <a:cs typeface="Open sans" panose="020B0606030504020204" pitchFamily="2" charset="0"/>
              </a:rPr>
              <a:t> visualisation and web interface</a:t>
            </a:r>
          </a:p>
          <a:p>
            <a:r>
              <a:rPr lang="en-GB" sz="2000" dirty="0">
                <a:latin typeface="Open sans" panose="020B0606030504020204" pitchFamily="2" charset="0"/>
                <a:ea typeface="Open sans" panose="020B0606030504020204" pitchFamily="2" charset="0"/>
                <a:cs typeface="Open sans" panose="020B0606030504020204" pitchFamily="2" charset="0"/>
              </a:rPr>
              <a:t>Research Questions:</a:t>
            </a:r>
          </a:p>
          <a:p>
            <a:r>
              <a:rPr lang="en-GB" sz="2000" b="0" i="0" dirty="0">
                <a:solidFill>
                  <a:srgbClr val="202124"/>
                </a:solidFill>
                <a:effectLst/>
                <a:latin typeface="Open Sans" pitchFamily="2" charset="0"/>
                <a:ea typeface="Open Sans" pitchFamily="2" charset="0"/>
                <a:cs typeface="Open Sans" pitchFamily="2" charset="0"/>
              </a:rPr>
              <a:t>“Does the visualisation provide a complete and effective overview of the data collected?”</a:t>
            </a:r>
            <a:endParaRPr lang="en-GB" sz="2000" dirty="0">
              <a:latin typeface="Open Sans" pitchFamily="2" charset="0"/>
              <a:ea typeface="Open Sans" pitchFamily="2" charset="0"/>
              <a:cs typeface="Open Sans" pitchFamily="2" charset="0"/>
            </a:endParaRPr>
          </a:p>
          <a:p>
            <a:r>
              <a:rPr lang="en-GB" sz="2000" b="0" i="0" dirty="0">
                <a:solidFill>
                  <a:srgbClr val="202124"/>
                </a:solidFill>
                <a:effectLst/>
                <a:latin typeface="Open Sans" pitchFamily="2" charset="0"/>
                <a:ea typeface="Open Sans" pitchFamily="2" charset="0"/>
                <a:cs typeface="Open Sans" pitchFamily="2" charset="0"/>
              </a:rPr>
              <a:t>“Does the interface allow users to easily and effectively manage the underlying web scraping system?”</a:t>
            </a:r>
            <a:endParaRPr lang="en-GB" sz="2000" dirty="0">
              <a:latin typeface="Open Sans" pitchFamily="2" charset="0"/>
              <a:ea typeface="Open Sans" pitchFamily="2" charset="0"/>
              <a:cs typeface="Open Sans" pitchFamily="2" charset="0"/>
            </a:endParaRPr>
          </a:p>
          <a:p>
            <a:r>
              <a:rPr lang="en-GB" sz="2000" dirty="0">
                <a:latin typeface="Open sans" panose="020B0606030504020204" pitchFamily="2" charset="0"/>
                <a:ea typeface="Open sans" panose="020B0606030504020204" pitchFamily="2" charset="0"/>
                <a:cs typeface="Open sans" panose="020B0606030504020204" pitchFamily="2" charset="0"/>
              </a:rPr>
              <a:t>Will perform analyses (aggregations, qualitative coding) for dissertation evaluation</a:t>
            </a:r>
          </a:p>
        </p:txBody>
      </p:sp>
      <p:sp>
        <p:nvSpPr>
          <p:cNvPr id="4" name="Rectangle 3">
            <a:extLst>
              <a:ext uri="{FF2B5EF4-FFF2-40B4-BE49-F238E27FC236}">
                <a16:creationId xmlns:a16="http://schemas.microsoft.com/office/drawing/2014/main" id="{A7D254BB-7612-3CB7-7875-1774E7D04160}"/>
              </a:ext>
            </a:extLst>
          </p:cNvPr>
          <p:cNvSpPr/>
          <p:nvPr/>
        </p:nvSpPr>
        <p:spPr>
          <a:xfrm>
            <a:off x="0" y="0"/>
            <a:ext cx="12192000" cy="1138687"/>
          </a:xfrm>
          <a:prstGeom prst="rect">
            <a:avLst/>
          </a:prstGeom>
          <a:solidFill>
            <a:srgbClr val="0C2E8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1D40E371-0CA0-37E5-0E1F-65FF7634F80C}"/>
              </a:ext>
            </a:extLst>
          </p:cNvPr>
          <p:cNvSpPr>
            <a:spLocks noGrp="1"/>
          </p:cNvSpPr>
          <p:nvPr>
            <p:ph type="title"/>
          </p:nvPr>
        </p:nvSpPr>
        <p:spPr>
          <a:xfrm>
            <a:off x="838200" y="-93439"/>
            <a:ext cx="10515600" cy="1325563"/>
          </a:xfrm>
        </p:spPr>
        <p:txBody>
          <a:bodyPr/>
          <a:lstStyle/>
          <a:p>
            <a:r>
              <a:rPr lang="en-GB" dirty="0">
                <a:solidFill>
                  <a:schemeClr val="bg1"/>
                </a:solidFill>
                <a:latin typeface="Open sans" panose="020B0606030504020204" pitchFamily="2" charset="0"/>
                <a:ea typeface="Open sans" panose="020B0606030504020204" pitchFamily="2" charset="0"/>
                <a:cs typeface="Open sans" panose="020B0606030504020204" pitchFamily="2" charset="0"/>
              </a:rPr>
              <a:t>Motivation</a:t>
            </a:r>
          </a:p>
        </p:txBody>
      </p:sp>
    </p:spTree>
    <p:extLst>
      <p:ext uri="{BB962C8B-B14F-4D97-AF65-F5344CB8AC3E}">
        <p14:creationId xmlns:p14="http://schemas.microsoft.com/office/powerpoint/2010/main" val="1965850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EAF69-A2F7-9F73-BC9E-3A48C0022108}"/>
              </a:ext>
            </a:extLst>
          </p:cNvPr>
          <p:cNvSpPr>
            <a:spLocks noGrp="1"/>
          </p:cNvSpPr>
          <p:nvPr>
            <p:ph type="ctrTitle"/>
          </p:nvPr>
        </p:nvSpPr>
        <p:spPr/>
        <p:txBody>
          <a:bodyPr/>
          <a:lstStyle/>
          <a:p>
            <a:r>
              <a:rPr lang="en-GB" b="1" dirty="0">
                <a:solidFill>
                  <a:srgbClr val="0C2E8A"/>
                </a:solidFill>
                <a:latin typeface="Open sans" panose="020B0606030504020204" pitchFamily="2" charset="0"/>
                <a:ea typeface="Open sans" panose="020B0606030504020204" pitchFamily="2" charset="0"/>
                <a:cs typeface="Open sans" panose="020B0606030504020204" pitchFamily="2" charset="0"/>
              </a:rPr>
              <a:t>Demonstration</a:t>
            </a:r>
          </a:p>
        </p:txBody>
      </p:sp>
    </p:spTree>
    <p:extLst>
      <p:ext uri="{BB962C8B-B14F-4D97-AF65-F5344CB8AC3E}">
        <p14:creationId xmlns:p14="http://schemas.microsoft.com/office/powerpoint/2010/main" val="1064376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B0A1B1-88E2-76B5-AA82-DBB97847A4C1}"/>
              </a:ext>
            </a:extLst>
          </p:cNvPr>
          <p:cNvSpPr>
            <a:spLocks noGrp="1"/>
          </p:cNvSpPr>
          <p:nvPr>
            <p:ph idx="1"/>
          </p:nvPr>
        </p:nvSpPr>
        <p:spPr>
          <a:xfrm>
            <a:off x="838200" y="1325563"/>
            <a:ext cx="10515600" cy="512478"/>
          </a:xfrm>
        </p:spPr>
        <p:txBody>
          <a:bodyPr>
            <a:normAutofit fontScale="92500" lnSpcReduction="20000"/>
          </a:bodyPr>
          <a:lstStyle/>
          <a:p>
            <a:r>
              <a:rPr lang="en-GB" sz="2000" dirty="0">
                <a:latin typeface="Open sans" panose="020B0606030504020204" pitchFamily="2" charset="0"/>
                <a:ea typeface="Open sans" panose="020B0606030504020204" pitchFamily="2" charset="0"/>
                <a:cs typeface="Open sans" panose="020B0606030504020204" pitchFamily="2" charset="0"/>
              </a:rPr>
              <a:t>Clicking the start/stop scraping button on the homepage will toggle whether the scraper is running</a:t>
            </a:r>
          </a:p>
        </p:txBody>
      </p:sp>
      <p:sp>
        <p:nvSpPr>
          <p:cNvPr id="4" name="Rectangle 3">
            <a:extLst>
              <a:ext uri="{FF2B5EF4-FFF2-40B4-BE49-F238E27FC236}">
                <a16:creationId xmlns:a16="http://schemas.microsoft.com/office/drawing/2014/main" id="{A7D254BB-7612-3CB7-7875-1774E7D04160}"/>
              </a:ext>
            </a:extLst>
          </p:cNvPr>
          <p:cNvSpPr/>
          <p:nvPr/>
        </p:nvSpPr>
        <p:spPr>
          <a:xfrm>
            <a:off x="0" y="0"/>
            <a:ext cx="12192000" cy="1138687"/>
          </a:xfrm>
          <a:prstGeom prst="rect">
            <a:avLst/>
          </a:prstGeom>
          <a:solidFill>
            <a:srgbClr val="0C2E8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1D40E371-0CA0-37E5-0E1F-65FF7634F80C}"/>
              </a:ext>
            </a:extLst>
          </p:cNvPr>
          <p:cNvSpPr>
            <a:spLocks noGrp="1"/>
          </p:cNvSpPr>
          <p:nvPr>
            <p:ph type="title"/>
          </p:nvPr>
        </p:nvSpPr>
        <p:spPr>
          <a:xfrm>
            <a:off x="838200" y="-93439"/>
            <a:ext cx="10515600" cy="1325563"/>
          </a:xfrm>
        </p:spPr>
        <p:txBody>
          <a:bodyPr/>
          <a:lstStyle/>
          <a:p>
            <a:r>
              <a:rPr lang="en-GB" dirty="0">
                <a:solidFill>
                  <a:schemeClr val="bg1"/>
                </a:solidFill>
                <a:latin typeface="Open sans" panose="020B0606030504020204" pitchFamily="2" charset="0"/>
                <a:ea typeface="Open sans" panose="020B0606030504020204" pitchFamily="2" charset="0"/>
                <a:cs typeface="Open sans" panose="020B0606030504020204" pitchFamily="2" charset="0"/>
              </a:rPr>
              <a:t>Enabling/disabling</a:t>
            </a:r>
          </a:p>
        </p:txBody>
      </p:sp>
      <p:pic>
        <p:nvPicPr>
          <p:cNvPr id="7" name="Picture 6">
            <a:extLst>
              <a:ext uri="{FF2B5EF4-FFF2-40B4-BE49-F238E27FC236}">
                <a16:creationId xmlns:a16="http://schemas.microsoft.com/office/drawing/2014/main" id="{A30FB53D-F264-2F35-CF19-8905A4A5D5CF}"/>
              </a:ext>
            </a:extLst>
          </p:cNvPr>
          <p:cNvPicPr>
            <a:picLocks noChangeAspect="1"/>
          </p:cNvPicPr>
          <p:nvPr/>
        </p:nvPicPr>
        <p:blipFill>
          <a:blip r:embed="rId3"/>
          <a:stretch>
            <a:fillRect/>
          </a:stretch>
        </p:blipFill>
        <p:spPr>
          <a:xfrm>
            <a:off x="1209855" y="2632592"/>
            <a:ext cx="4633362" cy="2690093"/>
          </a:xfrm>
          <a:prstGeom prst="rect">
            <a:avLst/>
          </a:prstGeom>
        </p:spPr>
      </p:pic>
      <p:pic>
        <p:nvPicPr>
          <p:cNvPr id="9" name="Picture 8">
            <a:extLst>
              <a:ext uri="{FF2B5EF4-FFF2-40B4-BE49-F238E27FC236}">
                <a16:creationId xmlns:a16="http://schemas.microsoft.com/office/drawing/2014/main" id="{1E4D48A5-5024-1B6D-98C9-8A8B23E8074F}"/>
              </a:ext>
            </a:extLst>
          </p:cNvPr>
          <p:cNvPicPr>
            <a:picLocks noChangeAspect="1"/>
          </p:cNvPicPr>
          <p:nvPr/>
        </p:nvPicPr>
        <p:blipFill>
          <a:blip r:embed="rId4"/>
          <a:stretch>
            <a:fillRect/>
          </a:stretch>
        </p:blipFill>
        <p:spPr>
          <a:xfrm>
            <a:off x="6348785" y="2724040"/>
            <a:ext cx="4511431" cy="2598645"/>
          </a:xfrm>
          <a:prstGeom prst="rect">
            <a:avLst/>
          </a:prstGeom>
        </p:spPr>
      </p:pic>
    </p:spTree>
    <p:extLst>
      <p:ext uri="{BB962C8B-B14F-4D97-AF65-F5344CB8AC3E}">
        <p14:creationId xmlns:p14="http://schemas.microsoft.com/office/powerpoint/2010/main" val="1528341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B0A1B1-88E2-76B5-AA82-DBB97847A4C1}"/>
              </a:ext>
            </a:extLst>
          </p:cNvPr>
          <p:cNvSpPr>
            <a:spLocks noGrp="1"/>
          </p:cNvSpPr>
          <p:nvPr>
            <p:ph idx="1"/>
          </p:nvPr>
        </p:nvSpPr>
        <p:spPr>
          <a:xfrm>
            <a:off x="838200" y="1325563"/>
            <a:ext cx="10515600" cy="512478"/>
          </a:xfrm>
        </p:spPr>
        <p:txBody>
          <a:bodyPr/>
          <a:lstStyle/>
          <a:p>
            <a:r>
              <a:rPr lang="en-GB" dirty="0">
                <a:latin typeface="Open sans" panose="020B0606030504020204" pitchFamily="2" charset="0"/>
                <a:ea typeface="Open sans" panose="020B0606030504020204" pitchFamily="2" charset="0"/>
                <a:cs typeface="Open sans" panose="020B0606030504020204" pitchFamily="2" charset="0"/>
              </a:rPr>
              <a:t>Can be toggled with the show/hide visualisation button</a:t>
            </a:r>
          </a:p>
        </p:txBody>
      </p:sp>
      <p:sp>
        <p:nvSpPr>
          <p:cNvPr id="4" name="Rectangle 3">
            <a:extLst>
              <a:ext uri="{FF2B5EF4-FFF2-40B4-BE49-F238E27FC236}">
                <a16:creationId xmlns:a16="http://schemas.microsoft.com/office/drawing/2014/main" id="{A7D254BB-7612-3CB7-7875-1774E7D04160}"/>
              </a:ext>
            </a:extLst>
          </p:cNvPr>
          <p:cNvSpPr/>
          <p:nvPr/>
        </p:nvSpPr>
        <p:spPr>
          <a:xfrm>
            <a:off x="0" y="0"/>
            <a:ext cx="12192000" cy="1138687"/>
          </a:xfrm>
          <a:prstGeom prst="rect">
            <a:avLst/>
          </a:prstGeom>
          <a:solidFill>
            <a:srgbClr val="0C2E8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1D40E371-0CA0-37E5-0E1F-65FF7634F80C}"/>
              </a:ext>
            </a:extLst>
          </p:cNvPr>
          <p:cNvSpPr>
            <a:spLocks noGrp="1"/>
          </p:cNvSpPr>
          <p:nvPr>
            <p:ph type="title"/>
          </p:nvPr>
        </p:nvSpPr>
        <p:spPr>
          <a:xfrm>
            <a:off x="838200" y="-93439"/>
            <a:ext cx="10515600" cy="1325563"/>
          </a:xfrm>
        </p:spPr>
        <p:txBody>
          <a:bodyPr/>
          <a:lstStyle/>
          <a:p>
            <a:r>
              <a:rPr lang="en-GB" dirty="0">
                <a:solidFill>
                  <a:schemeClr val="bg1"/>
                </a:solidFill>
                <a:latin typeface="Open sans" panose="020B0606030504020204" pitchFamily="2" charset="0"/>
                <a:ea typeface="Open sans" panose="020B0606030504020204" pitchFamily="2" charset="0"/>
                <a:cs typeface="Open sans" panose="020B0606030504020204" pitchFamily="2" charset="0"/>
              </a:rPr>
              <a:t>Visualisation</a:t>
            </a:r>
          </a:p>
        </p:txBody>
      </p:sp>
      <p:pic>
        <p:nvPicPr>
          <p:cNvPr id="6" name="Picture 5">
            <a:extLst>
              <a:ext uri="{FF2B5EF4-FFF2-40B4-BE49-F238E27FC236}">
                <a16:creationId xmlns:a16="http://schemas.microsoft.com/office/drawing/2014/main" id="{6F9DCC1B-AB0B-9A52-8FEE-F7C58C4D95F0}"/>
              </a:ext>
            </a:extLst>
          </p:cNvPr>
          <p:cNvPicPr>
            <a:picLocks noChangeAspect="1"/>
          </p:cNvPicPr>
          <p:nvPr/>
        </p:nvPicPr>
        <p:blipFill>
          <a:blip r:embed="rId3"/>
          <a:stretch>
            <a:fillRect/>
          </a:stretch>
        </p:blipFill>
        <p:spPr>
          <a:xfrm>
            <a:off x="2231136" y="1931480"/>
            <a:ext cx="8019288" cy="4432709"/>
          </a:xfrm>
          <a:prstGeom prst="rect">
            <a:avLst/>
          </a:prstGeom>
        </p:spPr>
      </p:pic>
    </p:spTree>
    <p:extLst>
      <p:ext uri="{BB962C8B-B14F-4D97-AF65-F5344CB8AC3E}">
        <p14:creationId xmlns:p14="http://schemas.microsoft.com/office/powerpoint/2010/main" val="19709252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366</TotalTime>
  <Words>938</Words>
  <Application>Microsoft Office PowerPoint</Application>
  <PresentationFormat>Widescreen</PresentationFormat>
  <Paragraphs>62</Paragraphs>
  <Slides>13</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Open sans</vt:lpstr>
      <vt:lpstr>Open sans</vt:lpstr>
      <vt:lpstr>Office Theme</vt:lpstr>
      <vt:lpstr>News Scraper Dashboard Usability Testing</vt:lpstr>
      <vt:lpstr>Background Information</vt:lpstr>
      <vt:lpstr>Functionality</vt:lpstr>
      <vt:lpstr>Architecture</vt:lpstr>
      <vt:lpstr>Questionnaire</vt:lpstr>
      <vt:lpstr>Motivation</vt:lpstr>
      <vt:lpstr>Demonstration</vt:lpstr>
      <vt:lpstr>Enabling/disabling</vt:lpstr>
      <vt:lpstr>Visualisation</vt:lpstr>
      <vt:lpstr>Managing sources</vt:lpstr>
      <vt:lpstr>Enabling/disabling sources</vt:lpstr>
      <vt:lpstr>Deleting sources</vt:lpstr>
      <vt:lpstr>Adding 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News scraper GUI Usability Testing</dc:title>
  <dc:creator>Adam Fairlie (student)</dc:creator>
  <cp:lastModifiedBy>Adam Fairlie (student)</cp:lastModifiedBy>
  <cp:revision>22</cp:revision>
  <dcterms:created xsi:type="dcterms:W3CDTF">2023-01-17T00:01:32Z</dcterms:created>
  <dcterms:modified xsi:type="dcterms:W3CDTF">2023-01-18T19:37:44Z</dcterms:modified>
</cp:coreProperties>
</file>