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70"/>
  </p:notesMasterIdLst>
  <p:sldIdLst>
    <p:sldId id="307" r:id="rId2"/>
    <p:sldId id="308" r:id="rId3"/>
    <p:sldId id="316" r:id="rId4"/>
    <p:sldId id="260" r:id="rId5"/>
    <p:sldId id="261" r:id="rId6"/>
    <p:sldId id="262" r:id="rId7"/>
    <p:sldId id="263" r:id="rId8"/>
    <p:sldId id="264" r:id="rId9"/>
    <p:sldId id="265" r:id="rId10"/>
    <p:sldId id="266" r:id="rId11"/>
    <p:sldId id="267" r:id="rId12"/>
    <p:sldId id="303" r:id="rId13"/>
    <p:sldId id="304" r:id="rId14"/>
    <p:sldId id="309" r:id="rId15"/>
    <p:sldId id="268" r:id="rId16"/>
    <p:sldId id="269" r:id="rId17"/>
    <p:sldId id="270" r:id="rId18"/>
    <p:sldId id="271" r:id="rId19"/>
    <p:sldId id="272" r:id="rId20"/>
    <p:sldId id="273" r:id="rId21"/>
    <p:sldId id="310" r:id="rId22"/>
    <p:sldId id="274" r:id="rId23"/>
    <p:sldId id="275" r:id="rId24"/>
    <p:sldId id="320" r:id="rId25"/>
    <p:sldId id="321" r:id="rId26"/>
    <p:sldId id="322"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5" r:id="rId40"/>
    <p:sldId id="336" r:id="rId41"/>
    <p:sldId id="337" r:id="rId42"/>
    <p:sldId id="338" r:id="rId43"/>
    <p:sldId id="277" r:id="rId44"/>
    <p:sldId id="278" r:id="rId45"/>
    <p:sldId id="311" r:id="rId46"/>
    <p:sldId id="281" r:id="rId47"/>
    <p:sldId id="282" r:id="rId48"/>
    <p:sldId id="283" r:id="rId49"/>
    <p:sldId id="284" r:id="rId50"/>
    <p:sldId id="285" r:id="rId51"/>
    <p:sldId id="286" r:id="rId52"/>
    <p:sldId id="287" r:id="rId53"/>
    <p:sldId id="288" r:id="rId54"/>
    <p:sldId id="289" r:id="rId55"/>
    <p:sldId id="313" r:id="rId56"/>
    <p:sldId id="290" r:id="rId57"/>
    <p:sldId id="291" r:id="rId58"/>
    <p:sldId id="292" r:id="rId59"/>
    <p:sldId id="293" r:id="rId60"/>
    <p:sldId id="297" r:id="rId61"/>
    <p:sldId id="299" r:id="rId62"/>
    <p:sldId id="305" r:id="rId63"/>
    <p:sldId id="312" r:id="rId64"/>
    <p:sldId id="301" r:id="rId65"/>
    <p:sldId id="302" r:id="rId66"/>
    <p:sldId id="314" r:id="rId67"/>
    <p:sldId id="317" r:id="rId68"/>
    <p:sldId id="315" r:id="rId6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DADF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236" autoAdjust="0"/>
  </p:normalViewPr>
  <p:slideViewPr>
    <p:cSldViewPr>
      <p:cViewPr>
        <p:scale>
          <a:sx n="70" d="100"/>
          <a:sy n="70" d="100"/>
        </p:scale>
        <p:origin x="645" y="-6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616"/>
    </p:cViewPr>
  </p:sorterViewPr>
  <p:notesViewPr>
    <p:cSldViewPr>
      <p:cViewPr varScale="1">
        <p:scale>
          <a:sx n="43" d="100"/>
          <a:sy n="43" d="100"/>
        </p:scale>
        <p:origin x="-91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af-ZA"/>
          </a:p>
        </p:txBody>
      </p:sp>
      <p:sp>
        <p:nvSpPr>
          <p:cNvPr id="665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af-ZA"/>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65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af-ZA" smtClean="0"/>
              <a:t>Click to edit Master text styles</a:t>
            </a:r>
          </a:p>
          <a:p>
            <a:pPr lvl="1"/>
            <a:r>
              <a:rPr lang="en-US" altLang="af-ZA" smtClean="0"/>
              <a:t>Second level</a:t>
            </a:r>
          </a:p>
          <a:p>
            <a:pPr lvl="2"/>
            <a:r>
              <a:rPr lang="en-US" altLang="af-ZA" smtClean="0"/>
              <a:t>Third level</a:t>
            </a:r>
          </a:p>
          <a:p>
            <a:pPr lvl="3"/>
            <a:r>
              <a:rPr lang="en-US" altLang="af-ZA" smtClean="0"/>
              <a:t>Fourth level</a:t>
            </a:r>
          </a:p>
          <a:p>
            <a:pPr lvl="4"/>
            <a:r>
              <a:rPr lang="en-US" altLang="af-ZA" smtClean="0"/>
              <a:t>Fifth level</a:t>
            </a:r>
          </a:p>
        </p:txBody>
      </p:sp>
      <p:sp>
        <p:nvSpPr>
          <p:cNvPr id="665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af-ZA"/>
          </a:p>
        </p:txBody>
      </p:sp>
      <p:sp>
        <p:nvSpPr>
          <p:cNvPr id="665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9F8C282-A326-450D-8129-47C0AC99F342}" type="slidenum">
              <a:rPr lang="en-US" altLang="af-ZA"/>
              <a:pPr/>
              <a:t>‹#›</a:t>
            </a:fld>
            <a:endParaRPr lang="en-US" altLang="af-ZA"/>
          </a:p>
        </p:txBody>
      </p:sp>
    </p:spTree>
    <p:extLst>
      <p:ext uri="{BB962C8B-B14F-4D97-AF65-F5344CB8AC3E}">
        <p14:creationId xmlns:p14="http://schemas.microsoft.com/office/powerpoint/2010/main" val="152724999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ZA" altLang="en-US"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eaLnBrk="0" fontAlgn="base" hangingPunct="0">
              <a:spcBef>
                <a:spcPct val="0"/>
              </a:spcBef>
              <a:spcAft>
                <a:spcPct val="0"/>
              </a:spcAft>
              <a:defRPr>
                <a:solidFill>
                  <a:schemeClr val="tx1"/>
                </a:solidFill>
                <a:latin typeface="Calibri" pitchFamily="34" charset="0"/>
              </a:defRPr>
            </a:lvl6pPr>
            <a:lvl7pPr marL="2971800" indent="-228600" defTabSz="457200" eaLnBrk="0" fontAlgn="base" hangingPunct="0">
              <a:spcBef>
                <a:spcPct val="0"/>
              </a:spcBef>
              <a:spcAft>
                <a:spcPct val="0"/>
              </a:spcAft>
              <a:defRPr>
                <a:solidFill>
                  <a:schemeClr val="tx1"/>
                </a:solidFill>
                <a:latin typeface="Calibri" pitchFamily="34" charset="0"/>
              </a:defRPr>
            </a:lvl7pPr>
            <a:lvl8pPr marL="3429000" indent="-228600" defTabSz="457200" eaLnBrk="0" fontAlgn="base" hangingPunct="0">
              <a:spcBef>
                <a:spcPct val="0"/>
              </a:spcBef>
              <a:spcAft>
                <a:spcPct val="0"/>
              </a:spcAft>
              <a:defRPr>
                <a:solidFill>
                  <a:schemeClr val="tx1"/>
                </a:solidFill>
                <a:latin typeface="Calibri" pitchFamily="34" charset="0"/>
              </a:defRPr>
            </a:lvl8pPr>
            <a:lvl9pPr marL="3886200" indent="-228600" defTabSz="457200" eaLnBrk="0" fontAlgn="base" hangingPunct="0">
              <a:spcBef>
                <a:spcPct val="0"/>
              </a:spcBef>
              <a:spcAft>
                <a:spcPct val="0"/>
              </a:spcAft>
              <a:defRPr>
                <a:solidFill>
                  <a:schemeClr val="tx1"/>
                </a:solidFill>
                <a:latin typeface="Calibri" pitchFamily="34" charset="0"/>
              </a:defRPr>
            </a:lvl9pPr>
          </a:lstStyle>
          <a:p>
            <a:fld id="{CD0F4AB1-F10D-458A-A40A-D5D6E26EE25D}" type="slidenum">
              <a:rPr lang="en-ZA" altLang="en-US"/>
              <a:pPr/>
              <a:t>1</a:t>
            </a:fld>
            <a:endParaRPr lang="en-ZA"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1D8CB8-6738-4116-B8D8-4328C1D18558}" type="slidenum">
              <a:rPr lang="en-US" altLang="af-ZA"/>
              <a:pPr/>
              <a:t>11</a:t>
            </a:fld>
            <a:endParaRPr lang="en-US" altLang="af-ZA"/>
          </a:p>
        </p:txBody>
      </p:sp>
      <p:sp>
        <p:nvSpPr>
          <p:cNvPr id="86018" name="Rectangle 2"/>
          <p:cNvSpPr>
            <a:spLocks noGrp="1" noRot="1" noChangeAspect="1" noChangeArrowheads="1" noTextEdit="1"/>
          </p:cNvSpPr>
          <p:nvPr>
            <p:ph type="sldImg"/>
          </p:nvPr>
        </p:nvSpPr>
        <p:spPr>
          <a:xfrm>
            <a:off x="1150938" y="690563"/>
            <a:ext cx="4557712" cy="3417887"/>
          </a:xfrm>
          <a:ln/>
        </p:spPr>
      </p:sp>
      <p:sp>
        <p:nvSpPr>
          <p:cNvPr id="86019" name="Rectangle 3"/>
          <p:cNvSpPr>
            <a:spLocks noGrp="1" noChangeArrowheads="1"/>
          </p:cNvSpPr>
          <p:nvPr>
            <p:ph type="body" idx="1"/>
          </p:nvPr>
        </p:nvSpPr>
        <p:spPr>
          <a:xfrm>
            <a:off x="914400" y="4341813"/>
            <a:ext cx="5029200" cy="4116387"/>
          </a:xfrm>
        </p:spPr>
        <p:txBody>
          <a:bodyPr/>
          <a:lstStyle/>
          <a:p>
            <a:r>
              <a:rPr lang="en-US" altLang="af-ZA" b="1"/>
              <a:t>Teaching Notes</a:t>
            </a:r>
            <a:endParaRPr lang="en-US" altLang="af-ZA"/>
          </a:p>
          <a:p>
            <a:pPr lvl="1"/>
            <a:r>
              <a:rPr lang="en-US" altLang="af-ZA"/>
              <a:t>Using the information system described earlier (enrollment system or other) for the college, invite the class to identify individuals who might play the system user role. </a:t>
            </a:r>
          </a:p>
          <a:p>
            <a:pPr lvl="1"/>
            <a:endParaRPr lang="en-US" altLang="af-ZA"/>
          </a:p>
          <a:p>
            <a:pPr lvl="1"/>
            <a:r>
              <a:rPr lang="en-US" altLang="af-ZA"/>
              <a:t>Note that a person could be both a system owner and system user.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19996A-3BCB-4934-AC11-25414AE071E1}" type="slidenum">
              <a:rPr lang="en-US" altLang="af-ZA"/>
              <a:pPr/>
              <a:t>12</a:t>
            </a:fld>
            <a:endParaRPr lang="en-US" altLang="af-ZA"/>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r>
              <a:rPr lang="en-US" altLang="af-ZA" b="1" dirty="0"/>
              <a:t>Teaching Notes</a:t>
            </a:r>
            <a:endParaRPr lang="en-US" altLang="af-ZA" dirty="0"/>
          </a:p>
          <a:p>
            <a:pPr lvl="1"/>
            <a:r>
              <a:rPr lang="en-US" altLang="af-ZA" dirty="0"/>
              <a:t>If your course takes more of management approach, you may want to focus more on the varying roles of supervisors, middle managers, and executives.</a:t>
            </a:r>
          </a:p>
          <a:p>
            <a:endParaRPr lang="en-US" altLang="af-ZA"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A7854F-9EE8-41EF-9E0B-8DD575B02460}" type="slidenum">
              <a:rPr lang="en-US" altLang="af-ZA"/>
              <a:pPr/>
              <a:t>13</a:t>
            </a:fld>
            <a:endParaRPr lang="en-US" altLang="af-ZA"/>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r>
              <a:rPr lang="en-US" altLang="af-ZA" b="1"/>
              <a:t>Teaching Notes</a:t>
            </a:r>
          </a:p>
          <a:p>
            <a:r>
              <a:rPr lang="en-US" altLang="af-ZA"/>
              <a:t>Update students on the trend of “telecommuting.” Telecommuting falls into our “Remote” users category.</a:t>
            </a:r>
          </a:p>
          <a:p>
            <a:r>
              <a:rPr lang="en-US" altLang="af-ZA"/>
              <a:t>Some students may confuse “remote users” and “external users.” The difference is that remote users work for the organization in question, while external users work for some other organization (or are direct consumers).</a:t>
            </a:r>
          </a:p>
          <a:p>
            <a:r>
              <a:rPr lang="en-US" altLang="af-ZA"/>
              <a:t>The growth of the Web is driving the increase in both remote and external users.</a:t>
            </a:r>
          </a:p>
          <a:p>
            <a:endParaRPr lang="en-US" altLang="af-Z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4A9B7A-B613-4C41-B0F1-F1900BC9D0D2}" type="slidenum">
              <a:rPr lang="en-US" altLang="af-ZA"/>
              <a:pPr/>
              <a:t>15</a:t>
            </a:fld>
            <a:endParaRPr lang="en-US" altLang="af-ZA"/>
          </a:p>
        </p:txBody>
      </p:sp>
      <p:sp>
        <p:nvSpPr>
          <p:cNvPr id="88066" name="Rectangle 2"/>
          <p:cNvSpPr>
            <a:spLocks noGrp="1" noRot="1" noChangeAspect="1" noChangeArrowheads="1" noTextEdit="1"/>
          </p:cNvSpPr>
          <p:nvPr>
            <p:ph type="sldImg"/>
          </p:nvPr>
        </p:nvSpPr>
        <p:spPr>
          <a:xfrm>
            <a:off x="1150938" y="690563"/>
            <a:ext cx="4557712" cy="3417887"/>
          </a:xfrm>
          <a:ln/>
        </p:spPr>
      </p:sp>
      <p:sp>
        <p:nvSpPr>
          <p:cNvPr id="88067" name="Rectangle 3"/>
          <p:cNvSpPr>
            <a:spLocks noGrp="1" noChangeArrowheads="1"/>
          </p:cNvSpPr>
          <p:nvPr>
            <p:ph type="body" idx="1"/>
          </p:nvPr>
        </p:nvSpPr>
        <p:spPr>
          <a:xfrm>
            <a:off x="914400" y="4341813"/>
            <a:ext cx="5029200" cy="4116387"/>
          </a:xfrm>
        </p:spPr>
        <p:txBody>
          <a:bodyPr/>
          <a:lstStyle/>
          <a:p>
            <a:r>
              <a:rPr lang="en-US" altLang="af-ZA" b="1" dirty="0"/>
              <a:t>Teaching Notes</a:t>
            </a:r>
          </a:p>
          <a:p>
            <a:pPr lvl="1"/>
            <a:r>
              <a:rPr lang="en-US" altLang="af-ZA" dirty="0"/>
              <a:t>Using the information system described earlier (enrollment system or other) for the college, invite the class to identify individuals who might play the system designer or system builder role. </a:t>
            </a:r>
          </a:p>
          <a:p>
            <a:pPr lvl="1"/>
            <a:r>
              <a:rPr lang="en-US" altLang="af-ZA" dirty="0"/>
              <a:t>Programmers are typically viewed as system builders, but in fact, they are also system designers since good programmers design the software they build.</a:t>
            </a:r>
          </a:p>
          <a:p>
            <a:pPr lvl="1"/>
            <a:r>
              <a:rPr lang="en-US" altLang="af-ZA" dirty="0"/>
              <a:t>You might want to remind students that a single individual can play multiple roles in a project. For example:</a:t>
            </a:r>
          </a:p>
          <a:p>
            <a:pPr lvl="2">
              <a:buFontTx/>
              <a:buChar char="•"/>
            </a:pPr>
            <a:r>
              <a:rPr lang="en-US" altLang="af-ZA" dirty="0"/>
              <a:t>Many systems analysts are also system designers and builders.</a:t>
            </a:r>
          </a:p>
          <a:p>
            <a:pPr lvl="2">
              <a:buFontTx/>
              <a:buChar char="•"/>
            </a:pPr>
            <a:r>
              <a:rPr lang="en-US" altLang="af-ZA" dirty="0"/>
              <a:t>In reality, most technical specialists serve in most roles. For instance, database specialists typically design and construct databases.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9493CA-392A-4C26-B34B-47E37024002A}" type="slidenum">
              <a:rPr lang="en-US" altLang="af-ZA"/>
              <a:pPr/>
              <a:t>16</a:t>
            </a:fld>
            <a:endParaRPr lang="en-US" altLang="af-ZA"/>
          </a:p>
        </p:txBody>
      </p:sp>
      <p:sp>
        <p:nvSpPr>
          <p:cNvPr id="90114" name="Rectangle 2"/>
          <p:cNvSpPr>
            <a:spLocks noGrp="1" noRot="1" noChangeAspect="1" noChangeArrowheads="1" noTextEdit="1"/>
          </p:cNvSpPr>
          <p:nvPr>
            <p:ph type="sldImg"/>
          </p:nvPr>
        </p:nvSpPr>
        <p:spPr>
          <a:xfrm>
            <a:off x="1150938" y="690563"/>
            <a:ext cx="4557712" cy="3417887"/>
          </a:xfrm>
          <a:ln/>
        </p:spPr>
      </p:sp>
      <p:sp>
        <p:nvSpPr>
          <p:cNvPr id="90115" name="Rectangle 3"/>
          <p:cNvSpPr>
            <a:spLocks noGrp="1" noChangeArrowheads="1"/>
          </p:cNvSpPr>
          <p:nvPr>
            <p:ph type="body" idx="1"/>
          </p:nvPr>
        </p:nvSpPr>
        <p:spPr>
          <a:xfrm>
            <a:off x="914400" y="4341813"/>
            <a:ext cx="5029200" cy="4116387"/>
          </a:xfrm>
        </p:spPr>
        <p:txBody>
          <a:bodyPr/>
          <a:lstStyle/>
          <a:p>
            <a:r>
              <a:rPr lang="en-US" altLang="af-ZA" b="1" dirty="0"/>
              <a:t>Teaching Notes</a:t>
            </a:r>
          </a:p>
          <a:p>
            <a:pPr lvl="1"/>
            <a:r>
              <a:rPr lang="en-US" altLang="af-ZA" dirty="0"/>
              <a:t>Business analyst is becoming more popular because of the number of end-users and other knowledge workers being assigned to systems analysts roles in organizations.</a:t>
            </a:r>
            <a:endParaRPr lang="en-US" altLang="af-ZA" b="1" dirty="0"/>
          </a:p>
          <a:p>
            <a:pPr lvl="1"/>
            <a:endParaRPr lang="en-US" altLang="af-ZA"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B613A1-BE2B-4859-A452-03A2EBC4F89D}" type="slidenum">
              <a:rPr lang="en-US" altLang="af-ZA"/>
              <a:pPr/>
              <a:t>17</a:t>
            </a:fld>
            <a:endParaRPr lang="en-US" altLang="af-ZA"/>
          </a:p>
        </p:txBody>
      </p:sp>
      <p:sp>
        <p:nvSpPr>
          <p:cNvPr id="92162" name="Rectangle 2"/>
          <p:cNvSpPr>
            <a:spLocks noGrp="1" noRot="1" noChangeAspect="1" noChangeArrowheads="1" noTextEdit="1"/>
          </p:cNvSpPr>
          <p:nvPr>
            <p:ph type="sldImg"/>
          </p:nvPr>
        </p:nvSpPr>
        <p:spPr>
          <a:xfrm>
            <a:off x="1150938" y="690563"/>
            <a:ext cx="4557712" cy="3417887"/>
          </a:xfrm>
          <a:ln/>
        </p:spPr>
      </p:sp>
      <p:sp>
        <p:nvSpPr>
          <p:cNvPr id="92163" name="Rectangle 3"/>
          <p:cNvSpPr>
            <a:spLocks noGrp="1" noChangeArrowheads="1"/>
          </p:cNvSpPr>
          <p:nvPr>
            <p:ph type="body" idx="1"/>
          </p:nvPr>
        </p:nvSpPr>
        <p:spPr>
          <a:xfrm>
            <a:off x="914400" y="4341813"/>
            <a:ext cx="5029200" cy="4116387"/>
          </a:xfrm>
        </p:spPr>
        <p:txBody>
          <a:bodyPr/>
          <a:lstStyle/>
          <a:p>
            <a:r>
              <a:rPr lang="en-US" altLang="af-ZA" b="1"/>
              <a:t>Teaching Notes</a:t>
            </a:r>
            <a:endParaRPr lang="en-US" altLang="af-ZA"/>
          </a:p>
          <a:p>
            <a:pPr lvl="1"/>
            <a:r>
              <a:rPr lang="en-US" altLang="af-ZA"/>
              <a:t>It can be useful to present examples of each scenario from the instructor’s personal experiences.</a:t>
            </a:r>
          </a:p>
          <a:p>
            <a:pPr lvl="1"/>
            <a:r>
              <a:rPr lang="en-US" altLang="af-ZA"/>
              <a:t>The classification scheme is not mutually exclusive; that is,</a:t>
            </a:r>
          </a:p>
          <a:p>
            <a:pPr lvl="2"/>
            <a:r>
              <a:rPr lang="en-US" altLang="af-ZA"/>
              <a:t>a project can be driven by multiple instances and combinations of problems, opportunities, and directives.</a:t>
            </a:r>
          </a:p>
          <a:p>
            <a:pPr lvl="2"/>
            <a:r>
              <a:rPr lang="en-US" altLang="af-ZA"/>
              <a:t>a problem might be classified as both a true problem an opportunity, or an opportunity plus directive.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3D915D-61EB-4A75-9103-9A78004F1291}" type="slidenum">
              <a:rPr lang="en-US" altLang="af-ZA"/>
              <a:pPr/>
              <a:t>18</a:t>
            </a:fld>
            <a:endParaRPr lang="en-US" altLang="af-ZA"/>
          </a:p>
        </p:txBody>
      </p:sp>
      <p:sp>
        <p:nvSpPr>
          <p:cNvPr id="94210" name="Rectangle 2"/>
          <p:cNvSpPr>
            <a:spLocks noGrp="1" noRot="1" noChangeAspect="1" noChangeArrowheads="1" noTextEdit="1"/>
          </p:cNvSpPr>
          <p:nvPr>
            <p:ph type="sldImg"/>
          </p:nvPr>
        </p:nvSpPr>
        <p:spPr>
          <a:xfrm>
            <a:off x="1150938" y="690563"/>
            <a:ext cx="4557712" cy="3417887"/>
          </a:xfrm>
          <a:ln/>
        </p:spPr>
      </p:sp>
      <p:sp>
        <p:nvSpPr>
          <p:cNvPr id="94211" name="Rectangle 3"/>
          <p:cNvSpPr>
            <a:spLocks noGrp="1" noChangeArrowheads="1"/>
          </p:cNvSpPr>
          <p:nvPr>
            <p:ph type="body" idx="1"/>
          </p:nvPr>
        </p:nvSpPr>
        <p:spPr>
          <a:xfrm>
            <a:off x="914400" y="4341813"/>
            <a:ext cx="5029200" cy="4116387"/>
          </a:xfrm>
        </p:spPr>
        <p:txBody>
          <a:bodyPr/>
          <a:lstStyle/>
          <a:p>
            <a:r>
              <a:rPr lang="en-US" altLang="af-ZA" b="1" dirty="0"/>
              <a:t>Teaching Notes</a:t>
            </a:r>
          </a:p>
          <a:p>
            <a:pPr lvl="1"/>
            <a:r>
              <a:rPr lang="en-US" altLang="af-ZA" dirty="0"/>
              <a:t>Note that every organization structures itself uniquely</a:t>
            </a:r>
          </a:p>
          <a:p>
            <a:pPr lvl="1"/>
            <a:r>
              <a:rPr lang="en-US" altLang="af-ZA" dirty="0"/>
              <a:t>Systems Analysts also work for:</a:t>
            </a:r>
          </a:p>
          <a:p>
            <a:pPr lvl="2"/>
            <a:r>
              <a:rPr lang="en-US" altLang="af-ZA" dirty="0"/>
              <a:t>Outsourcing businesses</a:t>
            </a:r>
          </a:p>
          <a:p>
            <a:pPr lvl="2"/>
            <a:r>
              <a:rPr lang="en-US" altLang="af-ZA" dirty="0"/>
              <a:t>Consulting businesses</a:t>
            </a:r>
          </a:p>
          <a:p>
            <a:pPr lvl="2"/>
            <a:r>
              <a:rPr lang="en-US" altLang="af-ZA" dirty="0"/>
              <a:t>Commercial software developers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858D85-8A96-4595-86E5-A0276127EA51}" type="slidenum">
              <a:rPr lang="en-US" altLang="af-ZA"/>
              <a:pPr/>
              <a:t>19</a:t>
            </a:fld>
            <a:endParaRPr lang="en-US" altLang="af-ZA"/>
          </a:p>
        </p:txBody>
      </p:sp>
      <p:sp>
        <p:nvSpPr>
          <p:cNvPr id="96258" name="Rectangle 2"/>
          <p:cNvSpPr>
            <a:spLocks noGrp="1" noRot="1" noChangeAspect="1" noChangeArrowheads="1" noTextEdit="1"/>
          </p:cNvSpPr>
          <p:nvPr>
            <p:ph type="sldImg"/>
          </p:nvPr>
        </p:nvSpPr>
        <p:spPr>
          <a:xfrm>
            <a:off x="1150938" y="690563"/>
            <a:ext cx="4557712" cy="3417887"/>
          </a:xfrm>
          <a:ln/>
        </p:spPr>
      </p:sp>
      <p:sp>
        <p:nvSpPr>
          <p:cNvPr id="96259" name="Rectangle 3"/>
          <p:cNvSpPr>
            <a:spLocks noGrp="1" noChangeArrowheads="1"/>
          </p:cNvSpPr>
          <p:nvPr>
            <p:ph type="body" idx="1"/>
          </p:nvPr>
        </p:nvSpPr>
        <p:spPr>
          <a:xfrm>
            <a:off x="914400" y="4341813"/>
            <a:ext cx="5029200" cy="4116387"/>
          </a:xfrm>
        </p:spPr>
        <p:txBody>
          <a:bodyPr/>
          <a:lstStyle/>
          <a:p>
            <a:r>
              <a:rPr lang="en-US" altLang="af-ZA" b="1"/>
              <a:t>Teaching Notes</a:t>
            </a:r>
          </a:p>
          <a:p>
            <a:r>
              <a:rPr lang="en-US" altLang="af-ZA"/>
              <a:t>One way to underscore the need for these skills by bringing in job ads for analysts and programmers from a local newspaper. In almost all cases they will request non-technical skills as much or more as they request technical skills.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DC8E0-FED2-4E25-B5D1-CC877AF00BC6}" type="slidenum">
              <a:rPr lang="en-US" altLang="af-ZA"/>
              <a:pPr/>
              <a:t>20</a:t>
            </a:fld>
            <a:endParaRPr lang="en-US" altLang="af-ZA"/>
          </a:p>
        </p:txBody>
      </p:sp>
      <p:sp>
        <p:nvSpPr>
          <p:cNvPr id="98306" name="Rectangle 2"/>
          <p:cNvSpPr>
            <a:spLocks noGrp="1" noRot="1" noChangeAspect="1" noChangeArrowheads="1" noTextEdit="1"/>
          </p:cNvSpPr>
          <p:nvPr>
            <p:ph type="sldImg"/>
          </p:nvPr>
        </p:nvSpPr>
        <p:spPr>
          <a:xfrm>
            <a:off x="1150938" y="690563"/>
            <a:ext cx="4557712" cy="3417887"/>
          </a:xfrm>
          <a:ln/>
        </p:spPr>
      </p:sp>
      <p:sp>
        <p:nvSpPr>
          <p:cNvPr id="98307" name="Rectangle 3"/>
          <p:cNvSpPr>
            <a:spLocks noGrp="1" noChangeArrowheads="1"/>
          </p:cNvSpPr>
          <p:nvPr>
            <p:ph type="body" idx="1"/>
          </p:nvPr>
        </p:nvSpPr>
        <p:spPr>
          <a:xfrm>
            <a:off x="914400" y="4341813"/>
            <a:ext cx="5029200" cy="4116387"/>
          </a:xfrm>
        </p:spPr>
        <p:txBody>
          <a:bodyPr/>
          <a:lstStyle/>
          <a:p>
            <a:r>
              <a:rPr lang="en-US" altLang="af-ZA" b="1" dirty="0"/>
              <a:t>Teaching Notes</a:t>
            </a:r>
          </a:p>
          <a:p>
            <a:r>
              <a:rPr lang="en-US" altLang="af-ZA" dirty="0"/>
              <a:t>In this diagram the systems analyst is literally the person in the middle - the person who must be able to communicate with everyone else in everyone's language.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5FF191-F3F2-41AC-BFFD-8DA8F78FAD8B}" type="slidenum">
              <a:rPr lang="en-US" altLang="af-ZA"/>
              <a:pPr/>
              <a:t>22</a:t>
            </a:fld>
            <a:endParaRPr lang="en-US" altLang="af-ZA"/>
          </a:p>
        </p:txBody>
      </p:sp>
      <p:sp>
        <p:nvSpPr>
          <p:cNvPr id="100354" name="Rectangle 2"/>
          <p:cNvSpPr>
            <a:spLocks noGrp="1" noRot="1" noChangeAspect="1" noChangeArrowheads="1" noTextEdit="1"/>
          </p:cNvSpPr>
          <p:nvPr>
            <p:ph type="sldImg"/>
          </p:nvPr>
        </p:nvSpPr>
        <p:spPr>
          <a:xfrm>
            <a:off x="1150938" y="690563"/>
            <a:ext cx="4557712" cy="3417887"/>
          </a:xfrm>
          <a:ln/>
        </p:spPr>
      </p:sp>
      <p:sp>
        <p:nvSpPr>
          <p:cNvPr id="100355" name="Rectangle 3"/>
          <p:cNvSpPr>
            <a:spLocks noGrp="1" noChangeArrowheads="1"/>
          </p:cNvSpPr>
          <p:nvPr>
            <p:ph type="body" idx="1"/>
          </p:nvPr>
        </p:nvSpPr>
        <p:spPr>
          <a:xfrm>
            <a:off x="914400" y="4341813"/>
            <a:ext cx="5029200" cy="4116387"/>
          </a:xfrm>
        </p:spPr>
        <p:txBody>
          <a:bodyPr/>
          <a:lstStyle/>
          <a:p>
            <a:r>
              <a:rPr lang="en-US" altLang="af-ZA" b="1" dirty="0"/>
              <a:t>Teaching Notes</a:t>
            </a:r>
            <a:endParaRPr lang="en-US" altLang="af-ZA" dirty="0"/>
          </a:p>
          <a:p>
            <a:pPr lvl="1"/>
            <a:r>
              <a:rPr lang="en-US" altLang="af-ZA" dirty="0"/>
              <a:t>See the suggested readings for a book of ethics scenarios that could be introduced, tested, and analyzed as part of a lecture on computer ethics.</a:t>
            </a:r>
          </a:p>
          <a:p>
            <a:pPr lvl="1"/>
            <a:r>
              <a:rPr lang="en-US" altLang="af-ZA" dirty="0"/>
              <a:t>We have always considered it important to emphasize that a person’s ethical integrity is “earned.” More significantly, if that ethical integrity is in any way compromised, it is difficult to repair the image.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ZA" altLang="en-US" smtClean="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eaLnBrk="0" fontAlgn="base" hangingPunct="0">
              <a:spcBef>
                <a:spcPct val="0"/>
              </a:spcBef>
              <a:spcAft>
                <a:spcPct val="0"/>
              </a:spcAft>
              <a:defRPr>
                <a:solidFill>
                  <a:schemeClr val="tx1"/>
                </a:solidFill>
                <a:latin typeface="Calibri" pitchFamily="34" charset="0"/>
              </a:defRPr>
            </a:lvl6pPr>
            <a:lvl7pPr marL="2971800" indent="-228600" defTabSz="457200" eaLnBrk="0" fontAlgn="base" hangingPunct="0">
              <a:spcBef>
                <a:spcPct val="0"/>
              </a:spcBef>
              <a:spcAft>
                <a:spcPct val="0"/>
              </a:spcAft>
              <a:defRPr>
                <a:solidFill>
                  <a:schemeClr val="tx1"/>
                </a:solidFill>
                <a:latin typeface="Calibri" pitchFamily="34" charset="0"/>
              </a:defRPr>
            </a:lvl7pPr>
            <a:lvl8pPr marL="3429000" indent="-228600" defTabSz="457200" eaLnBrk="0" fontAlgn="base" hangingPunct="0">
              <a:spcBef>
                <a:spcPct val="0"/>
              </a:spcBef>
              <a:spcAft>
                <a:spcPct val="0"/>
              </a:spcAft>
              <a:defRPr>
                <a:solidFill>
                  <a:schemeClr val="tx1"/>
                </a:solidFill>
                <a:latin typeface="Calibri" pitchFamily="34" charset="0"/>
              </a:defRPr>
            </a:lvl8pPr>
            <a:lvl9pPr marL="3886200" indent="-228600" defTabSz="457200" eaLnBrk="0" fontAlgn="base" hangingPunct="0">
              <a:spcBef>
                <a:spcPct val="0"/>
              </a:spcBef>
              <a:spcAft>
                <a:spcPct val="0"/>
              </a:spcAft>
              <a:defRPr>
                <a:solidFill>
                  <a:schemeClr val="tx1"/>
                </a:solidFill>
                <a:latin typeface="Calibri" pitchFamily="34" charset="0"/>
              </a:defRPr>
            </a:lvl9pPr>
          </a:lstStyle>
          <a:p>
            <a:fld id="{F50B1A6B-B4FB-45AF-868B-EC53EF565046}" type="slidenum">
              <a:rPr lang="en-ZA" altLang="en-US"/>
              <a:pPr/>
              <a:t>2</a:t>
            </a:fld>
            <a:endParaRPr lang="en-ZA"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44D2A7-FB01-4016-B6A5-91FC1259F37A}" type="slidenum">
              <a:rPr lang="en-US" altLang="af-ZA"/>
              <a:pPr/>
              <a:t>23</a:t>
            </a:fld>
            <a:endParaRPr lang="en-US" altLang="af-ZA"/>
          </a:p>
        </p:txBody>
      </p:sp>
      <p:sp>
        <p:nvSpPr>
          <p:cNvPr id="102402" name="Rectangle 2"/>
          <p:cNvSpPr>
            <a:spLocks noGrp="1" noRot="1" noChangeAspect="1" noChangeArrowheads="1" noTextEdit="1"/>
          </p:cNvSpPr>
          <p:nvPr>
            <p:ph type="sldImg"/>
          </p:nvPr>
        </p:nvSpPr>
        <p:spPr>
          <a:xfrm>
            <a:off x="1150938" y="690563"/>
            <a:ext cx="4557712" cy="3417887"/>
          </a:xfrm>
          <a:ln/>
        </p:spPr>
      </p:sp>
      <p:sp>
        <p:nvSpPr>
          <p:cNvPr id="102403" name="Rectangle 3"/>
          <p:cNvSpPr>
            <a:spLocks noGrp="1" noChangeArrowheads="1"/>
          </p:cNvSpPr>
          <p:nvPr>
            <p:ph type="body" idx="1"/>
          </p:nvPr>
        </p:nvSpPr>
        <p:spPr>
          <a:xfrm>
            <a:off x="914400" y="4341813"/>
            <a:ext cx="5029200" cy="4116387"/>
          </a:xfrm>
        </p:spPr>
        <p:txBody>
          <a:bodyPr/>
          <a:lstStyle/>
          <a:p>
            <a:r>
              <a:rPr lang="en-US" altLang="af-ZA"/>
              <a:t>No additional notes</a:t>
            </a:r>
          </a:p>
          <a:p>
            <a:endParaRPr lang="en-US" altLang="af-Z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530BF7-E549-4FFC-97D1-17E4249139CC}" type="slidenum">
              <a:rPr lang="en-US" altLang="af-ZA"/>
              <a:pPr/>
              <a:t>42</a:t>
            </a:fld>
            <a:endParaRPr lang="en-US" altLang="af-ZA"/>
          </a:p>
        </p:txBody>
      </p:sp>
      <p:sp>
        <p:nvSpPr>
          <p:cNvPr id="104450" name="Rectangle 2"/>
          <p:cNvSpPr>
            <a:spLocks noGrp="1" noRot="1" noChangeAspect="1" noChangeArrowheads="1" noTextEdit="1"/>
          </p:cNvSpPr>
          <p:nvPr>
            <p:ph type="sldImg"/>
          </p:nvPr>
        </p:nvSpPr>
        <p:spPr>
          <a:xfrm>
            <a:off x="1150938" y="690563"/>
            <a:ext cx="4557712" cy="3417887"/>
          </a:xfrm>
          <a:ln/>
        </p:spPr>
      </p:sp>
      <p:sp>
        <p:nvSpPr>
          <p:cNvPr id="104451" name="Rectangle 3"/>
          <p:cNvSpPr>
            <a:spLocks noGrp="1" noChangeArrowheads="1"/>
          </p:cNvSpPr>
          <p:nvPr>
            <p:ph type="body" idx="1"/>
          </p:nvPr>
        </p:nvSpPr>
        <p:spPr>
          <a:xfrm>
            <a:off x="914400" y="4341813"/>
            <a:ext cx="5029200" cy="4116387"/>
          </a:xfrm>
        </p:spPr>
        <p:txBody>
          <a:bodyPr/>
          <a:lstStyle/>
          <a:p>
            <a:r>
              <a:rPr lang="en-US" altLang="af-ZA" b="1"/>
              <a:t>Teaching Notes</a:t>
            </a:r>
          </a:p>
          <a:p>
            <a:r>
              <a:rPr lang="en-US" altLang="af-ZA"/>
              <a:t>See the following slides for detailed explanations.</a:t>
            </a:r>
          </a:p>
        </p:txBody>
      </p:sp>
    </p:spTree>
    <p:extLst>
      <p:ext uri="{BB962C8B-B14F-4D97-AF65-F5344CB8AC3E}">
        <p14:creationId xmlns:p14="http://schemas.microsoft.com/office/powerpoint/2010/main" val="79456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54F4E3-6248-4E61-B0FF-7F2819F1A506}" type="slidenum">
              <a:rPr lang="en-US" altLang="af-ZA"/>
              <a:pPr/>
              <a:t>43</a:t>
            </a:fld>
            <a:endParaRPr lang="en-US" altLang="af-ZA"/>
          </a:p>
        </p:txBody>
      </p:sp>
      <p:sp>
        <p:nvSpPr>
          <p:cNvPr id="106498" name="Rectangle 2"/>
          <p:cNvSpPr>
            <a:spLocks noGrp="1" noRot="1" noChangeAspect="1" noChangeArrowheads="1" noTextEdit="1"/>
          </p:cNvSpPr>
          <p:nvPr>
            <p:ph type="sldImg"/>
          </p:nvPr>
        </p:nvSpPr>
        <p:spPr>
          <a:xfrm>
            <a:off x="1150938" y="690563"/>
            <a:ext cx="4557712" cy="3417887"/>
          </a:xfrm>
          <a:ln/>
        </p:spPr>
      </p:sp>
      <p:sp>
        <p:nvSpPr>
          <p:cNvPr id="106499" name="Rectangle 3"/>
          <p:cNvSpPr>
            <a:spLocks noGrp="1" noChangeArrowheads="1"/>
          </p:cNvSpPr>
          <p:nvPr>
            <p:ph type="body" idx="1"/>
          </p:nvPr>
        </p:nvSpPr>
        <p:spPr>
          <a:xfrm>
            <a:off x="914400" y="4341813"/>
            <a:ext cx="5029200" cy="4116387"/>
          </a:xfrm>
        </p:spPr>
        <p:txBody>
          <a:bodyPr/>
          <a:lstStyle/>
          <a:p>
            <a:r>
              <a:rPr lang="en-US" altLang="af-ZA" b="1"/>
              <a:t>Teaching Notes</a:t>
            </a:r>
          </a:p>
          <a:p>
            <a:pPr lvl="1"/>
            <a:r>
              <a:rPr lang="en-US" altLang="af-ZA"/>
              <a:t>If you use an in-class computer and project, go to www.amazon.co.uk or a similar international e-commerce site to demonstrate the globalization of commerce.</a:t>
            </a:r>
          </a:p>
          <a:p>
            <a:pPr lvl="1"/>
            <a:endParaRPr lang="en-US" altLang="af-ZA"/>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FFF4EA-F994-48C0-AAE8-9E666ABEA0F0}" type="slidenum">
              <a:rPr lang="en-US" altLang="af-ZA"/>
              <a:pPr/>
              <a:t>44</a:t>
            </a:fld>
            <a:endParaRPr lang="en-US" altLang="af-ZA"/>
          </a:p>
        </p:txBody>
      </p:sp>
      <p:sp>
        <p:nvSpPr>
          <p:cNvPr id="108546" name="Rectangle 2"/>
          <p:cNvSpPr>
            <a:spLocks noGrp="1" noRot="1" noChangeAspect="1" noChangeArrowheads="1" noTextEdit="1"/>
          </p:cNvSpPr>
          <p:nvPr>
            <p:ph type="sldImg"/>
          </p:nvPr>
        </p:nvSpPr>
        <p:spPr>
          <a:xfrm>
            <a:off x="1150938" y="690563"/>
            <a:ext cx="4557712" cy="3417887"/>
          </a:xfrm>
          <a:ln/>
        </p:spPr>
      </p:sp>
      <p:sp>
        <p:nvSpPr>
          <p:cNvPr id="108547" name="Rectangle 3"/>
          <p:cNvSpPr>
            <a:spLocks noGrp="1" noChangeArrowheads="1"/>
          </p:cNvSpPr>
          <p:nvPr>
            <p:ph type="body" idx="1"/>
          </p:nvPr>
        </p:nvSpPr>
        <p:spPr>
          <a:xfrm>
            <a:off x="914400" y="4341813"/>
            <a:ext cx="5029200" cy="4116387"/>
          </a:xfrm>
        </p:spPr>
        <p:txBody>
          <a:bodyPr/>
          <a:lstStyle/>
          <a:p>
            <a:r>
              <a:rPr lang="en-US" altLang="af-ZA" b="1"/>
              <a:t>Teaching Notes</a:t>
            </a:r>
          </a:p>
          <a:p>
            <a:pPr lvl="1"/>
            <a:r>
              <a:rPr lang="en-US" altLang="af-ZA"/>
              <a:t>Since the Internet is global, the Internet drives globalization and vice-versa.</a:t>
            </a:r>
          </a:p>
          <a:p>
            <a:pPr lvl="1"/>
            <a:endParaRPr lang="en-US" altLang="af-ZA"/>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29419E-A3A0-43A5-8FED-9EBCE6213C5F}" type="slidenum">
              <a:rPr lang="en-US" altLang="af-ZA"/>
              <a:pPr/>
              <a:t>46</a:t>
            </a:fld>
            <a:endParaRPr lang="en-US" altLang="af-ZA"/>
          </a:p>
        </p:txBody>
      </p:sp>
      <p:sp>
        <p:nvSpPr>
          <p:cNvPr id="114690" name="Rectangle 2"/>
          <p:cNvSpPr>
            <a:spLocks noGrp="1" noRot="1" noChangeAspect="1" noChangeArrowheads="1" noTextEdit="1"/>
          </p:cNvSpPr>
          <p:nvPr>
            <p:ph type="sldImg"/>
          </p:nvPr>
        </p:nvSpPr>
        <p:spPr>
          <a:xfrm>
            <a:off x="1150938" y="690563"/>
            <a:ext cx="4557712" cy="3417887"/>
          </a:xfrm>
          <a:ln/>
        </p:spPr>
      </p:sp>
      <p:sp>
        <p:nvSpPr>
          <p:cNvPr id="114691" name="Rectangle 3"/>
          <p:cNvSpPr>
            <a:spLocks noGrp="1" noChangeArrowheads="1"/>
          </p:cNvSpPr>
          <p:nvPr>
            <p:ph type="body" idx="1"/>
          </p:nvPr>
        </p:nvSpPr>
        <p:spPr>
          <a:xfrm>
            <a:off x="914400" y="4341813"/>
            <a:ext cx="5029200" cy="4116387"/>
          </a:xfrm>
        </p:spPr>
        <p:txBody>
          <a:bodyPr/>
          <a:lstStyle/>
          <a:p>
            <a:r>
              <a:rPr lang="en-US" altLang="af-ZA" b="1"/>
              <a:t>Teaching Notes</a:t>
            </a:r>
          </a:p>
          <a:p>
            <a:pPr lvl="1"/>
            <a:r>
              <a:rPr lang="en-US" altLang="af-ZA"/>
              <a:t>With the growth of e-commerce and e-business, security and privacy have become much more important. </a:t>
            </a:r>
          </a:p>
          <a:p>
            <a:pPr lvl="1"/>
            <a:r>
              <a:rPr lang="en-US" altLang="af-ZA"/>
              <a:t>With globalization information systems must comply with security and privacy laws of multiple countries. What if the security laws of one country conflicts with the privacy laws of another?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41F149-A990-45EE-9550-79DC534167DA}" type="slidenum">
              <a:rPr lang="en-US" altLang="af-ZA"/>
              <a:pPr/>
              <a:t>47</a:t>
            </a:fld>
            <a:endParaRPr lang="en-US" altLang="af-ZA"/>
          </a:p>
        </p:txBody>
      </p:sp>
      <p:sp>
        <p:nvSpPr>
          <p:cNvPr id="116738" name="Rectangle 2"/>
          <p:cNvSpPr>
            <a:spLocks noGrp="1" noRot="1" noChangeAspect="1" noChangeArrowheads="1" noTextEdit="1"/>
          </p:cNvSpPr>
          <p:nvPr>
            <p:ph type="sldImg"/>
          </p:nvPr>
        </p:nvSpPr>
        <p:spPr>
          <a:xfrm>
            <a:off x="1150938" y="690563"/>
            <a:ext cx="4557712" cy="3417887"/>
          </a:xfrm>
          <a:ln/>
        </p:spPr>
      </p:sp>
      <p:sp>
        <p:nvSpPr>
          <p:cNvPr id="116739" name="Rectangle 3"/>
          <p:cNvSpPr>
            <a:spLocks noGrp="1" noChangeArrowheads="1"/>
          </p:cNvSpPr>
          <p:nvPr>
            <p:ph type="body" idx="1"/>
          </p:nvPr>
        </p:nvSpPr>
        <p:spPr>
          <a:xfrm>
            <a:off x="914400" y="4341813"/>
            <a:ext cx="5029200" cy="4116387"/>
          </a:xfrm>
        </p:spPr>
        <p:txBody>
          <a:bodyPr/>
          <a:lstStyle/>
          <a:p>
            <a:r>
              <a:rPr lang="en-US" altLang="af-ZA" b="1"/>
              <a:t>Teaching Notes</a:t>
            </a:r>
          </a:p>
          <a:p>
            <a:pPr lvl="1"/>
            <a:r>
              <a:rPr lang="en-US" altLang="af-ZA"/>
              <a:t>Since the Internet is global, it has both driven and enabled collaboration and partnership.</a:t>
            </a:r>
          </a:p>
          <a:p>
            <a:pPr lvl="1"/>
            <a:endParaRPr lang="en-US" altLang="af-ZA"/>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80C1E7-5097-432A-BE4A-A8FF78CD8BB9}" type="slidenum">
              <a:rPr lang="en-US" altLang="af-ZA"/>
              <a:pPr/>
              <a:t>48</a:t>
            </a:fld>
            <a:endParaRPr lang="en-US" altLang="af-ZA"/>
          </a:p>
        </p:txBody>
      </p:sp>
      <p:sp>
        <p:nvSpPr>
          <p:cNvPr id="118786" name="Rectangle 2"/>
          <p:cNvSpPr>
            <a:spLocks noGrp="1" noRot="1" noChangeAspect="1" noChangeArrowheads="1" noTextEdit="1"/>
          </p:cNvSpPr>
          <p:nvPr>
            <p:ph type="sldImg"/>
          </p:nvPr>
        </p:nvSpPr>
        <p:spPr>
          <a:xfrm>
            <a:off x="1150938" y="690563"/>
            <a:ext cx="4557712" cy="3417887"/>
          </a:xfrm>
          <a:ln/>
        </p:spPr>
      </p:sp>
      <p:sp>
        <p:nvSpPr>
          <p:cNvPr id="118787" name="Rectangle 3"/>
          <p:cNvSpPr>
            <a:spLocks noGrp="1" noChangeArrowheads="1"/>
          </p:cNvSpPr>
          <p:nvPr>
            <p:ph type="body" idx="1"/>
          </p:nvPr>
        </p:nvSpPr>
        <p:spPr>
          <a:xfrm>
            <a:off x="914400" y="4341813"/>
            <a:ext cx="5029200" cy="4116387"/>
          </a:xfrm>
        </p:spPr>
        <p:txBody>
          <a:bodyPr/>
          <a:lstStyle/>
          <a:p>
            <a:r>
              <a:rPr lang="en-US" altLang="af-ZA"/>
              <a:t>No additional notes</a:t>
            </a:r>
          </a:p>
          <a:p>
            <a:pPr lvl="1"/>
            <a:endParaRPr lang="en-US" altLang="af-ZA"/>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6441D3-B1B4-4AD1-B82C-1133D7F61F81}" type="slidenum">
              <a:rPr lang="en-US" altLang="af-ZA"/>
              <a:pPr/>
              <a:t>49</a:t>
            </a:fld>
            <a:endParaRPr lang="en-US" altLang="af-ZA"/>
          </a:p>
        </p:txBody>
      </p:sp>
      <p:sp>
        <p:nvSpPr>
          <p:cNvPr id="120834" name="Rectangle 2"/>
          <p:cNvSpPr>
            <a:spLocks noGrp="1" noRot="1" noChangeAspect="1" noChangeArrowheads="1" noTextEdit="1"/>
          </p:cNvSpPr>
          <p:nvPr>
            <p:ph type="sldImg"/>
          </p:nvPr>
        </p:nvSpPr>
        <p:spPr>
          <a:xfrm>
            <a:off x="1150938" y="690563"/>
            <a:ext cx="4557712" cy="3417887"/>
          </a:xfrm>
          <a:ln/>
        </p:spPr>
      </p:sp>
      <p:sp>
        <p:nvSpPr>
          <p:cNvPr id="120835" name="Rectangle 3"/>
          <p:cNvSpPr>
            <a:spLocks noGrp="1" noChangeArrowheads="1"/>
          </p:cNvSpPr>
          <p:nvPr>
            <p:ph type="body" idx="1"/>
          </p:nvPr>
        </p:nvSpPr>
        <p:spPr>
          <a:xfrm>
            <a:off x="914400" y="4341813"/>
            <a:ext cx="5029200" cy="4116387"/>
          </a:xfrm>
        </p:spPr>
        <p:txBody>
          <a:bodyPr/>
          <a:lstStyle/>
          <a:p>
            <a:r>
              <a:rPr lang="en-US" altLang="af-ZA" b="1"/>
              <a:t>Teaching Notes</a:t>
            </a:r>
          </a:p>
          <a:p>
            <a:pPr lvl="1"/>
            <a:r>
              <a:rPr lang="en-US" altLang="af-ZA"/>
              <a:t>Weinberg: “If builders built buildings the same way that programmers wrote programs, the first woodpecker would destroy civilization.”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ADBBE3-BA3E-4D60-9D98-1ED102E9A39C}" type="slidenum">
              <a:rPr lang="en-US" altLang="af-ZA"/>
              <a:pPr/>
              <a:t>50</a:t>
            </a:fld>
            <a:endParaRPr lang="en-US" altLang="af-ZA"/>
          </a:p>
        </p:txBody>
      </p:sp>
      <p:sp>
        <p:nvSpPr>
          <p:cNvPr id="122882" name="Rectangle 2"/>
          <p:cNvSpPr>
            <a:spLocks noGrp="1" noRot="1" noChangeAspect="1" noChangeArrowheads="1" noTextEdit="1"/>
          </p:cNvSpPr>
          <p:nvPr>
            <p:ph type="sldImg"/>
          </p:nvPr>
        </p:nvSpPr>
        <p:spPr>
          <a:xfrm>
            <a:off x="1150938" y="690563"/>
            <a:ext cx="4557712" cy="3417887"/>
          </a:xfrm>
          <a:ln/>
        </p:spPr>
      </p:sp>
      <p:sp>
        <p:nvSpPr>
          <p:cNvPr id="122883" name="Rectangle 3"/>
          <p:cNvSpPr>
            <a:spLocks noGrp="1" noChangeArrowheads="1"/>
          </p:cNvSpPr>
          <p:nvPr>
            <p:ph type="body" idx="1"/>
          </p:nvPr>
        </p:nvSpPr>
        <p:spPr>
          <a:xfrm>
            <a:off x="914400" y="4341813"/>
            <a:ext cx="5029200" cy="4116387"/>
          </a:xfrm>
        </p:spPr>
        <p:txBody>
          <a:bodyPr/>
          <a:lstStyle/>
          <a:p>
            <a:r>
              <a:rPr lang="en-US" altLang="af-ZA"/>
              <a:t>No additional notes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B405A8-8DA4-4FC9-B413-5AE009544826}" type="slidenum">
              <a:rPr lang="en-US" altLang="af-ZA"/>
              <a:pPr/>
              <a:t>51</a:t>
            </a:fld>
            <a:endParaRPr lang="en-US" altLang="af-ZA"/>
          </a:p>
        </p:txBody>
      </p:sp>
      <p:sp>
        <p:nvSpPr>
          <p:cNvPr id="124930" name="Rectangle 2"/>
          <p:cNvSpPr>
            <a:spLocks noGrp="1" noRot="1" noChangeAspect="1" noChangeArrowheads="1" noTextEdit="1"/>
          </p:cNvSpPr>
          <p:nvPr>
            <p:ph type="sldImg"/>
          </p:nvPr>
        </p:nvSpPr>
        <p:spPr>
          <a:xfrm>
            <a:off x="1150938" y="690563"/>
            <a:ext cx="4557712" cy="3417887"/>
          </a:xfrm>
          <a:ln/>
        </p:spPr>
      </p:sp>
      <p:sp>
        <p:nvSpPr>
          <p:cNvPr id="124931" name="Rectangle 3"/>
          <p:cNvSpPr>
            <a:spLocks noGrp="1" noChangeArrowheads="1"/>
          </p:cNvSpPr>
          <p:nvPr>
            <p:ph type="body" idx="1"/>
          </p:nvPr>
        </p:nvSpPr>
        <p:spPr>
          <a:xfrm>
            <a:off x="914400" y="4341813"/>
            <a:ext cx="5029200" cy="4116387"/>
          </a:xfrm>
        </p:spPr>
        <p:txBody>
          <a:bodyPr/>
          <a:lstStyle/>
          <a:p>
            <a:r>
              <a:rPr lang="en-US" altLang="af-ZA" b="1"/>
              <a:t>Teaching Notes</a:t>
            </a:r>
          </a:p>
          <a:p>
            <a:r>
              <a:rPr lang="en-US" altLang="af-ZA"/>
              <a:t>Students often perk up when the discussion turns to new, sexy technologies. Use that interest to get students thinking about the information system ramifications of these technologies.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5D6B9B-A0AF-4B7A-985B-6DC73677E3F3}" type="slidenum">
              <a:rPr lang="en-US" altLang="af-ZA"/>
              <a:pPr/>
              <a:t>4</a:t>
            </a:fld>
            <a:endParaRPr lang="en-US" altLang="af-ZA"/>
          </a:p>
        </p:txBody>
      </p:sp>
      <p:sp>
        <p:nvSpPr>
          <p:cNvPr id="71682" name="Rectangle 2"/>
          <p:cNvSpPr>
            <a:spLocks noGrp="1" noRot="1" noChangeAspect="1" noChangeArrowheads="1" noTextEdit="1"/>
          </p:cNvSpPr>
          <p:nvPr>
            <p:ph type="sldImg"/>
          </p:nvPr>
        </p:nvSpPr>
        <p:spPr>
          <a:xfrm>
            <a:off x="1150938" y="690563"/>
            <a:ext cx="4557712" cy="3417887"/>
          </a:xfrm>
          <a:ln/>
        </p:spPr>
      </p:sp>
      <p:sp>
        <p:nvSpPr>
          <p:cNvPr id="71683" name="Rectangle 3"/>
          <p:cNvSpPr>
            <a:spLocks noGrp="1" noChangeArrowheads="1"/>
          </p:cNvSpPr>
          <p:nvPr>
            <p:ph type="body" idx="1"/>
          </p:nvPr>
        </p:nvSpPr>
        <p:spPr>
          <a:xfrm>
            <a:off x="914400" y="4341813"/>
            <a:ext cx="5029200" cy="4116387"/>
          </a:xfrm>
        </p:spPr>
        <p:txBody>
          <a:bodyPr/>
          <a:lstStyle/>
          <a:p>
            <a:r>
              <a:rPr lang="en-US" altLang="af-ZA" b="1" dirty="0"/>
              <a:t>Teaching Notes</a:t>
            </a:r>
          </a:p>
          <a:p>
            <a:pPr lvl="1"/>
            <a:r>
              <a:rPr lang="en-US" altLang="af-ZA" dirty="0"/>
              <a:t>This is the first “chapter map” for the book.</a:t>
            </a:r>
          </a:p>
          <a:p>
            <a:pPr lvl="2"/>
            <a:r>
              <a:rPr lang="en-US" altLang="af-ZA" dirty="0"/>
              <a:t>Each chapter will include a chapter map that visually maps the chapter to our adaptation of John </a:t>
            </a:r>
            <a:r>
              <a:rPr lang="en-US" altLang="af-ZA" dirty="0" err="1"/>
              <a:t>Zachman’s</a:t>
            </a:r>
            <a:r>
              <a:rPr lang="en-US" altLang="af-ZA" dirty="0"/>
              <a:t> </a:t>
            </a:r>
            <a:r>
              <a:rPr lang="en-US" altLang="af-ZA" i="1" dirty="0"/>
              <a:t>Framework for Information Systems Architecture</a:t>
            </a:r>
            <a:r>
              <a:rPr lang="en-US" altLang="af-ZA" dirty="0"/>
              <a:t>.</a:t>
            </a:r>
          </a:p>
          <a:p>
            <a:pPr lvl="2"/>
            <a:r>
              <a:rPr lang="en-US" altLang="af-ZA" dirty="0"/>
              <a:t>The complete map will be built over the course of the first three chapters.</a:t>
            </a:r>
          </a:p>
          <a:p>
            <a:pPr lvl="2"/>
            <a:r>
              <a:rPr lang="en-US" altLang="af-ZA" dirty="0"/>
              <a:t>Chapter 1 emphasizes the stakeholders column.</a:t>
            </a:r>
          </a:p>
          <a:p>
            <a:r>
              <a:rPr lang="en-US" altLang="af-ZA" b="1" dirty="0"/>
              <a:t>Conversion Notes</a:t>
            </a:r>
          </a:p>
          <a:p>
            <a:pPr lvl="1"/>
            <a:r>
              <a:rPr lang="en-US" altLang="af-ZA" dirty="0"/>
              <a:t>The map is presented in a larger format than in earlier editions.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2884D1-DD80-48DF-A7E3-AF5BC0FAE1F4}" type="slidenum">
              <a:rPr lang="en-US" altLang="af-ZA"/>
              <a:pPr/>
              <a:t>52</a:t>
            </a:fld>
            <a:endParaRPr lang="en-US" altLang="af-ZA"/>
          </a:p>
        </p:txBody>
      </p:sp>
      <p:sp>
        <p:nvSpPr>
          <p:cNvPr id="126978" name="Rectangle 2"/>
          <p:cNvSpPr>
            <a:spLocks noGrp="1" noRot="1" noChangeAspect="1" noChangeArrowheads="1" noTextEdit="1"/>
          </p:cNvSpPr>
          <p:nvPr>
            <p:ph type="sldImg"/>
          </p:nvPr>
        </p:nvSpPr>
        <p:spPr>
          <a:xfrm>
            <a:off x="1150938" y="690563"/>
            <a:ext cx="4557712" cy="3417887"/>
          </a:xfrm>
          <a:ln/>
        </p:spPr>
      </p:sp>
      <p:sp>
        <p:nvSpPr>
          <p:cNvPr id="126979" name="Rectangle 3"/>
          <p:cNvSpPr>
            <a:spLocks noGrp="1" noChangeArrowheads="1"/>
          </p:cNvSpPr>
          <p:nvPr>
            <p:ph type="body" idx="1"/>
          </p:nvPr>
        </p:nvSpPr>
        <p:spPr>
          <a:xfrm>
            <a:off x="914400" y="4341813"/>
            <a:ext cx="5029200" cy="4116387"/>
          </a:xfrm>
        </p:spPr>
        <p:txBody>
          <a:bodyPr/>
          <a:lstStyle/>
          <a:p>
            <a:r>
              <a:rPr lang="en-US" altLang="af-ZA" b="1"/>
              <a:t>Teaching Notes</a:t>
            </a:r>
            <a:endParaRPr lang="en-US" altLang="af-ZA"/>
          </a:p>
          <a:p>
            <a:pPr lvl="1"/>
            <a:r>
              <a:rPr lang="en-US" altLang="af-ZA"/>
              <a:t>The text quotes Scott McNealy of Sun Computer saying, “The network has become the computer.” Invite students to agree or disagree with that statement. </a:t>
            </a:r>
          </a:p>
          <a:p>
            <a:pPr lvl="1"/>
            <a:r>
              <a:rPr lang="en-US" altLang="af-ZA"/>
              <a:t>Could that statement be taken further to say that the Internet has become the computer?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B904BF-FBB0-48D3-934C-1CCAAE5990E4}" type="slidenum">
              <a:rPr lang="en-US" altLang="af-ZA"/>
              <a:pPr/>
              <a:t>53</a:t>
            </a:fld>
            <a:endParaRPr lang="en-US" altLang="af-ZA"/>
          </a:p>
        </p:txBody>
      </p:sp>
      <p:sp>
        <p:nvSpPr>
          <p:cNvPr id="129026" name="Rectangle 2"/>
          <p:cNvSpPr>
            <a:spLocks noGrp="1" noRot="1" noChangeAspect="1" noChangeArrowheads="1" noTextEdit="1"/>
          </p:cNvSpPr>
          <p:nvPr>
            <p:ph type="sldImg"/>
          </p:nvPr>
        </p:nvSpPr>
        <p:spPr>
          <a:xfrm>
            <a:off x="1150938" y="690563"/>
            <a:ext cx="4557712" cy="3417887"/>
          </a:xfrm>
          <a:ln/>
        </p:spPr>
      </p:sp>
      <p:sp>
        <p:nvSpPr>
          <p:cNvPr id="129027" name="Rectangle 3"/>
          <p:cNvSpPr>
            <a:spLocks noGrp="1" noChangeArrowheads="1"/>
          </p:cNvSpPr>
          <p:nvPr>
            <p:ph type="body" idx="1"/>
          </p:nvPr>
        </p:nvSpPr>
        <p:spPr>
          <a:xfrm>
            <a:off x="914400" y="4341813"/>
            <a:ext cx="5029200" cy="4116387"/>
          </a:xfrm>
        </p:spPr>
        <p:txBody>
          <a:bodyPr/>
          <a:lstStyle/>
          <a:p>
            <a:r>
              <a:rPr lang="en-US" altLang="af-ZA" b="1"/>
              <a:t>Teaching Notes</a:t>
            </a:r>
          </a:p>
          <a:p>
            <a:pPr lvl="1"/>
            <a:r>
              <a:rPr lang="en-US" altLang="af-ZA"/>
              <a:t>Some students may be familiar with web surfing through mobile devices. Ask for their experiences.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00C629-20B7-49A4-ADBC-E3BA0F9F72CA}" type="slidenum">
              <a:rPr lang="en-US" altLang="af-ZA"/>
              <a:pPr/>
              <a:t>54</a:t>
            </a:fld>
            <a:endParaRPr lang="en-US" altLang="af-ZA"/>
          </a:p>
        </p:txBody>
      </p:sp>
      <p:sp>
        <p:nvSpPr>
          <p:cNvPr id="131074" name="Rectangle 2"/>
          <p:cNvSpPr>
            <a:spLocks noGrp="1" noRot="1" noChangeAspect="1" noChangeArrowheads="1" noTextEdit="1"/>
          </p:cNvSpPr>
          <p:nvPr>
            <p:ph type="sldImg"/>
          </p:nvPr>
        </p:nvSpPr>
        <p:spPr>
          <a:xfrm>
            <a:off x="1150938" y="690563"/>
            <a:ext cx="4557712" cy="3417887"/>
          </a:xfrm>
          <a:ln/>
        </p:spPr>
      </p:sp>
      <p:sp>
        <p:nvSpPr>
          <p:cNvPr id="131075" name="Rectangle 3"/>
          <p:cNvSpPr>
            <a:spLocks noGrp="1" noChangeArrowheads="1"/>
          </p:cNvSpPr>
          <p:nvPr>
            <p:ph type="body" idx="1"/>
          </p:nvPr>
        </p:nvSpPr>
        <p:spPr>
          <a:xfrm>
            <a:off x="914400" y="4341813"/>
            <a:ext cx="5029200" cy="4116387"/>
          </a:xfrm>
        </p:spPr>
        <p:txBody>
          <a:bodyPr/>
          <a:lstStyle/>
          <a:p>
            <a:r>
              <a:rPr lang="en-US" altLang="af-ZA" b="1"/>
              <a:t>Conversion Notes</a:t>
            </a:r>
          </a:p>
          <a:p>
            <a:pPr lvl="1"/>
            <a:r>
              <a:rPr lang="en-US" altLang="af-ZA"/>
              <a:t>Object-oriented analysis and design tools are more integrated into the 7</a:t>
            </a:r>
            <a:r>
              <a:rPr lang="en-US" altLang="af-ZA" baseline="30000"/>
              <a:t>th</a:t>
            </a:r>
            <a:r>
              <a:rPr lang="en-US" altLang="af-ZA"/>
              <a:t> edition. At the same time, the importance of structured tools and techniques is also recognized and will continue to be covered.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C6D2C-862F-49FF-B0E8-6545542A9AFA}" type="slidenum">
              <a:rPr lang="en-US" altLang="af-ZA"/>
              <a:pPr/>
              <a:t>56</a:t>
            </a:fld>
            <a:endParaRPr lang="en-US" altLang="af-ZA"/>
          </a:p>
        </p:txBody>
      </p:sp>
      <p:sp>
        <p:nvSpPr>
          <p:cNvPr id="133122" name="Rectangle 2"/>
          <p:cNvSpPr>
            <a:spLocks noGrp="1" noRot="1" noChangeAspect="1" noChangeArrowheads="1" noTextEdit="1"/>
          </p:cNvSpPr>
          <p:nvPr>
            <p:ph type="sldImg"/>
          </p:nvPr>
        </p:nvSpPr>
        <p:spPr>
          <a:xfrm>
            <a:off x="1150938" y="690563"/>
            <a:ext cx="4557712" cy="3417887"/>
          </a:xfrm>
          <a:ln/>
        </p:spPr>
      </p:sp>
      <p:sp>
        <p:nvSpPr>
          <p:cNvPr id="133123" name="Rectangle 3"/>
          <p:cNvSpPr>
            <a:spLocks noGrp="1" noChangeArrowheads="1"/>
          </p:cNvSpPr>
          <p:nvPr>
            <p:ph type="body" idx="1"/>
          </p:nvPr>
        </p:nvSpPr>
        <p:spPr>
          <a:xfrm>
            <a:off x="914400" y="4341813"/>
            <a:ext cx="5029200" cy="4116387"/>
          </a:xfrm>
        </p:spPr>
        <p:txBody>
          <a:bodyPr/>
          <a:lstStyle/>
          <a:p>
            <a:r>
              <a:rPr lang="en-US" altLang="af-ZA"/>
              <a:t>No additional notes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7CF9FE-E0A2-47BC-9D5B-AB60A0771BE1}" type="slidenum">
              <a:rPr lang="en-US" altLang="af-ZA"/>
              <a:pPr/>
              <a:t>57</a:t>
            </a:fld>
            <a:endParaRPr lang="en-US" altLang="af-ZA"/>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r>
              <a:rPr lang="en-US" altLang="af-ZA" b="1"/>
              <a:t>Conversion Notes</a:t>
            </a:r>
          </a:p>
          <a:p>
            <a:r>
              <a:rPr lang="en-US" altLang="af-ZA"/>
              <a:t>The 7th edition adds this definition for systems integration, recognizing its growing importance.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A87C43-D6E9-49E6-8366-77DF37013904}" type="slidenum">
              <a:rPr lang="en-US" altLang="af-ZA"/>
              <a:pPr/>
              <a:t>58</a:t>
            </a:fld>
            <a:endParaRPr lang="en-US" altLang="af-ZA"/>
          </a:p>
        </p:txBody>
      </p:sp>
      <p:sp>
        <p:nvSpPr>
          <p:cNvPr id="136194" name="Rectangle 2"/>
          <p:cNvSpPr>
            <a:spLocks noGrp="1" noRot="1" noChangeAspect="1" noChangeArrowheads="1" noTextEdit="1"/>
          </p:cNvSpPr>
          <p:nvPr>
            <p:ph type="sldImg"/>
          </p:nvPr>
        </p:nvSpPr>
        <p:spPr>
          <a:xfrm>
            <a:off x="1150938" y="690563"/>
            <a:ext cx="4557712" cy="3417887"/>
          </a:xfrm>
          <a:ln/>
        </p:spPr>
      </p:sp>
      <p:sp>
        <p:nvSpPr>
          <p:cNvPr id="136195" name="Rectangle 3"/>
          <p:cNvSpPr>
            <a:spLocks noGrp="1" noChangeArrowheads="1"/>
          </p:cNvSpPr>
          <p:nvPr>
            <p:ph type="body" idx="1"/>
          </p:nvPr>
        </p:nvSpPr>
        <p:spPr>
          <a:xfrm>
            <a:off x="914400" y="4341813"/>
            <a:ext cx="5029200" cy="4116387"/>
          </a:xfrm>
        </p:spPr>
        <p:txBody>
          <a:bodyPr/>
          <a:lstStyle/>
          <a:p>
            <a:r>
              <a:rPr lang="en-US" altLang="af-ZA" b="1" dirty="0"/>
              <a:t>Teaching Notes</a:t>
            </a:r>
          </a:p>
          <a:p>
            <a:pPr lvl="1"/>
            <a:r>
              <a:rPr lang="en-US" altLang="af-ZA" dirty="0"/>
              <a:t>The trend is for these core enterprise applications to be purchased.</a:t>
            </a:r>
          </a:p>
          <a:p>
            <a:pPr lvl="1"/>
            <a:r>
              <a:rPr lang="en-US" altLang="af-ZA" dirty="0"/>
              <a:t>These purchased applications are never sufficient to meet all the information needs of the organization. Thus systems analysts and other developers are asked to develop value-added applications to meet additional needs.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449322-D3A2-4E1B-99E2-8DAF9E5BA6C9}" type="slidenum">
              <a:rPr lang="en-US" altLang="af-ZA"/>
              <a:pPr/>
              <a:t>59</a:t>
            </a:fld>
            <a:endParaRPr lang="en-US" altLang="af-ZA"/>
          </a:p>
        </p:txBody>
      </p:sp>
      <p:sp>
        <p:nvSpPr>
          <p:cNvPr id="138242" name="Rectangle 2"/>
          <p:cNvSpPr>
            <a:spLocks noGrp="1" noRot="1" noChangeAspect="1" noChangeArrowheads="1" noTextEdit="1"/>
          </p:cNvSpPr>
          <p:nvPr>
            <p:ph type="sldImg"/>
          </p:nvPr>
        </p:nvSpPr>
        <p:spPr>
          <a:xfrm>
            <a:off x="1150938" y="690563"/>
            <a:ext cx="4557712" cy="3417887"/>
          </a:xfrm>
          <a:ln/>
        </p:spPr>
      </p:sp>
      <p:sp>
        <p:nvSpPr>
          <p:cNvPr id="138243" name="Rectangle 3"/>
          <p:cNvSpPr>
            <a:spLocks noGrp="1" noChangeArrowheads="1"/>
          </p:cNvSpPr>
          <p:nvPr>
            <p:ph type="body" idx="1"/>
          </p:nvPr>
        </p:nvSpPr>
        <p:spPr>
          <a:xfrm>
            <a:off x="914400" y="4341813"/>
            <a:ext cx="5029200" cy="4116387"/>
          </a:xfrm>
        </p:spPr>
        <p:txBody>
          <a:bodyPr/>
          <a:lstStyle/>
          <a:p>
            <a:r>
              <a:rPr lang="en-US" altLang="af-ZA" b="1"/>
              <a:t>Teaching Notes</a:t>
            </a:r>
            <a:endParaRPr lang="en-US" altLang="af-ZA"/>
          </a:p>
          <a:p>
            <a:pPr lvl="1"/>
            <a:r>
              <a:rPr lang="en-US" altLang="af-ZA"/>
              <a:t>ERP is dramatically changing the role of the modern systems analyst. Instead of spending effort on requirements planning and systems design, ERP redirects effort to activities such as customization, business process redesign and alignment, and system implementation.</a:t>
            </a:r>
          </a:p>
          <a:p>
            <a:pPr lvl="1"/>
            <a:r>
              <a:rPr lang="en-US" altLang="af-ZA"/>
              <a:t>Systems analysts who work on ERP projects are almost always called </a:t>
            </a:r>
            <a:r>
              <a:rPr lang="en-US" altLang="af-ZA" u="sng"/>
              <a:t>systems integrators</a:t>
            </a:r>
            <a:r>
              <a:rPr lang="en-US" altLang="af-ZA"/>
              <a: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B9B0F0-2F7D-48DA-A11C-446185681AE2}" type="slidenum">
              <a:rPr lang="en-US" altLang="af-ZA"/>
              <a:pPr/>
              <a:t>60</a:t>
            </a:fld>
            <a:endParaRPr lang="en-US" altLang="af-ZA"/>
          </a:p>
        </p:txBody>
      </p:sp>
      <p:sp>
        <p:nvSpPr>
          <p:cNvPr id="146434" name="Rectangle 2"/>
          <p:cNvSpPr>
            <a:spLocks noGrp="1" noRot="1" noChangeAspect="1" noChangeArrowheads="1" noTextEdit="1"/>
          </p:cNvSpPr>
          <p:nvPr>
            <p:ph type="sldImg"/>
          </p:nvPr>
        </p:nvSpPr>
        <p:spPr>
          <a:xfrm>
            <a:off x="1150938" y="690563"/>
            <a:ext cx="4557712" cy="3417887"/>
          </a:xfrm>
          <a:ln/>
        </p:spPr>
      </p:sp>
      <p:sp>
        <p:nvSpPr>
          <p:cNvPr id="146435" name="Rectangle 3"/>
          <p:cNvSpPr>
            <a:spLocks noGrp="1" noChangeArrowheads="1"/>
          </p:cNvSpPr>
          <p:nvPr>
            <p:ph type="body" idx="1"/>
          </p:nvPr>
        </p:nvSpPr>
        <p:spPr>
          <a:xfrm>
            <a:off x="914400" y="4341813"/>
            <a:ext cx="5029200" cy="4116387"/>
          </a:xfrm>
        </p:spPr>
        <p:txBody>
          <a:bodyPr/>
          <a:lstStyle/>
          <a:p>
            <a:r>
              <a:rPr lang="en-US" altLang="af-ZA"/>
              <a:t>No additional notes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993DCD-63D9-423D-BD69-9AB0F158DC41}" type="slidenum">
              <a:rPr lang="en-US" altLang="af-ZA"/>
              <a:pPr/>
              <a:t>61</a:t>
            </a:fld>
            <a:endParaRPr lang="en-US" altLang="af-ZA"/>
          </a:p>
        </p:txBody>
      </p:sp>
      <p:sp>
        <p:nvSpPr>
          <p:cNvPr id="150530" name="Rectangle 2"/>
          <p:cNvSpPr>
            <a:spLocks noGrp="1" noRot="1" noChangeAspect="1" noChangeArrowheads="1" noTextEdit="1"/>
          </p:cNvSpPr>
          <p:nvPr>
            <p:ph type="sldImg"/>
          </p:nvPr>
        </p:nvSpPr>
        <p:spPr>
          <a:xfrm>
            <a:off x="1150938" y="690563"/>
            <a:ext cx="4557712" cy="3417887"/>
          </a:xfrm>
          <a:ln/>
        </p:spPr>
      </p:sp>
      <p:sp>
        <p:nvSpPr>
          <p:cNvPr id="150531" name="Rectangle 3"/>
          <p:cNvSpPr>
            <a:spLocks noGrp="1" noChangeArrowheads="1"/>
          </p:cNvSpPr>
          <p:nvPr>
            <p:ph type="body" idx="1"/>
          </p:nvPr>
        </p:nvSpPr>
        <p:spPr>
          <a:xfrm>
            <a:off x="914400" y="4341813"/>
            <a:ext cx="5029200" cy="4116387"/>
          </a:xfrm>
        </p:spPr>
        <p:txBody>
          <a:bodyPr/>
          <a:lstStyle/>
          <a:p>
            <a:r>
              <a:rPr lang="en-US" altLang="af-ZA" b="1"/>
              <a:t>Teaching Notes</a:t>
            </a:r>
            <a:endParaRPr lang="en-US" altLang="af-ZA"/>
          </a:p>
          <a:p>
            <a:pPr lvl="1"/>
            <a:r>
              <a:rPr lang="en-US" altLang="af-ZA"/>
              <a:t>This is not an actual system development life cycle or methodology but simply general problem-solving steps.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D61AFC-EC31-46CC-A240-1BEFE0B8B551}" type="slidenum">
              <a:rPr lang="en-US" altLang="af-ZA"/>
              <a:pPr/>
              <a:t>62</a:t>
            </a:fld>
            <a:endParaRPr lang="en-US" altLang="af-ZA"/>
          </a:p>
        </p:txBody>
      </p:sp>
      <p:sp>
        <p:nvSpPr>
          <p:cNvPr id="160770" name="Rectangle 2"/>
          <p:cNvSpPr>
            <a:spLocks noGrp="1" noRot="1" noChangeAspect="1" noChangeArrowheads="1" noTextEdit="1"/>
          </p:cNvSpPr>
          <p:nvPr>
            <p:ph type="sldImg"/>
          </p:nvPr>
        </p:nvSpPr>
        <p:spPr>
          <a:xfrm>
            <a:off x="1150938" y="690563"/>
            <a:ext cx="4557712" cy="3417887"/>
          </a:xfrm>
          <a:ln/>
        </p:spPr>
      </p:sp>
      <p:sp>
        <p:nvSpPr>
          <p:cNvPr id="160771" name="Rectangle 3"/>
          <p:cNvSpPr>
            <a:spLocks noGrp="1" noChangeArrowheads="1"/>
          </p:cNvSpPr>
          <p:nvPr>
            <p:ph type="body" idx="1"/>
          </p:nvPr>
        </p:nvSpPr>
        <p:spPr>
          <a:xfrm>
            <a:off x="914400" y="4341813"/>
            <a:ext cx="5029200" cy="4116387"/>
          </a:xfrm>
        </p:spPr>
        <p:txBody>
          <a:bodyPr/>
          <a:lstStyle/>
          <a:p>
            <a:r>
              <a:rPr lang="en-US" altLang="af-ZA" b="1"/>
              <a:t>Teaching Notes</a:t>
            </a:r>
            <a:endParaRPr lang="en-US" altLang="af-ZA"/>
          </a:p>
          <a:p>
            <a:pPr lvl="1"/>
            <a:r>
              <a:rPr lang="en-US" altLang="af-ZA"/>
              <a:t>This relates the problem-solving steps to the classic SDLC phases. Neither of these, though, are a methodology (as will be discussed in chapter 3).</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C8C091-7571-4BBC-844B-2D93E05E8910}" type="slidenum">
              <a:rPr lang="en-US" altLang="af-ZA"/>
              <a:pPr/>
              <a:t>5</a:t>
            </a:fld>
            <a:endParaRPr lang="en-US" altLang="af-ZA"/>
          </a:p>
        </p:txBody>
      </p:sp>
      <p:sp>
        <p:nvSpPr>
          <p:cNvPr id="73730" name="Rectangle 2"/>
          <p:cNvSpPr>
            <a:spLocks noGrp="1" noRot="1" noChangeAspect="1" noChangeArrowheads="1" noTextEdit="1"/>
          </p:cNvSpPr>
          <p:nvPr>
            <p:ph type="sldImg"/>
          </p:nvPr>
        </p:nvSpPr>
        <p:spPr>
          <a:xfrm>
            <a:off x="1150938" y="690563"/>
            <a:ext cx="4557712" cy="3417887"/>
          </a:xfrm>
          <a:ln/>
        </p:spPr>
      </p:sp>
      <p:sp>
        <p:nvSpPr>
          <p:cNvPr id="73731" name="Rectangle 3"/>
          <p:cNvSpPr>
            <a:spLocks noGrp="1" noChangeArrowheads="1"/>
          </p:cNvSpPr>
          <p:nvPr>
            <p:ph type="body" idx="1"/>
          </p:nvPr>
        </p:nvSpPr>
        <p:spPr>
          <a:xfrm>
            <a:off x="914400" y="4341813"/>
            <a:ext cx="5029200" cy="4116387"/>
          </a:xfrm>
        </p:spPr>
        <p:txBody>
          <a:bodyPr/>
          <a:lstStyle/>
          <a:p>
            <a:r>
              <a:rPr lang="en-US" altLang="af-ZA" b="1"/>
              <a:t>Conversion Notes</a:t>
            </a:r>
            <a:endParaRPr lang="en-US" altLang="af-ZA"/>
          </a:p>
          <a:p>
            <a:pPr lvl="1"/>
            <a:r>
              <a:rPr lang="en-US" altLang="af-ZA"/>
              <a:t>The definition of system is new to this edition, and was added to reinforce systems thinking.</a:t>
            </a:r>
          </a:p>
          <a:p>
            <a:pPr lvl="1"/>
            <a:r>
              <a:rPr lang="en-US" altLang="af-ZA"/>
              <a:t>This is a more concise definition of “information system” than in previous editions. It better reflects what information systems are and do rather than how they are used.</a:t>
            </a:r>
          </a:p>
          <a:p>
            <a:pPr lvl="1"/>
            <a:r>
              <a:rPr lang="en-US" altLang="af-ZA"/>
              <a:t>Some books use the term “computer technology.” We prefer the more contemporary term “information technology” as a </a:t>
            </a:r>
            <a:r>
              <a:rPr lang="en-US" altLang="af-ZA" u="sng"/>
              <a:t>superset</a:t>
            </a:r>
            <a:r>
              <a:rPr lang="en-US" altLang="af-ZA"/>
              <a:t> of computer technology.</a:t>
            </a:r>
          </a:p>
          <a:p>
            <a:pPr lvl="1"/>
            <a:endParaRPr lang="en-US" altLang="af-ZA"/>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B97EBA-7425-4A4F-AB2A-29192288BCFF}" type="slidenum">
              <a:rPr lang="en-US" altLang="af-ZA"/>
              <a:pPr/>
              <a:t>64</a:t>
            </a:fld>
            <a:endParaRPr lang="en-US" altLang="af-ZA"/>
          </a:p>
        </p:txBody>
      </p:sp>
      <p:sp>
        <p:nvSpPr>
          <p:cNvPr id="154626" name="Rectangle 2"/>
          <p:cNvSpPr>
            <a:spLocks noGrp="1" noRot="1" noChangeAspect="1" noChangeArrowheads="1" noTextEdit="1"/>
          </p:cNvSpPr>
          <p:nvPr>
            <p:ph type="sldImg"/>
          </p:nvPr>
        </p:nvSpPr>
        <p:spPr>
          <a:xfrm>
            <a:off x="1150938" y="690563"/>
            <a:ext cx="4557712" cy="3417887"/>
          </a:xfrm>
          <a:ln/>
        </p:spPr>
      </p:sp>
      <p:sp>
        <p:nvSpPr>
          <p:cNvPr id="154627" name="Rectangle 3"/>
          <p:cNvSpPr>
            <a:spLocks noGrp="1" noChangeArrowheads="1"/>
          </p:cNvSpPr>
          <p:nvPr>
            <p:ph type="body" idx="1"/>
          </p:nvPr>
        </p:nvSpPr>
        <p:spPr>
          <a:xfrm>
            <a:off x="914400" y="4341813"/>
            <a:ext cx="5029200" cy="4116387"/>
          </a:xfrm>
        </p:spPr>
        <p:txBody>
          <a:bodyPr/>
          <a:lstStyle/>
          <a:p>
            <a:r>
              <a:rPr lang="en-US" altLang="af-ZA" b="1"/>
              <a:t>Teaching Notes</a:t>
            </a:r>
          </a:p>
          <a:p>
            <a:pPr lvl="1"/>
            <a:r>
              <a:rPr lang="en-US" altLang="af-ZA"/>
              <a:t>This is essentially the traditional System Development Life Cycle (SDLC) without the system support phase. We elected not to use that term because it invokes negative connotation for many instructors.  Some associate it with a pure waterfall development approach (which we consider unfair). We differentiate between development and operation (sometimes called production). </a:t>
            </a:r>
          </a:p>
          <a:p>
            <a:pPr lvl="1"/>
            <a:r>
              <a:rPr lang="en-US" altLang="af-ZA"/>
              <a:t>System support is presented in the 7</a:t>
            </a:r>
            <a:r>
              <a:rPr lang="en-US" altLang="af-ZA" baseline="30000"/>
              <a:t>th</a:t>
            </a:r>
            <a:r>
              <a:rPr lang="en-US" altLang="af-ZA"/>
              <a:t> edition as a separate project – a maintenance or enhancement project that should follow the exact same problem-solving approach, though on a more limited scale.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0516DC-6210-491D-A7EE-7A9A79D7F71F}" type="slidenum">
              <a:rPr lang="en-US" altLang="af-ZA"/>
              <a:pPr/>
              <a:t>65</a:t>
            </a:fld>
            <a:endParaRPr lang="en-US" altLang="af-ZA"/>
          </a:p>
        </p:txBody>
      </p:sp>
      <p:sp>
        <p:nvSpPr>
          <p:cNvPr id="156674" name="Rectangle 2"/>
          <p:cNvSpPr>
            <a:spLocks noGrp="1" noRot="1" noChangeAspect="1" noChangeArrowheads="1" noTextEdit="1"/>
          </p:cNvSpPr>
          <p:nvPr>
            <p:ph type="sldImg"/>
          </p:nvPr>
        </p:nvSpPr>
        <p:spPr>
          <a:xfrm>
            <a:off x="1150938" y="690563"/>
            <a:ext cx="4557712" cy="3417887"/>
          </a:xfrm>
          <a:ln/>
        </p:spPr>
      </p:sp>
      <p:sp>
        <p:nvSpPr>
          <p:cNvPr id="156675" name="Rectangle 3"/>
          <p:cNvSpPr>
            <a:spLocks noGrp="1" noChangeArrowheads="1"/>
          </p:cNvSpPr>
          <p:nvPr>
            <p:ph type="body" idx="1"/>
          </p:nvPr>
        </p:nvSpPr>
        <p:spPr>
          <a:xfrm>
            <a:off x="914400" y="4341813"/>
            <a:ext cx="5029200" cy="4116387"/>
          </a:xfrm>
        </p:spPr>
        <p:txBody>
          <a:bodyPr/>
          <a:lstStyle/>
          <a:p>
            <a:r>
              <a:rPr lang="en-US" altLang="af-ZA"/>
              <a:t>No additional notes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ZA" altLang="en-US" smtClean="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eaLnBrk="0" fontAlgn="base" hangingPunct="0">
              <a:spcBef>
                <a:spcPct val="0"/>
              </a:spcBef>
              <a:spcAft>
                <a:spcPct val="0"/>
              </a:spcAft>
              <a:defRPr>
                <a:solidFill>
                  <a:schemeClr val="tx1"/>
                </a:solidFill>
                <a:latin typeface="Calibri" pitchFamily="34" charset="0"/>
              </a:defRPr>
            </a:lvl6pPr>
            <a:lvl7pPr marL="2971800" indent="-228600" defTabSz="457200" eaLnBrk="0" fontAlgn="base" hangingPunct="0">
              <a:spcBef>
                <a:spcPct val="0"/>
              </a:spcBef>
              <a:spcAft>
                <a:spcPct val="0"/>
              </a:spcAft>
              <a:defRPr>
                <a:solidFill>
                  <a:schemeClr val="tx1"/>
                </a:solidFill>
                <a:latin typeface="Calibri" pitchFamily="34" charset="0"/>
              </a:defRPr>
            </a:lvl7pPr>
            <a:lvl8pPr marL="3429000" indent="-228600" defTabSz="457200" eaLnBrk="0" fontAlgn="base" hangingPunct="0">
              <a:spcBef>
                <a:spcPct val="0"/>
              </a:spcBef>
              <a:spcAft>
                <a:spcPct val="0"/>
              </a:spcAft>
              <a:defRPr>
                <a:solidFill>
                  <a:schemeClr val="tx1"/>
                </a:solidFill>
                <a:latin typeface="Calibri" pitchFamily="34" charset="0"/>
              </a:defRPr>
            </a:lvl8pPr>
            <a:lvl9pPr marL="3886200" indent="-228600" defTabSz="457200" eaLnBrk="0" fontAlgn="base" hangingPunct="0">
              <a:spcBef>
                <a:spcPct val="0"/>
              </a:spcBef>
              <a:spcAft>
                <a:spcPct val="0"/>
              </a:spcAft>
              <a:defRPr>
                <a:solidFill>
                  <a:schemeClr val="tx1"/>
                </a:solidFill>
                <a:latin typeface="Calibri" pitchFamily="34" charset="0"/>
              </a:defRPr>
            </a:lvl9pPr>
          </a:lstStyle>
          <a:p>
            <a:fld id="{F50B1A6B-B4FB-45AF-868B-EC53EF565046}" type="slidenum">
              <a:rPr lang="en-ZA" altLang="en-US"/>
              <a:pPr/>
              <a:t>66</a:t>
            </a:fld>
            <a:endParaRPr lang="en-ZA"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06ED3-0001-4544-BF87-88FA89D83658}" type="slidenum">
              <a:rPr lang="en-US" altLang="af-ZA"/>
              <a:pPr/>
              <a:t>6</a:t>
            </a:fld>
            <a:endParaRPr lang="en-US" altLang="af-ZA"/>
          </a:p>
        </p:txBody>
      </p:sp>
      <p:sp>
        <p:nvSpPr>
          <p:cNvPr id="75778" name="Rectangle 2"/>
          <p:cNvSpPr>
            <a:spLocks noGrp="1" noRot="1" noChangeAspect="1" noChangeArrowheads="1" noTextEdit="1"/>
          </p:cNvSpPr>
          <p:nvPr>
            <p:ph type="sldImg"/>
          </p:nvPr>
        </p:nvSpPr>
        <p:spPr>
          <a:xfrm>
            <a:off x="1150938" y="690563"/>
            <a:ext cx="4557712" cy="3417887"/>
          </a:xfrm>
          <a:ln/>
        </p:spPr>
      </p:sp>
      <p:sp>
        <p:nvSpPr>
          <p:cNvPr id="75779" name="Rectangle 3"/>
          <p:cNvSpPr>
            <a:spLocks noGrp="1" noChangeArrowheads="1"/>
          </p:cNvSpPr>
          <p:nvPr>
            <p:ph type="body" idx="1"/>
          </p:nvPr>
        </p:nvSpPr>
        <p:spPr>
          <a:xfrm>
            <a:off x="914400" y="4341813"/>
            <a:ext cx="5029200" cy="4116387"/>
          </a:xfrm>
        </p:spPr>
        <p:txBody>
          <a:bodyPr/>
          <a:lstStyle/>
          <a:p>
            <a:r>
              <a:rPr lang="en-US" altLang="af-ZA" b="1"/>
              <a:t>Teaching Notes</a:t>
            </a:r>
          </a:p>
          <a:p>
            <a:r>
              <a:rPr lang="en-US" altLang="af-ZA"/>
              <a:t>These definitions can be useful to help students understand what an information system is in all its varieties and flavors. Depending on the prerequisites of your course, you may want to cover these in more or less detail.</a:t>
            </a:r>
          </a:p>
          <a:p>
            <a:pPr lvl="1"/>
            <a:endParaRPr lang="en-US" altLang="af-Z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741EBC-248D-4F77-981F-69EF978E9E60}" type="slidenum">
              <a:rPr lang="en-US" altLang="af-ZA"/>
              <a:pPr/>
              <a:t>7</a:t>
            </a:fld>
            <a:endParaRPr lang="en-US" altLang="af-ZA"/>
          </a:p>
        </p:txBody>
      </p:sp>
      <p:sp>
        <p:nvSpPr>
          <p:cNvPr id="77826" name="Rectangle 2"/>
          <p:cNvSpPr>
            <a:spLocks noGrp="1" noRot="1" noChangeAspect="1" noChangeArrowheads="1" noTextEdit="1"/>
          </p:cNvSpPr>
          <p:nvPr>
            <p:ph type="sldImg"/>
          </p:nvPr>
        </p:nvSpPr>
        <p:spPr>
          <a:xfrm>
            <a:off x="1150938" y="690563"/>
            <a:ext cx="4557712" cy="3417887"/>
          </a:xfrm>
          <a:ln/>
        </p:spPr>
      </p:sp>
      <p:sp>
        <p:nvSpPr>
          <p:cNvPr id="77827" name="Rectangle 3"/>
          <p:cNvSpPr>
            <a:spLocks noGrp="1" noChangeArrowheads="1"/>
          </p:cNvSpPr>
          <p:nvPr>
            <p:ph type="body" idx="1"/>
          </p:nvPr>
        </p:nvSpPr>
        <p:spPr>
          <a:xfrm>
            <a:off x="914400" y="4341813"/>
            <a:ext cx="5029200" cy="4116387"/>
          </a:xfrm>
        </p:spPr>
        <p:txBody>
          <a:bodyPr/>
          <a:lstStyle/>
          <a:p>
            <a:pPr lvl="1"/>
            <a:r>
              <a:rPr lang="en-US" altLang="af-ZA"/>
              <a:t>See notes on prior slide.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3FC1A0-7ED8-490D-8E6A-AE858129C7A4}" type="slidenum">
              <a:rPr lang="en-US" altLang="af-ZA"/>
              <a:pPr/>
              <a:t>8</a:t>
            </a:fld>
            <a:endParaRPr lang="en-US" altLang="af-ZA"/>
          </a:p>
        </p:txBody>
      </p:sp>
      <p:sp>
        <p:nvSpPr>
          <p:cNvPr id="79874" name="Rectangle 2"/>
          <p:cNvSpPr>
            <a:spLocks noGrp="1" noRot="1" noChangeAspect="1" noChangeArrowheads="1" noTextEdit="1"/>
          </p:cNvSpPr>
          <p:nvPr>
            <p:ph type="sldImg"/>
          </p:nvPr>
        </p:nvSpPr>
        <p:spPr>
          <a:xfrm>
            <a:off x="1150938" y="690563"/>
            <a:ext cx="4557712" cy="3417887"/>
          </a:xfrm>
          <a:ln/>
        </p:spPr>
      </p:sp>
      <p:sp>
        <p:nvSpPr>
          <p:cNvPr id="79875" name="Rectangle 3"/>
          <p:cNvSpPr>
            <a:spLocks noGrp="1" noChangeArrowheads="1"/>
          </p:cNvSpPr>
          <p:nvPr>
            <p:ph type="body" idx="1"/>
          </p:nvPr>
        </p:nvSpPr>
        <p:spPr>
          <a:xfrm>
            <a:off x="914400" y="4341813"/>
            <a:ext cx="5029200" cy="4116387"/>
          </a:xfrm>
        </p:spPr>
        <p:txBody>
          <a:bodyPr/>
          <a:lstStyle/>
          <a:p>
            <a:r>
              <a:rPr lang="en-US" altLang="af-ZA" b="1"/>
              <a:t>Teaching Notes</a:t>
            </a:r>
          </a:p>
          <a:p>
            <a:pPr lvl="1"/>
            <a:r>
              <a:rPr lang="en-US" altLang="af-ZA"/>
              <a:t>Give examples of information workers and knowledge workers to reinforce the difference.</a:t>
            </a:r>
          </a:p>
          <a:p>
            <a:pPr lvl="2"/>
            <a:r>
              <a:rPr lang="en-US" altLang="af-ZA"/>
              <a:t>Footnote – Information workers (sometimes called “white-collar workers”) have outnumbered blue-collar workers since 1957. </a:t>
            </a:r>
          </a:p>
          <a:p>
            <a:pPr lvl="2"/>
            <a:r>
              <a:rPr lang="en-US" altLang="af-ZA"/>
              <a:t>Typically a knowledge worker has a degree or credential in some subject area (hence, they are often called “subject area experts”).  Examples include engineers, scientists, accountants, lawyers, etc.</a:t>
            </a:r>
          </a:p>
          <a:p>
            <a:pPr lvl="1"/>
            <a:r>
              <a:rPr lang="en-US" altLang="af-ZA"/>
              <a:t>Briefly describe a typical information system that students would be familiar with, such as an enrollment system for the college. Invite the class to brainstorm who the stakeholders would be and which of them would be information workers or knowledge workers.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365ABE-BD74-41F4-B442-36988DBC12F4}" type="slidenum">
              <a:rPr lang="en-US" altLang="af-ZA"/>
              <a:pPr/>
              <a:t>9</a:t>
            </a:fld>
            <a:endParaRPr lang="en-US" altLang="af-ZA"/>
          </a:p>
        </p:txBody>
      </p:sp>
      <p:sp>
        <p:nvSpPr>
          <p:cNvPr id="81922" name="Rectangle 2"/>
          <p:cNvSpPr>
            <a:spLocks noGrp="1" noRot="1" noChangeAspect="1" noChangeArrowheads="1" noTextEdit="1"/>
          </p:cNvSpPr>
          <p:nvPr>
            <p:ph type="sldImg"/>
          </p:nvPr>
        </p:nvSpPr>
        <p:spPr>
          <a:xfrm>
            <a:off x="1150938" y="690563"/>
            <a:ext cx="4557712" cy="3417887"/>
          </a:xfrm>
          <a:ln/>
        </p:spPr>
      </p:sp>
      <p:sp>
        <p:nvSpPr>
          <p:cNvPr id="81923" name="Rectangle 3"/>
          <p:cNvSpPr>
            <a:spLocks noGrp="1" noChangeArrowheads="1"/>
          </p:cNvSpPr>
          <p:nvPr>
            <p:ph type="body" idx="1"/>
          </p:nvPr>
        </p:nvSpPr>
        <p:spPr>
          <a:xfrm>
            <a:off x="914400" y="4341813"/>
            <a:ext cx="5029200" cy="4116387"/>
          </a:xfrm>
        </p:spPr>
        <p:txBody>
          <a:bodyPr/>
          <a:lstStyle/>
          <a:p>
            <a:r>
              <a:rPr lang="en-US" altLang="af-ZA" b="1" dirty="0"/>
              <a:t>Teaching Notes</a:t>
            </a:r>
          </a:p>
          <a:p>
            <a:pPr lvl="1"/>
            <a:r>
              <a:rPr lang="en-US" altLang="af-ZA" dirty="0"/>
              <a:t>This map emphasizes how each kind of stakeholder interacts with the information system.</a:t>
            </a:r>
          </a:p>
          <a:p>
            <a:pPr lvl="1"/>
            <a:r>
              <a:rPr lang="en-US" altLang="af-ZA" dirty="0"/>
              <a:t>Note that the systems analyst role overlaps the roles of all the other stakeholders. The systems analyst is a facilitator to all the other roles.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AAB0F1-7DCE-44C2-A0DC-4E7BC26944B1}" type="slidenum">
              <a:rPr lang="en-US" altLang="af-ZA"/>
              <a:pPr/>
              <a:t>10</a:t>
            </a:fld>
            <a:endParaRPr lang="en-US" altLang="af-ZA"/>
          </a:p>
        </p:txBody>
      </p:sp>
      <p:sp>
        <p:nvSpPr>
          <p:cNvPr id="83970" name="Rectangle 2"/>
          <p:cNvSpPr>
            <a:spLocks noGrp="1" noRot="1" noChangeAspect="1" noChangeArrowheads="1" noTextEdit="1"/>
          </p:cNvSpPr>
          <p:nvPr>
            <p:ph type="sldImg"/>
          </p:nvPr>
        </p:nvSpPr>
        <p:spPr>
          <a:xfrm>
            <a:off x="1150938" y="690563"/>
            <a:ext cx="4557712" cy="3417887"/>
          </a:xfrm>
          <a:ln/>
        </p:spPr>
      </p:sp>
      <p:sp>
        <p:nvSpPr>
          <p:cNvPr id="83971" name="Rectangle 3"/>
          <p:cNvSpPr>
            <a:spLocks noGrp="1" noChangeArrowheads="1"/>
          </p:cNvSpPr>
          <p:nvPr>
            <p:ph type="body" idx="1"/>
          </p:nvPr>
        </p:nvSpPr>
        <p:spPr>
          <a:xfrm>
            <a:off x="914400" y="4341813"/>
            <a:ext cx="5029200" cy="4116387"/>
          </a:xfrm>
        </p:spPr>
        <p:txBody>
          <a:bodyPr/>
          <a:lstStyle/>
          <a:p>
            <a:r>
              <a:rPr lang="en-US" altLang="af-ZA" b="1"/>
              <a:t>Teaching Notes</a:t>
            </a:r>
            <a:endParaRPr lang="en-US" altLang="af-ZA"/>
          </a:p>
          <a:p>
            <a:pPr lvl="1"/>
            <a:r>
              <a:rPr lang="en-US" altLang="af-ZA"/>
              <a:t>Using the information system described earlier (enrollment system or other) for the college, invite the class to identify individuals who might play the system owner role.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68962" name="Picture 2" descr="Title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68963" name="Rectangle 3"/>
          <p:cNvSpPr>
            <a:spLocks noGrp="1" noChangeArrowheads="1"/>
          </p:cNvSpPr>
          <p:nvPr>
            <p:ph type="ctrTitle"/>
          </p:nvPr>
        </p:nvSpPr>
        <p:spPr>
          <a:xfrm>
            <a:off x="2895600" y="381000"/>
            <a:ext cx="5715000" cy="1600200"/>
          </a:xfrm>
          <a:solidFill>
            <a:srgbClr val="D2E0A4"/>
          </a:solidFill>
        </p:spPr>
        <p:txBody>
          <a:bodyPr lIns="365760"/>
          <a:lstStyle>
            <a:lvl1pPr>
              <a:defRPr/>
            </a:lvl1pPr>
          </a:lstStyle>
          <a:p>
            <a:pPr lvl="0"/>
            <a:r>
              <a:rPr lang="en-US" altLang="af-ZA" noProof="0" smtClean="0"/>
              <a:t>Click to edit Master title style</a:t>
            </a:r>
          </a:p>
        </p:txBody>
      </p:sp>
      <p:sp>
        <p:nvSpPr>
          <p:cNvPr id="168964" name="Rectangle 4"/>
          <p:cNvSpPr>
            <a:spLocks noGrp="1" noChangeArrowheads="1"/>
          </p:cNvSpPr>
          <p:nvPr>
            <p:ph type="subTitle" idx="1"/>
          </p:nvPr>
        </p:nvSpPr>
        <p:spPr>
          <a:xfrm>
            <a:off x="2971800" y="2133600"/>
            <a:ext cx="5562600" cy="3962400"/>
          </a:xfrm>
        </p:spPr>
        <p:txBody>
          <a:bodyPr anchor="ctr" anchorCtr="1"/>
          <a:lstStyle>
            <a:lvl1pPr marL="0" indent="0" algn="ctr">
              <a:buFontTx/>
              <a:buNone/>
              <a:defRPr sz="4000">
                <a:solidFill>
                  <a:srgbClr val="660066"/>
                </a:solidFill>
              </a:defRPr>
            </a:lvl1pPr>
          </a:lstStyle>
          <a:p>
            <a:pPr lvl="0"/>
            <a:r>
              <a:rPr lang="en-US" altLang="af-ZA" noProof="0" smtClean="0"/>
              <a:t>Click to edit Master subtitle style</a:t>
            </a:r>
          </a:p>
        </p:txBody>
      </p:sp>
      <p:sp>
        <p:nvSpPr>
          <p:cNvPr id="168965" name="Line 5"/>
          <p:cNvSpPr>
            <a:spLocks noChangeShapeType="1"/>
          </p:cNvSpPr>
          <p:nvPr/>
        </p:nvSpPr>
        <p:spPr bwMode="auto">
          <a:xfrm>
            <a:off x="2895600" y="1981200"/>
            <a:ext cx="5759450" cy="0"/>
          </a:xfrm>
          <a:prstGeom prst="line">
            <a:avLst/>
          </a:prstGeom>
          <a:noFill/>
          <a:ln w="444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f-ZA"/>
          </a:p>
        </p:txBody>
      </p:sp>
      <p:sp>
        <p:nvSpPr>
          <p:cNvPr id="168966" name="Rectangle 6"/>
          <p:cNvSpPr>
            <a:spLocks noChangeArrowheads="1"/>
          </p:cNvSpPr>
          <p:nvPr/>
        </p:nvSpPr>
        <p:spPr bwMode="auto">
          <a:xfrm>
            <a:off x="152400" y="657225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spcBef>
                <a:spcPct val="50000"/>
              </a:spcBef>
            </a:pPr>
            <a:r>
              <a:rPr lang="en-US" altLang="af-ZA" sz="1400" b="1" i="1">
                <a:solidFill>
                  <a:schemeClr val="bg1"/>
                </a:solidFill>
                <a:latin typeface="Book Antiqua" pitchFamily="18" charset="0"/>
              </a:rPr>
              <a:t>McGraw-Hill/Irwin</a:t>
            </a:r>
          </a:p>
        </p:txBody>
      </p:sp>
      <p:sp>
        <p:nvSpPr>
          <p:cNvPr id="168967" name="Rectangle 7"/>
          <p:cNvSpPr>
            <a:spLocks noChangeArrowheads="1"/>
          </p:cNvSpPr>
          <p:nvPr/>
        </p:nvSpPr>
        <p:spPr bwMode="auto">
          <a:xfrm>
            <a:off x="3429000" y="657225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eaLnBrk="0" hangingPunct="0">
              <a:spcBef>
                <a:spcPct val="50000"/>
              </a:spcBef>
            </a:pPr>
            <a:r>
              <a:rPr lang="en-US" altLang="af-ZA" sz="1200" b="1" i="1">
                <a:solidFill>
                  <a:schemeClr val="bg1"/>
                </a:solidFill>
                <a:latin typeface="Book Antiqua" pitchFamily="18" charset="0"/>
              </a:rPr>
              <a:t>Copyright</a:t>
            </a:r>
            <a:r>
              <a:rPr lang="en-US" altLang="af-ZA" sz="1200">
                <a:solidFill>
                  <a:schemeClr val="bg1"/>
                </a:solidFill>
                <a:latin typeface="Book Antiqua" pitchFamily="18" charset="0"/>
              </a:rPr>
              <a:t> </a:t>
            </a:r>
            <a:r>
              <a:rPr lang="en-US" altLang="af-ZA" sz="1200" b="1" i="1">
                <a:solidFill>
                  <a:schemeClr val="bg1"/>
                </a:solidFill>
                <a:latin typeface="Book Antiqua" pitchFamily="18" charset="0"/>
              </a:rPr>
              <a:t>© 2007 by The McGraw-Hill Companies, Inc.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f-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f-ZA"/>
          </a:p>
        </p:txBody>
      </p:sp>
      <p:sp>
        <p:nvSpPr>
          <p:cNvPr id="4" name="Slide Number Placeholder 3"/>
          <p:cNvSpPr>
            <a:spLocks noGrp="1"/>
          </p:cNvSpPr>
          <p:nvPr>
            <p:ph type="sldNum" sz="quarter" idx="10"/>
          </p:nvPr>
        </p:nvSpPr>
        <p:spPr/>
        <p:txBody>
          <a:bodyPr/>
          <a:lstStyle>
            <a:lvl1pPr>
              <a:defRPr/>
            </a:lvl1pPr>
          </a:lstStyle>
          <a:p>
            <a:r>
              <a:rPr lang="en-US" altLang="af-ZA"/>
              <a:t>1-</a:t>
            </a:r>
            <a:fld id="{451974B8-124D-4245-950F-CF88AC88C82B}" type="slidenum">
              <a:rPr lang="en-US" altLang="af-ZA"/>
              <a:pPr/>
              <a:t>‹#›</a:t>
            </a:fld>
            <a:endParaRPr lang="en-US" altLang="af-ZA"/>
          </a:p>
        </p:txBody>
      </p:sp>
    </p:spTree>
    <p:extLst>
      <p:ext uri="{BB962C8B-B14F-4D97-AF65-F5344CB8AC3E}">
        <p14:creationId xmlns:p14="http://schemas.microsoft.com/office/powerpoint/2010/main" val="3009680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76200"/>
            <a:ext cx="2057400" cy="6477000"/>
          </a:xfrm>
        </p:spPr>
        <p:txBody>
          <a:bodyPr vert="eaVert"/>
          <a:lstStyle/>
          <a:p>
            <a:r>
              <a:rPr lang="en-US" smtClean="0"/>
              <a:t>Click to edit Master title style</a:t>
            </a:r>
            <a:endParaRPr lang="af-ZA"/>
          </a:p>
        </p:txBody>
      </p:sp>
      <p:sp>
        <p:nvSpPr>
          <p:cNvPr id="3" name="Vertical Text Placeholder 2"/>
          <p:cNvSpPr>
            <a:spLocks noGrp="1"/>
          </p:cNvSpPr>
          <p:nvPr>
            <p:ph type="body" orient="vert" idx="1"/>
          </p:nvPr>
        </p:nvSpPr>
        <p:spPr>
          <a:xfrm>
            <a:off x="914400" y="76200"/>
            <a:ext cx="601980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f-ZA"/>
          </a:p>
        </p:txBody>
      </p:sp>
      <p:sp>
        <p:nvSpPr>
          <p:cNvPr id="4" name="Slide Number Placeholder 3"/>
          <p:cNvSpPr>
            <a:spLocks noGrp="1"/>
          </p:cNvSpPr>
          <p:nvPr>
            <p:ph type="sldNum" sz="quarter" idx="10"/>
          </p:nvPr>
        </p:nvSpPr>
        <p:spPr/>
        <p:txBody>
          <a:bodyPr/>
          <a:lstStyle>
            <a:lvl1pPr>
              <a:defRPr/>
            </a:lvl1pPr>
          </a:lstStyle>
          <a:p>
            <a:r>
              <a:rPr lang="en-US" altLang="af-ZA"/>
              <a:t>1-</a:t>
            </a:r>
            <a:fld id="{BE5DB90F-7975-4535-BE7C-22549A06E1C4}" type="slidenum">
              <a:rPr lang="en-US" altLang="af-ZA"/>
              <a:pPr/>
              <a:t>‹#›</a:t>
            </a:fld>
            <a:endParaRPr lang="en-US" altLang="af-ZA"/>
          </a:p>
        </p:txBody>
      </p:sp>
    </p:spTree>
    <p:extLst>
      <p:ext uri="{BB962C8B-B14F-4D97-AF65-F5344CB8AC3E}">
        <p14:creationId xmlns:p14="http://schemas.microsoft.com/office/powerpoint/2010/main" val="2174980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8153400" cy="1143000"/>
          </a:xfrm>
        </p:spPr>
        <p:txBody>
          <a:bodyPr/>
          <a:lstStyle/>
          <a:p>
            <a:r>
              <a:rPr lang="en-US" smtClean="0"/>
              <a:t>Click to edit Master title style</a:t>
            </a:r>
            <a:endParaRPr lang="af-ZA"/>
          </a:p>
        </p:txBody>
      </p:sp>
      <p:sp>
        <p:nvSpPr>
          <p:cNvPr id="3" name="Text Placeholder 2"/>
          <p:cNvSpPr>
            <a:spLocks noGrp="1"/>
          </p:cNvSpPr>
          <p:nvPr>
            <p:ph type="body" sz="half" idx="1"/>
          </p:nvPr>
        </p:nvSpPr>
        <p:spPr>
          <a:xfrm>
            <a:off x="914400" y="1600200"/>
            <a:ext cx="40005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f-ZA"/>
          </a:p>
        </p:txBody>
      </p:sp>
      <p:sp>
        <p:nvSpPr>
          <p:cNvPr id="4" name="Content Placeholder 3"/>
          <p:cNvSpPr>
            <a:spLocks noGrp="1"/>
          </p:cNvSpPr>
          <p:nvPr>
            <p:ph sz="half" idx="2"/>
          </p:nvPr>
        </p:nvSpPr>
        <p:spPr>
          <a:xfrm>
            <a:off x="5067300" y="1600200"/>
            <a:ext cx="40005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f-ZA"/>
          </a:p>
        </p:txBody>
      </p:sp>
      <p:sp>
        <p:nvSpPr>
          <p:cNvPr id="5" name="Slide Number Placeholder 4"/>
          <p:cNvSpPr>
            <a:spLocks noGrp="1"/>
          </p:cNvSpPr>
          <p:nvPr>
            <p:ph type="sldNum" sz="quarter" idx="10"/>
          </p:nvPr>
        </p:nvSpPr>
        <p:spPr>
          <a:xfrm>
            <a:off x="0" y="6229350"/>
            <a:ext cx="914400" cy="476250"/>
          </a:xfrm>
        </p:spPr>
        <p:txBody>
          <a:bodyPr/>
          <a:lstStyle>
            <a:lvl1pPr>
              <a:defRPr/>
            </a:lvl1pPr>
          </a:lstStyle>
          <a:p>
            <a:r>
              <a:rPr lang="en-US" altLang="af-ZA"/>
              <a:t>1-</a:t>
            </a:r>
            <a:fld id="{BA9AF056-797D-4F3B-BFCC-CC06A5CA486A}" type="slidenum">
              <a:rPr lang="en-US" altLang="af-ZA"/>
              <a:pPr/>
              <a:t>‹#›</a:t>
            </a:fld>
            <a:endParaRPr lang="en-US" altLang="af-ZA"/>
          </a:p>
        </p:txBody>
      </p:sp>
    </p:spTree>
    <p:extLst>
      <p:ext uri="{BB962C8B-B14F-4D97-AF65-F5344CB8AC3E}">
        <p14:creationId xmlns:p14="http://schemas.microsoft.com/office/powerpoint/2010/main" val="3389827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710585391"/>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Tree>
    <p:extLst>
      <p:ext uri="{BB962C8B-B14F-4D97-AF65-F5344CB8AC3E}">
        <p14:creationId xmlns:p14="http://schemas.microsoft.com/office/powerpoint/2010/main" val="3404151094"/>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5" name="Text Placeholder 4"/>
          <p:cNvSpPr>
            <a:spLocks noGrp="1"/>
          </p:cNvSpPr>
          <p:nvPr>
            <p:ph type="body" sz="quarter" idx="15"/>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25298368"/>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f-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f-ZA"/>
          </a:p>
        </p:txBody>
      </p:sp>
      <p:sp>
        <p:nvSpPr>
          <p:cNvPr id="4" name="Slide Number Placeholder 3"/>
          <p:cNvSpPr>
            <a:spLocks noGrp="1"/>
          </p:cNvSpPr>
          <p:nvPr>
            <p:ph type="sldNum" sz="quarter" idx="10"/>
          </p:nvPr>
        </p:nvSpPr>
        <p:spPr/>
        <p:txBody>
          <a:bodyPr/>
          <a:lstStyle>
            <a:lvl1pPr>
              <a:defRPr/>
            </a:lvl1pPr>
          </a:lstStyle>
          <a:p>
            <a:r>
              <a:rPr lang="en-US" altLang="af-ZA"/>
              <a:t>1-</a:t>
            </a:r>
            <a:fld id="{88903DC3-126E-4BDC-9D62-BDDA87C38786}" type="slidenum">
              <a:rPr lang="en-US" altLang="af-ZA"/>
              <a:pPr/>
              <a:t>‹#›</a:t>
            </a:fld>
            <a:endParaRPr lang="en-US" altLang="af-ZA"/>
          </a:p>
        </p:txBody>
      </p:sp>
    </p:spTree>
    <p:extLst>
      <p:ext uri="{BB962C8B-B14F-4D97-AF65-F5344CB8AC3E}">
        <p14:creationId xmlns:p14="http://schemas.microsoft.com/office/powerpoint/2010/main" val="392859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af-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ltLang="af-ZA"/>
              <a:t>1-</a:t>
            </a:r>
            <a:fld id="{B560C35A-8991-4068-9163-50A6D1F9221C}" type="slidenum">
              <a:rPr lang="en-US" altLang="af-ZA"/>
              <a:pPr/>
              <a:t>‹#›</a:t>
            </a:fld>
            <a:endParaRPr lang="en-US" altLang="af-ZA"/>
          </a:p>
        </p:txBody>
      </p:sp>
    </p:spTree>
    <p:extLst>
      <p:ext uri="{BB962C8B-B14F-4D97-AF65-F5344CB8AC3E}">
        <p14:creationId xmlns:p14="http://schemas.microsoft.com/office/powerpoint/2010/main" val="197567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f-ZA"/>
          </a:p>
        </p:txBody>
      </p:sp>
      <p:sp>
        <p:nvSpPr>
          <p:cNvPr id="3" name="Content Placeholder 2"/>
          <p:cNvSpPr>
            <a:spLocks noGrp="1"/>
          </p:cNvSpPr>
          <p:nvPr>
            <p:ph sz="half" idx="1"/>
          </p:nvPr>
        </p:nvSpPr>
        <p:spPr>
          <a:xfrm>
            <a:off x="914400" y="1600200"/>
            <a:ext cx="40005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f-ZA"/>
          </a:p>
        </p:txBody>
      </p:sp>
      <p:sp>
        <p:nvSpPr>
          <p:cNvPr id="4" name="Content Placeholder 3"/>
          <p:cNvSpPr>
            <a:spLocks noGrp="1"/>
          </p:cNvSpPr>
          <p:nvPr>
            <p:ph sz="half" idx="2"/>
          </p:nvPr>
        </p:nvSpPr>
        <p:spPr>
          <a:xfrm>
            <a:off x="5067300" y="1600200"/>
            <a:ext cx="40005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f-ZA"/>
          </a:p>
        </p:txBody>
      </p:sp>
      <p:sp>
        <p:nvSpPr>
          <p:cNvPr id="5" name="Slide Number Placeholder 4"/>
          <p:cNvSpPr>
            <a:spLocks noGrp="1"/>
          </p:cNvSpPr>
          <p:nvPr>
            <p:ph type="sldNum" sz="quarter" idx="10"/>
          </p:nvPr>
        </p:nvSpPr>
        <p:spPr/>
        <p:txBody>
          <a:bodyPr/>
          <a:lstStyle>
            <a:lvl1pPr>
              <a:defRPr/>
            </a:lvl1pPr>
          </a:lstStyle>
          <a:p>
            <a:r>
              <a:rPr lang="en-US" altLang="af-ZA"/>
              <a:t>1-</a:t>
            </a:r>
            <a:fld id="{627D5F33-540B-465A-A8A1-67B1E0A6CD81}" type="slidenum">
              <a:rPr lang="en-US" altLang="af-ZA"/>
              <a:pPr/>
              <a:t>‹#›</a:t>
            </a:fld>
            <a:endParaRPr lang="en-US" altLang="af-ZA"/>
          </a:p>
        </p:txBody>
      </p:sp>
    </p:spTree>
    <p:extLst>
      <p:ext uri="{BB962C8B-B14F-4D97-AF65-F5344CB8AC3E}">
        <p14:creationId xmlns:p14="http://schemas.microsoft.com/office/powerpoint/2010/main" val="2476754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af-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f-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f-ZA"/>
          </a:p>
        </p:txBody>
      </p:sp>
      <p:sp>
        <p:nvSpPr>
          <p:cNvPr id="7" name="Slide Number Placeholder 6"/>
          <p:cNvSpPr>
            <a:spLocks noGrp="1"/>
          </p:cNvSpPr>
          <p:nvPr>
            <p:ph type="sldNum" sz="quarter" idx="10"/>
          </p:nvPr>
        </p:nvSpPr>
        <p:spPr/>
        <p:txBody>
          <a:bodyPr/>
          <a:lstStyle>
            <a:lvl1pPr>
              <a:defRPr/>
            </a:lvl1pPr>
          </a:lstStyle>
          <a:p>
            <a:r>
              <a:rPr lang="en-US" altLang="af-ZA"/>
              <a:t>1-</a:t>
            </a:r>
            <a:fld id="{CB181C40-DCE7-4410-ABD6-60C1F0286FE8}" type="slidenum">
              <a:rPr lang="en-US" altLang="af-ZA"/>
              <a:pPr/>
              <a:t>‹#›</a:t>
            </a:fld>
            <a:endParaRPr lang="en-US" altLang="af-ZA"/>
          </a:p>
        </p:txBody>
      </p:sp>
    </p:spTree>
    <p:extLst>
      <p:ext uri="{BB962C8B-B14F-4D97-AF65-F5344CB8AC3E}">
        <p14:creationId xmlns:p14="http://schemas.microsoft.com/office/powerpoint/2010/main" val="4033085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f-ZA"/>
          </a:p>
        </p:txBody>
      </p:sp>
      <p:sp>
        <p:nvSpPr>
          <p:cNvPr id="3" name="Slide Number Placeholder 2"/>
          <p:cNvSpPr>
            <a:spLocks noGrp="1"/>
          </p:cNvSpPr>
          <p:nvPr>
            <p:ph type="sldNum" sz="quarter" idx="10"/>
          </p:nvPr>
        </p:nvSpPr>
        <p:spPr/>
        <p:txBody>
          <a:bodyPr/>
          <a:lstStyle>
            <a:lvl1pPr>
              <a:defRPr/>
            </a:lvl1pPr>
          </a:lstStyle>
          <a:p>
            <a:r>
              <a:rPr lang="en-US" altLang="af-ZA"/>
              <a:t>1-</a:t>
            </a:r>
            <a:fld id="{99E12E15-DE0F-4646-8A56-191659D8F39A}" type="slidenum">
              <a:rPr lang="en-US" altLang="af-ZA"/>
              <a:pPr/>
              <a:t>‹#›</a:t>
            </a:fld>
            <a:endParaRPr lang="en-US" altLang="af-ZA"/>
          </a:p>
        </p:txBody>
      </p:sp>
    </p:spTree>
    <p:extLst>
      <p:ext uri="{BB962C8B-B14F-4D97-AF65-F5344CB8AC3E}">
        <p14:creationId xmlns:p14="http://schemas.microsoft.com/office/powerpoint/2010/main" val="3309431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ltLang="af-ZA"/>
              <a:t>1-</a:t>
            </a:r>
            <a:fld id="{604CDA5C-FC2A-43D4-AF73-334C069BCAD7}" type="slidenum">
              <a:rPr lang="en-US" altLang="af-ZA"/>
              <a:pPr/>
              <a:t>‹#›</a:t>
            </a:fld>
            <a:endParaRPr lang="en-US" altLang="af-ZA"/>
          </a:p>
        </p:txBody>
      </p:sp>
    </p:spTree>
    <p:extLst>
      <p:ext uri="{BB962C8B-B14F-4D97-AF65-F5344CB8AC3E}">
        <p14:creationId xmlns:p14="http://schemas.microsoft.com/office/powerpoint/2010/main" val="1072482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af-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f-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af-ZA"/>
              <a:t>1-</a:t>
            </a:r>
            <a:fld id="{24633360-6687-4D05-81DD-B59261AB0AEB}" type="slidenum">
              <a:rPr lang="en-US" altLang="af-ZA"/>
              <a:pPr/>
              <a:t>‹#›</a:t>
            </a:fld>
            <a:endParaRPr lang="en-US" altLang="af-ZA"/>
          </a:p>
        </p:txBody>
      </p:sp>
    </p:spTree>
    <p:extLst>
      <p:ext uri="{BB962C8B-B14F-4D97-AF65-F5344CB8AC3E}">
        <p14:creationId xmlns:p14="http://schemas.microsoft.com/office/powerpoint/2010/main" val="2811003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af-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f-Z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af-ZA"/>
              <a:t>1-</a:t>
            </a:r>
            <a:fld id="{95993F40-D472-4618-B588-44B71E08DBAE}" type="slidenum">
              <a:rPr lang="en-US" altLang="af-ZA"/>
              <a:pPr/>
              <a:t>‹#›</a:t>
            </a:fld>
            <a:endParaRPr lang="en-US" altLang="af-ZA"/>
          </a:p>
        </p:txBody>
      </p:sp>
    </p:spTree>
    <p:extLst>
      <p:ext uri="{BB962C8B-B14F-4D97-AF65-F5344CB8AC3E}">
        <p14:creationId xmlns:p14="http://schemas.microsoft.com/office/powerpoint/2010/main" val="1887258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7938" name="Picture 2" descr="contentslid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67939" name="Rectangle 3"/>
          <p:cNvSpPr>
            <a:spLocks noGrp="1" noChangeArrowheads="1"/>
          </p:cNvSpPr>
          <p:nvPr>
            <p:ph type="title"/>
          </p:nvPr>
        </p:nvSpPr>
        <p:spPr bwMode="auto">
          <a:xfrm>
            <a:off x="990600" y="76200"/>
            <a:ext cx="8153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af-ZA" smtClean="0"/>
              <a:t>Click to edit Master title style</a:t>
            </a:r>
          </a:p>
        </p:txBody>
      </p:sp>
      <p:sp>
        <p:nvSpPr>
          <p:cNvPr id="167940" name="Rectangle 4"/>
          <p:cNvSpPr>
            <a:spLocks noGrp="1" noChangeArrowheads="1"/>
          </p:cNvSpPr>
          <p:nvPr>
            <p:ph type="body" idx="1"/>
          </p:nvPr>
        </p:nvSpPr>
        <p:spPr bwMode="auto">
          <a:xfrm>
            <a:off x="914400" y="1600200"/>
            <a:ext cx="8153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af-ZA" smtClean="0"/>
              <a:t>Click to edit Master text styles</a:t>
            </a:r>
          </a:p>
          <a:p>
            <a:pPr lvl="1"/>
            <a:r>
              <a:rPr lang="en-US" altLang="af-ZA" smtClean="0"/>
              <a:t>Second level</a:t>
            </a:r>
          </a:p>
          <a:p>
            <a:pPr lvl="2"/>
            <a:r>
              <a:rPr lang="en-US" altLang="af-ZA" smtClean="0"/>
              <a:t>Third level</a:t>
            </a:r>
          </a:p>
          <a:p>
            <a:pPr lvl="3"/>
            <a:r>
              <a:rPr lang="en-US" altLang="af-ZA" smtClean="0"/>
              <a:t>Fourth level</a:t>
            </a:r>
          </a:p>
          <a:p>
            <a:pPr lvl="4"/>
            <a:r>
              <a:rPr lang="en-US" altLang="af-ZA" smtClean="0"/>
              <a:t>Fifth level</a:t>
            </a:r>
          </a:p>
        </p:txBody>
      </p:sp>
      <p:sp>
        <p:nvSpPr>
          <p:cNvPr id="167941" name="Rectangle 5"/>
          <p:cNvSpPr>
            <a:spLocks noGrp="1" noChangeArrowheads="1"/>
          </p:cNvSpPr>
          <p:nvPr>
            <p:ph type="sldNum" sz="quarter" idx="4"/>
          </p:nvPr>
        </p:nvSpPr>
        <p:spPr bwMode="auto">
          <a:xfrm>
            <a:off x="0" y="6229350"/>
            <a:ext cx="914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1">
                <a:solidFill>
                  <a:schemeClr val="bg1"/>
                </a:solidFill>
              </a:defRPr>
            </a:lvl1pPr>
          </a:lstStyle>
          <a:p>
            <a:r>
              <a:rPr lang="en-US" altLang="af-ZA"/>
              <a:t>1-</a:t>
            </a:r>
            <a:fld id="{72DB031D-76DD-4CF5-8FA5-C2501B8768DB}" type="slidenum">
              <a:rPr lang="en-US" altLang="af-ZA"/>
              <a:pPr/>
              <a:t>‹#›</a:t>
            </a:fld>
            <a:endParaRPr lang="en-US" altLang="af-ZA"/>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Lst>
  <p:hf hdr="0" ftr="0" dt="0"/>
  <p:txStyles>
    <p:titleStyle>
      <a:lvl1pPr algn="l" rtl="0" fontAlgn="base">
        <a:lnSpc>
          <a:spcPct val="90000"/>
        </a:lnSpc>
        <a:spcBef>
          <a:spcPct val="0"/>
        </a:spcBef>
        <a:spcAft>
          <a:spcPct val="0"/>
        </a:spcAft>
        <a:defRPr sz="4400">
          <a:solidFill>
            <a:schemeClr val="bg1"/>
          </a:solidFill>
          <a:latin typeface="+mj-lt"/>
          <a:ea typeface="+mj-ea"/>
          <a:cs typeface="+mj-cs"/>
        </a:defRPr>
      </a:lvl1pPr>
      <a:lvl2pPr algn="l" rtl="0" fontAlgn="base">
        <a:lnSpc>
          <a:spcPct val="90000"/>
        </a:lnSpc>
        <a:spcBef>
          <a:spcPct val="0"/>
        </a:spcBef>
        <a:spcAft>
          <a:spcPct val="0"/>
        </a:spcAft>
        <a:defRPr sz="4400">
          <a:solidFill>
            <a:schemeClr val="bg1"/>
          </a:solidFill>
          <a:latin typeface="Arial" pitchFamily="34" charset="0"/>
        </a:defRPr>
      </a:lvl2pPr>
      <a:lvl3pPr algn="l" rtl="0" fontAlgn="base">
        <a:lnSpc>
          <a:spcPct val="90000"/>
        </a:lnSpc>
        <a:spcBef>
          <a:spcPct val="0"/>
        </a:spcBef>
        <a:spcAft>
          <a:spcPct val="0"/>
        </a:spcAft>
        <a:defRPr sz="4400">
          <a:solidFill>
            <a:schemeClr val="bg1"/>
          </a:solidFill>
          <a:latin typeface="Arial" pitchFamily="34" charset="0"/>
        </a:defRPr>
      </a:lvl3pPr>
      <a:lvl4pPr algn="l" rtl="0" fontAlgn="base">
        <a:lnSpc>
          <a:spcPct val="90000"/>
        </a:lnSpc>
        <a:spcBef>
          <a:spcPct val="0"/>
        </a:spcBef>
        <a:spcAft>
          <a:spcPct val="0"/>
        </a:spcAft>
        <a:defRPr sz="4400">
          <a:solidFill>
            <a:schemeClr val="bg1"/>
          </a:solidFill>
          <a:latin typeface="Arial" pitchFamily="34" charset="0"/>
        </a:defRPr>
      </a:lvl4pPr>
      <a:lvl5pPr algn="l" rtl="0" fontAlgn="base">
        <a:lnSpc>
          <a:spcPct val="90000"/>
        </a:lnSpc>
        <a:spcBef>
          <a:spcPct val="0"/>
        </a:spcBef>
        <a:spcAft>
          <a:spcPct val="0"/>
        </a:spcAft>
        <a:defRPr sz="4400">
          <a:solidFill>
            <a:schemeClr val="bg1"/>
          </a:solidFill>
          <a:latin typeface="Arial" pitchFamily="34" charset="0"/>
        </a:defRPr>
      </a:lvl5pPr>
      <a:lvl6pPr marL="457200" algn="l" rtl="0" fontAlgn="base">
        <a:lnSpc>
          <a:spcPct val="90000"/>
        </a:lnSpc>
        <a:spcBef>
          <a:spcPct val="0"/>
        </a:spcBef>
        <a:spcAft>
          <a:spcPct val="0"/>
        </a:spcAft>
        <a:defRPr sz="4400">
          <a:solidFill>
            <a:schemeClr val="bg1"/>
          </a:solidFill>
          <a:latin typeface="Arial" pitchFamily="34" charset="0"/>
        </a:defRPr>
      </a:lvl6pPr>
      <a:lvl7pPr marL="914400" algn="l" rtl="0" fontAlgn="base">
        <a:lnSpc>
          <a:spcPct val="90000"/>
        </a:lnSpc>
        <a:spcBef>
          <a:spcPct val="0"/>
        </a:spcBef>
        <a:spcAft>
          <a:spcPct val="0"/>
        </a:spcAft>
        <a:defRPr sz="4400">
          <a:solidFill>
            <a:schemeClr val="bg1"/>
          </a:solidFill>
          <a:latin typeface="Arial" pitchFamily="34" charset="0"/>
        </a:defRPr>
      </a:lvl7pPr>
      <a:lvl8pPr marL="1371600" algn="l" rtl="0" fontAlgn="base">
        <a:lnSpc>
          <a:spcPct val="90000"/>
        </a:lnSpc>
        <a:spcBef>
          <a:spcPct val="0"/>
        </a:spcBef>
        <a:spcAft>
          <a:spcPct val="0"/>
        </a:spcAft>
        <a:defRPr sz="4400">
          <a:solidFill>
            <a:schemeClr val="bg1"/>
          </a:solidFill>
          <a:latin typeface="Arial" pitchFamily="34" charset="0"/>
        </a:defRPr>
      </a:lvl8pPr>
      <a:lvl9pPr marL="1828800" algn="l" rtl="0" fontAlgn="base">
        <a:lnSpc>
          <a:spcPct val="90000"/>
        </a:lnSpc>
        <a:spcBef>
          <a:spcPct val="0"/>
        </a:spcBef>
        <a:spcAft>
          <a:spcPct val="0"/>
        </a:spcAft>
        <a:defRPr sz="4400">
          <a:solidFill>
            <a:schemeClr val="bg1"/>
          </a:solidFill>
          <a:latin typeface="Arial" pitchFamily="34" charset="0"/>
        </a:defRPr>
      </a:lvl9pPr>
    </p:titleStyle>
    <p:bodyStyle>
      <a:lvl1pPr marL="342900" indent="-342900" algn="l" rtl="0" fontAlgn="base">
        <a:spcBef>
          <a:spcPct val="20000"/>
        </a:spcBef>
        <a:spcAft>
          <a:spcPct val="0"/>
        </a:spcAft>
        <a:buClr>
          <a:srgbClr val="818A42"/>
        </a:buClr>
        <a:buChar char="•"/>
        <a:defRPr sz="3200">
          <a:solidFill>
            <a:schemeClr val="tx1"/>
          </a:solidFill>
          <a:latin typeface="+mn-lt"/>
          <a:ea typeface="+mn-ea"/>
          <a:cs typeface="+mn-cs"/>
        </a:defRPr>
      </a:lvl1pPr>
      <a:lvl2pPr marL="742950" indent="-285750" algn="l" rtl="0" fontAlgn="base">
        <a:spcBef>
          <a:spcPct val="20000"/>
        </a:spcBef>
        <a:spcAft>
          <a:spcPct val="0"/>
        </a:spcAft>
        <a:buClr>
          <a:srgbClr val="660066"/>
        </a:buClr>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af-Z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hyperlink" Target="http://www.agilealliance.org/"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71575" y="2090738"/>
            <a:ext cx="6800850" cy="2590800"/>
          </a:xfrm>
        </p:spPr>
        <p:txBody>
          <a:bodyPr rtlCol="0">
            <a:normAutofit/>
          </a:bodyPr>
          <a:lstStyle/>
          <a:p>
            <a:pPr algn="ctr" eaLnBrk="1" fontAlgn="auto" hangingPunct="1">
              <a:spcAft>
                <a:spcPts val="0"/>
              </a:spcAft>
              <a:defRPr/>
            </a:pPr>
            <a:r>
              <a:rPr dirty="0" smtClean="0">
                <a:solidFill>
                  <a:schemeClr val="tx1">
                    <a:lumMod val="95000"/>
                    <a:lumOff val="5000"/>
                  </a:schemeClr>
                </a:solidFill>
                <a:latin typeface="Century Gothic" panose="020B0502020202020204" pitchFamily="34" charset="0"/>
                <a:cs typeface="Arial" panose="020B0604020202020204" pitchFamily="34" charset="0"/>
              </a:rPr>
              <a:t>The </a:t>
            </a:r>
            <a:r>
              <a:rPr lang="en-US" dirty="0" smtClean="0">
                <a:solidFill>
                  <a:schemeClr val="tx1">
                    <a:lumMod val="95000"/>
                    <a:lumOff val="5000"/>
                  </a:schemeClr>
                </a:solidFill>
                <a:latin typeface="Century Gothic" panose="020B0502020202020204" pitchFamily="34" charset="0"/>
                <a:cs typeface="Arial" panose="020B0604020202020204" pitchFamily="34" charset="0"/>
              </a:rPr>
              <a:t>value</a:t>
            </a:r>
            <a:r>
              <a:rPr dirty="0" smtClean="0">
                <a:solidFill>
                  <a:schemeClr val="tx1">
                    <a:lumMod val="95000"/>
                    <a:lumOff val="5000"/>
                  </a:schemeClr>
                </a:solidFill>
                <a:latin typeface="Century Gothic" panose="020B0502020202020204" pitchFamily="34" charset="0"/>
                <a:cs typeface="Arial" panose="020B0604020202020204" pitchFamily="34" charset="0"/>
              </a:rPr>
              <a:t> of systems analysis and design</a:t>
            </a:r>
            <a:endParaRPr lang="en-ZA" dirty="0">
              <a:solidFill>
                <a:schemeClr val="tx1">
                  <a:lumMod val="95000"/>
                  <a:lumOff val="5000"/>
                </a:schemeClr>
              </a:solidFill>
              <a:latin typeface="Century Gothic" panose="020B0502020202020204" pitchFamily="34" charset="0"/>
              <a:cs typeface="Arial" panose="020B0604020202020204" pitchFamily="34" charset="0"/>
            </a:endParaRPr>
          </a:p>
        </p:txBody>
      </p:sp>
      <p:sp>
        <p:nvSpPr>
          <p:cNvPr id="3" name="Subtitle 2"/>
          <p:cNvSpPr>
            <a:spLocks noGrp="1"/>
          </p:cNvSpPr>
          <p:nvPr>
            <p:ph type="subTitle" idx="1"/>
          </p:nvPr>
        </p:nvSpPr>
        <p:spPr>
          <a:xfrm>
            <a:off x="1171575" y="4681538"/>
            <a:ext cx="6802438" cy="503237"/>
          </a:xfrm>
        </p:spPr>
        <p:txBody>
          <a:bodyPr rtlCol="0">
            <a:normAutofit fontScale="32500" lnSpcReduction="20000"/>
          </a:bodyPr>
          <a:lstStyle/>
          <a:p>
            <a:pPr eaLnBrk="1" fontAlgn="auto" hangingPunct="1">
              <a:spcAft>
                <a:spcPts val="0"/>
              </a:spcAft>
              <a:buClr>
                <a:schemeClr val="tx1">
                  <a:lumMod val="85000"/>
                  <a:lumOff val="15000"/>
                </a:schemeClr>
              </a:buClr>
              <a:defRPr/>
            </a:pPr>
            <a:r>
              <a:rPr lang="en-US" b="1" u="sng" dirty="0" smtClean="0">
                <a:latin typeface="Century Gothic" panose="020B0502020202020204" pitchFamily="34" charset="0"/>
                <a:cs typeface="Arial" panose="020B0604020202020204" pitchFamily="34" charset="0"/>
              </a:rPr>
              <a:t>Study Unit 1</a:t>
            </a:r>
          </a:p>
          <a:p>
            <a:pPr eaLnBrk="1" fontAlgn="auto" hangingPunct="1">
              <a:spcAft>
                <a:spcPts val="0"/>
              </a:spcAft>
              <a:buClr>
                <a:schemeClr val="tx1">
                  <a:lumMod val="85000"/>
                  <a:lumOff val="15000"/>
                </a:schemeClr>
              </a:buClr>
              <a:defRPr/>
            </a:pPr>
            <a:r>
              <a:rPr lang="en-US" b="1" u="sng" dirty="0" smtClean="0">
                <a:latin typeface="Century Gothic" panose="020B0502020202020204" pitchFamily="34" charset="0"/>
                <a:cs typeface="Arial" panose="020B0604020202020204" pitchFamily="34" charset="0"/>
              </a:rPr>
              <a:t>Chapter 1</a:t>
            </a:r>
            <a:endParaRPr lang="en-ZA" b="1" u="sng" dirty="0">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14428152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af-ZA"/>
              <a:t>1-</a:t>
            </a:r>
            <a:fld id="{A821310A-8C4F-4EE8-9577-07EC9D58CC38}" type="slidenum">
              <a:rPr lang="en-US" altLang="af-ZA"/>
              <a:pPr/>
              <a:t>10</a:t>
            </a:fld>
            <a:endParaRPr lang="en-US" altLang="af-ZA"/>
          </a:p>
        </p:txBody>
      </p:sp>
      <p:sp>
        <p:nvSpPr>
          <p:cNvPr id="82946" name="Rectangle 2"/>
          <p:cNvSpPr>
            <a:spLocks noGrp="1" noChangeArrowheads="1"/>
          </p:cNvSpPr>
          <p:nvPr>
            <p:ph type="title"/>
          </p:nvPr>
        </p:nvSpPr>
        <p:spPr/>
        <p:txBody>
          <a:bodyPr/>
          <a:lstStyle/>
          <a:p>
            <a:r>
              <a:rPr lang="en-US" altLang="af-ZA"/>
              <a:t>System Owners</a:t>
            </a:r>
          </a:p>
        </p:txBody>
      </p:sp>
      <p:sp>
        <p:nvSpPr>
          <p:cNvPr id="82947" name="Rectangle 3"/>
          <p:cNvSpPr>
            <a:spLocks noGrp="1" noChangeArrowheads="1"/>
          </p:cNvSpPr>
          <p:nvPr>
            <p:ph type="body" idx="1"/>
          </p:nvPr>
        </p:nvSpPr>
        <p:spPr>
          <a:xfrm>
            <a:off x="1066800" y="1960563"/>
            <a:ext cx="8001000" cy="4592637"/>
          </a:xfrm>
        </p:spPr>
        <p:txBody>
          <a:bodyPr/>
          <a:lstStyle/>
          <a:p>
            <a:pPr marL="0" indent="0">
              <a:buFontTx/>
              <a:buNone/>
            </a:pPr>
            <a:r>
              <a:rPr lang="en-US" altLang="af-ZA" b="1" dirty="0"/>
              <a:t>System owners</a:t>
            </a:r>
            <a:r>
              <a:rPr lang="en-US" altLang="af-ZA" dirty="0"/>
              <a:t> – an </a:t>
            </a:r>
            <a:r>
              <a:rPr lang="en-US" altLang="af-ZA" dirty="0">
                <a:solidFill>
                  <a:schemeClr val="accent6">
                    <a:lumMod val="60000"/>
                    <a:lumOff val="40000"/>
                  </a:schemeClr>
                </a:solidFill>
              </a:rPr>
              <a:t>information system’s sponsor </a:t>
            </a:r>
            <a:r>
              <a:rPr lang="en-US" altLang="af-ZA" dirty="0"/>
              <a:t>and executive advocate, usually responsible for funding the project of developing, operating, and maintaining the information system.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af-ZA"/>
              <a:t>1-</a:t>
            </a:r>
            <a:fld id="{83D239EE-EBA8-4978-90FB-847B8BCA1DB8}" type="slidenum">
              <a:rPr lang="en-US" altLang="af-ZA"/>
              <a:pPr/>
              <a:t>11</a:t>
            </a:fld>
            <a:endParaRPr lang="en-US" altLang="af-ZA"/>
          </a:p>
        </p:txBody>
      </p:sp>
      <p:sp>
        <p:nvSpPr>
          <p:cNvPr id="84994" name="Rectangle 2"/>
          <p:cNvSpPr>
            <a:spLocks noGrp="1" noChangeArrowheads="1"/>
          </p:cNvSpPr>
          <p:nvPr>
            <p:ph type="title"/>
          </p:nvPr>
        </p:nvSpPr>
        <p:spPr/>
        <p:txBody>
          <a:bodyPr/>
          <a:lstStyle/>
          <a:p>
            <a:r>
              <a:rPr lang="en-US" altLang="af-ZA"/>
              <a:t>System Users</a:t>
            </a:r>
          </a:p>
        </p:txBody>
      </p:sp>
      <p:sp>
        <p:nvSpPr>
          <p:cNvPr id="84995" name="Rectangle 3"/>
          <p:cNvSpPr>
            <a:spLocks noGrp="1" noChangeArrowheads="1"/>
          </p:cNvSpPr>
          <p:nvPr>
            <p:ph type="body" idx="1"/>
          </p:nvPr>
        </p:nvSpPr>
        <p:spPr>
          <a:xfrm>
            <a:off x="1066800" y="1600200"/>
            <a:ext cx="7848600" cy="4800600"/>
          </a:xfrm>
        </p:spPr>
        <p:txBody>
          <a:bodyPr/>
          <a:lstStyle/>
          <a:p>
            <a:pPr>
              <a:buFontTx/>
              <a:buNone/>
            </a:pPr>
            <a:r>
              <a:rPr lang="en-US" altLang="af-ZA" b="1" dirty="0"/>
              <a:t>	System users</a:t>
            </a:r>
            <a:r>
              <a:rPr lang="en-US" altLang="af-ZA" dirty="0"/>
              <a:t> – a “</a:t>
            </a:r>
            <a:r>
              <a:rPr lang="en-US" altLang="af-ZA" dirty="0">
                <a:solidFill>
                  <a:schemeClr val="accent6">
                    <a:lumMod val="60000"/>
                    <a:lumOff val="40000"/>
                  </a:schemeClr>
                </a:solidFill>
              </a:rPr>
              <a:t>customer</a:t>
            </a:r>
            <a:r>
              <a:rPr lang="en-US" altLang="af-ZA" dirty="0"/>
              <a:t>” </a:t>
            </a:r>
            <a:r>
              <a:rPr lang="en-US" altLang="af-ZA" dirty="0">
                <a:solidFill>
                  <a:schemeClr val="accent6">
                    <a:lumMod val="60000"/>
                    <a:lumOff val="40000"/>
                  </a:schemeClr>
                </a:solidFill>
              </a:rPr>
              <a:t>who will use</a:t>
            </a:r>
            <a:r>
              <a:rPr lang="en-US" altLang="af-ZA" dirty="0"/>
              <a:t> or is affected by an information system on a regular basis – capturing, validating, entering, responding to, storing, and exchanging data and information.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af-ZA"/>
              <a:t>1-</a:t>
            </a:r>
            <a:fld id="{29603D8F-22B4-48DB-9E37-D1853A06C031}" type="slidenum">
              <a:rPr lang="en-US" altLang="af-ZA"/>
              <a:pPr/>
              <a:t>12</a:t>
            </a:fld>
            <a:endParaRPr lang="en-US" altLang="af-ZA"/>
          </a:p>
        </p:txBody>
      </p:sp>
      <p:sp>
        <p:nvSpPr>
          <p:cNvPr id="157698" name="Rectangle 2"/>
          <p:cNvSpPr>
            <a:spLocks noGrp="1" noChangeArrowheads="1"/>
          </p:cNvSpPr>
          <p:nvPr>
            <p:ph type="title"/>
          </p:nvPr>
        </p:nvSpPr>
        <p:spPr/>
        <p:txBody>
          <a:bodyPr/>
          <a:lstStyle/>
          <a:p>
            <a:r>
              <a:rPr lang="en-US" altLang="af-ZA"/>
              <a:t>Internal System Users</a:t>
            </a:r>
          </a:p>
        </p:txBody>
      </p:sp>
      <p:sp>
        <p:nvSpPr>
          <p:cNvPr id="157699" name="Rectangle 3"/>
          <p:cNvSpPr>
            <a:spLocks noGrp="1" noChangeArrowheads="1"/>
          </p:cNvSpPr>
          <p:nvPr>
            <p:ph type="body" idx="1"/>
          </p:nvPr>
        </p:nvSpPr>
        <p:spPr/>
        <p:txBody>
          <a:bodyPr/>
          <a:lstStyle/>
          <a:p>
            <a:r>
              <a:rPr lang="en-US" altLang="af-ZA"/>
              <a:t>Clerical and service workers</a:t>
            </a:r>
          </a:p>
          <a:p>
            <a:r>
              <a:rPr lang="en-US" altLang="af-ZA"/>
              <a:t>Technical and professional staff</a:t>
            </a:r>
          </a:p>
          <a:p>
            <a:r>
              <a:rPr lang="en-US" altLang="af-ZA"/>
              <a:t>Supervisors, middle managers, and executive managers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af-ZA"/>
              <a:t>1-</a:t>
            </a:r>
            <a:fld id="{58337F40-5354-4F1C-ABAD-AD30BFBEC828}" type="slidenum">
              <a:rPr lang="en-US" altLang="af-ZA"/>
              <a:pPr/>
              <a:t>13</a:t>
            </a:fld>
            <a:endParaRPr lang="en-US" altLang="af-ZA"/>
          </a:p>
        </p:txBody>
      </p:sp>
      <p:sp>
        <p:nvSpPr>
          <p:cNvPr id="158722" name="Rectangle 2"/>
          <p:cNvSpPr>
            <a:spLocks noGrp="1" noChangeArrowheads="1"/>
          </p:cNvSpPr>
          <p:nvPr>
            <p:ph type="title"/>
          </p:nvPr>
        </p:nvSpPr>
        <p:spPr/>
        <p:txBody>
          <a:bodyPr/>
          <a:lstStyle/>
          <a:p>
            <a:r>
              <a:rPr lang="en-US" altLang="af-ZA"/>
              <a:t>External System Users</a:t>
            </a:r>
          </a:p>
        </p:txBody>
      </p:sp>
      <p:sp>
        <p:nvSpPr>
          <p:cNvPr id="158723" name="Rectangle 3"/>
          <p:cNvSpPr>
            <a:spLocks noGrp="1" noChangeArrowheads="1"/>
          </p:cNvSpPr>
          <p:nvPr>
            <p:ph type="body" idx="1"/>
          </p:nvPr>
        </p:nvSpPr>
        <p:spPr/>
        <p:txBody>
          <a:bodyPr/>
          <a:lstStyle/>
          <a:p>
            <a:pPr>
              <a:lnSpc>
                <a:spcPct val="90000"/>
              </a:lnSpc>
            </a:pPr>
            <a:r>
              <a:rPr lang="en-US" altLang="af-ZA"/>
              <a:t>Customers</a:t>
            </a:r>
          </a:p>
          <a:p>
            <a:pPr>
              <a:lnSpc>
                <a:spcPct val="90000"/>
              </a:lnSpc>
            </a:pPr>
            <a:r>
              <a:rPr lang="en-US" altLang="af-ZA"/>
              <a:t>Suppliers</a:t>
            </a:r>
          </a:p>
          <a:p>
            <a:pPr>
              <a:lnSpc>
                <a:spcPct val="90000"/>
              </a:lnSpc>
            </a:pPr>
            <a:r>
              <a:rPr lang="en-US" altLang="af-ZA"/>
              <a:t>Partners</a:t>
            </a:r>
          </a:p>
          <a:p>
            <a:pPr>
              <a:lnSpc>
                <a:spcPct val="90000"/>
              </a:lnSpc>
            </a:pPr>
            <a:r>
              <a:rPr lang="en-US" altLang="af-ZA"/>
              <a:t>Employees</a:t>
            </a:r>
          </a:p>
          <a:p>
            <a:pPr lvl="1">
              <a:lnSpc>
                <a:spcPct val="90000"/>
              </a:lnSpc>
            </a:pPr>
            <a:r>
              <a:rPr lang="en-US" altLang="af-ZA" u="sng"/>
              <a:t>Remote users</a:t>
            </a:r>
            <a:r>
              <a:rPr lang="en-US" altLang="af-ZA"/>
              <a:t> - users who are not physically located on the premises but who still requires access to information systems.</a:t>
            </a:r>
          </a:p>
          <a:p>
            <a:pPr lvl="1">
              <a:lnSpc>
                <a:spcPct val="90000"/>
              </a:lnSpc>
            </a:pPr>
            <a:r>
              <a:rPr lang="en-US" altLang="af-ZA" u="sng"/>
              <a:t>Mobile users</a:t>
            </a:r>
            <a:r>
              <a:rPr lang="en-US" altLang="af-ZA"/>
              <a:t> - users whose location is constantly changing but who requires access to information systems from any location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Classwork</a:t>
            </a:r>
            <a:endParaRPr lang="af-ZA" dirty="0"/>
          </a:p>
        </p:txBody>
      </p:sp>
      <p:sp>
        <p:nvSpPr>
          <p:cNvPr id="3" name="Content Placeholder 2"/>
          <p:cNvSpPr>
            <a:spLocks noGrp="1"/>
          </p:cNvSpPr>
          <p:nvPr>
            <p:ph idx="1"/>
          </p:nvPr>
        </p:nvSpPr>
        <p:spPr>
          <a:xfrm>
            <a:off x="971550" y="1371600"/>
            <a:ext cx="8153400" cy="4953000"/>
          </a:xfrm>
        </p:spPr>
        <p:txBody>
          <a:bodyPr/>
          <a:lstStyle/>
          <a:p>
            <a:r>
              <a:rPr lang="en-US" dirty="0" smtClean="0"/>
              <a:t>Problems and Exercises No 1 P 37</a:t>
            </a:r>
          </a:p>
          <a:p>
            <a:pPr marL="0" indent="0">
              <a:buNone/>
            </a:pPr>
            <a:endParaRPr lang="en-US" sz="2800" dirty="0" smtClean="0"/>
          </a:p>
          <a:p>
            <a:pPr marL="0" indent="0">
              <a:buNone/>
            </a:pPr>
            <a:r>
              <a:rPr lang="en-US" sz="2800" dirty="0" smtClean="0"/>
              <a:t>The </a:t>
            </a:r>
            <a:r>
              <a:rPr lang="en-US" sz="2800" dirty="0"/>
              <a:t>internal users of the system might include the cashier, store manager</a:t>
            </a:r>
            <a:r>
              <a:rPr lang="en-US" sz="2800" dirty="0" smtClean="0"/>
              <a:t>, store </a:t>
            </a:r>
            <a:r>
              <a:rPr lang="en-US" sz="2800" dirty="0"/>
              <a:t>owner, salesperson, stock clerks, and the “back office” accounting</a:t>
            </a:r>
          </a:p>
          <a:p>
            <a:pPr marL="0" indent="0">
              <a:buNone/>
            </a:pPr>
            <a:r>
              <a:rPr lang="en-US" sz="2800" dirty="0"/>
              <a:t>staff. </a:t>
            </a:r>
            <a:endParaRPr lang="en-US" sz="2800" dirty="0" smtClean="0"/>
          </a:p>
          <a:p>
            <a:pPr marL="0" indent="0">
              <a:buNone/>
            </a:pPr>
            <a:r>
              <a:rPr lang="en-US" sz="2800" dirty="0" smtClean="0"/>
              <a:t>The </a:t>
            </a:r>
            <a:r>
              <a:rPr lang="en-US" sz="2800" dirty="0"/>
              <a:t>external users of the system might include credit card </a:t>
            </a:r>
            <a:r>
              <a:rPr lang="en-US" sz="2800" dirty="0" smtClean="0"/>
              <a:t>companies, the </a:t>
            </a:r>
            <a:r>
              <a:rPr lang="en-US" sz="2800" dirty="0"/>
              <a:t>retail point of sale system vendor, federal and state tax agencies, </a:t>
            </a:r>
            <a:r>
              <a:rPr lang="en-US" sz="2800" dirty="0" smtClean="0"/>
              <a:t>suppliers </a:t>
            </a:r>
            <a:r>
              <a:rPr lang="af-ZA" sz="2800" dirty="0" smtClean="0"/>
              <a:t>and </a:t>
            </a:r>
            <a:r>
              <a:rPr lang="af-ZA" sz="2800" dirty="0"/>
              <a:t>customers.</a:t>
            </a:r>
          </a:p>
        </p:txBody>
      </p:sp>
      <p:sp>
        <p:nvSpPr>
          <p:cNvPr id="4" name="Slide Number Placeholder 3"/>
          <p:cNvSpPr>
            <a:spLocks noGrp="1"/>
          </p:cNvSpPr>
          <p:nvPr>
            <p:ph type="sldNum" sz="quarter" idx="10"/>
          </p:nvPr>
        </p:nvSpPr>
        <p:spPr/>
        <p:txBody>
          <a:bodyPr/>
          <a:lstStyle/>
          <a:p>
            <a:r>
              <a:rPr lang="en-US" altLang="af-ZA" smtClean="0"/>
              <a:t>1-</a:t>
            </a:r>
            <a:fld id="{88903DC3-126E-4BDC-9D62-BDDA87C38786}" type="slidenum">
              <a:rPr lang="en-US" altLang="af-ZA" smtClean="0"/>
              <a:pPr/>
              <a:t>14</a:t>
            </a:fld>
            <a:endParaRPr lang="en-US" altLang="af-ZA"/>
          </a:p>
        </p:txBody>
      </p:sp>
    </p:spTree>
    <p:extLst>
      <p:ext uri="{BB962C8B-B14F-4D97-AF65-F5344CB8AC3E}">
        <p14:creationId xmlns:p14="http://schemas.microsoft.com/office/powerpoint/2010/main" val="1148607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af-ZA"/>
              <a:t>1-</a:t>
            </a:r>
            <a:fld id="{E737C566-59F8-4713-B4B9-1EA1E64C05F1}" type="slidenum">
              <a:rPr lang="en-US" altLang="af-ZA"/>
              <a:pPr/>
              <a:t>15</a:t>
            </a:fld>
            <a:endParaRPr lang="en-US" altLang="af-ZA"/>
          </a:p>
        </p:txBody>
      </p:sp>
      <p:sp>
        <p:nvSpPr>
          <p:cNvPr id="87042" name="Rectangle 2"/>
          <p:cNvSpPr>
            <a:spLocks noGrp="1" noChangeArrowheads="1"/>
          </p:cNvSpPr>
          <p:nvPr>
            <p:ph type="title"/>
          </p:nvPr>
        </p:nvSpPr>
        <p:spPr/>
        <p:txBody>
          <a:bodyPr/>
          <a:lstStyle/>
          <a:p>
            <a:r>
              <a:rPr lang="en-US" altLang="af-ZA"/>
              <a:t>System Designers and </a:t>
            </a:r>
            <a:br>
              <a:rPr lang="en-US" altLang="af-ZA"/>
            </a:br>
            <a:r>
              <a:rPr lang="en-US" altLang="af-ZA"/>
              <a:t>System Builders</a:t>
            </a:r>
          </a:p>
        </p:txBody>
      </p:sp>
      <p:sp>
        <p:nvSpPr>
          <p:cNvPr id="87043" name="Rectangle 3"/>
          <p:cNvSpPr>
            <a:spLocks noGrp="1" noChangeArrowheads="1"/>
          </p:cNvSpPr>
          <p:nvPr>
            <p:ph type="body" idx="1"/>
          </p:nvPr>
        </p:nvSpPr>
        <p:spPr>
          <a:xfrm>
            <a:off x="914400" y="1679575"/>
            <a:ext cx="8153400" cy="4873625"/>
          </a:xfrm>
        </p:spPr>
        <p:txBody>
          <a:bodyPr/>
          <a:lstStyle/>
          <a:p>
            <a:pPr marL="0" indent="0">
              <a:lnSpc>
                <a:spcPct val="90000"/>
              </a:lnSpc>
              <a:buFontTx/>
              <a:buNone/>
            </a:pPr>
            <a:r>
              <a:rPr lang="en-US" altLang="af-ZA" sz="2800" b="1" dirty="0"/>
              <a:t>System designer</a:t>
            </a:r>
            <a:r>
              <a:rPr lang="en-US" altLang="af-ZA" sz="2800" dirty="0"/>
              <a:t> – a technical specialist who </a:t>
            </a:r>
            <a:r>
              <a:rPr lang="en-US" altLang="af-ZA" sz="2800" dirty="0">
                <a:solidFill>
                  <a:schemeClr val="accent6">
                    <a:lumMod val="60000"/>
                    <a:lumOff val="40000"/>
                  </a:schemeClr>
                </a:solidFill>
              </a:rPr>
              <a:t>translates system users’ business requirements and constraints into technical solution</a:t>
            </a:r>
            <a:r>
              <a:rPr lang="en-US" altLang="af-ZA" sz="2800" dirty="0"/>
              <a:t>. She or he designs the computer databases, inputs, outputs, screens, networks, and software that will meet the system users’ requirements.</a:t>
            </a:r>
          </a:p>
          <a:p>
            <a:pPr marL="0" indent="0">
              <a:lnSpc>
                <a:spcPct val="90000"/>
              </a:lnSpc>
              <a:buFontTx/>
              <a:buNone/>
            </a:pPr>
            <a:endParaRPr lang="en-US" altLang="af-ZA" sz="2800" dirty="0"/>
          </a:p>
          <a:p>
            <a:pPr marL="0" indent="0">
              <a:lnSpc>
                <a:spcPct val="90000"/>
              </a:lnSpc>
              <a:buFontTx/>
              <a:buNone/>
            </a:pPr>
            <a:r>
              <a:rPr lang="en-US" altLang="af-ZA" sz="2800" b="1" dirty="0"/>
              <a:t>System builders</a:t>
            </a:r>
            <a:r>
              <a:rPr lang="en-US" altLang="af-ZA" sz="2800" dirty="0"/>
              <a:t> – a technical specialist who </a:t>
            </a:r>
            <a:r>
              <a:rPr lang="en-US" altLang="af-ZA" sz="2800" dirty="0">
                <a:solidFill>
                  <a:schemeClr val="accent6">
                    <a:lumMod val="60000"/>
                    <a:lumOff val="40000"/>
                  </a:schemeClr>
                </a:solidFill>
              </a:rPr>
              <a:t>constructs information systems </a:t>
            </a:r>
            <a:r>
              <a:rPr lang="en-US" altLang="af-ZA" sz="2800" dirty="0"/>
              <a:t>and components </a:t>
            </a:r>
            <a:r>
              <a:rPr lang="en-US" altLang="af-ZA" sz="2800" dirty="0">
                <a:solidFill>
                  <a:schemeClr val="accent6">
                    <a:lumMod val="60000"/>
                    <a:lumOff val="40000"/>
                  </a:schemeClr>
                </a:solidFill>
              </a:rPr>
              <a:t>based on the design specifications </a:t>
            </a:r>
            <a:r>
              <a:rPr lang="en-US" altLang="af-ZA" sz="2800" dirty="0"/>
              <a:t>generated by the system designers.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af-ZA"/>
              <a:t>1-</a:t>
            </a:r>
            <a:fld id="{0B955EF0-4176-4D3C-B9DB-9EF0AEE17EF9}" type="slidenum">
              <a:rPr lang="en-US" altLang="af-ZA"/>
              <a:pPr/>
              <a:t>16</a:t>
            </a:fld>
            <a:endParaRPr lang="en-US" altLang="af-ZA"/>
          </a:p>
        </p:txBody>
      </p:sp>
      <p:sp>
        <p:nvSpPr>
          <p:cNvPr id="89090" name="Rectangle 2"/>
          <p:cNvSpPr>
            <a:spLocks noGrp="1" noChangeArrowheads="1"/>
          </p:cNvSpPr>
          <p:nvPr>
            <p:ph type="title"/>
          </p:nvPr>
        </p:nvSpPr>
        <p:spPr/>
        <p:txBody>
          <a:bodyPr/>
          <a:lstStyle/>
          <a:p>
            <a:r>
              <a:rPr lang="en-US" altLang="af-ZA" dirty="0"/>
              <a:t>Systems </a:t>
            </a:r>
            <a:r>
              <a:rPr lang="en-US" altLang="af-ZA" dirty="0" smtClean="0"/>
              <a:t>Analysts</a:t>
            </a:r>
            <a:endParaRPr lang="en-US" altLang="af-ZA" dirty="0"/>
          </a:p>
        </p:txBody>
      </p:sp>
      <p:sp>
        <p:nvSpPr>
          <p:cNvPr id="89091" name="Rectangle 3"/>
          <p:cNvSpPr>
            <a:spLocks noChangeArrowheads="1"/>
          </p:cNvSpPr>
          <p:nvPr/>
        </p:nvSpPr>
        <p:spPr bwMode="auto">
          <a:xfrm>
            <a:off x="990600" y="1295400"/>
            <a:ext cx="7907338"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spcBef>
                <a:spcPct val="20000"/>
              </a:spcBef>
            </a:pPr>
            <a:r>
              <a:rPr lang="en-US" altLang="af-ZA" sz="2800" b="1" dirty="0">
                <a:latin typeface="Times New Roman" pitchFamily="18" charset="0"/>
              </a:rPr>
              <a:t>	Systems analyst</a:t>
            </a:r>
            <a:r>
              <a:rPr lang="en-US" altLang="af-ZA" sz="2800" dirty="0">
                <a:latin typeface="Times New Roman" pitchFamily="18" charset="0"/>
              </a:rPr>
              <a:t> – a specialist who </a:t>
            </a:r>
            <a:r>
              <a:rPr lang="en-US" altLang="af-ZA" sz="2800" dirty="0">
                <a:solidFill>
                  <a:schemeClr val="accent6">
                    <a:lumMod val="60000"/>
                    <a:lumOff val="40000"/>
                  </a:schemeClr>
                </a:solidFill>
                <a:latin typeface="Times New Roman" pitchFamily="18" charset="0"/>
              </a:rPr>
              <a:t>studies the problems and needs of an organization to determine how people, data, processes, and information technology can best accomplish improvements for the business. </a:t>
            </a:r>
          </a:p>
          <a:p>
            <a:pPr lvl="1" eaLnBrk="0" hangingPunct="0">
              <a:spcBef>
                <a:spcPct val="20000"/>
              </a:spcBef>
              <a:buFontTx/>
              <a:buChar char="•"/>
            </a:pPr>
            <a:r>
              <a:rPr lang="en-US" altLang="af-ZA" sz="2800" dirty="0">
                <a:latin typeface="Times New Roman" pitchFamily="18" charset="0"/>
              </a:rPr>
              <a:t>A </a:t>
            </a:r>
            <a:r>
              <a:rPr lang="en-US" altLang="af-ZA" sz="2800" b="1" dirty="0">
                <a:latin typeface="Times New Roman" pitchFamily="18" charset="0"/>
              </a:rPr>
              <a:t>programmer/analyst</a:t>
            </a:r>
            <a:r>
              <a:rPr lang="en-US" altLang="af-ZA" sz="2800" dirty="0">
                <a:latin typeface="Times New Roman" pitchFamily="18" charset="0"/>
              </a:rPr>
              <a:t> (or </a:t>
            </a:r>
            <a:r>
              <a:rPr lang="en-US" altLang="af-ZA" sz="2800" b="1" dirty="0">
                <a:latin typeface="Times New Roman" pitchFamily="18" charset="0"/>
              </a:rPr>
              <a:t>analyst/programmer</a:t>
            </a:r>
            <a:r>
              <a:rPr lang="en-US" altLang="af-ZA" sz="2800" dirty="0">
                <a:latin typeface="Times New Roman" pitchFamily="18" charset="0"/>
              </a:rPr>
              <a:t>) includes the responsibilities of both the computer programmer and the systems analyst. </a:t>
            </a:r>
          </a:p>
          <a:p>
            <a:pPr lvl="1" eaLnBrk="0" hangingPunct="0">
              <a:spcBef>
                <a:spcPct val="20000"/>
              </a:spcBef>
              <a:buFontTx/>
              <a:buChar char="•"/>
            </a:pPr>
            <a:r>
              <a:rPr lang="en-US" altLang="af-ZA" sz="2800" dirty="0">
                <a:latin typeface="Times New Roman" pitchFamily="18" charset="0"/>
              </a:rPr>
              <a:t>A </a:t>
            </a:r>
            <a:r>
              <a:rPr lang="en-US" altLang="af-ZA" sz="2800" b="1" dirty="0">
                <a:latin typeface="Times New Roman" pitchFamily="18" charset="0"/>
              </a:rPr>
              <a:t>business analyst</a:t>
            </a:r>
            <a:r>
              <a:rPr lang="en-US" altLang="af-ZA" sz="2800" dirty="0">
                <a:latin typeface="Times New Roman" pitchFamily="18" charset="0"/>
              </a:rPr>
              <a:t> focuses on only the non-technical aspects of systems analysis and design.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af-ZA"/>
              <a:t>1-</a:t>
            </a:r>
            <a:fld id="{1D8B979D-FBAE-46B6-A416-B25975800672}" type="slidenum">
              <a:rPr lang="en-US" altLang="af-ZA"/>
              <a:pPr/>
              <a:t>17</a:t>
            </a:fld>
            <a:endParaRPr lang="en-US" altLang="af-ZA"/>
          </a:p>
        </p:txBody>
      </p:sp>
      <p:sp>
        <p:nvSpPr>
          <p:cNvPr id="91138" name="Rectangle 2"/>
          <p:cNvSpPr>
            <a:spLocks noGrp="1" noChangeArrowheads="1"/>
          </p:cNvSpPr>
          <p:nvPr>
            <p:ph type="title"/>
          </p:nvPr>
        </p:nvSpPr>
        <p:spPr/>
        <p:txBody>
          <a:bodyPr/>
          <a:lstStyle/>
          <a:p>
            <a:r>
              <a:rPr lang="en-US" altLang="af-ZA"/>
              <a:t>The Systems Analyst </a:t>
            </a:r>
            <a:br>
              <a:rPr lang="en-US" altLang="af-ZA"/>
            </a:br>
            <a:r>
              <a:rPr lang="en-US" altLang="af-ZA"/>
              <a:t>as a Problem-Solver</a:t>
            </a:r>
          </a:p>
        </p:txBody>
      </p:sp>
      <p:sp>
        <p:nvSpPr>
          <p:cNvPr id="91139" name="Rectangle 3"/>
          <p:cNvSpPr>
            <a:spLocks noGrp="1" noChangeArrowheads="1"/>
          </p:cNvSpPr>
          <p:nvPr>
            <p:ph type="body" idx="1"/>
          </p:nvPr>
        </p:nvSpPr>
        <p:spPr>
          <a:xfrm>
            <a:off x="990600" y="1676400"/>
            <a:ext cx="7696200" cy="5029200"/>
          </a:xfrm>
        </p:spPr>
        <p:txBody>
          <a:bodyPr/>
          <a:lstStyle/>
          <a:p>
            <a:pPr>
              <a:lnSpc>
                <a:spcPct val="130000"/>
              </a:lnSpc>
            </a:pPr>
            <a:r>
              <a:rPr lang="en-US" altLang="af-ZA" sz="2800" dirty="0"/>
              <a:t>By "Problems" that need solving, we mean:</a:t>
            </a:r>
          </a:p>
          <a:p>
            <a:pPr lvl="1">
              <a:lnSpc>
                <a:spcPct val="130000"/>
              </a:lnSpc>
            </a:pPr>
            <a:r>
              <a:rPr lang="en-US" altLang="af-ZA" sz="2400" b="1" u="sng" dirty="0"/>
              <a:t>Problems</a:t>
            </a:r>
            <a:r>
              <a:rPr lang="en-US" altLang="af-ZA" sz="2400" dirty="0"/>
              <a:t>, either real or anticipated, that </a:t>
            </a:r>
            <a:r>
              <a:rPr lang="en-US" altLang="af-ZA" sz="2400" dirty="0">
                <a:solidFill>
                  <a:schemeClr val="accent6">
                    <a:lumMod val="60000"/>
                    <a:lumOff val="40000"/>
                  </a:schemeClr>
                </a:solidFill>
              </a:rPr>
              <a:t>require corrective action</a:t>
            </a:r>
          </a:p>
          <a:p>
            <a:pPr lvl="1">
              <a:lnSpc>
                <a:spcPct val="130000"/>
              </a:lnSpc>
            </a:pPr>
            <a:r>
              <a:rPr lang="en-US" altLang="af-ZA" sz="2400" b="1" u="sng" dirty="0"/>
              <a:t>Opportunities</a:t>
            </a:r>
            <a:r>
              <a:rPr lang="en-US" altLang="af-ZA" sz="2400" dirty="0"/>
              <a:t> </a:t>
            </a:r>
            <a:r>
              <a:rPr lang="en-US" altLang="af-ZA" sz="2400" dirty="0">
                <a:solidFill>
                  <a:schemeClr val="accent6">
                    <a:lumMod val="60000"/>
                    <a:lumOff val="40000"/>
                  </a:schemeClr>
                </a:solidFill>
              </a:rPr>
              <a:t>to improve </a:t>
            </a:r>
            <a:r>
              <a:rPr lang="en-US" altLang="af-ZA" sz="2400" dirty="0"/>
              <a:t>a situation despite the absence of complaints </a:t>
            </a:r>
          </a:p>
          <a:p>
            <a:pPr lvl="1">
              <a:lnSpc>
                <a:spcPct val="130000"/>
              </a:lnSpc>
            </a:pPr>
            <a:r>
              <a:rPr lang="en-US" altLang="af-ZA" sz="2400" b="1" u="sng" dirty="0"/>
              <a:t>Directives</a:t>
            </a:r>
            <a:r>
              <a:rPr lang="en-US" altLang="af-ZA" sz="2400" dirty="0"/>
              <a:t> to </a:t>
            </a:r>
            <a:r>
              <a:rPr lang="en-US" altLang="af-ZA" sz="2400" dirty="0" smtClean="0">
                <a:solidFill>
                  <a:schemeClr val="accent6">
                    <a:lumMod val="60000"/>
                    <a:lumOff val="40000"/>
                  </a:schemeClr>
                </a:solidFill>
              </a:rPr>
              <a:t>change </a:t>
            </a:r>
            <a:r>
              <a:rPr lang="en-US" altLang="af-ZA" sz="2400" dirty="0">
                <a:solidFill>
                  <a:schemeClr val="accent6">
                    <a:lumMod val="60000"/>
                    <a:lumOff val="40000"/>
                  </a:schemeClr>
                </a:solidFill>
              </a:rPr>
              <a:t>a situation </a:t>
            </a:r>
            <a:r>
              <a:rPr lang="en-US" altLang="af-ZA" sz="2400" dirty="0"/>
              <a:t>regardless of whether anyone has complained about the current situation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af-ZA"/>
              <a:t>1-</a:t>
            </a:r>
            <a:fld id="{83D55F7A-C062-43DB-8F60-72EBB5C5C270}" type="slidenum">
              <a:rPr lang="en-US" altLang="af-ZA"/>
              <a:pPr/>
              <a:t>18</a:t>
            </a:fld>
            <a:endParaRPr lang="en-US" altLang="af-ZA"/>
          </a:p>
        </p:txBody>
      </p:sp>
      <p:sp>
        <p:nvSpPr>
          <p:cNvPr id="93186" name="Rectangle 2"/>
          <p:cNvSpPr>
            <a:spLocks noGrp="1" noChangeArrowheads="1"/>
          </p:cNvSpPr>
          <p:nvPr>
            <p:ph type="title"/>
          </p:nvPr>
        </p:nvSpPr>
        <p:spPr>
          <a:xfrm>
            <a:off x="1238250" y="228600"/>
            <a:ext cx="7772400" cy="715963"/>
          </a:xfrm>
        </p:spPr>
        <p:txBody>
          <a:bodyPr/>
          <a:lstStyle/>
          <a:p>
            <a:r>
              <a:rPr lang="en-US" altLang="af-ZA" dirty="0"/>
              <a:t>Where Do Systems Analysts Work?</a:t>
            </a:r>
          </a:p>
        </p:txBody>
      </p:sp>
      <p:pic>
        <p:nvPicPr>
          <p:cNvPr id="93188" name="Picture 4" descr="whi74173_01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1266825"/>
            <a:ext cx="6972300" cy="5286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af-ZA"/>
              <a:t>1-</a:t>
            </a:r>
            <a:fld id="{B374E7AE-6943-42A2-95B4-6B7DFE84FDEF}" type="slidenum">
              <a:rPr lang="en-US" altLang="af-ZA"/>
              <a:pPr/>
              <a:t>19</a:t>
            </a:fld>
            <a:endParaRPr lang="en-US" altLang="af-ZA"/>
          </a:p>
        </p:txBody>
      </p:sp>
      <p:sp>
        <p:nvSpPr>
          <p:cNvPr id="95234" name="Rectangle 2"/>
          <p:cNvSpPr>
            <a:spLocks noGrp="1" noChangeArrowheads="1"/>
          </p:cNvSpPr>
          <p:nvPr>
            <p:ph type="title"/>
          </p:nvPr>
        </p:nvSpPr>
        <p:spPr/>
        <p:txBody>
          <a:bodyPr/>
          <a:lstStyle/>
          <a:p>
            <a:r>
              <a:rPr lang="en-US" altLang="af-ZA"/>
              <a:t>Skills Needed by </a:t>
            </a:r>
            <a:br>
              <a:rPr lang="en-US" altLang="af-ZA"/>
            </a:br>
            <a:r>
              <a:rPr lang="en-US" altLang="af-ZA"/>
              <a:t>the Systems Analyst</a:t>
            </a:r>
          </a:p>
        </p:txBody>
      </p:sp>
      <p:sp>
        <p:nvSpPr>
          <p:cNvPr id="95235" name="Rectangle 3"/>
          <p:cNvSpPr>
            <a:spLocks noGrp="1" noChangeArrowheads="1"/>
          </p:cNvSpPr>
          <p:nvPr>
            <p:ph type="body" idx="1"/>
          </p:nvPr>
        </p:nvSpPr>
        <p:spPr>
          <a:xfrm>
            <a:off x="1143000" y="1295400"/>
            <a:ext cx="7543800" cy="4600575"/>
          </a:xfrm>
        </p:spPr>
        <p:txBody>
          <a:bodyPr/>
          <a:lstStyle/>
          <a:p>
            <a:pPr>
              <a:lnSpc>
                <a:spcPct val="110000"/>
              </a:lnSpc>
            </a:pPr>
            <a:r>
              <a:rPr lang="en-US" altLang="af-ZA" sz="2800" dirty="0"/>
              <a:t>Working </a:t>
            </a:r>
            <a:r>
              <a:rPr lang="en-US" altLang="af-ZA" sz="2800" dirty="0">
                <a:solidFill>
                  <a:schemeClr val="accent6">
                    <a:lumMod val="60000"/>
                    <a:lumOff val="40000"/>
                  </a:schemeClr>
                </a:solidFill>
              </a:rPr>
              <a:t>knowledge of information technology</a:t>
            </a:r>
          </a:p>
          <a:p>
            <a:pPr>
              <a:lnSpc>
                <a:spcPct val="110000"/>
              </a:lnSpc>
            </a:pPr>
            <a:r>
              <a:rPr lang="en-US" altLang="af-ZA" sz="2800" dirty="0"/>
              <a:t>Computer </a:t>
            </a:r>
            <a:r>
              <a:rPr lang="en-US" altLang="af-ZA" sz="2800" dirty="0">
                <a:solidFill>
                  <a:schemeClr val="accent6">
                    <a:lumMod val="60000"/>
                    <a:lumOff val="40000"/>
                  </a:schemeClr>
                </a:solidFill>
              </a:rPr>
              <a:t>programming</a:t>
            </a:r>
            <a:r>
              <a:rPr lang="en-US" altLang="af-ZA" sz="2800" dirty="0"/>
              <a:t> experience and </a:t>
            </a:r>
            <a:r>
              <a:rPr lang="en-US" altLang="af-ZA" sz="2800" dirty="0">
                <a:solidFill>
                  <a:schemeClr val="accent6">
                    <a:lumMod val="60000"/>
                    <a:lumOff val="40000"/>
                  </a:schemeClr>
                </a:solidFill>
              </a:rPr>
              <a:t>expertise</a:t>
            </a:r>
          </a:p>
          <a:p>
            <a:pPr>
              <a:lnSpc>
                <a:spcPct val="110000"/>
              </a:lnSpc>
            </a:pPr>
            <a:r>
              <a:rPr lang="en-US" altLang="af-ZA" sz="2800" dirty="0"/>
              <a:t>General </a:t>
            </a:r>
            <a:r>
              <a:rPr lang="en-US" altLang="af-ZA" sz="2800" dirty="0">
                <a:solidFill>
                  <a:schemeClr val="accent6">
                    <a:lumMod val="60000"/>
                    <a:lumOff val="40000"/>
                  </a:schemeClr>
                </a:solidFill>
              </a:rPr>
              <a:t>business knowledge</a:t>
            </a:r>
          </a:p>
          <a:p>
            <a:pPr>
              <a:lnSpc>
                <a:spcPct val="110000"/>
              </a:lnSpc>
            </a:pPr>
            <a:r>
              <a:rPr lang="en-US" altLang="af-ZA" sz="2800" dirty="0"/>
              <a:t>General </a:t>
            </a:r>
            <a:r>
              <a:rPr lang="en-US" altLang="af-ZA" sz="2800" dirty="0">
                <a:solidFill>
                  <a:schemeClr val="accent6">
                    <a:lumMod val="60000"/>
                    <a:lumOff val="40000"/>
                  </a:schemeClr>
                </a:solidFill>
              </a:rPr>
              <a:t>problem-solving skills</a:t>
            </a:r>
          </a:p>
          <a:p>
            <a:pPr>
              <a:lnSpc>
                <a:spcPct val="110000"/>
              </a:lnSpc>
            </a:pPr>
            <a:r>
              <a:rPr lang="en-US" altLang="af-ZA" sz="2800" dirty="0"/>
              <a:t>Good </a:t>
            </a:r>
            <a:r>
              <a:rPr lang="en-US" altLang="af-ZA" sz="2800" dirty="0">
                <a:solidFill>
                  <a:schemeClr val="accent6">
                    <a:lumMod val="60000"/>
                    <a:lumOff val="40000"/>
                  </a:schemeClr>
                </a:solidFill>
              </a:rPr>
              <a:t>interpersonal communication skills</a:t>
            </a:r>
          </a:p>
          <a:p>
            <a:pPr>
              <a:lnSpc>
                <a:spcPct val="110000"/>
              </a:lnSpc>
            </a:pPr>
            <a:r>
              <a:rPr lang="en-US" altLang="af-ZA" sz="2800" dirty="0"/>
              <a:t>Good </a:t>
            </a:r>
            <a:r>
              <a:rPr lang="en-US" altLang="af-ZA" sz="2800" dirty="0">
                <a:solidFill>
                  <a:schemeClr val="accent6">
                    <a:lumMod val="60000"/>
                    <a:lumOff val="40000"/>
                  </a:schemeClr>
                </a:solidFill>
              </a:rPr>
              <a:t>interpersonal relations skills</a:t>
            </a:r>
          </a:p>
          <a:p>
            <a:pPr>
              <a:lnSpc>
                <a:spcPct val="110000"/>
              </a:lnSpc>
            </a:pPr>
            <a:r>
              <a:rPr lang="en-US" altLang="af-ZA" sz="2800" dirty="0">
                <a:solidFill>
                  <a:schemeClr val="accent6">
                    <a:lumMod val="60000"/>
                    <a:lumOff val="40000"/>
                  </a:schemeClr>
                </a:solidFill>
              </a:rPr>
              <a:t>Flexibility and adaptability</a:t>
            </a:r>
          </a:p>
          <a:p>
            <a:pPr>
              <a:lnSpc>
                <a:spcPct val="110000"/>
              </a:lnSpc>
            </a:pPr>
            <a:r>
              <a:rPr lang="en-US" altLang="af-ZA" sz="2800" dirty="0">
                <a:solidFill>
                  <a:schemeClr val="accent6">
                    <a:lumMod val="60000"/>
                    <a:lumOff val="40000"/>
                  </a:schemeClr>
                </a:solidFill>
              </a:rPr>
              <a:t>Character and ethics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990598" y="1143000"/>
            <a:ext cx="8353425"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nSpc>
                <a:spcPct val="150000"/>
              </a:lnSpc>
              <a:spcBef>
                <a:spcPts val="0"/>
              </a:spcBef>
              <a:buClr>
                <a:srgbClr val="7030A0"/>
              </a:buClr>
              <a:buFont typeface="Arial" panose="020B0604020202020204" pitchFamily="34" charset="0"/>
              <a:buChar char="•"/>
              <a:defRPr/>
            </a:pPr>
            <a:r>
              <a:rPr lang="en-ZA" sz="2000" dirty="0">
                <a:latin typeface="Arial" panose="020B0604020202020204" pitchFamily="34" charset="0"/>
                <a:cs typeface="Arial" panose="020B0604020202020204" pitchFamily="34" charset="0"/>
              </a:rPr>
              <a:t>Describe seven types of information system applications; (p.16 - </a:t>
            </a:r>
            <a:r>
              <a:rPr lang="en-ZA" sz="2000" dirty="0" smtClean="0">
                <a:latin typeface="Arial" panose="020B0604020202020204" pitchFamily="34" charset="0"/>
                <a:cs typeface="Arial" panose="020B0604020202020204" pitchFamily="34" charset="0"/>
              </a:rPr>
              <a:t>22)</a:t>
            </a:r>
          </a:p>
          <a:p>
            <a:pPr>
              <a:lnSpc>
                <a:spcPct val="150000"/>
              </a:lnSpc>
              <a:spcBef>
                <a:spcPts val="0"/>
              </a:spcBef>
              <a:buClr>
                <a:srgbClr val="7030A0"/>
              </a:buClr>
              <a:buFont typeface="Arial" panose="020B0604020202020204" pitchFamily="34" charset="0"/>
              <a:buChar char="•"/>
              <a:defRPr/>
            </a:pPr>
            <a:r>
              <a:rPr lang="en-ZA" sz="2000" dirty="0" smtClean="0">
                <a:latin typeface="Arial" panose="020B0604020202020204" pitchFamily="34" charset="0"/>
                <a:cs typeface="Arial" panose="020B0604020202020204" pitchFamily="34" charset="0"/>
              </a:rPr>
              <a:t>Describe </a:t>
            </a:r>
            <a:r>
              <a:rPr lang="en-ZA" sz="2000" dirty="0">
                <a:latin typeface="Arial" panose="020B0604020202020204" pitchFamily="34" charset="0"/>
                <a:cs typeface="Arial" panose="020B0604020202020204" pitchFamily="34" charset="0"/>
              </a:rPr>
              <a:t>an information system and the role of the systems analyst; (p. 11 - </a:t>
            </a:r>
            <a:r>
              <a:rPr lang="en-ZA" sz="2000" dirty="0" smtClean="0">
                <a:latin typeface="Arial" panose="020B0604020202020204" pitchFamily="34" charset="0"/>
                <a:cs typeface="Arial" panose="020B0604020202020204" pitchFamily="34" charset="0"/>
              </a:rPr>
              <a:t>12)</a:t>
            </a:r>
          </a:p>
          <a:p>
            <a:pPr>
              <a:lnSpc>
                <a:spcPct val="150000"/>
              </a:lnSpc>
              <a:spcBef>
                <a:spcPts val="0"/>
              </a:spcBef>
              <a:buClr>
                <a:srgbClr val="7030A0"/>
              </a:buClr>
              <a:buFont typeface="Arial" panose="020B0604020202020204" pitchFamily="34" charset="0"/>
              <a:buChar char="•"/>
              <a:defRPr/>
            </a:pPr>
            <a:r>
              <a:rPr lang="en-ZA" sz="2000" dirty="0" smtClean="0">
                <a:latin typeface="Arial" panose="020B0604020202020204" pitchFamily="34" charset="0"/>
                <a:cs typeface="Arial" panose="020B0604020202020204" pitchFamily="34" charset="0"/>
              </a:rPr>
              <a:t>Describe </a:t>
            </a:r>
            <a:r>
              <a:rPr lang="en-ZA" sz="2000" dirty="0">
                <a:latin typeface="Arial" panose="020B0604020202020204" pitchFamily="34" charset="0"/>
                <a:cs typeface="Arial" panose="020B0604020202020204" pitchFamily="34" charset="0"/>
              </a:rPr>
              <a:t>what systems analysis and design is; (p. 32 -</a:t>
            </a:r>
            <a:r>
              <a:rPr lang="en-ZA" sz="2000" dirty="0" smtClean="0">
                <a:latin typeface="Arial" panose="020B0604020202020204" pitchFamily="34" charset="0"/>
                <a:cs typeface="Arial" panose="020B0604020202020204" pitchFamily="34" charset="0"/>
              </a:rPr>
              <a:t>33)</a:t>
            </a:r>
          </a:p>
          <a:p>
            <a:pPr>
              <a:lnSpc>
                <a:spcPct val="150000"/>
              </a:lnSpc>
              <a:spcBef>
                <a:spcPts val="0"/>
              </a:spcBef>
              <a:buClr>
                <a:srgbClr val="7030A0"/>
              </a:buClr>
              <a:buFont typeface="Arial" panose="020B0604020202020204" pitchFamily="34" charset="0"/>
              <a:buChar char="•"/>
              <a:defRPr/>
            </a:pPr>
            <a:r>
              <a:rPr lang="en-ZA" sz="2000" dirty="0" smtClean="0">
                <a:latin typeface="Arial" panose="020B0604020202020204" pitchFamily="34" charset="0"/>
                <a:cs typeface="Arial" panose="020B0604020202020204" pitchFamily="34" charset="0"/>
              </a:rPr>
              <a:t>Explain </a:t>
            </a:r>
            <a:r>
              <a:rPr lang="en-ZA" sz="2000" dirty="0">
                <a:latin typeface="Arial" panose="020B0604020202020204" pitchFamily="34" charset="0"/>
                <a:cs typeface="Arial" panose="020B0604020202020204" pitchFamily="34" charset="0"/>
              </a:rPr>
              <a:t>how modern business and technologies influence systems development; (p. 22 - </a:t>
            </a:r>
            <a:r>
              <a:rPr lang="en-ZA" sz="2000" dirty="0" smtClean="0">
                <a:latin typeface="Arial" panose="020B0604020202020204" pitchFamily="34" charset="0"/>
                <a:cs typeface="Arial" panose="020B0604020202020204" pitchFamily="34" charset="0"/>
              </a:rPr>
              <a:t>30)</a:t>
            </a:r>
          </a:p>
          <a:p>
            <a:pPr>
              <a:lnSpc>
                <a:spcPct val="150000"/>
              </a:lnSpc>
              <a:spcBef>
                <a:spcPts val="0"/>
              </a:spcBef>
              <a:buClr>
                <a:srgbClr val="7030A0"/>
              </a:buClr>
              <a:buFont typeface="Arial" panose="020B0604020202020204" pitchFamily="34" charset="0"/>
              <a:buChar char="•"/>
              <a:defRPr/>
            </a:pPr>
            <a:r>
              <a:rPr lang="en-ZA" sz="2000" dirty="0" smtClean="0">
                <a:latin typeface="Arial" panose="020B0604020202020204" pitchFamily="34" charset="0"/>
                <a:cs typeface="Arial" panose="020B0604020202020204" pitchFamily="34" charset="0"/>
              </a:rPr>
              <a:t>Describe </a:t>
            </a:r>
            <a:r>
              <a:rPr lang="en-ZA" sz="2000" dirty="0">
                <a:latin typeface="Arial" panose="020B0604020202020204" pitchFamily="34" charset="0"/>
                <a:cs typeface="Arial" panose="020B0604020202020204" pitchFamily="34" charset="0"/>
              </a:rPr>
              <a:t>the role of each role player in the SDLC (Systems Development Life Cycle); (p. 7 - </a:t>
            </a:r>
            <a:r>
              <a:rPr lang="en-ZA" sz="2000" dirty="0" smtClean="0">
                <a:latin typeface="Arial" panose="020B0604020202020204" pitchFamily="34" charset="0"/>
                <a:cs typeface="Arial" panose="020B0604020202020204" pitchFamily="34" charset="0"/>
              </a:rPr>
              <a:t>16)</a:t>
            </a:r>
          </a:p>
          <a:p>
            <a:pPr>
              <a:lnSpc>
                <a:spcPct val="150000"/>
              </a:lnSpc>
              <a:spcBef>
                <a:spcPts val="0"/>
              </a:spcBef>
              <a:buClr>
                <a:srgbClr val="7030A0"/>
              </a:buClr>
              <a:buFont typeface="Arial" panose="020B0604020202020204" pitchFamily="34" charset="0"/>
              <a:buChar char="•"/>
              <a:defRPr/>
            </a:pPr>
            <a:r>
              <a:rPr lang="en-ZA" sz="2000" dirty="0" smtClean="0">
                <a:latin typeface="Arial" panose="020B0604020202020204" pitchFamily="34" charset="0"/>
                <a:cs typeface="Arial" panose="020B0604020202020204" pitchFamily="34" charset="0"/>
              </a:rPr>
              <a:t>Explain </a:t>
            </a:r>
            <a:r>
              <a:rPr lang="en-ZA" sz="2000" dirty="0">
                <a:latin typeface="Arial" panose="020B0604020202020204" pitchFamily="34" charset="0"/>
                <a:cs typeface="Arial" panose="020B0604020202020204" pitchFamily="34" charset="0"/>
              </a:rPr>
              <a:t>what knowledge and skills are required to become a successful systems analyst; and (p. 14 - </a:t>
            </a:r>
            <a:r>
              <a:rPr lang="en-ZA" sz="2000" dirty="0" smtClean="0">
                <a:latin typeface="Arial" panose="020B0604020202020204" pitchFamily="34" charset="0"/>
                <a:cs typeface="Arial" panose="020B0604020202020204" pitchFamily="34" charset="0"/>
              </a:rPr>
              <a:t>15)</a:t>
            </a:r>
          </a:p>
          <a:p>
            <a:pPr>
              <a:lnSpc>
                <a:spcPct val="150000"/>
              </a:lnSpc>
              <a:spcBef>
                <a:spcPts val="0"/>
              </a:spcBef>
              <a:buClr>
                <a:srgbClr val="7030A0"/>
              </a:buClr>
              <a:buFont typeface="Arial" panose="020B0604020202020204" pitchFamily="34" charset="0"/>
              <a:buChar char="•"/>
              <a:defRPr/>
            </a:pPr>
            <a:r>
              <a:rPr lang="en-ZA" sz="2000" dirty="0" smtClean="0">
                <a:latin typeface="Arial" panose="020B0604020202020204" pitchFamily="34" charset="0"/>
                <a:cs typeface="Arial" panose="020B0604020202020204" pitchFamily="34" charset="0"/>
              </a:rPr>
              <a:t>Approach </a:t>
            </a:r>
            <a:r>
              <a:rPr lang="en-ZA" sz="2000" dirty="0">
                <a:latin typeface="Arial" panose="020B0604020202020204" pitchFamily="34" charset="0"/>
                <a:cs typeface="Arial" panose="020B0604020202020204" pitchFamily="34" charset="0"/>
              </a:rPr>
              <a:t>the role of systems analyst with the ethically correct and responsible attitude. (p. 15 - 16)</a:t>
            </a:r>
            <a:endParaRPr lang="en-US" altLang="en-US" sz="2000" kern="0" dirty="0" smtClean="0">
              <a:solidFill>
                <a:srgbClr val="000000"/>
              </a:solidFill>
              <a:latin typeface="Arial" panose="020B0604020202020204" pitchFamily="34" charset="0"/>
              <a:cs typeface="Arial" panose="020B0604020202020204" pitchFamily="34" charset="0"/>
            </a:endParaRPr>
          </a:p>
        </p:txBody>
      </p:sp>
      <p:sp>
        <p:nvSpPr>
          <p:cNvPr id="3" name="Title 1"/>
          <p:cNvSpPr>
            <a:spLocks noGrp="1"/>
          </p:cNvSpPr>
          <p:nvPr>
            <p:ph type="title"/>
          </p:nvPr>
        </p:nvSpPr>
        <p:spPr>
          <a:xfrm>
            <a:off x="990600" y="-25400"/>
            <a:ext cx="7289800" cy="1498600"/>
          </a:xfrm>
        </p:spPr>
        <p:txBody>
          <a:bodyPr rtlCol="0">
            <a:normAutofit/>
          </a:bodyPr>
          <a:lstStyle/>
          <a:p>
            <a:pPr eaLnBrk="1" fontAlgn="auto" hangingPunct="1">
              <a:spcAft>
                <a:spcPts val="0"/>
              </a:spcAft>
              <a:defRPr/>
            </a:pPr>
            <a:r>
              <a:rPr sz="4500" dirty="0"/>
              <a:t>Objectives (Study Guide): </a:t>
            </a:r>
            <a:endParaRPr lang="en-ZA" sz="4500" dirty="0"/>
          </a:p>
        </p:txBody>
      </p:sp>
    </p:spTree>
    <p:extLst>
      <p:ext uri="{BB962C8B-B14F-4D97-AF65-F5344CB8AC3E}">
        <p14:creationId xmlns:p14="http://schemas.microsoft.com/office/powerpoint/2010/main" val="12427313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af-ZA"/>
              <a:t>1-</a:t>
            </a:r>
            <a:fld id="{47EF2C17-020C-452F-8DF7-6480FF825A4B}" type="slidenum">
              <a:rPr lang="en-US" altLang="af-ZA"/>
              <a:pPr/>
              <a:t>20</a:t>
            </a:fld>
            <a:endParaRPr lang="en-US" altLang="af-ZA"/>
          </a:p>
        </p:txBody>
      </p:sp>
      <p:sp>
        <p:nvSpPr>
          <p:cNvPr id="97282" name="Rectangle 2"/>
          <p:cNvSpPr>
            <a:spLocks noGrp="1" noChangeArrowheads="1"/>
          </p:cNvSpPr>
          <p:nvPr>
            <p:ph type="title"/>
          </p:nvPr>
        </p:nvSpPr>
        <p:spPr/>
        <p:txBody>
          <a:bodyPr/>
          <a:lstStyle/>
          <a:p>
            <a:r>
              <a:rPr lang="en-US" altLang="af-ZA"/>
              <a:t>The Systems Analyst as </a:t>
            </a:r>
            <a:br>
              <a:rPr lang="en-US" altLang="af-ZA"/>
            </a:br>
            <a:r>
              <a:rPr lang="en-US" altLang="af-ZA"/>
              <a:t>a Facilitator</a:t>
            </a:r>
          </a:p>
        </p:txBody>
      </p:sp>
      <p:pic>
        <p:nvPicPr>
          <p:cNvPr id="97284" name="Picture 4" descr="Untitle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475" y="1266825"/>
            <a:ext cx="7096125" cy="5286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Classwork</a:t>
            </a:r>
            <a:endParaRPr lang="af-ZA" dirty="0"/>
          </a:p>
        </p:txBody>
      </p:sp>
      <p:sp>
        <p:nvSpPr>
          <p:cNvPr id="3" name="Content Placeholder 2"/>
          <p:cNvSpPr>
            <a:spLocks noGrp="1"/>
          </p:cNvSpPr>
          <p:nvPr>
            <p:ph idx="1"/>
          </p:nvPr>
        </p:nvSpPr>
        <p:spPr/>
        <p:txBody>
          <a:bodyPr/>
          <a:lstStyle/>
          <a:p>
            <a:r>
              <a:rPr lang="en-US" dirty="0" err="1" smtClean="0"/>
              <a:t>Minicases</a:t>
            </a:r>
            <a:r>
              <a:rPr lang="en-US" dirty="0" smtClean="0"/>
              <a:t> No 4 P 40</a:t>
            </a:r>
          </a:p>
          <a:p>
            <a:endParaRPr lang="en-US" dirty="0"/>
          </a:p>
          <a:p>
            <a:pPr marL="0" indent="0">
              <a:buNone/>
            </a:pPr>
            <a:r>
              <a:rPr lang="en-US" dirty="0"/>
              <a:t>Answer examples: listening, observing body language, respecting differing</a:t>
            </a:r>
          </a:p>
          <a:p>
            <a:pPr marL="0" indent="0">
              <a:buNone/>
            </a:pPr>
            <a:r>
              <a:rPr lang="en-US" dirty="0"/>
              <a:t>views, sharing knowledge (as appropriate) to help the customer understand</a:t>
            </a:r>
          </a:p>
          <a:p>
            <a:pPr marL="0" indent="0">
              <a:buNone/>
            </a:pPr>
            <a:r>
              <a:rPr lang="en-US" dirty="0"/>
              <a:t>possibilities, changing terminology to fit client’s (technology) background</a:t>
            </a:r>
          </a:p>
          <a:p>
            <a:pPr marL="0" indent="0">
              <a:buNone/>
            </a:pPr>
            <a:r>
              <a:rPr lang="af-ZA" dirty="0"/>
              <a:t>and awareness, etc.</a:t>
            </a:r>
            <a:endParaRPr lang="en-US" dirty="0" smtClean="0"/>
          </a:p>
          <a:p>
            <a:endParaRPr lang="af-ZA" dirty="0"/>
          </a:p>
        </p:txBody>
      </p:sp>
      <p:sp>
        <p:nvSpPr>
          <p:cNvPr id="4" name="Slide Number Placeholder 3"/>
          <p:cNvSpPr>
            <a:spLocks noGrp="1"/>
          </p:cNvSpPr>
          <p:nvPr>
            <p:ph type="sldNum" sz="quarter" idx="10"/>
          </p:nvPr>
        </p:nvSpPr>
        <p:spPr/>
        <p:txBody>
          <a:bodyPr/>
          <a:lstStyle/>
          <a:p>
            <a:r>
              <a:rPr lang="en-US" altLang="af-ZA" smtClean="0"/>
              <a:t>1-</a:t>
            </a:r>
            <a:fld id="{88903DC3-126E-4BDC-9D62-BDDA87C38786}" type="slidenum">
              <a:rPr lang="en-US" altLang="af-ZA" smtClean="0"/>
              <a:pPr/>
              <a:t>21</a:t>
            </a:fld>
            <a:endParaRPr lang="en-US" altLang="af-ZA"/>
          </a:p>
        </p:txBody>
      </p:sp>
    </p:spTree>
    <p:extLst>
      <p:ext uri="{BB962C8B-B14F-4D97-AF65-F5344CB8AC3E}">
        <p14:creationId xmlns:p14="http://schemas.microsoft.com/office/powerpoint/2010/main" val="416620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0"/>
          </p:nvPr>
        </p:nvSpPr>
        <p:spPr/>
        <p:txBody>
          <a:bodyPr/>
          <a:lstStyle/>
          <a:p>
            <a:r>
              <a:rPr lang="en-US" altLang="af-ZA"/>
              <a:t>1-</a:t>
            </a:r>
            <a:fld id="{C10D270C-06E9-41D0-963B-19EAF467E8CE}" type="slidenum">
              <a:rPr lang="en-US" altLang="af-ZA"/>
              <a:pPr/>
              <a:t>22</a:t>
            </a:fld>
            <a:endParaRPr lang="en-US" altLang="af-ZA"/>
          </a:p>
        </p:txBody>
      </p:sp>
      <p:sp>
        <p:nvSpPr>
          <p:cNvPr id="99330" name="Rectangle 2"/>
          <p:cNvSpPr>
            <a:spLocks noGrp="1" noChangeArrowheads="1"/>
          </p:cNvSpPr>
          <p:nvPr>
            <p:ph type="body" idx="1"/>
          </p:nvPr>
        </p:nvSpPr>
        <p:spPr>
          <a:xfrm>
            <a:off x="1066800" y="1447800"/>
            <a:ext cx="7831138" cy="5181600"/>
          </a:xfrm>
        </p:spPr>
        <p:txBody>
          <a:bodyPr/>
          <a:lstStyle/>
          <a:p>
            <a:pPr>
              <a:lnSpc>
                <a:spcPct val="80000"/>
              </a:lnSpc>
              <a:spcBef>
                <a:spcPct val="45000"/>
              </a:spcBef>
              <a:buFontTx/>
              <a:buNone/>
            </a:pPr>
            <a:r>
              <a:rPr lang="en-US" altLang="af-ZA" sz="2100" dirty="0"/>
              <a:t>1. Thou shalt not use a computer to harm other people. </a:t>
            </a:r>
          </a:p>
          <a:p>
            <a:pPr>
              <a:lnSpc>
                <a:spcPct val="80000"/>
              </a:lnSpc>
              <a:spcBef>
                <a:spcPct val="45000"/>
              </a:spcBef>
              <a:buClr>
                <a:schemeClr val="tx1"/>
              </a:buClr>
              <a:buFontTx/>
              <a:buNone/>
            </a:pPr>
            <a:r>
              <a:rPr lang="en-US" altLang="af-ZA" sz="2100" dirty="0"/>
              <a:t>2. Thou shalt not interfere with other people’s computer work. </a:t>
            </a:r>
          </a:p>
          <a:p>
            <a:pPr>
              <a:lnSpc>
                <a:spcPct val="80000"/>
              </a:lnSpc>
              <a:spcBef>
                <a:spcPct val="45000"/>
              </a:spcBef>
              <a:buClr>
                <a:schemeClr val="tx1"/>
              </a:buClr>
              <a:buFontTx/>
              <a:buNone/>
            </a:pPr>
            <a:r>
              <a:rPr lang="en-US" altLang="af-ZA" sz="2100" dirty="0"/>
              <a:t>3. Thou shalt not snoop around in other people’s computer files. </a:t>
            </a:r>
          </a:p>
          <a:p>
            <a:pPr>
              <a:lnSpc>
                <a:spcPct val="80000"/>
              </a:lnSpc>
              <a:spcBef>
                <a:spcPct val="45000"/>
              </a:spcBef>
              <a:buClr>
                <a:schemeClr val="tx1"/>
              </a:buClr>
              <a:buFontTx/>
              <a:buNone/>
            </a:pPr>
            <a:r>
              <a:rPr lang="en-US" altLang="af-ZA" sz="2100" dirty="0"/>
              <a:t>4. Thou shalt not use a computer to steal.</a:t>
            </a:r>
          </a:p>
          <a:p>
            <a:pPr>
              <a:lnSpc>
                <a:spcPct val="80000"/>
              </a:lnSpc>
              <a:spcBef>
                <a:spcPct val="45000"/>
              </a:spcBef>
              <a:buClr>
                <a:schemeClr val="tx1"/>
              </a:buClr>
              <a:buFontTx/>
              <a:buNone/>
            </a:pPr>
            <a:r>
              <a:rPr lang="en-US" altLang="af-ZA" sz="2100" dirty="0"/>
              <a:t>5. Thou shalt not use a computer to bear false witness. </a:t>
            </a:r>
          </a:p>
          <a:p>
            <a:pPr>
              <a:lnSpc>
                <a:spcPct val="80000"/>
              </a:lnSpc>
              <a:spcBef>
                <a:spcPct val="45000"/>
              </a:spcBef>
              <a:buClr>
                <a:schemeClr val="tx1"/>
              </a:buClr>
              <a:buFontTx/>
              <a:buNone/>
            </a:pPr>
            <a:r>
              <a:rPr lang="en-US" altLang="af-ZA" sz="2100" dirty="0"/>
              <a:t>6. Thou shalt not copy or use proprietary software for which you have not paid. </a:t>
            </a:r>
          </a:p>
          <a:p>
            <a:pPr>
              <a:lnSpc>
                <a:spcPct val="80000"/>
              </a:lnSpc>
              <a:spcBef>
                <a:spcPct val="45000"/>
              </a:spcBef>
              <a:buClr>
                <a:schemeClr val="tx1"/>
              </a:buClr>
              <a:buFontTx/>
              <a:buNone/>
            </a:pPr>
            <a:r>
              <a:rPr lang="en-US" altLang="af-ZA" sz="2100" dirty="0"/>
              <a:t>7. Thou shalt not use other people’s computer resources without authorization or proper compensation. </a:t>
            </a:r>
          </a:p>
          <a:p>
            <a:pPr>
              <a:lnSpc>
                <a:spcPct val="80000"/>
              </a:lnSpc>
              <a:spcBef>
                <a:spcPct val="45000"/>
              </a:spcBef>
              <a:buClr>
                <a:schemeClr val="tx1"/>
              </a:buClr>
              <a:buFontTx/>
              <a:buNone/>
            </a:pPr>
            <a:r>
              <a:rPr lang="en-US" altLang="af-ZA" sz="2100" dirty="0"/>
              <a:t>8. Thou shalt not appropriate other people’s intellectual output. </a:t>
            </a:r>
          </a:p>
          <a:p>
            <a:pPr>
              <a:lnSpc>
                <a:spcPct val="80000"/>
              </a:lnSpc>
              <a:spcBef>
                <a:spcPct val="45000"/>
              </a:spcBef>
              <a:buClr>
                <a:schemeClr val="tx1"/>
              </a:buClr>
              <a:buFontTx/>
              <a:buNone/>
            </a:pPr>
            <a:r>
              <a:rPr lang="en-US" altLang="af-ZA" sz="2100" dirty="0"/>
              <a:t>9. Thou shalt think about the social consequences of the program you are writing or the system you are designing. </a:t>
            </a:r>
          </a:p>
          <a:p>
            <a:pPr>
              <a:lnSpc>
                <a:spcPct val="80000"/>
              </a:lnSpc>
              <a:spcBef>
                <a:spcPct val="45000"/>
              </a:spcBef>
              <a:buClr>
                <a:schemeClr val="tx1"/>
              </a:buClr>
              <a:buFontTx/>
              <a:buNone/>
            </a:pPr>
            <a:r>
              <a:rPr lang="en-US" altLang="af-ZA" sz="2100" dirty="0"/>
              <a:t>10. Thou shalt always use a computer in ways that insure consideration and respect for your fellow human</a:t>
            </a:r>
          </a:p>
        </p:txBody>
      </p:sp>
      <p:sp>
        <p:nvSpPr>
          <p:cNvPr id="99331" name="Rectangle 3"/>
          <p:cNvSpPr>
            <a:spLocks noGrp="1" noChangeArrowheads="1"/>
          </p:cNvSpPr>
          <p:nvPr>
            <p:ph type="title"/>
          </p:nvPr>
        </p:nvSpPr>
        <p:spPr/>
        <p:txBody>
          <a:bodyPr/>
          <a:lstStyle/>
          <a:p>
            <a:r>
              <a:rPr lang="en-US" altLang="af-ZA"/>
              <a:t>The Ten Commandments of Computer Ethics</a:t>
            </a:r>
          </a:p>
        </p:txBody>
      </p:sp>
      <p:sp>
        <p:nvSpPr>
          <p:cNvPr id="99332" name="Rectangle 4"/>
          <p:cNvSpPr>
            <a:spLocks noChangeArrowheads="1"/>
          </p:cNvSpPr>
          <p:nvPr/>
        </p:nvSpPr>
        <p:spPr bwMode="auto">
          <a:xfrm>
            <a:off x="6859588" y="1600200"/>
            <a:ext cx="7937"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af-ZA"/>
          </a:p>
        </p:txBody>
      </p:sp>
      <p:sp>
        <p:nvSpPr>
          <p:cNvPr id="99333" name="Rectangle 5"/>
          <p:cNvSpPr>
            <a:spLocks noChangeArrowheads="1"/>
          </p:cNvSpPr>
          <p:nvPr/>
        </p:nvSpPr>
        <p:spPr bwMode="auto">
          <a:xfrm>
            <a:off x="6859588" y="1600200"/>
            <a:ext cx="7937"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af-ZA"/>
          </a:p>
        </p:txBody>
      </p:sp>
      <p:sp>
        <p:nvSpPr>
          <p:cNvPr id="99334" name="Rectangle 6"/>
          <p:cNvSpPr>
            <a:spLocks noChangeArrowheads="1"/>
          </p:cNvSpPr>
          <p:nvPr/>
        </p:nvSpPr>
        <p:spPr bwMode="auto">
          <a:xfrm>
            <a:off x="7416800" y="95567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af-ZA" sz="1600" b="1">
                <a:solidFill>
                  <a:srgbClr val="FFFFFF"/>
                </a:solidFill>
                <a:latin typeface="Times New Roman" pitchFamily="18" charset="0"/>
              </a:rPr>
              <a:t> </a:t>
            </a:r>
            <a:endParaRPr lang="en-US" altLang="af-ZA" sz="2400" b="1">
              <a:latin typeface="Times New Roman" pitchFamily="18" charset="0"/>
            </a:endParaRPr>
          </a:p>
        </p:txBody>
      </p:sp>
      <p:sp>
        <p:nvSpPr>
          <p:cNvPr id="99335" name="Rectangle 7"/>
          <p:cNvSpPr>
            <a:spLocks noChangeArrowheads="1"/>
          </p:cNvSpPr>
          <p:nvPr/>
        </p:nvSpPr>
        <p:spPr bwMode="auto">
          <a:xfrm>
            <a:off x="6858000" y="1638300"/>
            <a:ext cx="412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af-ZA" sz="1300">
                <a:solidFill>
                  <a:srgbClr val="FFFFFF"/>
                </a:solidFill>
                <a:latin typeface="Times New Roman" pitchFamily="18" charset="0"/>
              </a:rPr>
              <a:t> </a:t>
            </a:r>
            <a:endParaRPr lang="en-US" altLang="af-ZA" sz="2400" b="1">
              <a:latin typeface="Times New Roman" pitchFamily="18" charset="0"/>
            </a:endParaRPr>
          </a:p>
        </p:txBody>
      </p:sp>
      <p:sp>
        <p:nvSpPr>
          <p:cNvPr id="99336" name="Rectangle 8"/>
          <p:cNvSpPr>
            <a:spLocks noChangeArrowheads="1"/>
          </p:cNvSpPr>
          <p:nvPr/>
        </p:nvSpPr>
        <p:spPr bwMode="auto">
          <a:xfrm>
            <a:off x="2357438" y="6638925"/>
            <a:ext cx="100012"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af-ZA" sz="1000">
                <a:solidFill>
                  <a:srgbClr val="000000"/>
                </a:solidFill>
              </a:rPr>
              <a:t> </a:t>
            </a:r>
            <a:endParaRPr lang="en-US" altLang="af-ZA" sz="2400" b="1">
              <a:latin typeface="Times New Roman" pitchFamily="18" charset="0"/>
            </a:endParaRPr>
          </a:p>
        </p:txBody>
      </p:sp>
      <p:sp>
        <p:nvSpPr>
          <p:cNvPr id="99337" name="Rectangle 9"/>
          <p:cNvSpPr>
            <a:spLocks noChangeArrowheads="1"/>
          </p:cNvSpPr>
          <p:nvPr/>
        </p:nvSpPr>
        <p:spPr bwMode="auto">
          <a:xfrm>
            <a:off x="2357438" y="8112125"/>
            <a:ext cx="100012"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af-ZA" sz="1000">
                <a:solidFill>
                  <a:srgbClr val="000000"/>
                </a:solidFill>
              </a:rPr>
              <a:t> </a:t>
            </a:r>
            <a:endParaRPr lang="en-US" altLang="af-ZA" sz="2400" b="1">
              <a:latin typeface="Times New Roman" pitchFamily="18" charset="0"/>
            </a:endParaRPr>
          </a:p>
        </p:txBody>
      </p:sp>
      <p:sp>
        <p:nvSpPr>
          <p:cNvPr id="99338" name="Rectangle 10"/>
          <p:cNvSpPr>
            <a:spLocks noChangeArrowheads="1"/>
          </p:cNvSpPr>
          <p:nvPr/>
        </p:nvSpPr>
        <p:spPr bwMode="auto">
          <a:xfrm>
            <a:off x="3505200" y="6461125"/>
            <a:ext cx="5638800" cy="396875"/>
          </a:xfrm>
          <a:prstGeom prst="rect">
            <a:avLst/>
          </a:prstGeom>
          <a:noFill/>
          <a:ln>
            <a:noFill/>
          </a:ln>
          <a:effectLst/>
          <a:extLst>
            <a:ext uri="{909E8E84-426E-40DD-AFC4-6F175D3DCCD1}">
              <a14:hiddenFill xmlns:a14="http://schemas.microsoft.com/office/drawing/2010/main">
                <a:solidFill>
                  <a:srgbClr val="DADFE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f-ZA"/>
          </a:p>
        </p:txBody>
      </p:sp>
      <p:sp>
        <p:nvSpPr>
          <p:cNvPr id="99339" name="Rectangle 11"/>
          <p:cNvSpPr>
            <a:spLocks noChangeArrowheads="1"/>
          </p:cNvSpPr>
          <p:nvPr/>
        </p:nvSpPr>
        <p:spPr bwMode="auto">
          <a:xfrm>
            <a:off x="6819900" y="6675438"/>
            <a:ext cx="22669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af-ZA" sz="1200">
                <a:solidFill>
                  <a:srgbClr val="000000"/>
                </a:solidFill>
              </a:rPr>
              <a:t>Source: Computer Ethics Institute</a:t>
            </a:r>
            <a:endParaRPr lang="en-US" altLang="af-ZA" sz="1200" b="1">
              <a:latin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af-ZA"/>
              <a:t>1-</a:t>
            </a:r>
            <a:fld id="{94901CEA-7C78-4DBA-84DC-6A8526FDB201}" type="slidenum">
              <a:rPr lang="en-US" altLang="af-ZA"/>
              <a:pPr/>
              <a:t>23</a:t>
            </a:fld>
            <a:endParaRPr lang="en-US" altLang="af-ZA"/>
          </a:p>
        </p:txBody>
      </p:sp>
      <p:sp>
        <p:nvSpPr>
          <p:cNvPr id="101378" name="Rectangle 2"/>
          <p:cNvSpPr>
            <a:spLocks noGrp="1" noChangeArrowheads="1"/>
          </p:cNvSpPr>
          <p:nvPr>
            <p:ph type="title"/>
          </p:nvPr>
        </p:nvSpPr>
        <p:spPr/>
        <p:txBody>
          <a:bodyPr/>
          <a:lstStyle/>
          <a:p>
            <a:r>
              <a:rPr lang="en-US" altLang="af-ZA"/>
              <a:t>Other Stakeholders</a:t>
            </a:r>
          </a:p>
        </p:txBody>
      </p:sp>
      <p:sp>
        <p:nvSpPr>
          <p:cNvPr id="101379" name="Rectangle 3"/>
          <p:cNvSpPr>
            <a:spLocks noChangeArrowheads="1"/>
          </p:cNvSpPr>
          <p:nvPr/>
        </p:nvSpPr>
        <p:spPr bwMode="auto">
          <a:xfrm>
            <a:off x="1066800" y="1371600"/>
            <a:ext cx="7831138"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spcBef>
                <a:spcPct val="20000"/>
              </a:spcBef>
            </a:pPr>
            <a:r>
              <a:rPr lang="en-US" altLang="af-ZA" sz="2600" b="1" dirty="0">
                <a:latin typeface="Times New Roman" pitchFamily="18" charset="0"/>
              </a:rPr>
              <a:t>External Service Provider (ESP)</a:t>
            </a:r>
            <a:r>
              <a:rPr lang="en-US" altLang="af-ZA" sz="2600" dirty="0">
                <a:latin typeface="Times New Roman" pitchFamily="18" charset="0"/>
              </a:rPr>
              <a:t> – a systems analyst, system designer, or system builder </a:t>
            </a:r>
            <a:r>
              <a:rPr lang="en-US" altLang="af-ZA" sz="2600" dirty="0">
                <a:solidFill>
                  <a:schemeClr val="accent6">
                    <a:lumMod val="60000"/>
                    <a:lumOff val="40000"/>
                  </a:schemeClr>
                </a:solidFill>
                <a:latin typeface="Times New Roman" pitchFamily="18" charset="0"/>
              </a:rPr>
              <a:t>who sells his or her expertise </a:t>
            </a:r>
            <a:r>
              <a:rPr lang="en-US" altLang="af-ZA" sz="2600" dirty="0">
                <a:latin typeface="Times New Roman" pitchFamily="18" charset="0"/>
              </a:rPr>
              <a:t>and experience to other businesses to help those businesses purchase, develop, or integrate their information systems solutions; may be affiliated with a consulting or services organization.</a:t>
            </a:r>
          </a:p>
          <a:p>
            <a:pPr eaLnBrk="0" hangingPunct="0">
              <a:spcBef>
                <a:spcPct val="20000"/>
              </a:spcBef>
            </a:pPr>
            <a:endParaRPr lang="en-US" altLang="af-ZA" sz="2600" dirty="0">
              <a:latin typeface="Times New Roman" pitchFamily="18" charset="0"/>
            </a:endParaRPr>
          </a:p>
          <a:p>
            <a:pPr eaLnBrk="0" hangingPunct="0">
              <a:spcBef>
                <a:spcPct val="20000"/>
              </a:spcBef>
            </a:pPr>
            <a:r>
              <a:rPr lang="en-US" altLang="af-ZA" sz="2600" b="1" dirty="0">
                <a:latin typeface="Times New Roman" pitchFamily="18" charset="0"/>
              </a:rPr>
              <a:t>Project Manager</a:t>
            </a:r>
            <a:r>
              <a:rPr lang="en-US" altLang="af-ZA" sz="2600" dirty="0">
                <a:latin typeface="Times New Roman" pitchFamily="18" charset="0"/>
              </a:rPr>
              <a:t> – an experienced professional who accepts responsibility for planning, monitoring, and controlling projects with respect to </a:t>
            </a:r>
            <a:r>
              <a:rPr lang="en-US" altLang="af-ZA" sz="2600" dirty="0">
                <a:solidFill>
                  <a:schemeClr val="accent6">
                    <a:lumMod val="60000"/>
                    <a:lumOff val="40000"/>
                  </a:schemeClr>
                </a:solidFill>
                <a:latin typeface="Times New Roman" pitchFamily="18" charset="0"/>
              </a:rPr>
              <a:t>schedule, budget, deliverables, customer satisfaction, technical standards, and system quality.</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96D8C-B8EB-4021-A3E5-B4C1AE03E186}"/>
              </a:ext>
            </a:extLst>
          </p:cNvPr>
          <p:cNvSpPr>
            <a:spLocks noGrp="1"/>
          </p:cNvSpPr>
          <p:nvPr>
            <p:ph type="title"/>
          </p:nvPr>
        </p:nvSpPr>
        <p:spPr>
          <a:xfrm>
            <a:off x="1066800" y="0"/>
            <a:ext cx="8229600" cy="1097279"/>
          </a:xfrm>
        </p:spPr>
        <p:txBody>
          <a:bodyPr/>
          <a:lstStyle/>
          <a:p>
            <a:r>
              <a:rPr lang="en-IN" sz="3400" dirty="0">
                <a:solidFill>
                  <a:srgbClr val="FFCCFF"/>
                </a:solidFill>
              </a:rPr>
              <a:t>The S</a:t>
            </a:r>
            <a:r>
              <a:rPr lang="en-IN" sz="100" dirty="0">
                <a:solidFill>
                  <a:srgbClr val="FFCCFF"/>
                </a:solidFill>
              </a:rPr>
              <a:t> </a:t>
            </a:r>
            <a:r>
              <a:rPr lang="en-IN" sz="3400" dirty="0">
                <a:solidFill>
                  <a:srgbClr val="FFCCFF"/>
                </a:solidFill>
              </a:rPr>
              <a:t>D</a:t>
            </a:r>
            <a:r>
              <a:rPr lang="en-IN" sz="100" dirty="0">
                <a:solidFill>
                  <a:srgbClr val="FFCCFF"/>
                </a:solidFill>
              </a:rPr>
              <a:t> </a:t>
            </a:r>
            <a:r>
              <a:rPr lang="en-IN" sz="3400" dirty="0">
                <a:solidFill>
                  <a:srgbClr val="FFCCFF"/>
                </a:solidFill>
              </a:rPr>
              <a:t>L</a:t>
            </a:r>
            <a:r>
              <a:rPr lang="en-IN" sz="100" dirty="0">
                <a:solidFill>
                  <a:srgbClr val="FFCCFF"/>
                </a:solidFill>
              </a:rPr>
              <a:t> </a:t>
            </a:r>
            <a:r>
              <a:rPr lang="en-IN" sz="3400" dirty="0">
                <a:solidFill>
                  <a:srgbClr val="FFCCFF"/>
                </a:solidFill>
              </a:rPr>
              <a:t>C Traditional Waterfall Problems</a:t>
            </a:r>
            <a:endParaRPr lang="en-IN" sz="3400" b="0" dirty="0">
              <a:solidFill>
                <a:srgbClr val="FFCCFF"/>
              </a:solidFill>
            </a:endParaRPr>
          </a:p>
        </p:txBody>
      </p:sp>
      <p:sp>
        <p:nvSpPr>
          <p:cNvPr id="4" name="Content Placeholder 3">
            <a:extLst>
              <a:ext uri="{FF2B5EF4-FFF2-40B4-BE49-F238E27FC236}">
                <a16:creationId xmlns:a16="http://schemas.microsoft.com/office/drawing/2014/main" id="{27E12E81-C78D-4E28-AE2A-E7B243E3FCA5}"/>
              </a:ext>
            </a:extLst>
          </p:cNvPr>
          <p:cNvSpPr>
            <a:spLocks noGrp="1"/>
          </p:cNvSpPr>
          <p:nvPr>
            <p:ph sz="quarter" idx="14"/>
          </p:nvPr>
        </p:nvSpPr>
        <p:spPr>
          <a:xfrm>
            <a:off x="838200" y="1828800"/>
            <a:ext cx="8229601" cy="3772957"/>
          </a:xfrm>
        </p:spPr>
        <p:txBody>
          <a:bodyPr/>
          <a:lstStyle/>
          <a:p>
            <a:r>
              <a:rPr lang="en-IN" sz="3200" dirty="0"/>
              <a:t>Once one phase ends another begins, going downhill until complete</a:t>
            </a:r>
          </a:p>
          <a:p>
            <a:r>
              <a:rPr lang="en-IN" sz="3200" dirty="0"/>
              <a:t>Makes it difficult to go back</a:t>
            </a:r>
          </a:p>
          <a:p>
            <a:r>
              <a:rPr lang="en-IN" sz="3200" dirty="0"/>
              <a:t>Results in great expense to make changes</a:t>
            </a:r>
          </a:p>
          <a:p>
            <a:r>
              <a:rPr lang="en-IN" sz="3200" dirty="0"/>
              <a:t>Role of system users or customers narrowly defined</a:t>
            </a:r>
          </a:p>
          <a:p>
            <a:r>
              <a:rPr lang="en-IN" sz="3200" dirty="0"/>
              <a:t>Focused on deadlines</a:t>
            </a:r>
          </a:p>
        </p:txBody>
      </p:sp>
    </p:spTree>
    <p:extLst>
      <p:ext uri="{BB962C8B-B14F-4D97-AF65-F5344CB8AC3E}">
        <p14:creationId xmlns:p14="http://schemas.microsoft.com/office/powerpoint/2010/main" val="1421035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F9A8-5743-4BD5-A779-0DF55A2F3197}"/>
              </a:ext>
            </a:extLst>
          </p:cNvPr>
          <p:cNvSpPr>
            <a:spLocks noGrp="1"/>
          </p:cNvSpPr>
          <p:nvPr>
            <p:ph type="title"/>
          </p:nvPr>
        </p:nvSpPr>
        <p:spPr>
          <a:xfrm>
            <a:off x="1066800" y="152400"/>
            <a:ext cx="7162800" cy="1097279"/>
          </a:xfrm>
        </p:spPr>
        <p:txBody>
          <a:bodyPr/>
          <a:lstStyle/>
          <a:p>
            <a:r>
              <a:rPr lang="en-IN" dirty="0">
                <a:solidFill>
                  <a:srgbClr val="FFCCFF"/>
                </a:solidFill>
              </a:rPr>
              <a:t>Figure 1-8: Traditional Waterfall S</a:t>
            </a:r>
            <a:r>
              <a:rPr lang="en-IN" sz="100" dirty="0">
                <a:solidFill>
                  <a:srgbClr val="FFCCFF"/>
                </a:solidFill>
              </a:rPr>
              <a:t> </a:t>
            </a:r>
            <a:r>
              <a:rPr lang="en-IN" dirty="0">
                <a:solidFill>
                  <a:srgbClr val="FFCCFF"/>
                </a:solidFill>
              </a:rPr>
              <a:t>D</a:t>
            </a:r>
            <a:r>
              <a:rPr lang="en-IN" sz="100" dirty="0">
                <a:solidFill>
                  <a:srgbClr val="FFCCFF"/>
                </a:solidFill>
              </a:rPr>
              <a:t> </a:t>
            </a:r>
            <a:r>
              <a:rPr lang="en-IN" dirty="0">
                <a:solidFill>
                  <a:srgbClr val="FFCCFF"/>
                </a:solidFill>
              </a:rPr>
              <a:t>L</a:t>
            </a:r>
            <a:r>
              <a:rPr lang="en-IN" sz="100" dirty="0">
                <a:solidFill>
                  <a:srgbClr val="FFCCFF"/>
                </a:solidFill>
              </a:rPr>
              <a:t> </a:t>
            </a:r>
            <a:r>
              <a:rPr lang="en-IN" dirty="0">
                <a:solidFill>
                  <a:srgbClr val="FFCCFF"/>
                </a:solidFill>
              </a:rPr>
              <a:t>C</a:t>
            </a:r>
          </a:p>
        </p:txBody>
      </p:sp>
      <p:pic>
        <p:nvPicPr>
          <p:cNvPr id="5" name="Picture 4" descr="The traditional waterfall S D L C diagram consists of six following phases starting from the top. Planning, analysis, logical design, physical design, implementation, and maintenance. Arrows indicate transitions between these phases.">
            <a:extLst>
              <a:ext uri="{FF2B5EF4-FFF2-40B4-BE49-F238E27FC236}">
                <a16:creationId xmlns:a16="http://schemas.microsoft.com/office/drawing/2014/main" id="{CF1285ED-D4FF-423B-B460-90F0C402E5BA}"/>
              </a:ext>
            </a:extLst>
          </p:cNvPr>
          <p:cNvPicPr>
            <a:picLocks noChangeAspect="1"/>
          </p:cNvPicPr>
          <p:nvPr/>
        </p:nvPicPr>
        <p:blipFill>
          <a:blip r:embed="rId2"/>
          <a:stretch>
            <a:fillRect/>
          </a:stretch>
        </p:blipFill>
        <p:spPr>
          <a:xfrm>
            <a:off x="1447800" y="1439995"/>
            <a:ext cx="6019800" cy="5062474"/>
          </a:xfrm>
          <a:prstGeom prst="rect">
            <a:avLst/>
          </a:prstGeom>
        </p:spPr>
      </p:pic>
    </p:spTree>
    <p:extLst>
      <p:ext uri="{BB962C8B-B14F-4D97-AF65-F5344CB8AC3E}">
        <p14:creationId xmlns:p14="http://schemas.microsoft.com/office/powerpoint/2010/main" val="626961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96D8C-B8EB-4021-A3E5-B4C1AE03E186}"/>
              </a:ext>
            </a:extLst>
          </p:cNvPr>
          <p:cNvSpPr>
            <a:spLocks noGrp="1"/>
          </p:cNvSpPr>
          <p:nvPr>
            <p:ph type="title"/>
          </p:nvPr>
        </p:nvSpPr>
        <p:spPr>
          <a:xfrm>
            <a:off x="1143000" y="-124096"/>
            <a:ext cx="6019800" cy="1097279"/>
          </a:xfrm>
        </p:spPr>
        <p:txBody>
          <a:bodyPr/>
          <a:lstStyle/>
          <a:p>
            <a:r>
              <a:rPr lang="en-IN" dirty="0">
                <a:solidFill>
                  <a:srgbClr val="FFCCFF"/>
                </a:solidFill>
              </a:rPr>
              <a:t>Agile</a:t>
            </a:r>
            <a:r>
              <a:rPr lang="en-IN" dirty="0"/>
              <a:t> </a:t>
            </a:r>
            <a:r>
              <a:rPr lang="en-IN" dirty="0">
                <a:solidFill>
                  <a:srgbClr val="FFCCFF"/>
                </a:solidFill>
              </a:rPr>
              <a:t>Methodologies</a:t>
            </a:r>
            <a:endParaRPr lang="en-IN" b="0" dirty="0">
              <a:solidFill>
                <a:srgbClr val="FFCCFF"/>
              </a:solidFill>
            </a:endParaRPr>
          </a:p>
        </p:txBody>
      </p:sp>
      <p:sp>
        <p:nvSpPr>
          <p:cNvPr id="4" name="Content Placeholder 3">
            <a:extLst>
              <a:ext uri="{FF2B5EF4-FFF2-40B4-BE49-F238E27FC236}">
                <a16:creationId xmlns:a16="http://schemas.microsoft.com/office/drawing/2014/main" id="{27E12E81-C78D-4E28-AE2A-E7B243E3FCA5}"/>
              </a:ext>
            </a:extLst>
          </p:cNvPr>
          <p:cNvSpPr>
            <a:spLocks noGrp="1"/>
          </p:cNvSpPr>
          <p:nvPr>
            <p:ph sz="quarter" idx="14"/>
          </p:nvPr>
        </p:nvSpPr>
        <p:spPr>
          <a:xfrm>
            <a:off x="1107141" y="1981200"/>
            <a:ext cx="7808259" cy="3795622"/>
          </a:xfrm>
        </p:spPr>
        <p:txBody>
          <a:bodyPr/>
          <a:lstStyle/>
          <a:p>
            <a:pPr marL="87300" indent="0">
              <a:buNone/>
            </a:pPr>
            <a:r>
              <a:rPr lang="en-IN" sz="3200" dirty="0"/>
              <a:t>Agile methodologies share three key principles:</a:t>
            </a:r>
          </a:p>
          <a:p>
            <a:pPr marL="740664" lvl="1" indent="-429768">
              <a:buFont typeface="+mj-lt"/>
              <a:buAutoNum type="arabicPeriod"/>
            </a:pPr>
            <a:r>
              <a:rPr lang="en-IN" sz="3200" dirty="0"/>
              <a:t>A focus on adaptive rather than predictive methodologies</a:t>
            </a:r>
          </a:p>
          <a:p>
            <a:pPr marL="740664" lvl="1" indent="-429768">
              <a:buFont typeface="+mj-lt"/>
              <a:buAutoNum type="arabicPeriod"/>
            </a:pPr>
            <a:r>
              <a:rPr lang="en-IN" sz="3200" dirty="0"/>
              <a:t>A focus on people rather than roles</a:t>
            </a:r>
          </a:p>
          <a:p>
            <a:pPr marL="740664" lvl="1" indent="-429768">
              <a:buFont typeface="+mj-lt"/>
              <a:buAutoNum type="arabicPeriod"/>
            </a:pPr>
            <a:r>
              <a:rPr lang="en-IN" sz="3200" dirty="0"/>
              <a:t>A focus on self-adaptive processes</a:t>
            </a:r>
          </a:p>
        </p:txBody>
      </p:sp>
    </p:spTree>
    <p:extLst>
      <p:ext uri="{BB962C8B-B14F-4D97-AF65-F5344CB8AC3E}">
        <p14:creationId xmlns:p14="http://schemas.microsoft.com/office/powerpoint/2010/main" val="3625971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01431-12DA-4F2B-B1B4-02DE1BE22228}"/>
              </a:ext>
            </a:extLst>
          </p:cNvPr>
          <p:cNvSpPr>
            <a:spLocks noGrp="1"/>
          </p:cNvSpPr>
          <p:nvPr>
            <p:ph type="title"/>
          </p:nvPr>
        </p:nvSpPr>
        <p:spPr>
          <a:xfrm>
            <a:off x="990600" y="31376"/>
            <a:ext cx="7696200" cy="1097279"/>
          </a:xfrm>
        </p:spPr>
        <p:txBody>
          <a:bodyPr/>
          <a:lstStyle/>
          <a:p>
            <a:r>
              <a:rPr lang="en-IN" dirty="0">
                <a:solidFill>
                  <a:srgbClr val="FFCCFF"/>
                </a:solidFill>
              </a:rPr>
              <a:t>Table 1-2: The Agile Manifesto </a:t>
            </a:r>
            <a:r>
              <a:rPr lang="en-IN" sz="2000" b="0" dirty="0">
                <a:solidFill>
                  <a:srgbClr val="FFCCFF"/>
                </a:solidFill>
              </a:rPr>
              <a:t>(1 of 3)</a:t>
            </a:r>
          </a:p>
        </p:txBody>
      </p:sp>
      <p:sp>
        <p:nvSpPr>
          <p:cNvPr id="3" name="Content Placeholder 2">
            <a:extLst>
              <a:ext uri="{FF2B5EF4-FFF2-40B4-BE49-F238E27FC236}">
                <a16:creationId xmlns:a16="http://schemas.microsoft.com/office/drawing/2014/main" id="{4B62E67B-DF1E-49C9-92B7-8F7D3D93801D}"/>
              </a:ext>
            </a:extLst>
          </p:cNvPr>
          <p:cNvSpPr>
            <a:spLocks noGrp="1"/>
          </p:cNvSpPr>
          <p:nvPr>
            <p:ph sz="quarter" idx="13"/>
          </p:nvPr>
        </p:nvSpPr>
        <p:spPr>
          <a:xfrm>
            <a:off x="723900" y="1295400"/>
            <a:ext cx="8229600" cy="6629400"/>
          </a:xfrm>
        </p:spPr>
        <p:txBody>
          <a:bodyPr/>
          <a:lstStyle/>
          <a:p>
            <a:r>
              <a:rPr lang="en-IN" sz="2000" dirty="0"/>
              <a:t>The agile methodologies group argues that software development methodologies adapted from engineering generally do not fit with real world software development</a:t>
            </a:r>
          </a:p>
          <a:p>
            <a:r>
              <a:rPr lang="en-IN" b="1" dirty="0"/>
              <a:t>The Manifesto for Agile Software Development</a:t>
            </a:r>
            <a:r>
              <a:rPr lang="en-IN" dirty="0"/>
              <a:t> </a:t>
            </a:r>
            <a:r>
              <a:rPr lang="en-IN" sz="1600" dirty="0"/>
              <a:t>(Table 1-2)</a:t>
            </a:r>
            <a:endParaRPr lang="en-IN" dirty="0"/>
          </a:p>
          <a:p>
            <a:pPr lvl="1"/>
            <a:r>
              <a:rPr lang="en-IN" dirty="0"/>
              <a:t>Seventeen anarchists agree</a:t>
            </a:r>
          </a:p>
          <a:p>
            <a:pPr lvl="1"/>
            <a:r>
              <a:rPr lang="en-IN" dirty="0"/>
              <a:t>We are uncovering better ways of developing software by doing it and helping others do it. Through this work we have come to value:</a:t>
            </a:r>
          </a:p>
          <a:p>
            <a:pPr lvl="2"/>
            <a:r>
              <a:rPr lang="en-IN" dirty="0"/>
              <a:t>Individuals and interactions over processes and tools</a:t>
            </a:r>
          </a:p>
          <a:p>
            <a:pPr lvl="2"/>
            <a:r>
              <a:rPr lang="en-IN" dirty="0"/>
              <a:t>Working software over comprehensive documentation</a:t>
            </a:r>
          </a:p>
          <a:p>
            <a:pPr lvl="2"/>
            <a:r>
              <a:rPr lang="en-IN" dirty="0"/>
              <a:t>Customer collaboration over contract negotiation</a:t>
            </a:r>
          </a:p>
          <a:p>
            <a:pPr lvl="2"/>
            <a:r>
              <a:rPr lang="en-IN" dirty="0"/>
              <a:t>Responding to change over following a plan</a:t>
            </a:r>
          </a:p>
        </p:txBody>
      </p:sp>
    </p:spTree>
    <p:extLst>
      <p:ext uri="{BB962C8B-B14F-4D97-AF65-F5344CB8AC3E}">
        <p14:creationId xmlns:p14="http://schemas.microsoft.com/office/powerpoint/2010/main" val="20940804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01431-12DA-4F2B-B1B4-02DE1BE22228}"/>
              </a:ext>
            </a:extLst>
          </p:cNvPr>
          <p:cNvSpPr>
            <a:spLocks noGrp="1"/>
          </p:cNvSpPr>
          <p:nvPr>
            <p:ph type="title"/>
          </p:nvPr>
        </p:nvSpPr>
        <p:spPr>
          <a:xfrm>
            <a:off x="1219200" y="-13447"/>
            <a:ext cx="8229600" cy="1097279"/>
          </a:xfrm>
        </p:spPr>
        <p:txBody>
          <a:bodyPr/>
          <a:lstStyle/>
          <a:p>
            <a:r>
              <a:rPr lang="en-IN" dirty="0">
                <a:solidFill>
                  <a:srgbClr val="FFCCFF"/>
                </a:solidFill>
              </a:rPr>
              <a:t>Table 1-2: The Agile Manifesto </a:t>
            </a:r>
            <a:r>
              <a:rPr lang="en-IN" sz="2000" b="0" dirty="0">
                <a:solidFill>
                  <a:srgbClr val="FFCCFF"/>
                </a:solidFill>
              </a:rPr>
              <a:t>(2 of 3)</a:t>
            </a:r>
          </a:p>
        </p:txBody>
      </p:sp>
      <p:sp>
        <p:nvSpPr>
          <p:cNvPr id="3" name="Content Placeholder 2">
            <a:extLst>
              <a:ext uri="{FF2B5EF4-FFF2-40B4-BE49-F238E27FC236}">
                <a16:creationId xmlns:a16="http://schemas.microsoft.com/office/drawing/2014/main" id="{4B62E67B-DF1E-49C9-92B7-8F7D3D93801D}"/>
              </a:ext>
            </a:extLst>
          </p:cNvPr>
          <p:cNvSpPr>
            <a:spLocks noGrp="1"/>
          </p:cNvSpPr>
          <p:nvPr>
            <p:ph sz="quarter" idx="13"/>
          </p:nvPr>
        </p:nvSpPr>
        <p:spPr>
          <a:xfrm>
            <a:off x="457200" y="1556326"/>
            <a:ext cx="8522898" cy="4732331"/>
          </a:xfrm>
        </p:spPr>
        <p:txBody>
          <a:bodyPr/>
          <a:lstStyle/>
          <a:p>
            <a:pPr lvl="1"/>
            <a:r>
              <a:rPr lang="en-IN" sz="1800" dirty="0"/>
              <a:t>That is, while we value the items on the right, we value the items on the left more. We follow the following principles:</a:t>
            </a:r>
          </a:p>
          <a:p>
            <a:pPr lvl="2"/>
            <a:r>
              <a:rPr lang="en-IN" sz="1800" dirty="0"/>
              <a:t>The highest priority is to satisfy the customer through early and continuous delivery of valuable software.</a:t>
            </a:r>
          </a:p>
          <a:p>
            <a:pPr lvl="2"/>
            <a:r>
              <a:rPr lang="en-IN" sz="1800" dirty="0"/>
              <a:t>Welcome changing requirements, even late in development. Agile processes harness change for the customer’s competitive advantage.</a:t>
            </a:r>
          </a:p>
          <a:p>
            <a:pPr lvl="2"/>
            <a:r>
              <a:rPr lang="en-IN" sz="1800" dirty="0"/>
              <a:t>Deliver working software frequently, from a couple of weeks to a couple of months, with a preference to the shorter timescale.</a:t>
            </a:r>
          </a:p>
          <a:p>
            <a:pPr lvl="2"/>
            <a:r>
              <a:rPr lang="en-IN" sz="1800" dirty="0"/>
              <a:t>Businesspeople and developers work together daily throughout the project.</a:t>
            </a:r>
          </a:p>
          <a:p>
            <a:pPr lvl="2"/>
            <a:r>
              <a:rPr lang="en-IN" sz="1800" dirty="0"/>
              <a:t>Build projects around motivated individuals. Give them the environment and support they need and trust them to get the job done.</a:t>
            </a:r>
          </a:p>
          <a:p>
            <a:pPr lvl="2"/>
            <a:r>
              <a:rPr lang="en-IN" sz="1800" dirty="0"/>
              <a:t>The most efficient and effective method of conveying information to and within a development team is face-to-face conversation.</a:t>
            </a:r>
          </a:p>
          <a:p>
            <a:pPr lvl="2"/>
            <a:r>
              <a:rPr lang="en-IN" sz="1800" dirty="0"/>
              <a:t>Working software is the primary measure of progress.</a:t>
            </a:r>
          </a:p>
        </p:txBody>
      </p:sp>
    </p:spTree>
    <p:extLst>
      <p:ext uri="{BB962C8B-B14F-4D97-AF65-F5344CB8AC3E}">
        <p14:creationId xmlns:p14="http://schemas.microsoft.com/office/powerpoint/2010/main" val="2748550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D939-BF8C-47BB-A701-DD012B0422F8}"/>
              </a:ext>
            </a:extLst>
          </p:cNvPr>
          <p:cNvSpPr>
            <a:spLocks noGrp="1"/>
          </p:cNvSpPr>
          <p:nvPr>
            <p:ph type="title"/>
          </p:nvPr>
        </p:nvSpPr>
        <p:spPr>
          <a:xfrm>
            <a:off x="1219200" y="-78835"/>
            <a:ext cx="7696200" cy="1097279"/>
          </a:xfrm>
        </p:spPr>
        <p:txBody>
          <a:bodyPr/>
          <a:lstStyle/>
          <a:p>
            <a:r>
              <a:rPr lang="en-IN" dirty="0">
                <a:solidFill>
                  <a:srgbClr val="FFCCFF"/>
                </a:solidFill>
              </a:rPr>
              <a:t>Table 1-2: The Agile Manifesto </a:t>
            </a:r>
            <a:r>
              <a:rPr lang="en-IN" sz="2000" b="0" dirty="0">
                <a:solidFill>
                  <a:srgbClr val="FFCCFF"/>
                </a:solidFill>
              </a:rPr>
              <a:t>(3 of 3)</a:t>
            </a:r>
            <a:endParaRPr lang="en-IN" dirty="0">
              <a:solidFill>
                <a:srgbClr val="FFCCFF"/>
              </a:solidFill>
            </a:endParaRPr>
          </a:p>
        </p:txBody>
      </p:sp>
      <p:sp>
        <p:nvSpPr>
          <p:cNvPr id="3" name="Content Placeholder 2">
            <a:extLst>
              <a:ext uri="{FF2B5EF4-FFF2-40B4-BE49-F238E27FC236}">
                <a16:creationId xmlns:a16="http://schemas.microsoft.com/office/drawing/2014/main" id="{78ADF590-08AF-4EDF-92A4-861D70ECB5F9}"/>
              </a:ext>
            </a:extLst>
          </p:cNvPr>
          <p:cNvSpPr>
            <a:spLocks noGrp="1"/>
          </p:cNvSpPr>
          <p:nvPr>
            <p:ph sz="quarter" idx="13"/>
          </p:nvPr>
        </p:nvSpPr>
        <p:spPr>
          <a:xfrm>
            <a:off x="533400" y="1371600"/>
            <a:ext cx="8229600" cy="3508732"/>
          </a:xfrm>
        </p:spPr>
        <p:txBody>
          <a:bodyPr/>
          <a:lstStyle/>
          <a:p>
            <a:pPr lvl="2"/>
            <a:r>
              <a:rPr lang="en-IN" dirty="0"/>
              <a:t>Continuous attention to technical excellence and good design enhances agility.</a:t>
            </a:r>
          </a:p>
          <a:p>
            <a:pPr lvl="2"/>
            <a:r>
              <a:rPr lang="en-IN" dirty="0"/>
              <a:t>Agile processes promote sustainable development. The sponsors, developers, and users should be able to maintain a constant pace indefinitely.</a:t>
            </a:r>
          </a:p>
          <a:p>
            <a:pPr lvl="2"/>
            <a:r>
              <a:rPr lang="en-IN" dirty="0"/>
              <a:t>Simplicity—the art of maximizing the amount of work not done—is essential.</a:t>
            </a:r>
          </a:p>
          <a:p>
            <a:pPr lvl="2"/>
            <a:r>
              <a:rPr lang="en-IN" dirty="0"/>
              <a:t>The best architectures, requirements, and designs emerge from self-organizing teams.</a:t>
            </a:r>
          </a:p>
          <a:p>
            <a:pPr lvl="2"/>
            <a:r>
              <a:rPr lang="en-IN" dirty="0"/>
              <a:t>At regular intervals, the team reflects on how to become more effective, then tunes and adjusts its </a:t>
            </a:r>
            <a:r>
              <a:rPr lang="en-IN" dirty="0" err="1"/>
              <a:t>behavior</a:t>
            </a:r>
            <a:r>
              <a:rPr lang="en-IN" dirty="0"/>
              <a:t> accordingly.</a:t>
            </a:r>
          </a:p>
        </p:txBody>
      </p:sp>
      <p:sp>
        <p:nvSpPr>
          <p:cNvPr id="5" name="Text Placeholder 4"/>
          <p:cNvSpPr>
            <a:spLocks noGrp="1"/>
          </p:cNvSpPr>
          <p:nvPr>
            <p:ph type="body" sz="quarter" idx="15"/>
          </p:nvPr>
        </p:nvSpPr>
        <p:spPr>
          <a:xfrm>
            <a:off x="1676400" y="6172200"/>
            <a:ext cx="8229600" cy="585134"/>
          </a:xfrm>
        </p:spPr>
        <p:txBody>
          <a:bodyPr/>
          <a:lstStyle/>
          <a:p>
            <a:pPr marL="432" indent="0">
              <a:buNone/>
            </a:pPr>
            <a:r>
              <a:rPr lang="en-US" sz="1200" dirty="0" smtClean="0"/>
              <a:t>-- (</a:t>
            </a:r>
            <a:r>
              <a:rPr lang="en-US" sz="1200" b="1" dirty="0">
                <a:hlinkClick r:id="rId2" tooltip="www.AgileAlliance.org"/>
              </a:rPr>
              <a:t>www.AgileAlliance.org</a:t>
            </a:r>
            <a:r>
              <a:rPr lang="en-US" sz="1200" dirty="0"/>
              <a:t>)</a:t>
            </a:r>
          </a:p>
        </p:txBody>
      </p:sp>
    </p:spTree>
    <p:extLst>
      <p:ext uri="{BB962C8B-B14F-4D97-AF65-F5344CB8AC3E}">
        <p14:creationId xmlns:p14="http://schemas.microsoft.com/office/powerpoint/2010/main" val="336555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Objectives </a:t>
            </a:r>
            <a:r>
              <a:rPr lang="en-ZA" dirty="0" smtClean="0"/>
              <a:t>continue: </a:t>
            </a:r>
            <a:endParaRPr lang="en-ZA" dirty="0"/>
          </a:p>
        </p:txBody>
      </p:sp>
      <p:sp>
        <p:nvSpPr>
          <p:cNvPr id="3" name="Content Placeholder 2"/>
          <p:cNvSpPr>
            <a:spLocks noGrp="1"/>
          </p:cNvSpPr>
          <p:nvPr>
            <p:ph idx="1"/>
          </p:nvPr>
        </p:nvSpPr>
        <p:spPr>
          <a:xfrm>
            <a:off x="914400" y="1447800"/>
            <a:ext cx="8153400" cy="4953000"/>
          </a:xfrm>
        </p:spPr>
        <p:txBody>
          <a:bodyPr/>
          <a:lstStyle/>
          <a:p>
            <a:pPr eaLnBrk="0" hangingPunct="0">
              <a:lnSpc>
                <a:spcPct val="150000"/>
              </a:lnSpc>
              <a:spcBef>
                <a:spcPts val="0"/>
              </a:spcBef>
              <a:buClr>
                <a:srgbClr val="7030A0"/>
              </a:buClr>
              <a:buFont typeface="Arial" panose="020B0604020202020204" pitchFamily="34" charset="0"/>
              <a:buChar char="•"/>
              <a:defRPr/>
            </a:pPr>
            <a:r>
              <a:rPr lang="en-ZA" sz="2000" kern="1200" dirty="0">
                <a:latin typeface="Arial" panose="020B0604020202020204" pitchFamily="34" charset="0"/>
                <a:cs typeface="Arial" panose="020B0604020202020204" pitchFamily="34" charset="0"/>
              </a:rPr>
              <a:t>distinguish between the waterfall and iterative / incremental approaches to system development</a:t>
            </a:r>
            <a:r>
              <a:rPr lang="en-ZA" sz="2000" kern="1200" dirty="0" smtClean="0">
                <a:latin typeface="Arial" panose="020B0604020202020204" pitchFamily="34" charset="0"/>
                <a:cs typeface="Arial" panose="020B0604020202020204" pitchFamily="34" charset="0"/>
              </a:rPr>
              <a:t>;</a:t>
            </a:r>
          </a:p>
          <a:p>
            <a:pPr eaLnBrk="0" hangingPunct="0">
              <a:lnSpc>
                <a:spcPct val="150000"/>
              </a:lnSpc>
              <a:spcBef>
                <a:spcPts val="0"/>
              </a:spcBef>
              <a:buClr>
                <a:srgbClr val="7030A0"/>
              </a:buClr>
              <a:buFont typeface="Arial" panose="020B0604020202020204" pitchFamily="34" charset="0"/>
              <a:buChar char="•"/>
              <a:defRPr/>
            </a:pPr>
            <a:r>
              <a:rPr lang="en-ZA" sz="2000" kern="1200" dirty="0" smtClean="0">
                <a:latin typeface="Arial" panose="020B0604020202020204" pitchFamily="34" charset="0"/>
                <a:cs typeface="Arial" panose="020B0604020202020204" pitchFamily="34" charset="0"/>
              </a:rPr>
              <a:t>describe </a:t>
            </a:r>
            <a:r>
              <a:rPr lang="en-ZA" sz="2000" kern="1200" dirty="0">
                <a:latin typeface="Arial" panose="020B0604020202020204" pitchFamily="34" charset="0"/>
                <a:cs typeface="Arial" panose="020B0604020202020204" pitchFamily="34" charset="0"/>
              </a:rPr>
              <a:t>business and technology drivers influencing development; </a:t>
            </a:r>
            <a:r>
              <a:rPr lang="en-ZA" sz="2000" kern="1200" dirty="0" smtClean="0">
                <a:latin typeface="Arial" panose="020B0604020202020204" pitchFamily="34" charset="0"/>
                <a:cs typeface="Arial" panose="020B0604020202020204" pitchFamily="34" charset="0"/>
              </a:rPr>
              <a:t>and</a:t>
            </a:r>
          </a:p>
          <a:p>
            <a:pPr eaLnBrk="0" hangingPunct="0">
              <a:lnSpc>
                <a:spcPct val="150000"/>
              </a:lnSpc>
              <a:spcBef>
                <a:spcPts val="0"/>
              </a:spcBef>
              <a:buClr>
                <a:srgbClr val="7030A0"/>
              </a:buClr>
              <a:buFont typeface="Arial" panose="020B0604020202020204" pitchFamily="34" charset="0"/>
              <a:buChar char="•"/>
              <a:defRPr/>
            </a:pPr>
            <a:r>
              <a:rPr lang="en-ZA" sz="2000" kern="1200" dirty="0" smtClean="0">
                <a:latin typeface="Arial" panose="020B0604020202020204" pitchFamily="34" charset="0"/>
                <a:cs typeface="Arial" panose="020B0604020202020204" pitchFamily="34" charset="0"/>
              </a:rPr>
              <a:t>describe </a:t>
            </a:r>
            <a:r>
              <a:rPr lang="en-ZA" sz="2000" kern="1200" dirty="0">
                <a:latin typeface="Arial" panose="020B0604020202020204" pitchFamily="34" charset="0"/>
                <a:cs typeface="Arial" panose="020B0604020202020204" pitchFamily="34" charset="0"/>
              </a:rPr>
              <a:t>a simple process for the development of IS. </a:t>
            </a:r>
          </a:p>
        </p:txBody>
      </p:sp>
      <p:sp>
        <p:nvSpPr>
          <p:cNvPr id="4" name="Slide Number Placeholder 3"/>
          <p:cNvSpPr>
            <a:spLocks noGrp="1"/>
          </p:cNvSpPr>
          <p:nvPr>
            <p:ph type="sldNum" sz="quarter" idx="10"/>
          </p:nvPr>
        </p:nvSpPr>
        <p:spPr/>
        <p:txBody>
          <a:bodyPr/>
          <a:lstStyle/>
          <a:p>
            <a:r>
              <a:rPr lang="en-US" altLang="af-ZA" smtClean="0"/>
              <a:t>1-</a:t>
            </a:r>
            <a:fld id="{88903DC3-126E-4BDC-9D62-BDDA87C38786}" type="slidenum">
              <a:rPr lang="en-US" altLang="af-ZA" smtClean="0"/>
              <a:pPr/>
              <a:t>3</a:t>
            </a:fld>
            <a:endParaRPr lang="en-US" altLang="af-ZA"/>
          </a:p>
        </p:txBody>
      </p:sp>
    </p:spTree>
    <p:extLst>
      <p:ext uri="{BB962C8B-B14F-4D97-AF65-F5344CB8AC3E}">
        <p14:creationId xmlns:p14="http://schemas.microsoft.com/office/powerpoint/2010/main" val="1298391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8550B-A3E6-4BD4-8549-619C93E472E6}"/>
              </a:ext>
            </a:extLst>
          </p:cNvPr>
          <p:cNvSpPr>
            <a:spLocks noGrp="1"/>
          </p:cNvSpPr>
          <p:nvPr>
            <p:ph type="title"/>
          </p:nvPr>
        </p:nvSpPr>
        <p:spPr>
          <a:xfrm>
            <a:off x="1143000" y="76200"/>
            <a:ext cx="8229600" cy="1097279"/>
          </a:xfrm>
        </p:spPr>
        <p:txBody>
          <a:bodyPr/>
          <a:lstStyle/>
          <a:p>
            <a:r>
              <a:rPr lang="en-IN" sz="3400" dirty="0">
                <a:solidFill>
                  <a:srgbClr val="FFCCFF"/>
                </a:solidFill>
              </a:rPr>
              <a:t>Agile Methodologies—Not for Every Project</a:t>
            </a:r>
          </a:p>
        </p:txBody>
      </p:sp>
      <p:sp>
        <p:nvSpPr>
          <p:cNvPr id="4" name="Content Placeholder 3">
            <a:extLst>
              <a:ext uri="{FF2B5EF4-FFF2-40B4-BE49-F238E27FC236}">
                <a16:creationId xmlns:a16="http://schemas.microsoft.com/office/drawing/2014/main" id="{5D621276-8291-484D-80FF-B3A579DDE373}"/>
              </a:ext>
            </a:extLst>
          </p:cNvPr>
          <p:cNvSpPr>
            <a:spLocks noGrp="1"/>
          </p:cNvSpPr>
          <p:nvPr>
            <p:ph sz="quarter" idx="14"/>
          </p:nvPr>
        </p:nvSpPr>
        <p:spPr>
          <a:xfrm>
            <a:off x="914400" y="1752600"/>
            <a:ext cx="8229600" cy="3459192"/>
          </a:xfrm>
        </p:spPr>
        <p:txBody>
          <a:bodyPr/>
          <a:lstStyle/>
          <a:p>
            <a:r>
              <a:rPr lang="en-IN" sz="3200" dirty="0"/>
              <a:t>Agile methodologies are not for everyone</a:t>
            </a:r>
          </a:p>
          <a:p>
            <a:r>
              <a:rPr lang="en-IN" sz="3200" dirty="0"/>
              <a:t>Fowler recommends an agile process if your project involves</a:t>
            </a:r>
          </a:p>
          <a:p>
            <a:pPr lvl="1"/>
            <a:r>
              <a:rPr lang="en-IN" sz="3200" dirty="0"/>
              <a:t>unpredictable or dynamic requirements</a:t>
            </a:r>
          </a:p>
          <a:p>
            <a:pPr lvl="1"/>
            <a:r>
              <a:rPr lang="en-IN" sz="3200" dirty="0"/>
              <a:t>responsible and motivated developers</a:t>
            </a:r>
          </a:p>
          <a:p>
            <a:pPr lvl="1"/>
            <a:r>
              <a:rPr lang="en-IN" sz="3200" dirty="0"/>
              <a:t>customers who understand the process and will get involved</a:t>
            </a:r>
          </a:p>
        </p:txBody>
      </p:sp>
    </p:spTree>
    <p:extLst>
      <p:ext uri="{BB962C8B-B14F-4D97-AF65-F5344CB8AC3E}">
        <p14:creationId xmlns:p14="http://schemas.microsoft.com/office/powerpoint/2010/main" val="1446970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727EC-FD7C-4282-A3E7-19A9798A5077}"/>
              </a:ext>
            </a:extLst>
          </p:cNvPr>
          <p:cNvSpPr>
            <a:spLocks noGrp="1"/>
          </p:cNvSpPr>
          <p:nvPr>
            <p:ph type="title"/>
          </p:nvPr>
        </p:nvSpPr>
        <p:spPr>
          <a:xfrm>
            <a:off x="1066800" y="0"/>
            <a:ext cx="7885980" cy="1221346"/>
          </a:xfrm>
        </p:spPr>
        <p:txBody>
          <a:bodyPr/>
          <a:lstStyle/>
          <a:p>
            <a:r>
              <a:rPr lang="en-IN" sz="2600" dirty="0">
                <a:solidFill>
                  <a:srgbClr val="FFCCFF"/>
                </a:solidFill>
              </a:rPr>
              <a:t>Table 1-3: Five Critical Factors that Distinguish Agile and Traditional Approaches to System Development</a:t>
            </a:r>
          </a:p>
        </p:txBody>
      </p:sp>
      <p:graphicFrame>
        <p:nvGraphicFramePr>
          <p:cNvPr id="5" name="Table 4">
            <a:extLst>
              <a:ext uri="{FF2B5EF4-FFF2-40B4-BE49-F238E27FC236}">
                <a16:creationId xmlns:a16="http://schemas.microsoft.com/office/drawing/2014/main" id="{3B1C12DE-23DC-4EB6-B93A-5E7E4A4AD9ED}"/>
              </a:ext>
            </a:extLst>
          </p:cNvPr>
          <p:cNvGraphicFramePr>
            <a:graphicFrameLocks noGrp="1"/>
          </p:cNvGraphicFramePr>
          <p:nvPr>
            <p:extLst>
              <p:ext uri="{D42A27DB-BD31-4B8C-83A1-F6EECF244321}">
                <p14:modId xmlns:p14="http://schemas.microsoft.com/office/powerpoint/2010/main" val="1331644330"/>
              </p:ext>
            </p:extLst>
          </p:nvPr>
        </p:nvGraphicFramePr>
        <p:xfrm>
          <a:off x="839004" y="1981200"/>
          <a:ext cx="8113776" cy="3571240"/>
        </p:xfrm>
        <a:graphic>
          <a:graphicData uri="http://schemas.openxmlformats.org/drawingml/2006/table">
            <a:tbl>
              <a:tblPr firstRow="1" bandRow="1">
                <a:tableStyleId>{2D5ABB26-0587-4C30-8999-92F81FD0307C}</a:tableStyleId>
              </a:tblPr>
              <a:tblGrid>
                <a:gridCol w="1106654">
                  <a:extLst>
                    <a:ext uri="{9D8B030D-6E8A-4147-A177-3AD203B41FA5}">
                      <a16:colId xmlns:a16="http://schemas.microsoft.com/office/drawing/2014/main" val="25386042"/>
                    </a:ext>
                  </a:extLst>
                </a:gridCol>
                <a:gridCol w="3295291">
                  <a:extLst>
                    <a:ext uri="{9D8B030D-6E8A-4147-A177-3AD203B41FA5}">
                      <a16:colId xmlns:a16="http://schemas.microsoft.com/office/drawing/2014/main" val="1742465430"/>
                    </a:ext>
                  </a:extLst>
                </a:gridCol>
                <a:gridCol w="3711831">
                  <a:extLst>
                    <a:ext uri="{9D8B030D-6E8A-4147-A177-3AD203B41FA5}">
                      <a16:colId xmlns:a16="http://schemas.microsoft.com/office/drawing/2014/main" val="4030939703"/>
                    </a:ext>
                  </a:extLst>
                </a:gridCol>
              </a:tblGrid>
              <a:tr h="370840">
                <a:tc>
                  <a:txBody>
                    <a:bodyPr/>
                    <a:lstStyle/>
                    <a:p>
                      <a:r>
                        <a:rPr lang="en-US" sz="1200" b="1" baseline="0" dirty="0"/>
                        <a:t>Factor</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baseline="0" dirty="0"/>
                        <a:t>Agile Methods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baseline="0" dirty="0"/>
                        <a:t>Traditional Methods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7730745"/>
                  </a:ext>
                </a:extLst>
              </a:tr>
              <a:tr h="370840">
                <a:tc>
                  <a:txBody>
                    <a:bodyPr/>
                    <a:lstStyle/>
                    <a:p>
                      <a:r>
                        <a:rPr lang="en-US" sz="1200" baseline="0"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Well matched to small products and teams Reliance on tacit knowledge limits scalability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Methods evolved to handle large products and teams Hard to tailor down to small products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8256819"/>
                  </a:ext>
                </a:extLst>
              </a:tr>
              <a:tr h="370840">
                <a:tc>
                  <a:txBody>
                    <a:bodyPr/>
                    <a:lstStyle/>
                    <a:p>
                      <a:r>
                        <a:rPr lang="en-US" sz="1200" baseline="0" dirty="0"/>
                        <a:t>Criticality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Untested on safety-critical products</a:t>
                      </a:r>
                    </a:p>
                    <a:p>
                      <a:r>
                        <a:rPr lang="en-US" sz="1200" baseline="0" dirty="0"/>
                        <a:t>Potential difficulties with simple design and lack of documentation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Methods evolved to handle highly critical products Hard to tailor down to products that are not critical.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9892291"/>
                  </a:ext>
                </a:extLst>
              </a:tr>
              <a:tr h="370840">
                <a:tc>
                  <a:txBody>
                    <a:bodyPr/>
                    <a:lstStyle/>
                    <a:p>
                      <a:r>
                        <a:rPr lang="en-US" sz="1200" baseline="0" dirty="0"/>
                        <a:t>Dynamism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Simple design and continuous refactoring</a:t>
                      </a:r>
                    </a:p>
                    <a:p>
                      <a:r>
                        <a:rPr lang="en-US" sz="1200" baseline="0" dirty="0"/>
                        <a:t>are excellent for highly dynamic environments but a source of potentially expensive rework for highly stable environments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Detailed plans and Big Design Up Front, excellent for highly stable environment but a source of expensive rework for highly dynamic environments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9982151"/>
                  </a:ext>
                </a:extLst>
              </a:tr>
              <a:tr h="370840">
                <a:tc>
                  <a:txBody>
                    <a:bodyPr/>
                    <a:lstStyle/>
                    <a:p>
                      <a:r>
                        <a:rPr lang="en-US" sz="1200" baseline="0" dirty="0"/>
                        <a:t>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Requires continuous presence of a critical mass of scarce experts </a:t>
                      </a:r>
                    </a:p>
                    <a:p>
                      <a:r>
                        <a:rPr lang="en-US" sz="1200" baseline="0" dirty="0"/>
                        <a:t>Risky to use non-agile people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Needs a critical mass of scarce experts during project definition but can work with fewer later in the project, unless the environment is highly dynamic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9315126"/>
                  </a:ext>
                </a:extLst>
              </a:tr>
              <a:tr h="370840">
                <a:tc>
                  <a:txBody>
                    <a:bodyPr/>
                    <a:lstStyle/>
                    <a:p>
                      <a:r>
                        <a:rPr lang="en-US" sz="1200" baseline="0" dirty="0"/>
                        <a:t>Culture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Thrives in a culture where people feel comfortable and empowered by having many degrees of freedom (thriving on chaos)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Thrives in a culture where people feel comfortable and empowered by having their roles defined by clear practices and procedures (thriving on order)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9007859"/>
                  </a:ext>
                </a:extLst>
              </a:tr>
            </a:tbl>
          </a:graphicData>
        </a:graphic>
      </p:graphicFrame>
    </p:spTree>
    <p:extLst>
      <p:ext uri="{BB962C8B-B14F-4D97-AF65-F5344CB8AC3E}">
        <p14:creationId xmlns:p14="http://schemas.microsoft.com/office/powerpoint/2010/main" val="3494040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08D81-FE1C-44C7-A490-02234452A5B9}"/>
              </a:ext>
            </a:extLst>
          </p:cNvPr>
          <p:cNvSpPr>
            <a:spLocks noGrp="1"/>
          </p:cNvSpPr>
          <p:nvPr>
            <p:ph type="title"/>
          </p:nvPr>
        </p:nvSpPr>
        <p:spPr>
          <a:xfrm>
            <a:off x="1219200" y="-162723"/>
            <a:ext cx="8229600" cy="1097279"/>
          </a:xfrm>
        </p:spPr>
        <p:txBody>
          <a:bodyPr/>
          <a:lstStyle/>
          <a:p>
            <a:r>
              <a:rPr lang="en-IN" dirty="0">
                <a:solidFill>
                  <a:srgbClr val="FFCCFF"/>
                </a:solidFill>
              </a:rPr>
              <a:t>eXtreme Programming </a:t>
            </a:r>
            <a:r>
              <a:rPr lang="en-IN" sz="2000" b="0" dirty="0">
                <a:solidFill>
                  <a:srgbClr val="FFCCFF"/>
                </a:solidFill>
              </a:rPr>
              <a:t>(1 of 2)</a:t>
            </a:r>
          </a:p>
        </p:txBody>
      </p:sp>
      <p:sp>
        <p:nvSpPr>
          <p:cNvPr id="4" name="Content Placeholder 3">
            <a:extLst>
              <a:ext uri="{FF2B5EF4-FFF2-40B4-BE49-F238E27FC236}">
                <a16:creationId xmlns:a16="http://schemas.microsoft.com/office/drawing/2014/main" id="{2ED57580-FBEB-4C2D-B9FB-B1DD54792B04}"/>
              </a:ext>
            </a:extLst>
          </p:cNvPr>
          <p:cNvSpPr>
            <a:spLocks noGrp="1"/>
          </p:cNvSpPr>
          <p:nvPr>
            <p:ph sz="quarter" idx="14"/>
          </p:nvPr>
        </p:nvSpPr>
        <p:spPr>
          <a:xfrm>
            <a:off x="838200" y="1752600"/>
            <a:ext cx="8486775" cy="4045788"/>
          </a:xfrm>
        </p:spPr>
        <p:txBody>
          <a:bodyPr/>
          <a:lstStyle/>
          <a:p>
            <a:r>
              <a:rPr lang="en-IN" dirty="0"/>
              <a:t>Short, incremental development cycles</a:t>
            </a:r>
          </a:p>
          <a:p>
            <a:r>
              <a:rPr lang="en-IN" dirty="0"/>
              <a:t>Focus on automated tests written by programmers</a:t>
            </a:r>
          </a:p>
          <a:p>
            <a:r>
              <a:rPr lang="en-IN" dirty="0"/>
              <a:t>Emphasis on two-person programming teams</a:t>
            </a:r>
          </a:p>
          <a:p>
            <a:r>
              <a:rPr lang="en-IN" dirty="0"/>
              <a:t>Customers to monitor the development process</a:t>
            </a:r>
          </a:p>
          <a:p>
            <a:r>
              <a:rPr lang="en-IN" dirty="0"/>
              <a:t>Relevant parts of eXtreme Programming that relate to design specifications are</a:t>
            </a:r>
          </a:p>
          <a:p>
            <a:pPr marL="740664" lvl="1" indent="-429768">
              <a:buFont typeface="+mj-lt"/>
              <a:buAutoNum type="arabicPeriod"/>
            </a:pPr>
            <a:r>
              <a:rPr lang="en-IN" dirty="0"/>
              <a:t>How planning, analysis, design, and construction are all fused into a single phase of activity</a:t>
            </a:r>
          </a:p>
          <a:p>
            <a:pPr marL="740664" lvl="1" indent="-429768">
              <a:buFont typeface="+mj-lt"/>
              <a:buAutoNum type="arabicPeriod"/>
            </a:pPr>
            <a:r>
              <a:rPr lang="en-IN" dirty="0"/>
              <a:t>Its unique way of capturing and presenting system requirement and design specifications</a:t>
            </a:r>
          </a:p>
        </p:txBody>
      </p:sp>
    </p:spTree>
    <p:extLst>
      <p:ext uri="{BB962C8B-B14F-4D97-AF65-F5344CB8AC3E}">
        <p14:creationId xmlns:p14="http://schemas.microsoft.com/office/powerpoint/2010/main" val="1026404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08D81-FE1C-44C7-A490-02234452A5B9}"/>
              </a:ext>
            </a:extLst>
          </p:cNvPr>
          <p:cNvSpPr>
            <a:spLocks noGrp="1"/>
          </p:cNvSpPr>
          <p:nvPr>
            <p:ph type="title"/>
          </p:nvPr>
        </p:nvSpPr>
        <p:spPr>
          <a:xfrm>
            <a:off x="1371600" y="304800"/>
            <a:ext cx="6019800" cy="575671"/>
          </a:xfrm>
        </p:spPr>
        <p:txBody>
          <a:bodyPr/>
          <a:lstStyle/>
          <a:p>
            <a:r>
              <a:rPr lang="en-IN" dirty="0">
                <a:solidFill>
                  <a:srgbClr val="FFCCFF"/>
                </a:solidFill>
              </a:rPr>
              <a:t>eXtreme Programming </a:t>
            </a:r>
            <a:r>
              <a:rPr lang="en-IN" sz="2000" b="0" dirty="0">
                <a:solidFill>
                  <a:srgbClr val="FFCCFF"/>
                </a:solidFill>
              </a:rPr>
              <a:t>(2 of 2)</a:t>
            </a:r>
          </a:p>
        </p:txBody>
      </p:sp>
      <p:sp>
        <p:nvSpPr>
          <p:cNvPr id="4" name="Content Placeholder 3">
            <a:extLst>
              <a:ext uri="{FF2B5EF4-FFF2-40B4-BE49-F238E27FC236}">
                <a16:creationId xmlns:a16="http://schemas.microsoft.com/office/drawing/2014/main" id="{2ED57580-FBEB-4C2D-B9FB-B1DD54792B04}"/>
              </a:ext>
            </a:extLst>
          </p:cNvPr>
          <p:cNvSpPr>
            <a:spLocks noGrp="1"/>
          </p:cNvSpPr>
          <p:nvPr>
            <p:ph sz="quarter" idx="14"/>
          </p:nvPr>
        </p:nvSpPr>
        <p:spPr>
          <a:xfrm>
            <a:off x="914400" y="1600200"/>
            <a:ext cx="8367622" cy="4045788"/>
          </a:xfrm>
        </p:spPr>
        <p:txBody>
          <a:bodyPr/>
          <a:lstStyle/>
          <a:p>
            <a:r>
              <a:rPr lang="en-IN" sz="2800" dirty="0"/>
              <a:t>Coding and testing are related parts of the same process</a:t>
            </a:r>
          </a:p>
          <a:p>
            <a:r>
              <a:rPr lang="en-IN" sz="2800" dirty="0"/>
              <a:t>Advantages include</a:t>
            </a:r>
          </a:p>
          <a:p>
            <a:pPr lvl="1"/>
            <a:r>
              <a:rPr lang="en-IN" sz="2800" dirty="0"/>
              <a:t>Increased communications among developers</a:t>
            </a:r>
          </a:p>
          <a:p>
            <a:pPr lvl="1"/>
            <a:r>
              <a:rPr lang="en-IN" sz="2800" dirty="0"/>
              <a:t>Higher levels of productivity</a:t>
            </a:r>
          </a:p>
          <a:p>
            <a:pPr lvl="1"/>
            <a:r>
              <a:rPr lang="en-IN" sz="2800" dirty="0"/>
              <a:t>Higher quality code</a:t>
            </a:r>
          </a:p>
          <a:p>
            <a:pPr lvl="1"/>
            <a:r>
              <a:rPr lang="en-IN" sz="2800" dirty="0"/>
              <a:t>Reinforcement of other practices in eXtreme Programming</a:t>
            </a:r>
          </a:p>
          <a:p>
            <a:pPr lvl="2"/>
            <a:r>
              <a:rPr lang="en-IN" sz="2800" dirty="0"/>
              <a:t>Include code-and-test discipline</a:t>
            </a:r>
          </a:p>
        </p:txBody>
      </p:sp>
    </p:spTree>
    <p:extLst>
      <p:ext uri="{BB962C8B-B14F-4D97-AF65-F5344CB8AC3E}">
        <p14:creationId xmlns:p14="http://schemas.microsoft.com/office/powerpoint/2010/main" val="2159397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08D81-FE1C-44C7-A490-02234452A5B9}"/>
              </a:ext>
            </a:extLst>
          </p:cNvPr>
          <p:cNvSpPr>
            <a:spLocks noGrp="1"/>
          </p:cNvSpPr>
          <p:nvPr>
            <p:ph type="title"/>
          </p:nvPr>
        </p:nvSpPr>
        <p:spPr>
          <a:xfrm>
            <a:off x="1524000" y="-152400"/>
            <a:ext cx="8229600" cy="1097279"/>
          </a:xfrm>
        </p:spPr>
        <p:txBody>
          <a:bodyPr/>
          <a:lstStyle/>
          <a:p>
            <a:r>
              <a:rPr lang="en-IN" dirty="0">
                <a:solidFill>
                  <a:srgbClr val="FFCCFF"/>
                </a:solidFill>
              </a:rPr>
              <a:t>Scrum </a:t>
            </a:r>
            <a:r>
              <a:rPr lang="en-IN" sz="2000" b="0" dirty="0">
                <a:solidFill>
                  <a:srgbClr val="FFCCFF"/>
                </a:solidFill>
              </a:rPr>
              <a:t>(1 of 3)</a:t>
            </a:r>
          </a:p>
        </p:txBody>
      </p:sp>
      <p:sp>
        <p:nvSpPr>
          <p:cNvPr id="4" name="Content Placeholder 3">
            <a:extLst>
              <a:ext uri="{FF2B5EF4-FFF2-40B4-BE49-F238E27FC236}">
                <a16:creationId xmlns:a16="http://schemas.microsoft.com/office/drawing/2014/main" id="{2ED57580-FBEB-4C2D-B9FB-B1DD54792B04}"/>
              </a:ext>
            </a:extLst>
          </p:cNvPr>
          <p:cNvSpPr>
            <a:spLocks noGrp="1"/>
          </p:cNvSpPr>
          <p:nvPr>
            <p:ph sz="quarter" idx="14"/>
          </p:nvPr>
        </p:nvSpPr>
        <p:spPr>
          <a:xfrm>
            <a:off x="1066800" y="1600200"/>
            <a:ext cx="8367622" cy="4045788"/>
          </a:xfrm>
        </p:spPr>
        <p:txBody>
          <a:bodyPr/>
          <a:lstStyle/>
          <a:p>
            <a:r>
              <a:rPr lang="en-IN" sz="2800" dirty="0"/>
              <a:t>Originated in 1995 by Sutherland and </a:t>
            </a:r>
            <a:r>
              <a:rPr lang="en-IN" sz="2800" dirty="0" err="1"/>
              <a:t>Schwaber</a:t>
            </a:r>
            <a:endParaRPr lang="en-IN" sz="2800" dirty="0"/>
          </a:p>
          <a:p>
            <a:r>
              <a:rPr lang="en-IN" sz="2800" dirty="0"/>
              <a:t>Most popular methodology for agile (58%)</a:t>
            </a:r>
          </a:p>
          <a:p>
            <a:pPr lvl="1"/>
            <a:r>
              <a:rPr lang="en-IN" sz="2800" dirty="0"/>
              <a:t>Scrum framework includes</a:t>
            </a:r>
          </a:p>
          <a:p>
            <a:pPr lvl="1"/>
            <a:r>
              <a:rPr lang="en-IN" sz="2800" dirty="0"/>
              <a:t>Scrum teams with associated roles, events, </a:t>
            </a:r>
            <a:r>
              <a:rPr lang="en-IN" sz="2800" dirty="0" err="1"/>
              <a:t>artifacts</a:t>
            </a:r>
            <a:r>
              <a:rPr lang="en-IN" sz="2800" dirty="0"/>
              <a:t>, and rules</a:t>
            </a:r>
          </a:p>
          <a:p>
            <a:pPr lvl="1"/>
            <a:r>
              <a:rPr lang="en-IN" sz="2800" dirty="0"/>
              <a:t>Each team consists of three roles</a:t>
            </a:r>
          </a:p>
          <a:p>
            <a:pPr lvl="2"/>
            <a:r>
              <a:rPr lang="en-IN" sz="2800" dirty="0"/>
              <a:t>Product owner</a:t>
            </a:r>
          </a:p>
          <a:p>
            <a:pPr lvl="2"/>
            <a:r>
              <a:rPr lang="en-IN" sz="2800" dirty="0"/>
              <a:t>Development team</a:t>
            </a:r>
          </a:p>
          <a:p>
            <a:pPr lvl="2"/>
            <a:r>
              <a:rPr lang="en-IN" sz="2800" dirty="0"/>
              <a:t>Scrum master</a:t>
            </a:r>
          </a:p>
        </p:txBody>
      </p:sp>
    </p:spTree>
    <p:extLst>
      <p:ext uri="{BB962C8B-B14F-4D97-AF65-F5344CB8AC3E}">
        <p14:creationId xmlns:p14="http://schemas.microsoft.com/office/powerpoint/2010/main" val="368158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08D81-FE1C-44C7-A490-02234452A5B9}"/>
              </a:ext>
            </a:extLst>
          </p:cNvPr>
          <p:cNvSpPr>
            <a:spLocks noGrp="1"/>
          </p:cNvSpPr>
          <p:nvPr>
            <p:ph type="title"/>
          </p:nvPr>
        </p:nvSpPr>
        <p:spPr>
          <a:xfrm>
            <a:off x="1447800" y="152400"/>
            <a:ext cx="3581400" cy="703050"/>
          </a:xfrm>
        </p:spPr>
        <p:txBody>
          <a:bodyPr/>
          <a:lstStyle/>
          <a:p>
            <a:r>
              <a:rPr lang="en-IN" dirty="0">
                <a:solidFill>
                  <a:srgbClr val="FFCCFF"/>
                </a:solidFill>
              </a:rPr>
              <a:t>Scrum </a:t>
            </a:r>
            <a:r>
              <a:rPr lang="en-IN" sz="2000" b="0" dirty="0">
                <a:solidFill>
                  <a:srgbClr val="FFCCFF"/>
                </a:solidFill>
              </a:rPr>
              <a:t>(2 of 3)</a:t>
            </a:r>
          </a:p>
        </p:txBody>
      </p:sp>
      <p:sp>
        <p:nvSpPr>
          <p:cNvPr id="4" name="Content Placeholder 3">
            <a:extLst>
              <a:ext uri="{FF2B5EF4-FFF2-40B4-BE49-F238E27FC236}">
                <a16:creationId xmlns:a16="http://schemas.microsoft.com/office/drawing/2014/main" id="{2ED57580-FBEB-4C2D-B9FB-B1DD54792B04}"/>
              </a:ext>
            </a:extLst>
          </p:cNvPr>
          <p:cNvSpPr>
            <a:spLocks noGrp="1"/>
          </p:cNvSpPr>
          <p:nvPr>
            <p:ph sz="quarter" idx="14"/>
          </p:nvPr>
        </p:nvSpPr>
        <p:spPr>
          <a:xfrm>
            <a:off x="776378" y="1295400"/>
            <a:ext cx="8367622" cy="4045788"/>
          </a:xfrm>
        </p:spPr>
        <p:txBody>
          <a:bodyPr/>
          <a:lstStyle/>
          <a:p>
            <a:r>
              <a:rPr lang="en-IN" sz="2800" dirty="0"/>
              <a:t>Scrum designed for speed and multiple functional product releases</a:t>
            </a:r>
          </a:p>
          <a:p>
            <a:r>
              <a:rPr lang="en-IN" sz="2800" dirty="0"/>
              <a:t>Primary unit is the Sprint (runs two weeks to a month)</a:t>
            </a:r>
          </a:p>
          <a:p>
            <a:pPr lvl="1"/>
            <a:r>
              <a:rPr lang="en-IN" sz="2800" dirty="0"/>
              <a:t>Starts with an eight-hour planning meeting</a:t>
            </a:r>
          </a:p>
          <a:p>
            <a:pPr lvl="2"/>
            <a:r>
              <a:rPr lang="en-IN" sz="2800" dirty="0"/>
              <a:t>What needs to be delivered by the end of the sprint</a:t>
            </a:r>
          </a:p>
          <a:p>
            <a:pPr lvl="2"/>
            <a:r>
              <a:rPr lang="en-IN" sz="2800" dirty="0"/>
              <a:t>How will the team accomplish that work</a:t>
            </a:r>
          </a:p>
          <a:p>
            <a:pPr lvl="1"/>
            <a:r>
              <a:rPr lang="en-IN" sz="2800" dirty="0"/>
              <a:t>Daily </a:t>
            </a:r>
            <a:r>
              <a:rPr lang="en-IN" sz="2800" dirty="0" err="1"/>
              <a:t>Standup</a:t>
            </a:r>
            <a:r>
              <a:rPr lang="en-IN" sz="2800" dirty="0"/>
              <a:t>: A 15-minute meeting held to evaluate progress made within the past 24 hours and what needs to be done</a:t>
            </a:r>
          </a:p>
        </p:txBody>
      </p:sp>
    </p:spTree>
    <p:extLst>
      <p:ext uri="{BB962C8B-B14F-4D97-AF65-F5344CB8AC3E}">
        <p14:creationId xmlns:p14="http://schemas.microsoft.com/office/powerpoint/2010/main" val="2902992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08D81-FE1C-44C7-A490-02234452A5B9}"/>
              </a:ext>
            </a:extLst>
          </p:cNvPr>
          <p:cNvSpPr>
            <a:spLocks noGrp="1"/>
          </p:cNvSpPr>
          <p:nvPr>
            <p:ph type="title"/>
          </p:nvPr>
        </p:nvSpPr>
        <p:spPr>
          <a:xfrm>
            <a:off x="1295400" y="-145663"/>
            <a:ext cx="8229600" cy="1097279"/>
          </a:xfrm>
        </p:spPr>
        <p:txBody>
          <a:bodyPr/>
          <a:lstStyle/>
          <a:p>
            <a:r>
              <a:rPr lang="en-IN" dirty="0">
                <a:solidFill>
                  <a:srgbClr val="FFCCFF"/>
                </a:solidFill>
              </a:rPr>
              <a:t>Scrum </a:t>
            </a:r>
            <a:r>
              <a:rPr lang="en-IN" sz="2000" b="0" dirty="0">
                <a:solidFill>
                  <a:srgbClr val="FFCCFF"/>
                </a:solidFill>
              </a:rPr>
              <a:t>(3 of 3)</a:t>
            </a:r>
          </a:p>
        </p:txBody>
      </p:sp>
      <p:sp>
        <p:nvSpPr>
          <p:cNvPr id="4" name="Content Placeholder 3">
            <a:extLst>
              <a:ext uri="{FF2B5EF4-FFF2-40B4-BE49-F238E27FC236}">
                <a16:creationId xmlns:a16="http://schemas.microsoft.com/office/drawing/2014/main" id="{2ED57580-FBEB-4C2D-B9FB-B1DD54792B04}"/>
              </a:ext>
            </a:extLst>
          </p:cNvPr>
          <p:cNvSpPr>
            <a:spLocks noGrp="1"/>
          </p:cNvSpPr>
          <p:nvPr>
            <p:ph sz="quarter" idx="14"/>
          </p:nvPr>
        </p:nvSpPr>
        <p:spPr>
          <a:xfrm>
            <a:off x="533400" y="1371600"/>
            <a:ext cx="8367622" cy="3916392"/>
          </a:xfrm>
        </p:spPr>
        <p:txBody>
          <a:bodyPr/>
          <a:lstStyle/>
          <a:p>
            <a:pPr lvl="1"/>
            <a:r>
              <a:rPr lang="en-IN" dirty="0"/>
              <a:t>At the end of the sprint, two additional meetings</a:t>
            </a:r>
          </a:p>
          <a:p>
            <a:pPr lvl="2"/>
            <a:r>
              <a:rPr lang="en-IN" dirty="0"/>
              <a:t>The Sprint Review: (4 hours) focusing on the product, what has been accomplished, and what needs to be done</a:t>
            </a:r>
          </a:p>
          <a:p>
            <a:pPr lvl="2"/>
            <a:r>
              <a:rPr lang="en-IN" dirty="0"/>
              <a:t>The Sprint Retrospective: (3 hours) focusing on team performance and how it can improve</a:t>
            </a:r>
          </a:p>
          <a:p>
            <a:pPr lvl="1"/>
            <a:r>
              <a:rPr lang="en-IN" dirty="0"/>
              <a:t>Three primary </a:t>
            </a:r>
            <a:r>
              <a:rPr lang="en-IN" dirty="0" err="1"/>
              <a:t>artifacts</a:t>
            </a:r>
            <a:r>
              <a:rPr lang="en-IN" dirty="0"/>
              <a:t> in the Scrum process</a:t>
            </a:r>
          </a:p>
          <a:p>
            <a:pPr marL="1144800" lvl="2" indent="-429768">
              <a:buFont typeface="+mj-lt"/>
              <a:buAutoNum type="arabicPeriod"/>
            </a:pPr>
            <a:r>
              <a:rPr lang="en-IN" dirty="0"/>
              <a:t>Product Backlog: Listing of potential requirements</a:t>
            </a:r>
          </a:p>
          <a:p>
            <a:pPr marL="1144800" lvl="2" indent="-429768">
              <a:buFont typeface="+mj-lt"/>
              <a:buAutoNum type="arabicPeriod"/>
            </a:pPr>
            <a:r>
              <a:rPr lang="en-IN" dirty="0"/>
              <a:t>Sprint Backlog: Listing of only items to be addressed in a particular sprint</a:t>
            </a:r>
          </a:p>
          <a:p>
            <a:pPr marL="1144800" lvl="2" indent="-429768">
              <a:buFont typeface="+mj-lt"/>
              <a:buAutoNum type="arabicPeriod"/>
            </a:pPr>
            <a:r>
              <a:rPr lang="en-IN" dirty="0"/>
              <a:t>Increment: Represents the sum of all the Product Backlog items completed during a sprint.</a:t>
            </a:r>
          </a:p>
        </p:txBody>
      </p:sp>
    </p:spTree>
    <p:extLst>
      <p:ext uri="{BB962C8B-B14F-4D97-AF65-F5344CB8AC3E}">
        <p14:creationId xmlns:p14="http://schemas.microsoft.com/office/powerpoint/2010/main" val="33190512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08D81-FE1C-44C7-A490-02234452A5B9}"/>
              </a:ext>
            </a:extLst>
          </p:cNvPr>
          <p:cNvSpPr>
            <a:spLocks noGrp="1"/>
          </p:cNvSpPr>
          <p:nvPr>
            <p:ph type="title"/>
          </p:nvPr>
        </p:nvSpPr>
        <p:spPr>
          <a:xfrm>
            <a:off x="1219200" y="152400"/>
            <a:ext cx="5105400" cy="779250"/>
          </a:xfrm>
        </p:spPr>
        <p:txBody>
          <a:bodyPr/>
          <a:lstStyle/>
          <a:p>
            <a:r>
              <a:rPr lang="en-IN" dirty="0">
                <a:solidFill>
                  <a:srgbClr val="FFCCFF"/>
                </a:solidFill>
              </a:rPr>
              <a:t>Agile in Practice</a:t>
            </a:r>
            <a:endParaRPr lang="en-IN" sz="2000" b="0" dirty="0">
              <a:solidFill>
                <a:srgbClr val="FFCCFF"/>
              </a:solidFill>
            </a:endParaRPr>
          </a:p>
        </p:txBody>
      </p:sp>
      <p:sp>
        <p:nvSpPr>
          <p:cNvPr id="4" name="Content Placeholder 3">
            <a:extLst>
              <a:ext uri="{FF2B5EF4-FFF2-40B4-BE49-F238E27FC236}">
                <a16:creationId xmlns:a16="http://schemas.microsoft.com/office/drawing/2014/main" id="{2ED57580-FBEB-4C2D-B9FB-B1DD54792B04}"/>
              </a:ext>
            </a:extLst>
          </p:cNvPr>
          <p:cNvSpPr>
            <a:spLocks noGrp="1"/>
          </p:cNvSpPr>
          <p:nvPr>
            <p:ph sz="quarter" idx="14"/>
          </p:nvPr>
        </p:nvSpPr>
        <p:spPr>
          <a:xfrm>
            <a:off x="762000" y="1371600"/>
            <a:ext cx="7960556" cy="3771361"/>
          </a:xfrm>
        </p:spPr>
        <p:txBody>
          <a:bodyPr/>
          <a:lstStyle/>
          <a:p>
            <a:r>
              <a:rPr lang="en-IN" sz="2800" dirty="0"/>
              <a:t>Three primary factors critical for success</a:t>
            </a:r>
          </a:p>
          <a:p>
            <a:pPr lvl="1"/>
            <a:r>
              <a:rPr lang="en-IN" sz="2800" dirty="0"/>
              <a:t>Delivery strategy: Continuous delivery of working software in short time scales</a:t>
            </a:r>
          </a:p>
          <a:p>
            <a:pPr lvl="1"/>
            <a:r>
              <a:rPr lang="en-IN" sz="2800" dirty="0"/>
              <a:t>Following agile software engineering practices</a:t>
            </a:r>
          </a:p>
          <a:p>
            <a:pPr lvl="1"/>
            <a:r>
              <a:rPr lang="en-IN" sz="2800" dirty="0"/>
              <a:t>Team capability: Agile principle of building projects around motivated individuals</a:t>
            </a:r>
          </a:p>
          <a:p>
            <a:r>
              <a:rPr lang="en-IN" sz="2800" dirty="0"/>
              <a:t>Agile development offers managers and programmers more choice in their efforts to produce good systems that come in on time and under budget</a:t>
            </a:r>
          </a:p>
        </p:txBody>
      </p:sp>
    </p:spTree>
    <p:extLst>
      <p:ext uri="{BB962C8B-B14F-4D97-AF65-F5344CB8AC3E}">
        <p14:creationId xmlns:p14="http://schemas.microsoft.com/office/powerpoint/2010/main" val="1753539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08D81-FE1C-44C7-A490-02234452A5B9}"/>
              </a:ext>
            </a:extLst>
          </p:cNvPr>
          <p:cNvSpPr>
            <a:spLocks noGrp="1"/>
          </p:cNvSpPr>
          <p:nvPr>
            <p:ph type="title"/>
          </p:nvPr>
        </p:nvSpPr>
        <p:spPr>
          <a:xfrm>
            <a:off x="1061800" y="0"/>
            <a:ext cx="7798279" cy="1097279"/>
          </a:xfrm>
        </p:spPr>
        <p:txBody>
          <a:bodyPr/>
          <a:lstStyle/>
          <a:p>
            <a:r>
              <a:rPr lang="en-IN" sz="3400" dirty="0">
                <a:solidFill>
                  <a:srgbClr val="FFCCFF"/>
                </a:solidFill>
              </a:rPr>
              <a:t>Object-Oriented Analysis and Design (O</a:t>
            </a:r>
            <a:r>
              <a:rPr lang="en-IN" sz="100" dirty="0">
                <a:solidFill>
                  <a:srgbClr val="FFCCFF"/>
                </a:solidFill>
              </a:rPr>
              <a:t> </a:t>
            </a:r>
            <a:r>
              <a:rPr lang="en-IN" sz="3400" dirty="0" err="1">
                <a:solidFill>
                  <a:srgbClr val="FFCCFF"/>
                </a:solidFill>
              </a:rPr>
              <a:t>O</a:t>
            </a:r>
            <a:r>
              <a:rPr lang="en-IN" sz="100" dirty="0">
                <a:solidFill>
                  <a:srgbClr val="FFCCFF"/>
                </a:solidFill>
              </a:rPr>
              <a:t> </a:t>
            </a:r>
            <a:r>
              <a:rPr lang="en-IN" sz="3400" dirty="0">
                <a:solidFill>
                  <a:srgbClr val="FFCCFF"/>
                </a:solidFill>
              </a:rPr>
              <a:t>A</a:t>
            </a:r>
            <a:r>
              <a:rPr lang="en-IN" sz="100" dirty="0">
                <a:solidFill>
                  <a:srgbClr val="FFCCFF"/>
                </a:solidFill>
              </a:rPr>
              <a:t> </a:t>
            </a:r>
            <a:r>
              <a:rPr lang="en-IN" sz="3400" dirty="0">
                <a:solidFill>
                  <a:srgbClr val="FFCCFF"/>
                </a:solidFill>
              </a:rPr>
              <a:t>D)</a:t>
            </a:r>
            <a:endParaRPr lang="en-IN" sz="3400" b="0" dirty="0">
              <a:solidFill>
                <a:srgbClr val="FFCCFF"/>
              </a:solidFill>
            </a:endParaRPr>
          </a:p>
        </p:txBody>
      </p:sp>
      <p:sp>
        <p:nvSpPr>
          <p:cNvPr id="4" name="Content Placeholder 3">
            <a:extLst>
              <a:ext uri="{FF2B5EF4-FFF2-40B4-BE49-F238E27FC236}">
                <a16:creationId xmlns:a16="http://schemas.microsoft.com/office/drawing/2014/main" id="{2ED57580-FBEB-4C2D-B9FB-B1DD54792B04}"/>
              </a:ext>
            </a:extLst>
          </p:cNvPr>
          <p:cNvSpPr>
            <a:spLocks noGrp="1"/>
          </p:cNvSpPr>
          <p:nvPr>
            <p:ph sz="quarter" idx="14"/>
          </p:nvPr>
        </p:nvSpPr>
        <p:spPr>
          <a:xfrm>
            <a:off x="777128" y="1524000"/>
            <a:ext cx="8367622" cy="3925019"/>
          </a:xfrm>
        </p:spPr>
        <p:txBody>
          <a:bodyPr/>
          <a:lstStyle/>
          <a:p>
            <a:r>
              <a:rPr lang="en-IN" sz="2800" dirty="0"/>
              <a:t>Based on objects rather than data or processes</a:t>
            </a:r>
          </a:p>
          <a:p>
            <a:r>
              <a:rPr lang="en-IN" sz="2800" dirty="0"/>
              <a:t>Combines data and processes (called </a:t>
            </a:r>
            <a:r>
              <a:rPr lang="en-IN" sz="2800" b="1" dirty="0"/>
              <a:t>methods</a:t>
            </a:r>
            <a:r>
              <a:rPr lang="en-IN" sz="2800" dirty="0"/>
              <a:t>) into single entities call objects</a:t>
            </a:r>
          </a:p>
          <a:p>
            <a:r>
              <a:rPr lang="en-IN" sz="2800" b="1" dirty="0"/>
              <a:t>Object</a:t>
            </a:r>
            <a:r>
              <a:rPr lang="en-IN" sz="2800" dirty="0"/>
              <a:t>: A structure that encapsulates attributes and methods that operate on those attributes</a:t>
            </a:r>
          </a:p>
          <a:p>
            <a:r>
              <a:rPr lang="en-IN" sz="2800" b="1" dirty="0"/>
              <a:t>Inheritance</a:t>
            </a:r>
            <a:r>
              <a:rPr lang="en-IN" sz="2800" dirty="0"/>
              <a:t>: Hierarchical arrangement of classes enabling subclasses to inherit properties of </a:t>
            </a:r>
            <a:r>
              <a:rPr lang="en-IN" sz="2800" dirty="0" err="1"/>
              <a:t>superclasses</a:t>
            </a:r>
            <a:endParaRPr lang="en-IN" sz="2800" dirty="0"/>
          </a:p>
          <a:p>
            <a:r>
              <a:rPr lang="en-IN" sz="2800" b="1" dirty="0"/>
              <a:t>Object Class</a:t>
            </a:r>
            <a:r>
              <a:rPr lang="en-IN" sz="2800" dirty="0"/>
              <a:t>: Logical grouping of objects that have the same attributes and </a:t>
            </a:r>
            <a:r>
              <a:rPr lang="en-IN" sz="2800" dirty="0" err="1"/>
              <a:t>behaviors</a:t>
            </a:r>
            <a:endParaRPr lang="en-IN" sz="2800" dirty="0"/>
          </a:p>
        </p:txBody>
      </p:sp>
    </p:spTree>
    <p:extLst>
      <p:ext uri="{BB962C8B-B14F-4D97-AF65-F5344CB8AC3E}">
        <p14:creationId xmlns:p14="http://schemas.microsoft.com/office/powerpoint/2010/main" val="2102435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08D81-FE1C-44C7-A490-02234452A5B9}"/>
              </a:ext>
            </a:extLst>
          </p:cNvPr>
          <p:cNvSpPr>
            <a:spLocks noGrp="1"/>
          </p:cNvSpPr>
          <p:nvPr>
            <p:ph type="title"/>
          </p:nvPr>
        </p:nvSpPr>
        <p:spPr>
          <a:xfrm>
            <a:off x="1128644" y="6824"/>
            <a:ext cx="7799696" cy="855450"/>
          </a:xfrm>
        </p:spPr>
        <p:txBody>
          <a:bodyPr/>
          <a:lstStyle/>
          <a:p>
            <a:r>
              <a:rPr lang="en-IN" dirty="0">
                <a:solidFill>
                  <a:srgbClr val="FFCCFF"/>
                </a:solidFill>
              </a:rPr>
              <a:t>Relational Unified Process (R</a:t>
            </a:r>
            <a:r>
              <a:rPr lang="en-IN" sz="100" dirty="0">
                <a:solidFill>
                  <a:srgbClr val="FFCCFF"/>
                </a:solidFill>
              </a:rPr>
              <a:t> </a:t>
            </a:r>
            <a:r>
              <a:rPr lang="en-IN" dirty="0">
                <a:solidFill>
                  <a:srgbClr val="FFCCFF"/>
                </a:solidFill>
              </a:rPr>
              <a:t>U</a:t>
            </a:r>
            <a:r>
              <a:rPr lang="en-IN" sz="100" dirty="0">
                <a:solidFill>
                  <a:srgbClr val="FFCCFF"/>
                </a:solidFill>
              </a:rPr>
              <a:t> </a:t>
            </a:r>
            <a:r>
              <a:rPr lang="en-IN" dirty="0">
                <a:solidFill>
                  <a:srgbClr val="FFCCFF"/>
                </a:solidFill>
              </a:rPr>
              <a:t>P)</a:t>
            </a:r>
            <a:endParaRPr lang="en-IN" b="0" dirty="0">
              <a:solidFill>
                <a:srgbClr val="FFCCFF"/>
              </a:solidFill>
            </a:endParaRPr>
          </a:p>
        </p:txBody>
      </p:sp>
      <p:sp>
        <p:nvSpPr>
          <p:cNvPr id="4" name="Content Placeholder 3">
            <a:extLst>
              <a:ext uri="{FF2B5EF4-FFF2-40B4-BE49-F238E27FC236}">
                <a16:creationId xmlns:a16="http://schemas.microsoft.com/office/drawing/2014/main" id="{2ED57580-FBEB-4C2D-B9FB-B1DD54792B04}"/>
              </a:ext>
            </a:extLst>
          </p:cNvPr>
          <p:cNvSpPr>
            <a:spLocks noGrp="1"/>
          </p:cNvSpPr>
          <p:nvPr>
            <p:ph sz="quarter" idx="14"/>
          </p:nvPr>
        </p:nvSpPr>
        <p:spPr>
          <a:xfrm>
            <a:off x="792922" y="1524000"/>
            <a:ext cx="8471140" cy="3925019"/>
          </a:xfrm>
        </p:spPr>
        <p:txBody>
          <a:bodyPr/>
          <a:lstStyle/>
          <a:p>
            <a:r>
              <a:rPr lang="en-IN" sz="2800" b="1" dirty="0"/>
              <a:t>Relational Unified Process (R</a:t>
            </a:r>
            <a:r>
              <a:rPr lang="en-IN" sz="300" b="1" dirty="0"/>
              <a:t> </a:t>
            </a:r>
            <a:r>
              <a:rPr lang="en-IN" sz="2800" b="1" dirty="0"/>
              <a:t>U</a:t>
            </a:r>
            <a:r>
              <a:rPr lang="en-IN" sz="300" b="1" dirty="0"/>
              <a:t> </a:t>
            </a:r>
            <a:r>
              <a:rPr lang="en-IN" sz="2800" b="1" dirty="0"/>
              <a:t>P)</a:t>
            </a:r>
            <a:r>
              <a:rPr lang="en-IN" sz="2800" dirty="0"/>
              <a:t> is an object-oriented systems development methodology</a:t>
            </a:r>
          </a:p>
          <a:p>
            <a:r>
              <a:rPr lang="en-IN" sz="2800" dirty="0"/>
              <a:t>Based on an iterative, incremental approach to systems development</a:t>
            </a:r>
          </a:p>
          <a:p>
            <a:r>
              <a:rPr lang="en-IN" sz="2800" dirty="0"/>
              <a:t>R</a:t>
            </a:r>
            <a:r>
              <a:rPr lang="en-IN" sz="300" dirty="0"/>
              <a:t> </a:t>
            </a:r>
            <a:r>
              <a:rPr lang="en-IN" sz="2800" dirty="0"/>
              <a:t>U</a:t>
            </a:r>
            <a:r>
              <a:rPr lang="en-IN" sz="300" dirty="0"/>
              <a:t> </a:t>
            </a:r>
            <a:r>
              <a:rPr lang="en-IN" sz="2800" dirty="0"/>
              <a:t>Ps four phases (each can be further divided)</a:t>
            </a:r>
          </a:p>
          <a:p>
            <a:pPr lvl="1"/>
            <a:r>
              <a:rPr lang="en-IN" sz="2800" dirty="0"/>
              <a:t>Inception</a:t>
            </a:r>
          </a:p>
          <a:p>
            <a:pPr lvl="1"/>
            <a:r>
              <a:rPr lang="en-IN" sz="2800" dirty="0"/>
              <a:t>Elaboration</a:t>
            </a:r>
          </a:p>
          <a:p>
            <a:pPr lvl="1"/>
            <a:r>
              <a:rPr lang="en-IN" sz="2800" dirty="0"/>
              <a:t>Construction</a:t>
            </a:r>
          </a:p>
          <a:p>
            <a:pPr lvl="1"/>
            <a:r>
              <a:rPr lang="en-IN" sz="2800" dirty="0"/>
              <a:t>Transition</a:t>
            </a:r>
          </a:p>
        </p:txBody>
      </p:sp>
    </p:spTree>
    <p:extLst>
      <p:ext uri="{BB962C8B-B14F-4D97-AF65-F5344CB8AC3E}">
        <p14:creationId xmlns:p14="http://schemas.microsoft.com/office/powerpoint/2010/main" val="3295364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r>
              <a:rPr lang="en-US" altLang="af-ZA"/>
              <a:t>1-</a:t>
            </a:r>
            <a:fld id="{23BF98BD-71DD-4563-A77A-6F2E33B86290}" type="slidenum">
              <a:rPr lang="en-US" altLang="af-ZA"/>
              <a:pPr/>
              <a:t>4</a:t>
            </a:fld>
            <a:endParaRPr lang="en-US" altLang="af-ZA"/>
          </a:p>
        </p:txBody>
      </p:sp>
      <p:pic>
        <p:nvPicPr>
          <p:cNvPr id="70659" name="Picture 3" descr="whi74173_po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52400"/>
            <a:ext cx="6188075" cy="6629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5B416-114D-4411-84E8-E64CE599E500}"/>
              </a:ext>
            </a:extLst>
          </p:cNvPr>
          <p:cNvSpPr>
            <a:spLocks noGrp="1"/>
          </p:cNvSpPr>
          <p:nvPr>
            <p:ph type="title"/>
          </p:nvPr>
        </p:nvSpPr>
        <p:spPr>
          <a:xfrm>
            <a:off x="1143000" y="37531"/>
            <a:ext cx="8229600" cy="1097279"/>
          </a:xfrm>
        </p:spPr>
        <p:txBody>
          <a:bodyPr/>
          <a:lstStyle/>
          <a:p>
            <a:r>
              <a:rPr lang="en-IN" sz="3400" dirty="0">
                <a:solidFill>
                  <a:srgbClr val="FFCCFF"/>
                </a:solidFill>
              </a:rPr>
              <a:t>Figure 1-9: Phases of O</a:t>
            </a:r>
            <a:r>
              <a:rPr lang="en-IN" sz="100" dirty="0">
                <a:solidFill>
                  <a:srgbClr val="FFCCFF"/>
                </a:solidFill>
              </a:rPr>
              <a:t> </a:t>
            </a:r>
            <a:r>
              <a:rPr lang="en-IN" sz="3400" dirty="0">
                <a:solidFill>
                  <a:srgbClr val="FFCCFF"/>
                </a:solidFill>
              </a:rPr>
              <a:t>O</a:t>
            </a:r>
            <a:r>
              <a:rPr lang="en-IN" sz="100" dirty="0">
                <a:solidFill>
                  <a:srgbClr val="FFCCFF"/>
                </a:solidFill>
              </a:rPr>
              <a:t> </a:t>
            </a:r>
            <a:r>
              <a:rPr lang="en-IN" sz="3400" dirty="0">
                <a:solidFill>
                  <a:srgbClr val="FFCCFF"/>
                </a:solidFill>
              </a:rPr>
              <a:t>A</a:t>
            </a:r>
            <a:r>
              <a:rPr lang="en-IN" sz="100" dirty="0">
                <a:solidFill>
                  <a:srgbClr val="FFCCFF"/>
                </a:solidFill>
              </a:rPr>
              <a:t> </a:t>
            </a:r>
            <a:r>
              <a:rPr lang="en-IN" sz="3400" dirty="0">
                <a:solidFill>
                  <a:srgbClr val="FFCCFF"/>
                </a:solidFill>
              </a:rPr>
              <a:t>D-Based Development</a:t>
            </a:r>
          </a:p>
        </p:txBody>
      </p:sp>
      <p:pic>
        <p:nvPicPr>
          <p:cNvPr id="4" name="Picture 3" descr="The four phases of O O A D based development diagram is superimposed on Resource Time graph. The horizontal axis represents time and the vertical axis represents resource. The four stages shown in chronological order are as follows. Inception, elaboration, construction, and transition. During the inception phase fewest resources are used. In elaboration phase there are slightly more resources used than the inception phase. In construction phase the amount of resources is approximately doubled compared to the inception phase. In transition phase there are fewer resources used than in construction phase, but more resources used than in elaboration phase. The elaboration phase is approximately twice as long as the inception phase. Construction phase is approximately twice as long as elaboration phase. The transition phase is slightly shorter than inception phase.">
            <a:extLst>
              <a:ext uri="{FF2B5EF4-FFF2-40B4-BE49-F238E27FC236}">
                <a16:creationId xmlns:a16="http://schemas.microsoft.com/office/drawing/2014/main" id="{382FB241-BD4A-4D3C-8A00-C08D01BB101D}"/>
              </a:ext>
            </a:extLst>
          </p:cNvPr>
          <p:cNvPicPr>
            <a:picLocks noChangeAspect="1"/>
          </p:cNvPicPr>
          <p:nvPr/>
        </p:nvPicPr>
        <p:blipFill rotWithShape="1">
          <a:blip r:embed="rId2"/>
          <a:srcRect b="2576"/>
          <a:stretch/>
        </p:blipFill>
        <p:spPr>
          <a:xfrm>
            <a:off x="1524000" y="1709019"/>
            <a:ext cx="5867400" cy="4376065"/>
          </a:xfrm>
          <a:prstGeom prst="rect">
            <a:avLst/>
          </a:prstGeom>
        </p:spPr>
      </p:pic>
    </p:spTree>
    <p:extLst>
      <p:ext uri="{BB962C8B-B14F-4D97-AF65-F5344CB8AC3E}">
        <p14:creationId xmlns:p14="http://schemas.microsoft.com/office/powerpoint/2010/main" val="39875853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08D81-FE1C-44C7-A490-02234452A5B9}"/>
              </a:ext>
            </a:extLst>
          </p:cNvPr>
          <p:cNvSpPr>
            <a:spLocks noGrp="1"/>
          </p:cNvSpPr>
          <p:nvPr>
            <p:ph type="title"/>
          </p:nvPr>
        </p:nvSpPr>
        <p:spPr>
          <a:xfrm>
            <a:off x="1073270" y="318399"/>
            <a:ext cx="7239000" cy="779250"/>
          </a:xfrm>
        </p:spPr>
        <p:txBody>
          <a:bodyPr/>
          <a:lstStyle/>
          <a:p>
            <a:r>
              <a:rPr lang="en-IN" sz="3400" dirty="0">
                <a:solidFill>
                  <a:srgbClr val="FFCCFF"/>
                </a:solidFill>
              </a:rPr>
              <a:t>Our Approach to Systems Development</a:t>
            </a:r>
            <a:endParaRPr lang="en-IN" sz="3400" b="0" dirty="0">
              <a:solidFill>
                <a:srgbClr val="FFCCFF"/>
              </a:solidFill>
            </a:endParaRPr>
          </a:p>
        </p:txBody>
      </p:sp>
      <p:sp>
        <p:nvSpPr>
          <p:cNvPr id="4" name="Content Placeholder 3">
            <a:extLst>
              <a:ext uri="{FF2B5EF4-FFF2-40B4-BE49-F238E27FC236}">
                <a16:creationId xmlns:a16="http://schemas.microsoft.com/office/drawing/2014/main" id="{2ED57580-FBEB-4C2D-B9FB-B1DD54792B04}"/>
              </a:ext>
            </a:extLst>
          </p:cNvPr>
          <p:cNvSpPr>
            <a:spLocks noGrp="1"/>
          </p:cNvSpPr>
          <p:nvPr>
            <p:ph sz="quarter" idx="14"/>
          </p:nvPr>
        </p:nvSpPr>
        <p:spPr>
          <a:xfrm>
            <a:off x="838200" y="1828800"/>
            <a:ext cx="8305800" cy="3925019"/>
          </a:xfrm>
        </p:spPr>
        <p:txBody>
          <a:bodyPr/>
          <a:lstStyle/>
          <a:p>
            <a:r>
              <a:rPr lang="en-IN" sz="2800" dirty="0"/>
              <a:t>Criticisms of the S</a:t>
            </a:r>
            <a:r>
              <a:rPr lang="en-IN" sz="200" dirty="0"/>
              <a:t> </a:t>
            </a:r>
            <a:r>
              <a:rPr lang="en-IN" sz="2800" dirty="0"/>
              <a:t>D</a:t>
            </a:r>
            <a:r>
              <a:rPr lang="en-IN" sz="200" dirty="0"/>
              <a:t> </a:t>
            </a:r>
            <a:r>
              <a:rPr lang="en-IN" sz="2800" dirty="0"/>
              <a:t>L</a:t>
            </a:r>
            <a:r>
              <a:rPr lang="en-IN" sz="200" dirty="0"/>
              <a:t> </a:t>
            </a:r>
            <a:r>
              <a:rPr lang="en-IN" sz="2800" dirty="0"/>
              <a:t>C include</a:t>
            </a:r>
          </a:p>
          <a:p>
            <a:pPr lvl="1"/>
            <a:r>
              <a:rPr lang="en-IN" sz="2800" dirty="0"/>
              <a:t>Forced timed phases on intangible and dynamic processes were doomed to fail</a:t>
            </a:r>
          </a:p>
          <a:p>
            <a:pPr lvl="1"/>
            <a:r>
              <a:rPr lang="en-IN" sz="2800" dirty="0"/>
              <a:t>Life-cycle reliance has resulted in massive amounts of process and documentation</a:t>
            </a:r>
          </a:p>
          <a:p>
            <a:pPr lvl="1"/>
            <a:r>
              <a:rPr lang="en-IN" sz="2800" dirty="0"/>
              <a:t>Cycles are not necessarily waterfalls</a:t>
            </a:r>
          </a:p>
        </p:txBody>
      </p:sp>
    </p:spTree>
    <p:extLst>
      <p:ext uri="{BB962C8B-B14F-4D97-AF65-F5344CB8AC3E}">
        <p14:creationId xmlns:p14="http://schemas.microsoft.com/office/powerpoint/2010/main" val="9437850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af-ZA"/>
              <a:t>1-</a:t>
            </a:r>
            <a:fld id="{6A59DCF4-C67F-4DD0-A758-69E5C8215A00}" type="slidenum">
              <a:rPr lang="en-US" altLang="af-ZA"/>
              <a:pPr/>
              <a:t>42</a:t>
            </a:fld>
            <a:endParaRPr lang="en-US" altLang="af-ZA"/>
          </a:p>
        </p:txBody>
      </p:sp>
      <p:sp>
        <p:nvSpPr>
          <p:cNvPr id="103426" name="Rectangle 2"/>
          <p:cNvSpPr>
            <a:spLocks noGrp="1" noChangeArrowheads="1"/>
          </p:cNvSpPr>
          <p:nvPr>
            <p:ph type="title"/>
          </p:nvPr>
        </p:nvSpPr>
        <p:spPr/>
        <p:txBody>
          <a:bodyPr/>
          <a:lstStyle/>
          <a:p>
            <a:r>
              <a:rPr lang="en-US" altLang="af-ZA" dirty="0"/>
              <a:t>Business Drivers for Today’s Information Systems</a:t>
            </a:r>
          </a:p>
        </p:txBody>
      </p:sp>
      <p:sp>
        <p:nvSpPr>
          <p:cNvPr id="103427" name="Rectangle 3"/>
          <p:cNvSpPr>
            <a:spLocks noGrp="1" noChangeArrowheads="1"/>
          </p:cNvSpPr>
          <p:nvPr>
            <p:ph type="body" idx="1"/>
          </p:nvPr>
        </p:nvSpPr>
        <p:spPr>
          <a:xfrm>
            <a:off x="1066800" y="1371600"/>
            <a:ext cx="7924800" cy="5029200"/>
          </a:xfrm>
        </p:spPr>
        <p:txBody>
          <a:bodyPr/>
          <a:lstStyle/>
          <a:p>
            <a:pPr>
              <a:lnSpc>
                <a:spcPct val="130000"/>
              </a:lnSpc>
            </a:pPr>
            <a:r>
              <a:rPr lang="en-US" altLang="af-ZA" sz="2800" dirty="0"/>
              <a:t>Globalization of the Economy</a:t>
            </a:r>
          </a:p>
          <a:p>
            <a:pPr>
              <a:lnSpc>
                <a:spcPct val="130000"/>
              </a:lnSpc>
            </a:pPr>
            <a:r>
              <a:rPr lang="en-US" altLang="af-ZA" sz="2800" dirty="0"/>
              <a:t>Electronic Commerce and Business</a:t>
            </a:r>
          </a:p>
          <a:p>
            <a:pPr>
              <a:lnSpc>
                <a:spcPct val="130000"/>
              </a:lnSpc>
            </a:pPr>
            <a:r>
              <a:rPr lang="en-US" altLang="af-ZA" sz="2800" dirty="0"/>
              <a:t>Security and Privacy</a:t>
            </a:r>
          </a:p>
          <a:p>
            <a:pPr>
              <a:lnSpc>
                <a:spcPct val="130000"/>
              </a:lnSpc>
            </a:pPr>
            <a:r>
              <a:rPr lang="en-US" altLang="af-ZA" sz="2800" dirty="0"/>
              <a:t>Collaboration and Partnership</a:t>
            </a:r>
          </a:p>
          <a:p>
            <a:pPr>
              <a:lnSpc>
                <a:spcPct val="130000"/>
              </a:lnSpc>
            </a:pPr>
            <a:r>
              <a:rPr lang="en-US" altLang="af-ZA" sz="2800" dirty="0"/>
              <a:t>Knowledge Asset Management</a:t>
            </a:r>
          </a:p>
          <a:p>
            <a:pPr>
              <a:lnSpc>
                <a:spcPct val="130000"/>
              </a:lnSpc>
            </a:pPr>
            <a:r>
              <a:rPr lang="en-US" altLang="af-ZA" sz="2800" dirty="0"/>
              <a:t>Continuous Improvement and Total Quality Management</a:t>
            </a:r>
          </a:p>
          <a:p>
            <a:pPr>
              <a:lnSpc>
                <a:spcPct val="130000"/>
              </a:lnSpc>
            </a:pPr>
            <a:r>
              <a:rPr lang="en-US" altLang="af-ZA" sz="2800" dirty="0"/>
              <a:t>Business Process Redesign</a:t>
            </a:r>
          </a:p>
        </p:txBody>
      </p:sp>
    </p:spTree>
    <p:extLst>
      <p:ext uri="{BB962C8B-B14F-4D97-AF65-F5344CB8AC3E}">
        <p14:creationId xmlns:p14="http://schemas.microsoft.com/office/powerpoint/2010/main" val="16994191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af-ZA"/>
              <a:t>1-</a:t>
            </a:r>
            <a:fld id="{D7182355-2B7B-4FEB-936B-CBF678782142}" type="slidenum">
              <a:rPr lang="en-US" altLang="af-ZA"/>
              <a:pPr/>
              <a:t>43</a:t>
            </a:fld>
            <a:endParaRPr lang="en-US" altLang="af-ZA"/>
          </a:p>
        </p:txBody>
      </p:sp>
      <p:sp>
        <p:nvSpPr>
          <p:cNvPr id="105474" name="Rectangle 2"/>
          <p:cNvSpPr>
            <a:spLocks noGrp="1" noChangeArrowheads="1"/>
          </p:cNvSpPr>
          <p:nvPr>
            <p:ph type="title"/>
          </p:nvPr>
        </p:nvSpPr>
        <p:spPr/>
        <p:txBody>
          <a:bodyPr/>
          <a:lstStyle/>
          <a:p>
            <a:r>
              <a:rPr lang="en-US" altLang="af-ZA"/>
              <a:t>Globalization of the Economy</a:t>
            </a:r>
          </a:p>
        </p:txBody>
      </p:sp>
      <p:sp>
        <p:nvSpPr>
          <p:cNvPr id="105475" name="Rectangle 3"/>
          <p:cNvSpPr>
            <a:spLocks noGrp="1" noChangeArrowheads="1"/>
          </p:cNvSpPr>
          <p:nvPr>
            <p:ph type="body" idx="1"/>
          </p:nvPr>
        </p:nvSpPr>
        <p:spPr>
          <a:xfrm>
            <a:off x="1066800" y="1447800"/>
            <a:ext cx="7831138" cy="5105400"/>
          </a:xfrm>
        </p:spPr>
        <p:txBody>
          <a:bodyPr/>
          <a:lstStyle/>
          <a:p>
            <a:pPr marL="0" indent="0">
              <a:buFontTx/>
              <a:buNone/>
            </a:pPr>
            <a:r>
              <a:rPr lang="en-US" altLang="af-ZA"/>
              <a:t>Global Economy brings</a:t>
            </a:r>
          </a:p>
          <a:p>
            <a:pPr lvl="1"/>
            <a:r>
              <a:rPr lang="en-US" altLang="af-ZA" sz="2400"/>
              <a:t>New and expanded international markets</a:t>
            </a:r>
          </a:p>
          <a:p>
            <a:pPr lvl="1"/>
            <a:r>
              <a:rPr lang="en-US" altLang="af-ZA" sz="2400"/>
              <a:t>New international competitors</a:t>
            </a:r>
          </a:p>
          <a:p>
            <a:pPr marL="0" indent="0">
              <a:buFontTx/>
              <a:buNone/>
            </a:pPr>
            <a:endParaRPr lang="en-US" altLang="af-ZA" sz="2400"/>
          </a:p>
          <a:p>
            <a:pPr marL="0" indent="0">
              <a:buFontTx/>
              <a:buNone/>
            </a:pPr>
            <a:r>
              <a:rPr lang="en-US" altLang="af-ZA"/>
              <a:t>Impact on information systems</a:t>
            </a:r>
          </a:p>
          <a:p>
            <a:pPr lvl="1"/>
            <a:r>
              <a:rPr lang="en-US" altLang="af-ZA" sz="2400"/>
              <a:t>Require support of multiple languages, currency exchange rates, business cultures</a:t>
            </a:r>
          </a:p>
          <a:p>
            <a:pPr lvl="1"/>
            <a:r>
              <a:rPr lang="en-US" altLang="af-ZA" sz="2400"/>
              <a:t>Require consolidation of international data</a:t>
            </a:r>
          </a:p>
          <a:p>
            <a:pPr lvl="1"/>
            <a:r>
              <a:rPr lang="en-US" altLang="af-ZA" sz="2400"/>
              <a:t>Demand for players who can communicate, orally and in writing, with management and users that speak different languages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af-ZA"/>
              <a:t>1-</a:t>
            </a:r>
            <a:fld id="{AF169A77-3883-4426-A908-A25BF0180766}" type="slidenum">
              <a:rPr lang="en-US" altLang="af-ZA"/>
              <a:pPr/>
              <a:t>44</a:t>
            </a:fld>
            <a:endParaRPr lang="en-US" altLang="af-ZA"/>
          </a:p>
        </p:txBody>
      </p:sp>
      <p:sp>
        <p:nvSpPr>
          <p:cNvPr id="107522" name="Rectangle 2"/>
          <p:cNvSpPr>
            <a:spLocks noGrp="1" noChangeArrowheads="1"/>
          </p:cNvSpPr>
          <p:nvPr>
            <p:ph type="title"/>
          </p:nvPr>
        </p:nvSpPr>
        <p:spPr/>
        <p:txBody>
          <a:bodyPr/>
          <a:lstStyle/>
          <a:p>
            <a:r>
              <a:rPr lang="en-US" altLang="af-ZA"/>
              <a:t>Electronic Commerce and Business</a:t>
            </a:r>
          </a:p>
        </p:txBody>
      </p:sp>
      <p:sp>
        <p:nvSpPr>
          <p:cNvPr id="107523" name="Rectangle 3"/>
          <p:cNvSpPr>
            <a:spLocks noGrp="1" noChangeArrowheads="1"/>
          </p:cNvSpPr>
          <p:nvPr>
            <p:ph type="body" idx="1"/>
          </p:nvPr>
        </p:nvSpPr>
        <p:spPr>
          <a:xfrm>
            <a:off x="1066800" y="1371600"/>
            <a:ext cx="7831138" cy="5181600"/>
          </a:xfrm>
        </p:spPr>
        <p:txBody>
          <a:bodyPr/>
          <a:lstStyle/>
          <a:p>
            <a:pPr marL="0" indent="0">
              <a:lnSpc>
                <a:spcPct val="80000"/>
              </a:lnSpc>
              <a:buFontTx/>
              <a:buNone/>
            </a:pPr>
            <a:r>
              <a:rPr lang="en-US" altLang="af-ZA" sz="2400" b="1" dirty="0"/>
              <a:t>E-Commerce</a:t>
            </a:r>
            <a:r>
              <a:rPr lang="en-US" altLang="af-ZA" sz="2400" dirty="0"/>
              <a:t> – the buying and selling of goods and services by using the Internet. </a:t>
            </a:r>
          </a:p>
          <a:p>
            <a:pPr marL="0" indent="0">
              <a:lnSpc>
                <a:spcPct val="80000"/>
              </a:lnSpc>
              <a:buFontTx/>
              <a:buNone/>
            </a:pPr>
            <a:endParaRPr lang="en-US" altLang="af-ZA" sz="1800" dirty="0"/>
          </a:p>
          <a:p>
            <a:pPr marL="0" indent="0">
              <a:lnSpc>
                <a:spcPct val="80000"/>
              </a:lnSpc>
              <a:buFontTx/>
              <a:buNone/>
            </a:pPr>
            <a:r>
              <a:rPr lang="en-US" altLang="af-ZA" sz="2400" b="1" dirty="0"/>
              <a:t>E-Business</a:t>
            </a:r>
            <a:r>
              <a:rPr lang="en-US" altLang="af-ZA" sz="2400" dirty="0"/>
              <a:t> – the use of the Internet to conduct and support day-to-day business activities. </a:t>
            </a:r>
          </a:p>
          <a:p>
            <a:pPr marL="0" indent="0">
              <a:lnSpc>
                <a:spcPct val="80000"/>
              </a:lnSpc>
              <a:buFontTx/>
              <a:buNone/>
            </a:pPr>
            <a:endParaRPr lang="en-US" altLang="af-ZA" sz="1800" dirty="0"/>
          </a:p>
          <a:p>
            <a:pPr marL="0" indent="0">
              <a:lnSpc>
                <a:spcPct val="80000"/>
              </a:lnSpc>
              <a:buFontTx/>
              <a:buNone/>
            </a:pPr>
            <a:r>
              <a:rPr lang="en-US" altLang="af-ZA" sz="2400" dirty="0"/>
              <a:t>Types of e-commerce and e-business</a:t>
            </a:r>
          </a:p>
          <a:p>
            <a:pPr lvl="1">
              <a:lnSpc>
                <a:spcPct val="80000"/>
              </a:lnSpc>
            </a:pPr>
            <a:r>
              <a:rPr lang="en-US" altLang="af-ZA" sz="2000" dirty="0"/>
              <a:t>Marketing of corporate image, products, and services</a:t>
            </a:r>
          </a:p>
          <a:p>
            <a:pPr lvl="1">
              <a:lnSpc>
                <a:spcPct val="80000"/>
              </a:lnSpc>
            </a:pPr>
            <a:r>
              <a:rPr lang="en-US" altLang="af-ZA" sz="2000" dirty="0"/>
              <a:t>Business-to-consumer (B2C)</a:t>
            </a:r>
          </a:p>
          <a:p>
            <a:pPr lvl="1">
              <a:lnSpc>
                <a:spcPct val="80000"/>
              </a:lnSpc>
            </a:pPr>
            <a:r>
              <a:rPr lang="en-US" altLang="af-ZA" sz="2000" dirty="0"/>
              <a:t>Business-to-business (B2B)</a:t>
            </a:r>
          </a:p>
          <a:p>
            <a:pPr marL="0" indent="0">
              <a:lnSpc>
                <a:spcPct val="80000"/>
              </a:lnSpc>
              <a:buFontTx/>
              <a:buNone/>
            </a:pPr>
            <a:endParaRPr lang="en-US" altLang="af-ZA" sz="2000" dirty="0"/>
          </a:p>
          <a:p>
            <a:pPr marL="0" indent="0">
              <a:lnSpc>
                <a:spcPct val="80000"/>
              </a:lnSpc>
              <a:buFontTx/>
              <a:buNone/>
            </a:pPr>
            <a:r>
              <a:rPr lang="en-US" altLang="af-ZA" sz="2400" dirty="0"/>
              <a:t>Impact on information systems</a:t>
            </a:r>
          </a:p>
          <a:p>
            <a:pPr lvl="1">
              <a:lnSpc>
                <a:spcPct val="80000"/>
              </a:lnSpc>
            </a:pPr>
            <a:r>
              <a:rPr lang="en-US" altLang="af-ZA" sz="2000" dirty="0"/>
              <a:t>Most new information systems are being designed for an Internet (or intranet) architecture</a:t>
            </a:r>
          </a:p>
          <a:p>
            <a:pPr lvl="1">
              <a:lnSpc>
                <a:spcPct val="80000"/>
              </a:lnSpc>
            </a:pPr>
            <a:r>
              <a:rPr lang="en-US" altLang="af-ZA" sz="2000" dirty="0"/>
              <a:t>Since the only client-side software is a web browser, the choice of client operating system is becoming less important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Classwork</a:t>
            </a:r>
            <a:endParaRPr lang="af-ZA" dirty="0"/>
          </a:p>
        </p:txBody>
      </p:sp>
      <p:sp>
        <p:nvSpPr>
          <p:cNvPr id="3" name="Content Placeholder 2"/>
          <p:cNvSpPr>
            <a:spLocks noGrp="1"/>
          </p:cNvSpPr>
          <p:nvPr>
            <p:ph idx="1"/>
          </p:nvPr>
        </p:nvSpPr>
        <p:spPr>
          <a:xfrm>
            <a:off x="990600" y="1295400"/>
            <a:ext cx="8153400" cy="4953000"/>
          </a:xfrm>
        </p:spPr>
        <p:txBody>
          <a:bodyPr/>
          <a:lstStyle/>
          <a:p>
            <a:pPr marL="0" indent="0">
              <a:buNone/>
            </a:pPr>
            <a:r>
              <a:rPr lang="en-US" dirty="0" smtClean="0"/>
              <a:t>Problems and Exercises No 6 P 38</a:t>
            </a:r>
          </a:p>
          <a:p>
            <a:pPr marL="0" indent="0">
              <a:buNone/>
            </a:pPr>
            <a:r>
              <a:rPr lang="en-US" sz="1800" dirty="0"/>
              <a:t>B2C applications are designed and used by businesses to sell products or</a:t>
            </a:r>
          </a:p>
          <a:p>
            <a:pPr marL="0" indent="0">
              <a:buNone/>
            </a:pPr>
            <a:r>
              <a:rPr lang="en-US" sz="1800" dirty="0"/>
              <a:t>services directly to consumers. They may or may not have a </a:t>
            </a:r>
            <a:r>
              <a:rPr lang="en-US" sz="1800" dirty="0" smtClean="0"/>
              <a:t>brick-and mortar</a:t>
            </a:r>
            <a:r>
              <a:rPr lang="en-US" sz="1800" dirty="0"/>
              <a:t>,</a:t>
            </a:r>
          </a:p>
          <a:p>
            <a:pPr marL="0" indent="0">
              <a:buNone/>
            </a:pPr>
            <a:r>
              <a:rPr lang="en-US" sz="1800" dirty="0"/>
              <a:t>i.e., physical store(s), presence also. Well-known examples include</a:t>
            </a:r>
          </a:p>
          <a:p>
            <a:pPr marL="0" indent="0">
              <a:buNone/>
            </a:pPr>
            <a:r>
              <a:rPr lang="en-US" sz="1800" dirty="0"/>
              <a:t>www.amazon.com, which started as a web-only business and does not have</a:t>
            </a:r>
          </a:p>
          <a:p>
            <a:pPr marL="0" indent="0">
              <a:buNone/>
            </a:pPr>
            <a:r>
              <a:rPr lang="en-US" sz="1800" dirty="0"/>
              <a:t>a physical sales presence, and traditional brick-and-mortar stores which</a:t>
            </a:r>
          </a:p>
          <a:p>
            <a:pPr marL="0" indent="0">
              <a:buNone/>
            </a:pPr>
            <a:r>
              <a:rPr lang="en-US" sz="1800" dirty="0"/>
              <a:t>have added a website, such as www.sears.com.</a:t>
            </a:r>
          </a:p>
          <a:p>
            <a:pPr marL="0" indent="0">
              <a:buNone/>
            </a:pPr>
            <a:r>
              <a:rPr lang="en-US" sz="1800" dirty="0"/>
              <a:t>Similarly, businesses may also use B2B applications to target other businesses</a:t>
            </a:r>
          </a:p>
          <a:p>
            <a:pPr marL="0" indent="0">
              <a:buNone/>
            </a:pPr>
            <a:r>
              <a:rPr lang="en-US" sz="1800" dirty="0"/>
              <a:t>for their products or services. Examples include information services</a:t>
            </a:r>
          </a:p>
          <a:p>
            <a:pPr marL="0" indent="0">
              <a:buNone/>
            </a:pPr>
            <a:r>
              <a:rPr lang="en-US" sz="1800" dirty="0"/>
              <a:t>such as www.gartner.com or industrial supply companies such as</a:t>
            </a:r>
          </a:p>
          <a:p>
            <a:pPr marL="0" indent="0">
              <a:buNone/>
            </a:pPr>
            <a:r>
              <a:rPr lang="af-ZA" sz="1800" dirty="0"/>
              <a:t>www.vikingofficesupply.com</a:t>
            </a:r>
          </a:p>
          <a:p>
            <a:pPr marL="0" indent="0">
              <a:buNone/>
            </a:pPr>
            <a:r>
              <a:rPr lang="en-US" sz="1800" dirty="0"/>
              <a:t>Some companies may have hybrid applications which target both consumers</a:t>
            </a:r>
          </a:p>
          <a:p>
            <a:pPr marL="0" indent="0">
              <a:buNone/>
            </a:pPr>
            <a:r>
              <a:rPr lang="en-US" sz="1800" dirty="0"/>
              <a:t>and businesses. Examples include home and office supply houses such</a:t>
            </a:r>
          </a:p>
          <a:p>
            <a:pPr marL="0" indent="0">
              <a:buNone/>
            </a:pPr>
            <a:r>
              <a:rPr lang="en-US" sz="1800" dirty="0"/>
              <a:t>as www.staples.com or high-technology companies such as</a:t>
            </a:r>
          </a:p>
          <a:p>
            <a:pPr marL="0" indent="0">
              <a:buNone/>
            </a:pPr>
            <a:r>
              <a:rPr lang="af-ZA" sz="1800" dirty="0"/>
              <a:t>www.microsoft.com.</a:t>
            </a:r>
          </a:p>
        </p:txBody>
      </p:sp>
      <p:sp>
        <p:nvSpPr>
          <p:cNvPr id="4" name="Slide Number Placeholder 3"/>
          <p:cNvSpPr>
            <a:spLocks noGrp="1"/>
          </p:cNvSpPr>
          <p:nvPr>
            <p:ph type="sldNum" sz="quarter" idx="10"/>
          </p:nvPr>
        </p:nvSpPr>
        <p:spPr/>
        <p:txBody>
          <a:bodyPr/>
          <a:lstStyle/>
          <a:p>
            <a:r>
              <a:rPr lang="en-US" altLang="af-ZA" smtClean="0"/>
              <a:t>1-</a:t>
            </a:r>
            <a:fld id="{88903DC3-126E-4BDC-9D62-BDDA87C38786}" type="slidenum">
              <a:rPr lang="en-US" altLang="af-ZA" smtClean="0"/>
              <a:pPr/>
              <a:t>45</a:t>
            </a:fld>
            <a:endParaRPr lang="en-US" altLang="af-ZA"/>
          </a:p>
        </p:txBody>
      </p:sp>
    </p:spTree>
    <p:extLst>
      <p:ext uri="{BB962C8B-B14F-4D97-AF65-F5344CB8AC3E}">
        <p14:creationId xmlns:p14="http://schemas.microsoft.com/office/powerpoint/2010/main" val="416620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af-ZA"/>
              <a:t>1-</a:t>
            </a:r>
            <a:fld id="{7F3554B9-D014-441C-A027-D9AE6F15E573}" type="slidenum">
              <a:rPr lang="en-US" altLang="af-ZA"/>
              <a:pPr/>
              <a:t>46</a:t>
            </a:fld>
            <a:endParaRPr lang="en-US" altLang="af-ZA"/>
          </a:p>
        </p:txBody>
      </p:sp>
      <p:sp>
        <p:nvSpPr>
          <p:cNvPr id="113666" name="Rectangle 2"/>
          <p:cNvSpPr>
            <a:spLocks noGrp="1" noChangeArrowheads="1"/>
          </p:cNvSpPr>
          <p:nvPr>
            <p:ph type="title"/>
          </p:nvPr>
        </p:nvSpPr>
        <p:spPr/>
        <p:txBody>
          <a:bodyPr/>
          <a:lstStyle/>
          <a:p>
            <a:r>
              <a:rPr lang="en-US" altLang="af-ZA"/>
              <a:t>Security and Privacy</a:t>
            </a:r>
          </a:p>
        </p:txBody>
      </p:sp>
      <p:sp>
        <p:nvSpPr>
          <p:cNvPr id="113667" name="Rectangle 3"/>
          <p:cNvSpPr>
            <a:spLocks noGrp="1" noChangeArrowheads="1"/>
          </p:cNvSpPr>
          <p:nvPr>
            <p:ph type="body" idx="1"/>
          </p:nvPr>
        </p:nvSpPr>
        <p:spPr>
          <a:xfrm>
            <a:off x="1143000" y="1371600"/>
            <a:ext cx="7754938" cy="5181600"/>
          </a:xfrm>
        </p:spPr>
        <p:txBody>
          <a:bodyPr/>
          <a:lstStyle/>
          <a:p>
            <a:pPr marL="0" indent="0">
              <a:lnSpc>
                <a:spcPct val="80000"/>
              </a:lnSpc>
              <a:buFontTx/>
              <a:buNone/>
            </a:pPr>
            <a:r>
              <a:rPr lang="en-US" altLang="af-ZA" sz="2800" dirty="0"/>
              <a:t>Security</a:t>
            </a:r>
          </a:p>
          <a:p>
            <a:pPr lvl="1">
              <a:lnSpc>
                <a:spcPct val="80000"/>
              </a:lnSpc>
            </a:pPr>
            <a:r>
              <a:rPr lang="en-US" altLang="af-ZA" sz="2400" dirty="0"/>
              <a:t>How will the business continue in the </a:t>
            </a:r>
            <a:r>
              <a:rPr lang="en-US" altLang="af-ZA" sz="2400" dirty="0" smtClean="0"/>
              <a:t>event </a:t>
            </a:r>
            <a:r>
              <a:rPr lang="en-US" altLang="af-ZA" sz="2400" dirty="0"/>
              <a:t>of a security breach, terrorist attack, or disaster?</a:t>
            </a:r>
          </a:p>
          <a:p>
            <a:pPr lvl="1">
              <a:lnSpc>
                <a:spcPct val="80000"/>
              </a:lnSpc>
            </a:pPr>
            <a:r>
              <a:rPr lang="en-US" altLang="af-ZA" sz="2400" dirty="0"/>
              <a:t>How can the business protect its digital assets from outside threats?</a:t>
            </a:r>
          </a:p>
          <a:p>
            <a:pPr marL="0" indent="0">
              <a:lnSpc>
                <a:spcPct val="80000"/>
              </a:lnSpc>
              <a:buFontTx/>
              <a:buNone/>
            </a:pPr>
            <a:endParaRPr lang="en-US" altLang="af-ZA" sz="2400" dirty="0"/>
          </a:p>
          <a:p>
            <a:pPr marL="0" indent="0">
              <a:lnSpc>
                <a:spcPct val="80000"/>
              </a:lnSpc>
              <a:buFontTx/>
              <a:buNone/>
            </a:pPr>
            <a:r>
              <a:rPr lang="en-US" altLang="af-ZA" sz="2800" dirty="0"/>
              <a:t>Privacy</a:t>
            </a:r>
          </a:p>
          <a:p>
            <a:pPr lvl="1">
              <a:lnSpc>
                <a:spcPct val="80000"/>
              </a:lnSpc>
            </a:pPr>
            <a:r>
              <a:rPr lang="en-US" altLang="af-ZA" sz="2400" dirty="0"/>
              <a:t>Consumer demands for privacy in e-commerce transactions</a:t>
            </a:r>
          </a:p>
          <a:p>
            <a:pPr lvl="1">
              <a:lnSpc>
                <a:spcPct val="80000"/>
              </a:lnSpc>
            </a:pPr>
            <a:r>
              <a:rPr lang="en-US" altLang="af-ZA" sz="2400" dirty="0"/>
              <a:t>Government requirements</a:t>
            </a:r>
          </a:p>
          <a:p>
            <a:pPr marL="0" indent="0">
              <a:lnSpc>
                <a:spcPct val="80000"/>
              </a:lnSpc>
              <a:buFontTx/>
              <a:buNone/>
            </a:pPr>
            <a:endParaRPr lang="en-US" altLang="af-ZA" sz="2400" dirty="0"/>
          </a:p>
          <a:p>
            <a:pPr marL="0" indent="0">
              <a:lnSpc>
                <a:spcPct val="80000"/>
              </a:lnSpc>
              <a:buFontTx/>
              <a:buNone/>
            </a:pPr>
            <a:r>
              <a:rPr lang="en-US" altLang="af-ZA" sz="2800" dirty="0"/>
              <a:t>Impact on information systems</a:t>
            </a:r>
          </a:p>
          <a:p>
            <a:pPr lvl="1">
              <a:lnSpc>
                <a:spcPct val="80000"/>
              </a:lnSpc>
            </a:pPr>
            <a:r>
              <a:rPr lang="en-US" altLang="af-ZA" sz="2400" dirty="0"/>
              <a:t>Need to incorporate stringent security and privacy controls</a:t>
            </a:r>
            <a:endParaRPr lang="en-US" altLang="af-ZA" sz="20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af-ZA"/>
              <a:t>1-</a:t>
            </a:r>
            <a:fld id="{A0965632-F59F-4887-BA18-E12A7A0AE106}" type="slidenum">
              <a:rPr lang="en-US" altLang="af-ZA"/>
              <a:pPr/>
              <a:t>47</a:t>
            </a:fld>
            <a:endParaRPr lang="en-US" altLang="af-ZA"/>
          </a:p>
        </p:txBody>
      </p:sp>
      <p:sp>
        <p:nvSpPr>
          <p:cNvPr id="115714" name="Rectangle 2"/>
          <p:cNvSpPr>
            <a:spLocks noGrp="1" noChangeArrowheads="1"/>
          </p:cNvSpPr>
          <p:nvPr>
            <p:ph type="title"/>
          </p:nvPr>
        </p:nvSpPr>
        <p:spPr/>
        <p:txBody>
          <a:bodyPr/>
          <a:lstStyle/>
          <a:p>
            <a:r>
              <a:rPr lang="en-US" altLang="af-ZA"/>
              <a:t>Collaboration and Partnership</a:t>
            </a:r>
          </a:p>
        </p:txBody>
      </p:sp>
      <p:sp>
        <p:nvSpPr>
          <p:cNvPr id="115715" name="Rectangle 3"/>
          <p:cNvSpPr>
            <a:spLocks noGrp="1" noChangeArrowheads="1"/>
          </p:cNvSpPr>
          <p:nvPr>
            <p:ph type="body" idx="1"/>
          </p:nvPr>
        </p:nvSpPr>
        <p:spPr>
          <a:xfrm>
            <a:off x="1066800" y="1371600"/>
            <a:ext cx="7831138" cy="5181600"/>
          </a:xfrm>
        </p:spPr>
        <p:txBody>
          <a:bodyPr/>
          <a:lstStyle/>
          <a:p>
            <a:pPr marL="0" indent="0">
              <a:buFontTx/>
              <a:buNone/>
            </a:pPr>
            <a:r>
              <a:rPr lang="en-US" altLang="af-ZA" sz="2800"/>
              <a:t>Organizations seek to break down the walls that separate organizational departments and functions.</a:t>
            </a:r>
          </a:p>
          <a:p>
            <a:pPr marL="0" indent="0">
              <a:buFontTx/>
              <a:buNone/>
            </a:pPr>
            <a:endParaRPr lang="en-US" altLang="af-ZA" sz="2800"/>
          </a:p>
          <a:p>
            <a:pPr marL="0" indent="0">
              <a:buFontTx/>
              <a:buNone/>
            </a:pPr>
            <a:r>
              <a:rPr lang="en-US" altLang="af-ZA" sz="2800"/>
              <a:t>Organizations collaborate with outside business partners and even competitors.</a:t>
            </a:r>
          </a:p>
          <a:p>
            <a:pPr marL="0" indent="0">
              <a:buFontTx/>
              <a:buNone/>
            </a:pPr>
            <a:endParaRPr lang="en-US" altLang="af-ZA" sz="2800"/>
          </a:p>
          <a:p>
            <a:pPr marL="0" indent="0">
              <a:buFontTx/>
              <a:buNone/>
            </a:pPr>
            <a:r>
              <a:rPr lang="en-US" altLang="af-ZA" sz="2800"/>
              <a:t>Impact on information systems</a:t>
            </a:r>
          </a:p>
          <a:p>
            <a:pPr lvl="1"/>
            <a:r>
              <a:rPr lang="en-US" altLang="af-ZA" sz="2400"/>
              <a:t>Need to provide secure, external access</a:t>
            </a:r>
          </a:p>
          <a:p>
            <a:pPr lvl="1"/>
            <a:r>
              <a:rPr lang="en-US" altLang="af-ZA" sz="2400"/>
              <a:t>Need to pass data between different information systems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af-ZA"/>
              <a:t>1-</a:t>
            </a:r>
            <a:fld id="{7804E1A3-7DA1-4EC9-89B6-6D2204F9DC7F}" type="slidenum">
              <a:rPr lang="en-US" altLang="af-ZA"/>
              <a:pPr/>
              <a:t>48</a:t>
            </a:fld>
            <a:endParaRPr lang="en-US" altLang="af-ZA"/>
          </a:p>
        </p:txBody>
      </p:sp>
      <p:sp>
        <p:nvSpPr>
          <p:cNvPr id="117762" name="Rectangle 2"/>
          <p:cNvSpPr>
            <a:spLocks noGrp="1" noChangeArrowheads="1"/>
          </p:cNvSpPr>
          <p:nvPr>
            <p:ph type="title"/>
          </p:nvPr>
        </p:nvSpPr>
        <p:spPr/>
        <p:txBody>
          <a:bodyPr/>
          <a:lstStyle/>
          <a:p>
            <a:r>
              <a:rPr lang="en-US" altLang="af-ZA"/>
              <a:t>Knowledge Asset Management</a:t>
            </a:r>
          </a:p>
        </p:txBody>
      </p:sp>
      <p:sp>
        <p:nvSpPr>
          <p:cNvPr id="117763" name="Rectangle 3"/>
          <p:cNvSpPr>
            <a:spLocks noGrp="1" noChangeArrowheads="1"/>
          </p:cNvSpPr>
          <p:nvPr>
            <p:ph type="body" idx="1"/>
          </p:nvPr>
        </p:nvSpPr>
        <p:spPr>
          <a:xfrm>
            <a:off x="1143000" y="1371600"/>
            <a:ext cx="7754938" cy="5181600"/>
          </a:xfrm>
        </p:spPr>
        <p:txBody>
          <a:bodyPr/>
          <a:lstStyle/>
          <a:p>
            <a:pPr marL="0" indent="0">
              <a:lnSpc>
                <a:spcPct val="80000"/>
              </a:lnSpc>
              <a:buFontTx/>
              <a:buNone/>
            </a:pPr>
            <a:r>
              <a:rPr lang="en-US" altLang="af-ZA" sz="2400" b="1"/>
              <a:t>Data</a:t>
            </a:r>
            <a:r>
              <a:rPr lang="en-US" altLang="af-ZA" sz="2400"/>
              <a:t> – raw facts about people, places, events, and things that are of importance in an organization. </a:t>
            </a:r>
          </a:p>
          <a:p>
            <a:pPr marL="0" indent="0">
              <a:lnSpc>
                <a:spcPct val="80000"/>
              </a:lnSpc>
              <a:buFontTx/>
              <a:buNone/>
            </a:pPr>
            <a:endParaRPr lang="en-US" altLang="af-ZA" sz="1800"/>
          </a:p>
          <a:p>
            <a:pPr marL="0" indent="0">
              <a:lnSpc>
                <a:spcPct val="80000"/>
              </a:lnSpc>
              <a:buFontTx/>
              <a:buNone/>
            </a:pPr>
            <a:r>
              <a:rPr lang="en-US" altLang="af-ZA" sz="2400" b="1"/>
              <a:t>Information</a:t>
            </a:r>
            <a:r>
              <a:rPr lang="en-US" altLang="af-ZA" sz="2400"/>
              <a:t> – data that has been processed or reorganized into a more meaningful form for someone. </a:t>
            </a:r>
          </a:p>
          <a:p>
            <a:pPr marL="0" indent="0">
              <a:lnSpc>
                <a:spcPct val="80000"/>
              </a:lnSpc>
              <a:buFontTx/>
              <a:buNone/>
            </a:pPr>
            <a:endParaRPr lang="en-US" altLang="af-ZA" sz="1800"/>
          </a:p>
          <a:p>
            <a:pPr marL="0" indent="0">
              <a:lnSpc>
                <a:spcPct val="80000"/>
              </a:lnSpc>
              <a:buFontTx/>
              <a:buNone/>
            </a:pPr>
            <a:r>
              <a:rPr lang="en-US" altLang="af-ZA" sz="2400" b="1"/>
              <a:t>Knowledge</a:t>
            </a:r>
            <a:r>
              <a:rPr lang="en-US" altLang="af-ZA" sz="2400"/>
              <a:t> – data and information that is further refined based on the facts, truths, beliefs, judgments, experiences, and expertise of the recipient. </a:t>
            </a:r>
          </a:p>
          <a:p>
            <a:pPr marL="0" indent="0">
              <a:lnSpc>
                <a:spcPct val="80000"/>
              </a:lnSpc>
              <a:buFontTx/>
              <a:buNone/>
            </a:pPr>
            <a:endParaRPr lang="en-US" altLang="af-ZA" sz="1800"/>
          </a:p>
          <a:p>
            <a:pPr marL="0" indent="0">
              <a:lnSpc>
                <a:spcPct val="80000"/>
              </a:lnSpc>
              <a:buFontTx/>
              <a:buNone/>
            </a:pPr>
            <a:r>
              <a:rPr lang="en-US" altLang="af-ZA" sz="2400" b="1"/>
              <a:t>Knowledge Asset Management</a:t>
            </a:r>
          </a:p>
          <a:p>
            <a:pPr lvl="1">
              <a:lnSpc>
                <a:spcPct val="80000"/>
              </a:lnSpc>
            </a:pPr>
            <a:r>
              <a:rPr lang="en-US" altLang="af-ZA" sz="1800"/>
              <a:t>Recognizes that data, information, and knowledge are critical business resources</a:t>
            </a:r>
          </a:p>
          <a:p>
            <a:pPr lvl="1">
              <a:lnSpc>
                <a:spcPct val="80000"/>
              </a:lnSpc>
            </a:pPr>
            <a:r>
              <a:rPr lang="en-US" altLang="af-ZA" sz="1800"/>
              <a:t>Asks: “How can the organization manage and share knowledge for competitive advantage?”</a:t>
            </a:r>
          </a:p>
          <a:p>
            <a:pPr lvl="1">
              <a:lnSpc>
                <a:spcPct val="80000"/>
              </a:lnSpc>
            </a:pPr>
            <a:r>
              <a:rPr lang="en-US" altLang="af-ZA" sz="1800"/>
              <a:t>Strives to integrate the data and information that can create and preserve knowledge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af-ZA"/>
              <a:t>1-</a:t>
            </a:r>
            <a:fld id="{B0B6AA5E-2B04-4F08-A7AE-35A1715A639B}" type="slidenum">
              <a:rPr lang="en-US" altLang="af-ZA"/>
              <a:pPr/>
              <a:t>49</a:t>
            </a:fld>
            <a:endParaRPr lang="en-US" altLang="af-ZA"/>
          </a:p>
        </p:txBody>
      </p:sp>
      <p:sp>
        <p:nvSpPr>
          <p:cNvPr id="119810" name="Rectangle 2"/>
          <p:cNvSpPr>
            <a:spLocks noGrp="1" noChangeArrowheads="1"/>
          </p:cNvSpPr>
          <p:nvPr>
            <p:ph type="title"/>
          </p:nvPr>
        </p:nvSpPr>
        <p:spPr/>
        <p:txBody>
          <a:bodyPr/>
          <a:lstStyle/>
          <a:p>
            <a:r>
              <a:rPr lang="en-US" altLang="af-ZA"/>
              <a:t>Continuous Improvement and </a:t>
            </a:r>
            <a:br>
              <a:rPr lang="en-US" altLang="af-ZA"/>
            </a:br>
            <a:r>
              <a:rPr lang="en-US" altLang="af-ZA"/>
              <a:t>Total Quality Management</a:t>
            </a:r>
          </a:p>
        </p:txBody>
      </p:sp>
      <p:sp>
        <p:nvSpPr>
          <p:cNvPr id="119811" name="Rectangle 3"/>
          <p:cNvSpPr>
            <a:spLocks noGrp="1" noChangeArrowheads="1"/>
          </p:cNvSpPr>
          <p:nvPr>
            <p:ph type="body" idx="1"/>
          </p:nvPr>
        </p:nvSpPr>
        <p:spPr>
          <a:xfrm>
            <a:off x="914400" y="1757363"/>
            <a:ext cx="8153400" cy="4795837"/>
          </a:xfrm>
        </p:spPr>
        <p:txBody>
          <a:bodyPr/>
          <a:lstStyle/>
          <a:p>
            <a:pPr marL="0" indent="0">
              <a:lnSpc>
                <a:spcPct val="80000"/>
              </a:lnSpc>
              <a:buFontTx/>
              <a:buNone/>
            </a:pPr>
            <a:r>
              <a:rPr lang="en-US" altLang="af-ZA" sz="2400" b="1" dirty="0"/>
              <a:t>Business Processes </a:t>
            </a:r>
            <a:r>
              <a:rPr lang="en-US" altLang="af-ZA" sz="2400" dirty="0"/>
              <a:t>– Tasks that respond to business events (e.g., an order). Business processes are the work, procedures, and rules required to complete the business tasks, independent of any information technology used to automate or support them.</a:t>
            </a:r>
          </a:p>
          <a:p>
            <a:pPr marL="0" indent="0">
              <a:lnSpc>
                <a:spcPct val="80000"/>
              </a:lnSpc>
              <a:buFontTx/>
              <a:buNone/>
            </a:pPr>
            <a:endParaRPr lang="en-US" altLang="af-ZA" sz="2400" dirty="0"/>
          </a:p>
          <a:p>
            <a:pPr marL="0" indent="0">
              <a:lnSpc>
                <a:spcPct val="80000"/>
              </a:lnSpc>
              <a:buFontTx/>
              <a:buNone/>
            </a:pPr>
            <a:r>
              <a:rPr lang="en-US" altLang="af-ZA" sz="2400" b="1" dirty="0"/>
              <a:t>Continuous process improvement</a:t>
            </a:r>
            <a:r>
              <a:rPr lang="en-US" altLang="af-ZA" sz="2400" dirty="0"/>
              <a:t> (CPI) – The continuous monitoring of business processes to effect </a:t>
            </a:r>
            <a:r>
              <a:rPr lang="en-US" altLang="af-ZA" sz="2400" dirty="0">
                <a:solidFill>
                  <a:schemeClr val="accent6">
                    <a:lumMod val="60000"/>
                    <a:lumOff val="40000"/>
                  </a:schemeClr>
                </a:solidFill>
              </a:rPr>
              <a:t>small but measurable </a:t>
            </a:r>
            <a:r>
              <a:rPr lang="en-US" altLang="af-ZA" sz="2400" dirty="0"/>
              <a:t>improvements in cost reduction and value added.</a:t>
            </a:r>
          </a:p>
          <a:p>
            <a:pPr marL="0" indent="0">
              <a:lnSpc>
                <a:spcPct val="80000"/>
              </a:lnSpc>
              <a:buFontTx/>
              <a:buNone/>
            </a:pPr>
            <a:endParaRPr lang="en-US" altLang="af-ZA" sz="2400" dirty="0"/>
          </a:p>
          <a:p>
            <a:pPr marL="0" indent="0">
              <a:lnSpc>
                <a:spcPct val="80000"/>
              </a:lnSpc>
              <a:buFontTx/>
              <a:buNone/>
            </a:pPr>
            <a:r>
              <a:rPr lang="en-US" altLang="af-ZA" sz="2400" b="1" dirty="0"/>
              <a:t>Total quality management</a:t>
            </a:r>
            <a:r>
              <a:rPr lang="en-US" altLang="af-ZA" sz="2400" dirty="0"/>
              <a:t> (TQM) – a comprehensive approach to facilitating quality improvements and management within a business.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af-ZA"/>
              <a:t>1-</a:t>
            </a:r>
            <a:fld id="{4EA29400-9A0B-4527-AFC3-4CEBE93DA4F1}" type="slidenum">
              <a:rPr lang="en-US" altLang="af-ZA"/>
              <a:pPr/>
              <a:t>5</a:t>
            </a:fld>
            <a:endParaRPr lang="en-US" altLang="af-ZA"/>
          </a:p>
        </p:txBody>
      </p:sp>
      <p:sp>
        <p:nvSpPr>
          <p:cNvPr id="72706" name="Rectangle 2"/>
          <p:cNvSpPr>
            <a:spLocks noGrp="1" noChangeArrowheads="1"/>
          </p:cNvSpPr>
          <p:nvPr>
            <p:ph type="title"/>
          </p:nvPr>
        </p:nvSpPr>
        <p:spPr/>
        <p:txBody>
          <a:bodyPr/>
          <a:lstStyle/>
          <a:p>
            <a:r>
              <a:rPr lang="en-US" altLang="af-ZA"/>
              <a:t>A Framework for Systems Analysis and Design</a:t>
            </a:r>
          </a:p>
        </p:txBody>
      </p:sp>
      <p:sp>
        <p:nvSpPr>
          <p:cNvPr id="72707" name="Rectangle 3"/>
          <p:cNvSpPr>
            <a:spLocks noGrp="1" noChangeArrowheads="1"/>
          </p:cNvSpPr>
          <p:nvPr>
            <p:ph type="body" idx="1"/>
          </p:nvPr>
        </p:nvSpPr>
        <p:spPr>
          <a:xfrm>
            <a:off x="914400" y="1757363"/>
            <a:ext cx="8153400" cy="4638675"/>
          </a:xfrm>
        </p:spPr>
        <p:txBody>
          <a:bodyPr/>
          <a:lstStyle/>
          <a:p>
            <a:pPr marL="0" indent="0">
              <a:lnSpc>
                <a:spcPct val="90000"/>
              </a:lnSpc>
              <a:buFontTx/>
              <a:buNone/>
            </a:pPr>
            <a:r>
              <a:rPr lang="en-US" altLang="af-ZA" sz="2400" dirty="0"/>
              <a:t>A </a:t>
            </a:r>
            <a:r>
              <a:rPr lang="en-US" altLang="af-ZA" sz="2400" b="1" dirty="0"/>
              <a:t>system</a:t>
            </a:r>
            <a:r>
              <a:rPr lang="en-US" altLang="af-ZA" sz="2400" dirty="0"/>
              <a:t> is a </a:t>
            </a:r>
            <a:r>
              <a:rPr lang="en-US" altLang="af-ZA" sz="2400" dirty="0">
                <a:solidFill>
                  <a:schemeClr val="accent6">
                    <a:lumMod val="60000"/>
                    <a:lumOff val="40000"/>
                  </a:schemeClr>
                </a:solidFill>
              </a:rPr>
              <a:t>group of interrelated components </a:t>
            </a:r>
            <a:r>
              <a:rPr lang="en-US" altLang="af-ZA" sz="2400" dirty="0"/>
              <a:t>that function together to achieve a desired result.</a:t>
            </a:r>
          </a:p>
          <a:p>
            <a:pPr marL="457200" lvl="1" indent="0">
              <a:lnSpc>
                <a:spcPct val="90000"/>
              </a:lnSpc>
              <a:buFontTx/>
              <a:buNone/>
            </a:pPr>
            <a:endParaRPr lang="en-US" altLang="af-ZA" sz="2000" dirty="0"/>
          </a:p>
          <a:p>
            <a:pPr marL="0" indent="0">
              <a:lnSpc>
                <a:spcPct val="90000"/>
              </a:lnSpc>
              <a:buFontTx/>
              <a:buNone/>
            </a:pPr>
            <a:r>
              <a:rPr lang="en-US" altLang="af-ZA" sz="2400" dirty="0" smtClean="0"/>
              <a:t>An </a:t>
            </a:r>
            <a:r>
              <a:rPr lang="en-US" altLang="af-ZA" sz="2400" b="1" dirty="0"/>
              <a:t>information system</a:t>
            </a:r>
            <a:r>
              <a:rPr lang="en-US" altLang="af-ZA" sz="2400" dirty="0"/>
              <a:t> (IS) is an </a:t>
            </a:r>
            <a:r>
              <a:rPr lang="en-US" altLang="af-ZA" sz="2400" dirty="0">
                <a:solidFill>
                  <a:schemeClr val="accent6">
                    <a:lumMod val="60000"/>
                    <a:lumOff val="40000"/>
                  </a:schemeClr>
                </a:solidFill>
              </a:rPr>
              <a:t>arrangement of people, data, processes, and information technology </a:t>
            </a:r>
            <a:r>
              <a:rPr lang="en-US" altLang="af-ZA" sz="2400" dirty="0"/>
              <a:t>that interact to collect, process, store, and provide as output the information needed to support an organization.</a:t>
            </a:r>
            <a:br>
              <a:rPr lang="en-US" altLang="af-ZA" sz="2400" dirty="0"/>
            </a:br>
            <a:endParaRPr lang="en-US" altLang="af-ZA" sz="2400" dirty="0"/>
          </a:p>
          <a:p>
            <a:pPr marL="0" indent="0">
              <a:lnSpc>
                <a:spcPct val="90000"/>
              </a:lnSpc>
              <a:buFontTx/>
              <a:buNone/>
            </a:pPr>
            <a:r>
              <a:rPr lang="en-US" altLang="af-ZA" sz="2400" b="1" dirty="0"/>
              <a:t>Information technology</a:t>
            </a:r>
            <a:r>
              <a:rPr lang="en-US" altLang="af-ZA" sz="2400" dirty="0"/>
              <a:t> is a contemporary term that describes </a:t>
            </a:r>
            <a:r>
              <a:rPr lang="en-US" altLang="af-ZA" sz="2400" dirty="0">
                <a:solidFill>
                  <a:schemeClr val="accent6">
                    <a:lumMod val="60000"/>
                    <a:lumOff val="40000"/>
                  </a:schemeClr>
                </a:solidFill>
              </a:rPr>
              <a:t>the combination of computer technology </a:t>
            </a:r>
            <a:r>
              <a:rPr lang="en-US" altLang="af-ZA" sz="2400" dirty="0"/>
              <a:t>(hardware and software) </a:t>
            </a:r>
            <a:r>
              <a:rPr lang="en-US" altLang="af-ZA" sz="2400" dirty="0">
                <a:solidFill>
                  <a:schemeClr val="accent6">
                    <a:lumMod val="60000"/>
                    <a:lumOff val="40000"/>
                  </a:schemeClr>
                </a:solidFill>
              </a:rPr>
              <a:t>with telecommunications technology</a:t>
            </a:r>
            <a:r>
              <a:rPr lang="en-US" altLang="af-ZA" sz="2400" dirty="0"/>
              <a:t> (data, image, and voice networks).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af-ZA"/>
              <a:t>1-</a:t>
            </a:r>
            <a:fld id="{87526353-AB21-4650-A125-8924AF629A7E}" type="slidenum">
              <a:rPr lang="en-US" altLang="af-ZA"/>
              <a:pPr/>
              <a:t>50</a:t>
            </a:fld>
            <a:endParaRPr lang="en-US" altLang="af-ZA"/>
          </a:p>
        </p:txBody>
      </p:sp>
      <p:sp>
        <p:nvSpPr>
          <p:cNvPr id="121858" name="Rectangle 2"/>
          <p:cNvSpPr>
            <a:spLocks noGrp="1" noChangeArrowheads="1"/>
          </p:cNvSpPr>
          <p:nvPr>
            <p:ph type="title"/>
          </p:nvPr>
        </p:nvSpPr>
        <p:spPr/>
        <p:txBody>
          <a:bodyPr/>
          <a:lstStyle/>
          <a:p>
            <a:r>
              <a:rPr lang="en-US" altLang="af-ZA"/>
              <a:t>Business Process Redesign</a:t>
            </a:r>
          </a:p>
        </p:txBody>
      </p:sp>
      <p:sp>
        <p:nvSpPr>
          <p:cNvPr id="121859" name="Rectangle 3"/>
          <p:cNvSpPr>
            <a:spLocks noGrp="1" noChangeArrowheads="1"/>
          </p:cNvSpPr>
          <p:nvPr>
            <p:ph type="body" idx="1"/>
          </p:nvPr>
        </p:nvSpPr>
        <p:spPr>
          <a:xfrm>
            <a:off x="914400" y="1600200"/>
            <a:ext cx="8153400" cy="4010025"/>
          </a:xfrm>
        </p:spPr>
        <p:txBody>
          <a:bodyPr/>
          <a:lstStyle/>
          <a:p>
            <a:pPr marL="0" indent="0">
              <a:lnSpc>
                <a:spcPct val="120000"/>
              </a:lnSpc>
              <a:buFontTx/>
              <a:buNone/>
            </a:pPr>
            <a:r>
              <a:rPr lang="en-US" altLang="af-ZA" sz="2800" b="1" dirty="0"/>
              <a:t>Business process redesign</a:t>
            </a:r>
            <a:r>
              <a:rPr lang="en-US" altLang="af-ZA" sz="2800" dirty="0"/>
              <a:t> (BPR) is the study, analysis, and redesign of fundamental business processes to reduce costs and/or improve value added to the business.</a:t>
            </a:r>
          </a:p>
          <a:p>
            <a:pPr lvl="1">
              <a:lnSpc>
                <a:spcPct val="120000"/>
              </a:lnSpc>
            </a:pPr>
            <a:r>
              <a:rPr lang="en-US" altLang="af-ZA" sz="2400" dirty="0">
                <a:solidFill>
                  <a:schemeClr val="accent6">
                    <a:lumMod val="60000"/>
                    <a:lumOff val="40000"/>
                  </a:schemeClr>
                </a:solidFill>
              </a:rPr>
              <a:t>More substantial changes </a:t>
            </a:r>
            <a:r>
              <a:rPr lang="en-US" altLang="af-ZA" sz="2400" dirty="0"/>
              <a:t>and improvements than CPI</a:t>
            </a:r>
          </a:p>
          <a:p>
            <a:pPr lvl="1">
              <a:lnSpc>
                <a:spcPct val="120000"/>
              </a:lnSpc>
            </a:pPr>
            <a:r>
              <a:rPr lang="en-US" altLang="af-ZA" sz="2400" dirty="0"/>
              <a:t>Usually complemented by CPI</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af-ZA"/>
              <a:t>1-</a:t>
            </a:r>
            <a:fld id="{59F6F33C-A79E-4793-80E0-C9FD3860C2B8}" type="slidenum">
              <a:rPr lang="en-US" altLang="af-ZA"/>
              <a:pPr/>
              <a:t>51</a:t>
            </a:fld>
            <a:endParaRPr lang="en-US" altLang="af-ZA"/>
          </a:p>
        </p:txBody>
      </p:sp>
      <p:sp>
        <p:nvSpPr>
          <p:cNvPr id="123906" name="Rectangle 2"/>
          <p:cNvSpPr>
            <a:spLocks noGrp="1" noChangeArrowheads="1"/>
          </p:cNvSpPr>
          <p:nvPr>
            <p:ph type="title"/>
          </p:nvPr>
        </p:nvSpPr>
        <p:spPr/>
        <p:txBody>
          <a:bodyPr/>
          <a:lstStyle/>
          <a:p>
            <a:r>
              <a:rPr lang="en-US" altLang="af-ZA"/>
              <a:t>Technology Drivers for Today’s Information Systems</a:t>
            </a:r>
          </a:p>
        </p:txBody>
      </p:sp>
      <p:sp>
        <p:nvSpPr>
          <p:cNvPr id="123907" name="Rectangle 3"/>
          <p:cNvSpPr>
            <a:spLocks noGrp="1" noChangeArrowheads="1"/>
          </p:cNvSpPr>
          <p:nvPr>
            <p:ph type="body" idx="1"/>
          </p:nvPr>
        </p:nvSpPr>
        <p:spPr>
          <a:xfrm>
            <a:off x="914400" y="1809750"/>
            <a:ext cx="8153400" cy="4743450"/>
          </a:xfrm>
        </p:spPr>
        <p:txBody>
          <a:bodyPr/>
          <a:lstStyle/>
          <a:p>
            <a:pPr>
              <a:lnSpc>
                <a:spcPct val="130000"/>
              </a:lnSpc>
            </a:pPr>
            <a:r>
              <a:rPr lang="en-US" altLang="af-ZA" dirty="0"/>
              <a:t>Networks and the Internet</a:t>
            </a:r>
          </a:p>
          <a:p>
            <a:pPr>
              <a:lnSpc>
                <a:spcPct val="130000"/>
              </a:lnSpc>
            </a:pPr>
            <a:r>
              <a:rPr lang="en-US" altLang="af-ZA" dirty="0"/>
              <a:t>Mobile and Wireless Technologies</a:t>
            </a:r>
          </a:p>
          <a:p>
            <a:pPr>
              <a:lnSpc>
                <a:spcPct val="130000"/>
              </a:lnSpc>
            </a:pPr>
            <a:r>
              <a:rPr lang="en-US" altLang="af-ZA" dirty="0"/>
              <a:t>Object Technologies</a:t>
            </a:r>
          </a:p>
          <a:p>
            <a:pPr>
              <a:lnSpc>
                <a:spcPct val="130000"/>
              </a:lnSpc>
            </a:pPr>
            <a:r>
              <a:rPr lang="en-US" altLang="af-ZA" dirty="0"/>
              <a:t>Collaborative Technologies</a:t>
            </a:r>
          </a:p>
          <a:p>
            <a:pPr>
              <a:lnSpc>
                <a:spcPct val="130000"/>
              </a:lnSpc>
            </a:pPr>
            <a:r>
              <a:rPr lang="en-US" altLang="af-ZA" dirty="0"/>
              <a:t>Enterprise Applications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af-ZA"/>
              <a:t>1-</a:t>
            </a:r>
            <a:fld id="{492B87B3-4CDA-49FC-9C70-E5E26DB27813}" type="slidenum">
              <a:rPr lang="en-US" altLang="af-ZA"/>
              <a:pPr/>
              <a:t>52</a:t>
            </a:fld>
            <a:endParaRPr lang="en-US" altLang="af-ZA"/>
          </a:p>
        </p:txBody>
      </p:sp>
      <p:sp>
        <p:nvSpPr>
          <p:cNvPr id="125954" name="Rectangle 2"/>
          <p:cNvSpPr>
            <a:spLocks noGrp="1" noChangeArrowheads="1"/>
          </p:cNvSpPr>
          <p:nvPr>
            <p:ph type="title"/>
          </p:nvPr>
        </p:nvSpPr>
        <p:spPr/>
        <p:txBody>
          <a:bodyPr/>
          <a:lstStyle/>
          <a:p>
            <a:r>
              <a:rPr lang="en-US" altLang="af-ZA"/>
              <a:t>Networks and the Internet</a:t>
            </a:r>
          </a:p>
        </p:txBody>
      </p:sp>
      <p:sp>
        <p:nvSpPr>
          <p:cNvPr id="125955" name="Rectangle 3"/>
          <p:cNvSpPr>
            <a:spLocks noGrp="1" noChangeArrowheads="1"/>
          </p:cNvSpPr>
          <p:nvPr>
            <p:ph type="body" idx="1"/>
          </p:nvPr>
        </p:nvSpPr>
        <p:spPr>
          <a:xfrm>
            <a:off x="1066800" y="1371600"/>
            <a:ext cx="7620000" cy="5105400"/>
          </a:xfrm>
        </p:spPr>
        <p:txBody>
          <a:bodyPr/>
          <a:lstStyle/>
          <a:p>
            <a:pPr marL="0" indent="0">
              <a:buFontTx/>
              <a:buNone/>
            </a:pPr>
            <a:r>
              <a:rPr lang="en-US" altLang="af-ZA" sz="2400" dirty="0"/>
              <a:t>Networks include mainframe time-sharing systems, network servers, and a variety of desktop, laptop, and handheld client computers.</a:t>
            </a:r>
          </a:p>
          <a:p>
            <a:pPr marL="0" indent="0">
              <a:buFontTx/>
              <a:buNone/>
            </a:pPr>
            <a:endParaRPr lang="en-US" altLang="af-ZA" sz="1800" dirty="0"/>
          </a:p>
          <a:p>
            <a:pPr marL="0" indent="0">
              <a:buFontTx/>
              <a:buNone/>
            </a:pPr>
            <a:r>
              <a:rPr lang="en-US" altLang="af-ZA" sz="2400" dirty="0"/>
              <a:t>The most </a:t>
            </a:r>
            <a:r>
              <a:rPr lang="en-US" altLang="af-ZA" sz="2400" dirty="0" smtClean="0"/>
              <a:t>used </a:t>
            </a:r>
            <a:r>
              <a:rPr lang="en-US" altLang="af-ZA" sz="2400" dirty="0"/>
              <a:t>networking technologies are based on the Internet.</a:t>
            </a:r>
          </a:p>
          <a:p>
            <a:pPr lvl="1"/>
            <a:r>
              <a:rPr lang="en-US" altLang="af-ZA" sz="2000" dirty="0"/>
              <a:t>XHTML and XML</a:t>
            </a:r>
          </a:p>
          <a:p>
            <a:pPr lvl="1"/>
            <a:r>
              <a:rPr lang="en-US" altLang="af-ZA" sz="2000" dirty="0"/>
              <a:t>Scripting languages</a:t>
            </a:r>
          </a:p>
          <a:p>
            <a:pPr lvl="1"/>
            <a:r>
              <a:rPr lang="en-US" altLang="af-ZA" sz="2000" dirty="0"/>
              <a:t>Web-specific programming languages</a:t>
            </a:r>
          </a:p>
          <a:p>
            <a:pPr lvl="1"/>
            <a:r>
              <a:rPr lang="en-US" altLang="af-ZA" sz="2000" dirty="0"/>
              <a:t>Intranets</a:t>
            </a:r>
          </a:p>
          <a:p>
            <a:pPr lvl="1"/>
            <a:r>
              <a:rPr lang="en-US" altLang="af-ZA" sz="2000" dirty="0"/>
              <a:t>Extranets</a:t>
            </a:r>
          </a:p>
          <a:p>
            <a:pPr lvl="1"/>
            <a:r>
              <a:rPr lang="en-US" altLang="af-ZA" sz="2000" dirty="0"/>
              <a:t>Portals</a:t>
            </a:r>
          </a:p>
          <a:p>
            <a:pPr lvl="1"/>
            <a:r>
              <a:rPr lang="en-US" altLang="af-ZA" sz="2000" dirty="0"/>
              <a:t>Web services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af-ZA"/>
              <a:t>1-</a:t>
            </a:r>
            <a:fld id="{7B7ABF0F-B3A3-4C30-B154-19600CCC0436}" type="slidenum">
              <a:rPr lang="en-US" altLang="af-ZA"/>
              <a:pPr/>
              <a:t>53</a:t>
            </a:fld>
            <a:endParaRPr lang="en-US" altLang="af-ZA"/>
          </a:p>
        </p:txBody>
      </p:sp>
      <p:sp>
        <p:nvSpPr>
          <p:cNvPr id="128002" name="Rectangle 2"/>
          <p:cNvSpPr>
            <a:spLocks noGrp="1" noChangeArrowheads="1"/>
          </p:cNvSpPr>
          <p:nvPr>
            <p:ph type="title"/>
          </p:nvPr>
        </p:nvSpPr>
        <p:spPr/>
        <p:txBody>
          <a:bodyPr/>
          <a:lstStyle/>
          <a:p>
            <a:r>
              <a:rPr lang="en-US" altLang="af-ZA"/>
              <a:t>Mobile and Wireless Technologies</a:t>
            </a:r>
          </a:p>
        </p:txBody>
      </p:sp>
      <p:sp>
        <p:nvSpPr>
          <p:cNvPr id="128003" name="Rectangle 3"/>
          <p:cNvSpPr>
            <a:spLocks noGrp="1" noChangeArrowheads="1"/>
          </p:cNvSpPr>
          <p:nvPr>
            <p:ph type="body" idx="1"/>
          </p:nvPr>
        </p:nvSpPr>
        <p:spPr>
          <a:xfrm>
            <a:off x="1143000" y="1295400"/>
            <a:ext cx="7297738" cy="5334000"/>
          </a:xfrm>
        </p:spPr>
        <p:txBody>
          <a:bodyPr/>
          <a:lstStyle/>
          <a:p>
            <a:pPr marL="0" indent="0">
              <a:buFontTx/>
              <a:buNone/>
            </a:pPr>
            <a:r>
              <a:rPr lang="en-US" altLang="af-ZA" sz="2800"/>
              <a:t>Some mobile and wireless technologies</a:t>
            </a:r>
          </a:p>
          <a:p>
            <a:pPr lvl="1"/>
            <a:r>
              <a:rPr lang="en-US" altLang="af-ZA" sz="2400"/>
              <a:t>PDAs</a:t>
            </a:r>
          </a:p>
          <a:p>
            <a:pPr lvl="1"/>
            <a:r>
              <a:rPr lang="en-US" altLang="af-ZA" sz="2400"/>
              <a:t>Smart phones</a:t>
            </a:r>
          </a:p>
          <a:p>
            <a:pPr lvl="1"/>
            <a:r>
              <a:rPr lang="en-US" altLang="af-ZA" sz="2400"/>
              <a:t>Bluetooth</a:t>
            </a:r>
          </a:p>
          <a:p>
            <a:pPr lvl="1"/>
            <a:r>
              <a:rPr lang="en-US" altLang="af-ZA" sz="2400"/>
              <a:t>Wireless networking</a:t>
            </a:r>
          </a:p>
          <a:p>
            <a:pPr marL="0" indent="0">
              <a:buFontTx/>
              <a:buNone/>
            </a:pPr>
            <a:endParaRPr lang="en-US" altLang="af-ZA" sz="2800"/>
          </a:p>
          <a:p>
            <a:pPr marL="0" indent="0">
              <a:buFontTx/>
              <a:buNone/>
            </a:pPr>
            <a:r>
              <a:rPr lang="en-US" altLang="af-ZA" sz="2800"/>
              <a:t>Impact on information systems</a:t>
            </a:r>
          </a:p>
          <a:p>
            <a:pPr lvl="1"/>
            <a:r>
              <a:rPr lang="en-US" altLang="af-ZA" sz="2400"/>
              <a:t>Wireless connectivity must be </a:t>
            </a:r>
            <a:br>
              <a:rPr lang="en-US" altLang="af-ZA" sz="2400"/>
            </a:br>
            <a:r>
              <a:rPr lang="en-US" altLang="af-ZA" sz="2400"/>
              <a:t>assumed</a:t>
            </a:r>
          </a:p>
          <a:p>
            <a:pPr lvl="1"/>
            <a:r>
              <a:rPr lang="en-US" altLang="af-ZA" sz="2400"/>
              <a:t>Limitations of mobile devices </a:t>
            </a:r>
            <a:br>
              <a:rPr lang="en-US" altLang="af-ZA" sz="2400"/>
            </a:br>
            <a:r>
              <a:rPr lang="en-US" altLang="af-ZA" sz="2400"/>
              <a:t>and screen sizes must be accommodated</a:t>
            </a:r>
          </a:p>
        </p:txBody>
      </p:sp>
      <p:pic>
        <p:nvPicPr>
          <p:cNvPr id="128006" name="Picture 6" descr="whi74173_cut01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8925" y="1981200"/>
            <a:ext cx="2352675" cy="3505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af-ZA"/>
              <a:t>1-</a:t>
            </a:r>
            <a:fld id="{7042B151-20BC-40F4-99ED-79D682299F56}" type="slidenum">
              <a:rPr lang="en-US" altLang="af-ZA"/>
              <a:pPr/>
              <a:t>54</a:t>
            </a:fld>
            <a:endParaRPr lang="en-US" altLang="af-ZA"/>
          </a:p>
        </p:txBody>
      </p:sp>
      <p:sp>
        <p:nvSpPr>
          <p:cNvPr id="130050" name="Rectangle 2"/>
          <p:cNvSpPr>
            <a:spLocks noGrp="1" noChangeArrowheads="1"/>
          </p:cNvSpPr>
          <p:nvPr>
            <p:ph type="title"/>
          </p:nvPr>
        </p:nvSpPr>
        <p:spPr/>
        <p:txBody>
          <a:bodyPr/>
          <a:lstStyle/>
          <a:p>
            <a:r>
              <a:rPr lang="en-US" altLang="af-ZA"/>
              <a:t>Object Technologies</a:t>
            </a:r>
          </a:p>
        </p:txBody>
      </p:sp>
      <p:sp>
        <p:nvSpPr>
          <p:cNvPr id="130051" name="Rectangle 3"/>
          <p:cNvSpPr>
            <a:spLocks noGrp="1" noChangeArrowheads="1"/>
          </p:cNvSpPr>
          <p:nvPr>
            <p:ph type="body" idx="1"/>
          </p:nvPr>
        </p:nvSpPr>
        <p:spPr>
          <a:xfrm>
            <a:off x="1143000" y="1371600"/>
            <a:ext cx="7754938" cy="5257800"/>
          </a:xfrm>
        </p:spPr>
        <p:txBody>
          <a:bodyPr/>
          <a:lstStyle/>
          <a:p>
            <a:pPr marL="0" indent="0">
              <a:lnSpc>
                <a:spcPct val="80000"/>
              </a:lnSpc>
              <a:buFontTx/>
              <a:buNone/>
            </a:pPr>
            <a:r>
              <a:rPr lang="en-US" altLang="af-ZA" sz="2400" b="1"/>
              <a:t>Object technology </a:t>
            </a:r>
            <a:r>
              <a:rPr lang="en-US" altLang="af-ZA" sz="2400"/>
              <a:t>– a software technology that defines a system in terms of objects that consolidate data and behavior (into objects).</a:t>
            </a:r>
          </a:p>
          <a:p>
            <a:pPr lvl="1">
              <a:lnSpc>
                <a:spcPct val="80000"/>
              </a:lnSpc>
            </a:pPr>
            <a:r>
              <a:rPr lang="en-US" altLang="af-ZA" sz="2000"/>
              <a:t>Objects are reusable</a:t>
            </a:r>
          </a:p>
          <a:p>
            <a:pPr lvl="1">
              <a:lnSpc>
                <a:spcPct val="80000"/>
              </a:lnSpc>
            </a:pPr>
            <a:r>
              <a:rPr lang="en-US" altLang="af-ZA" sz="2000"/>
              <a:t>Objects are extensible</a:t>
            </a:r>
          </a:p>
          <a:p>
            <a:pPr lvl="1">
              <a:lnSpc>
                <a:spcPct val="80000"/>
              </a:lnSpc>
            </a:pPr>
            <a:r>
              <a:rPr lang="en-US" altLang="af-ZA" sz="2000"/>
              <a:t>Object-oriented programming languages include C++, Java, Smalltalk, and .NET</a:t>
            </a:r>
          </a:p>
          <a:p>
            <a:pPr marL="0" indent="0">
              <a:lnSpc>
                <a:spcPct val="80000"/>
              </a:lnSpc>
              <a:spcBef>
                <a:spcPct val="40000"/>
              </a:spcBef>
              <a:buFontTx/>
              <a:buNone/>
            </a:pPr>
            <a:endParaRPr lang="en-US" altLang="af-ZA" sz="2000" b="1"/>
          </a:p>
          <a:p>
            <a:pPr marL="0" indent="0">
              <a:lnSpc>
                <a:spcPct val="80000"/>
              </a:lnSpc>
              <a:spcBef>
                <a:spcPct val="40000"/>
              </a:spcBef>
              <a:buFontTx/>
              <a:buNone/>
            </a:pPr>
            <a:r>
              <a:rPr lang="en-US" altLang="af-ZA" sz="2400" b="1"/>
              <a:t>Object-oriented analysis and design </a:t>
            </a:r>
            <a:r>
              <a:rPr lang="en-US" altLang="af-ZA" sz="2400"/>
              <a:t>– a collection of tools and techniques for systems development that will utilize object technologies to construct a system and its software.</a:t>
            </a:r>
          </a:p>
          <a:p>
            <a:pPr marL="0" indent="0">
              <a:lnSpc>
                <a:spcPct val="80000"/>
              </a:lnSpc>
              <a:spcBef>
                <a:spcPct val="40000"/>
              </a:spcBef>
              <a:buFontTx/>
              <a:buNone/>
            </a:pPr>
            <a:r>
              <a:rPr lang="en-US" altLang="af-ZA" sz="2400" b="1"/>
              <a:t>Agile development</a:t>
            </a:r>
            <a:r>
              <a:rPr lang="en-US" altLang="af-ZA" sz="2400"/>
              <a:t> – a system development strategy in which system developers are given the flexibility to select from a variety of tools and techniques to best accomplish the tasks at hand.</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Classwork</a:t>
            </a:r>
            <a:endParaRPr lang="af-ZA" dirty="0"/>
          </a:p>
        </p:txBody>
      </p:sp>
      <p:sp>
        <p:nvSpPr>
          <p:cNvPr id="3" name="Content Placeholder 2"/>
          <p:cNvSpPr>
            <a:spLocks noGrp="1"/>
          </p:cNvSpPr>
          <p:nvPr>
            <p:ph idx="1"/>
          </p:nvPr>
        </p:nvSpPr>
        <p:spPr>
          <a:xfrm>
            <a:off x="1028700" y="1295400"/>
            <a:ext cx="8153400" cy="4953000"/>
          </a:xfrm>
        </p:spPr>
        <p:txBody>
          <a:bodyPr/>
          <a:lstStyle/>
          <a:p>
            <a:r>
              <a:rPr lang="en-US" dirty="0" smtClean="0"/>
              <a:t>Problems and Exercises No 15 P 38</a:t>
            </a:r>
          </a:p>
          <a:p>
            <a:endParaRPr lang="en-US" dirty="0"/>
          </a:p>
          <a:p>
            <a:pPr marL="0" indent="0">
              <a:buNone/>
            </a:pPr>
            <a:r>
              <a:rPr lang="en-US" sz="2400" dirty="0"/>
              <a:t>The two main advantages of object oriented software over structured </a:t>
            </a:r>
            <a:r>
              <a:rPr lang="en-US" sz="2400" dirty="0" smtClean="0"/>
              <a:t>software are </a:t>
            </a:r>
          </a:p>
          <a:p>
            <a:pPr marL="0" indent="0">
              <a:buNone/>
            </a:pPr>
            <a:r>
              <a:rPr lang="en-US" sz="2400" dirty="0" smtClean="0"/>
              <a:t>1</a:t>
            </a:r>
            <a:r>
              <a:rPr lang="en-US" sz="2400" dirty="0"/>
              <a:t>) Objects are reusable. Once developed, objects can be used </a:t>
            </a:r>
            <a:r>
              <a:rPr lang="en-US" sz="2400" dirty="0" smtClean="0"/>
              <a:t>in multiple </a:t>
            </a:r>
            <a:r>
              <a:rPr lang="en-US" sz="2400" dirty="0"/>
              <a:t>applications, reducing the implementation time and cost of </a:t>
            </a:r>
            <a:r>
              <a:rPr lang="en-US" sz="2400" dirty="0" smtClean="0"/>
              <a:t>future projects</a:t>
            </a:r>
            <a:r>
              <a:rPr lang="en-US" sz="2400" dirty="0"/>
              <a:t>. </a:t>
            </a:r>
            <a:endParaRPr lang="en-US" sz="2400" dirty="0" smtClean="0"/>
          </a:p>
          <a:p>
            <a:pPr marL="0" indent="0">
              <a:buNone/>
            </a:pPr>
            <a:r>
              <a:rPr lang="en-US" sz="2400" smtClean="0"/>
              <a:t>2) </a:t>
            </a:r>
            <a:r>
              <a:rPr lang="en-US" sz="2400" dirty="0"/>
              <a:t>objects are extensible. They can be changed or </a:t>
            </a:r>
            <a:r>
              <a:rPr lang="en-US" sz="2400" dirty="0" smtClean="0"/>
              <a:t>expanded easily </a:t>
            </a:r>
            <a:r>
              <a:rPr lang="en-US" sz="2400" dirty="0"/>
              <a:t>without impacting previously developed applications, which can reduce</a:t>
            </a:r>
          </a:p>
          <a:p>
            <a:pPr marL="0" indent="0">
              <a:buNone/>
            </a:pPr>
            <a:r>
              <a:rPr lang="af-ZA" sz="2400" dirty="0"/>
              <a:t>future system maintenance costs.</a:t>
            </a:r>
            <a:endParaRPr lang="en-US" sz="2400" dirty="0" smtClean="0"/>
          </a:p>
          <a:p>
            <a:endParaRPr lang="af-ZA" dirty="0"/>
          </a:p>
        </p:txBody>
      </p:sp>
      <p:sp>
        <p:nvSpPr>
          <p:cNvPr id="4" name="Slide Number Placeholder 3"/>
          <p:cNvSpPr>
            <a:spLocks noGrp="1"/>
          </p:cNvSpPr>
          <p:nvPr>
            <p:ph type="sldNum" sz="quarter" idx="10"/>
          </p:nvPr>
        </p:nvSpPr>
        <p:spPr/>
        <p:txBody>
          <a:bodyPr/>
          <a:lstStyle/>
          <a:p>
            <a:r>
              <a:rPr lang="en-US" altLang="af-ZA" smtClean="0"/>
              <a:t>1-</a:t>
            </a:r>
            <a:fld id="{88903DC3-126E-4BDC-9D62-BDDA87C38786}" type="slidenum">
              <a:rPr lang="en-US" altLang="af-ZA" smtClean="0"/>
              <a:pPr/>
              <a:t>55</a:t>
            </a:fld>
            <a:endParaRPr lang="en-US" altLang="af-ZA"/>
          </a:p>
        </p:txBody>
      </p:sp>
    </p:spTree>
    <p:extLst>
      <p:ext uri="{BB962C8B-B14F-4D97-AF65-F5344CB8AC3E}">
        <p14:creationId xmlns:p14="http://schemas.microsoft.com/office/powerpoint/2010/main" val="416620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af-ZA"/>
              <a:t>1-</a:t>
            </a:r>
            <a:fld id="{4AF30525-DD16-4CD0-812A-9187E6018AC0}" type="slidenum">
              <a:rPr lang="en-US" altLang="af-ZA"/>
              <a:pPr/>
              <a:t>56</a:t>
            </a:fld>
            <a:endParaRPr lang="en-US" altLang="af-ZA"/>
          </a:p>
        </p:txBody>
      </p:sp>
      <p:sp>
        <p:nvSpPr>
          <p:cNvPr id="132098" name="Rectangle 2"/>
          <p:cNvSpPr>
            <a:spLocks noGrp="1" noChangeArrowheads="1"/>
          </p:cNvSpPr>
          <p:nvPr>
            <p:ph type="title"/>
          </p:nvPr>
        </p:nvSpPr>
        <p:spPr/>
        <p:txBody>
          <a:bodyPr/>
          <a:lstStyle/>
          <a:p>
            <a:r>
              <a:rPr lang="en-US" altLang="af-ZA"/>
              <a:t>Collaborative Technologies</a:t>
            </a:r>
          </a:p>
        </p:txBody>
      </p:sp>
      <p:sp>
        <p:nvSpPr>
          <p:cNvPr id="132099" name="Rectangle 3"/>
          <p:cNvSpPr>
            <a:spLocks noGrp="1" noChangeArrowheads="1"/>
          </p:cNvSpPr>
          <p:nvPr>
            <p:ph type="body" idx="1"/>
          </p:nvPr>
        </p:nvSpPr>
        <p:spPr>
          <a:xfrm>
            <a:off x="1066800" y="1885950"/>
            <a:ext cx="8001000" cy="4667250"/>
          </a:xfrm>
        </p:spPr>
        <p:txBody>
          <a:bodyPr/>
          <a:lstStyle/>
          <a:p>
            <a:pPr marL="0" indent="0">
              <a:lnSpc>
                <a:spcPct val="110000"/>
              </a:lnSpc>
              <a:buFontTx/>
              <a:buNone/>
            </a:pPr>
            <a:r>
              <a:rPr lang="en-US" altLang="af-ZA" b="1" dirty="0"/>
              <a:t>Collaborate technologies </a:t>
            </a:r>
            <a:r>
              <a:rPr lang="en-US" altLang="af-ZA" dirty="0"/>
              <a:t>are those that enhance interpersonal communications and teamwork.</a:t>
            </a:r>
          </a:p>
          <a:p>
            <a:pPr lvl="1">
              <a:lnSpc>
                <a:spcPct val="110000"/>
              </a:lnSpc>
            </a:pPr>
            <a:r>
              <a:rPr lang="en-US" altLang="af-ZA" dirty="0"/>
              <a:t>E-mail</a:t>
            </a:r>
          </a:p>
          <a:p>
            <a:pPr lvl="1">
              <a:lnSpc>
                <a:spcPct val="110000"/>
              </a:lnSpc>
            </a:pPr>
            <a:r>
              <a:rPr lang="en-US" altLang="af-ZA" dirty="0"/>
              <a:t>Instant messaging</a:t>
            </a:r>
          </a:p>
          <a:p>
            <a:pPr lvl="1">
              <a:lnSpc>
                <a:spcPct val="110000"/>
              </a:lnSpc>
            </a:pPr>
            <a:r>
              <a:rPr lang="en-US" altLang="af-ZA" dirty="0"/>
              <a:t>Groupware</a:t>
            </a:r>
          </a:p>
          <a:p>
            <a:pPr lvl="1">
              <a:lnSpc>
                <a:spcPct val="110000"/>
              </a:lnSpc>
            </a:pPr>
            <a:r>
              <a:rPr lang="en-US" altLang="af-ZA" dirty="0"/>
              <a:t>Work flow</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af-ZA"/>
              <a:t>1-</a:t>
            </a:r>
            <a:fld id="{54253E31-D0BB-4305-A01C-B7490395B812}" type="slidenum">
              <a:rPr lang="en-US" altLang="af-ZA"/>
              <a:pPr/>
              <a:t>57</a:t>
            </a:fld>
            <a:endParaRPr lang="en-US" altLang="af-ZA"/>
          </a:p>
        </p:txBody>
      </p:sp>
      <p:sp>
        <p:nvSpPr>
          <p:cNvPr id="134146" name="Rectangle 2"/>
          <p:cNvSpPr>
            <a:spLocks noGrp="1" noChangeArrowheads="1"/>
          </p:cNvSpPr>
          <p:nvPr>
            <p:ph type="title"/>
          </p:nvPr>
        </p:nvSpPr>
        <p:spPr/>
        <p:txBody>
          <a:bodyPr/>
          <a:lstStyle/>
          <a:p>
            <a:r>
              <a:rPr lang="en-US" altLang="af-ZA"/>
              <a:t>Enterprise Applications</a:t>
            </a:r>
          </a:p>
        </p:txBody>
      </p:sp>
      <p:sp>
        <p:nvSpPr>
          <p:cNvPr id="134147" name="Rectangle 3"/>
          <p:cNvSpPr>
            <a:spLocks noGrp="1" noChangeArrowheads="1"/>
          </p:cNvSpPr>
          <p:nvPr>
            <p:ph type="body" idx="1"/>
          </p:nvPr>
        </p:nvSpPr>
        <p:spPr>
          <a:xfrm>
            <a:off x="1066800" y="1600200"/>
            <a:ext cx="7772400" cy="4953000"/>
          </a:xfrm>
        </p:spPr>
        <p:txBody>
          <a:bodyPr/>
          <a:lstStyle/>
          <a:p>
            <a:r>
              <a:rPr lang="en-US" altLang="af-ZA" sz="2800" dirty="0"/>
              <a:t>Virtually all organizations require a core set of enterprise applications </a:t>
            </a:r>
          </a:p>
          <a:p>
            <a:pPr lvl="1"/>
            <a:r>
              <a:rPr lang="en-US" altLang="af-ZA" sz="2400" dirty="0"/>
              <a:t>Financial </a:t>
            </a:r>
            <a:r>
              <a:rPr lang="en-US" altLang="af-ZA" sz="2400" dirty="0" err="1"/>
              <a:t>mgmt</a:t>
            </a:r>
            <a:r>
              <a:rPr lang="en-US" altLang="af-ZA" sz="2400" dirty="0"/>
              <a:t>, human resources, sales, etc.</a:t>
            </a:r>
          </a:p>
          <a:p>
            <a:pPr lvl="1"/>
            <a:r>
              <a:rPr lang="en-US" altLang="af-ZA" sz="2400" dirty="0"/>
              <a:t>Frequently purchased</a:t>
            </a:r>
          </a:p>
          <a:p>
            <a:pPr lvl="1"/>
            <a:r>
              <a:rPr lang="en-US" altLang="af-ZA" sz="2400" dirty="0"/>
              <a:t>Frequently need to have custom elements added</a:t>
            </a:r>
          </a:p>
          <a:p>
            <a:pPr lvl="1"/>
            <a:endParaRPr lang="en-US" altLang="af-ZA" sz="2400" dirty="0"/>
          </a:p>
          <a:p>
            <a:r>
              <a:rPr lang="en-US" altLang="af-ZA" sz="2800" b="1" dirty="0"/>
              <a:t>Systems Integration</a:t>
            </a:r>
            <a:r>
              <a:rPr lang="en-US" altLang="af-ZA" sz="2800" dirty="0"/>
              <a:t> - the process of building a unified information system out of diverse components of purchases software, custom-built software, hardware, and networking.</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af-ZA"/>
              <a:t>1-</a:t>
            </a:r>
            <a:fld id="{294EDFAF-826C-4CF6-A7E4-34151E023454}" type="slidenum">
              <a:rPr lang="en-US" altLang="af-ZA"/>
              <a:pPr/>
              <a:t>58</a:t>
            </a:fld>
            <a:endParaRPr lang="en-US" altLang="af-ZA"/>
          </a:p>
        </p:txBody>
      </p:sp>
      <p:sp>
        <p:nvSpPr>
          <p:cNvPr id="135170" name="Rectangle 2"/>
          <p:cNvSpPr>
            <a:spLocks noGrp="1" noChangeArrowheads="1"/>
          </p:cNvSpPr>
          <p:nvPr>
            <p:ph type="title"/>
          </p:nvPr>
        </p:nvSpPr>
        <p:spPr/>
        <p:txBody>
          <a:bodyPr/>
          <a:lstStyle/>
          <a:p>
            <a:r>
              <a:rPr lang="en-US" altLang="af-ZA"/>
              <a:t>Enterprise Applications</a:t>
            </a:r>
          </a:p>
        </p:txBody>
      </p:sp>
      <p:pic>
        <p:nvPicPr>
          <p:cNvPr id="135175" name="Picture 7" descr="Untitle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266825"/>
            <a:ext cx="7924800" cy="5286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af-ZA"/>
              <a:t>1-</a:t>
            </a:r>
            <a:fld id="{8506FF76-4357-4434-ACFD-5BACBE5D9714}" type="slidenum">
              <a:rPr lang="en-US" altLang="af-ZA"/>
              <a:pPr/>
              <a:t>59</a:t>
            </a:fld>
            <a:endParaRPr lang="en-US" altLang="af-ZA"/>
          </a:p>
        </p:txBody>
      </p:sp>
      <p:sp>
        <p:nvSpPr>
          <p:cNvPr id="137218" name="Rectangle 2"/>
          <p:cNvSpPr>
            <a:spLocks noGrp="1" noChangeArrowheads="1"/>
          </p:cNvSpPr>
          <p:nvPr>
            <p:ph type="title"/>
          </p:nvPr>
        </p:nvSpPr>
        <p:spPr/>
        <p:txBody>
          <a:bodyPr/>
          <a:lstStyle/>
          <a:p>
            <a:r>
              <a:rPr lang="en-US" altLang="af-ZA"/>
              <a:t>Enterprise Applications - ERP</a:t>
            </a:r>
          </a:p>
        </p:txBody>
      </p:sp>
      <p:sp>
        <p:nvSpPr>
          <p:cNvPr id="137219" name="Rectangle 3"/>
          <p:cNvSpPr>
            <a:spLocks noGrp="1" noChangeArrowheads="1"/>
          </p:cNvSpPr>
          <p:nvPr>
            <p:ph type="body" idx="1"/>
          </p:nvPr>
        </p:nvSpPr>
        <p:spPr>
          <a:xfrm>
            <a:off x="1066800" y="1447800"/>
            <a:ext cx="7620000" cy="5257800"/>
          </a:xfrm>
        </p:spPr>
        <p:txBody>
          <a:bodyPr/>
          <a:lstStyle/>
          <a:p>
            <a:pPr marL="0" indent="0">
              <a:lnSpc>
                <a:spcPct val="110000"/>
              </a:lnSpc>
              <a:spcBef>
                <a:spcPct val="0"/>
              </a:spcBef>
              <a:buFontTx/>
              <a:buNone/>
            </a:pPr>
            <a:r>
              <a:rPr lang="en-US" altLang="af-ZA" sz="2400" b="1"/>
              <a:t>Enterprise Resource Planning</a:t>
            </a:r>
            <a:r>
              <a:rPr lang="en-US" altLang="af-ZA" sz="2400"/>
              <a:t> (ERP) – a software application that fully integrates information systems that span most or all of the basic, core business functions. </a:t>
            </a:r>
          </a:p>
          <a:p>
            <a:pPr marL="0" indent="0">
              <a:lnSpc>
                <a:spcPct val="110000"/>
              </a:lnSpc>
              <a:spcBef>
                <a:spcPct val="0"/>
              </a:spcBef>
              <a:buFontTx/>
              <a:buNone/>
            </a:pPr>
            <a:endParaRPr lang="en-US" altLang="af-ZA" sz="2400"/>
          </a:p>
          <a:p>
            <a:pPr marL="0" indent="0">
              <a:lnSpc>
                <a:spcPct val="110000"/>
              </a:lnSpc>
              <a:spcBef>
                <a:spcPct val="0"/>
              </a:spcBef>
              <a:buFontTx/>
              <a:buNone/>
            </a:pPr>
            <a:r>
              <a:rPr lang="en-US" altLang="af-ZA" sz="2400"/>
              <a:t>An ERP solution is built around a common database shared by common business functions. </a:t>
            </a:r>
          </a:p>
          <a:p>
            <a:pPr marL="0" indent="0">
              <a:lnSpc>
                <a:spcPct val="110000"/>
              </a:lnSpc>
              <a:spcBef>
                <a:spcPct val="0"/>
              </a:spcBef>
              <a:buFontTx/>
              <a:buNone/>
            </a:pPr>
            <a:endParaRPr lang="en-US" altLang="af-ZA" sz="2400"/>
          </a:p>
          <a:p>
            <a:pPr marL="0" indent="0">
              <a:lnSpc>
                <a:spcPct val="110000"/>
              </a:lnSpc>
              <a:spcBef>
                <a:spcPct val="0"/>
              </a:spcBef>
              <a:buFontTx/>
              <a:buNone/>
            </a:pPr>
            <a:r>
              <a:rPr lang="en-US" altLang="af-ZA" sz="2400"/>
              <a:t>Representative ERP vendors:</a:t>
            </a:r>
          </a:p>
          <a:p>
            <a:pPr lvl="1">
              <a:lnSpc>
                <a:spcPct val="110000"/>
              </a:lnSpc>
            </a:pPr>
            <a:r>
              <a:rPr lang="en-US" altLang="af-ZA" sz="2000"/>
              <a:t>SSA</a:t>
            </a:r>
          </a:p>
          <a:p>
            <a:pPr lvl="1">
              <a:lnSpc>
                <a:spcPct val="110000"/>
              </a:lnSpc>
            </a:pPr>
            <a:r>
              <a:rPr lang="en-US" altLang="af-ZA" sz="2000"/>
              <a:t>Oracle/Peoplesoft</a:t>
            </a:r>
          </a:p>
          <a:p>
            <a:pPr lvl="1">
              <a:lnSpc>
                <a:spcPct val="110000"/>
              </a:lnSpc>
            </a:pPr>
            <a:r>
              <a:rPr lang="en-US" altLang="af-ZA" sz="2000"/>
              <a:t>SAP AG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af-ZA"/>
              <a:t>1-</a:t>
            </a:r>
            <a:fld id="{EDBD175E-4669-4141-ABDF-C75A004438D3}" type="slidenum">
              <a:rPr lang="en-US" altLang="af-ZA"/>
              <a:pPr/>
              <a:t>6</a:t>
            </a:fld>
            <a:endParaRPr lang="en-US" altLang="af-ZA"/>
          </a:p>
        </p:txBody>
      </p:sp>
      <p:sp>
        <p:nvSpPr>
          <p:cNvPr id="74754" name="Rectangle 2"/>
          <p:cNvSpPr>
            <a:spLocks noGrp="1" noChangeArrowheads="1"/>
          </p:cNvSpPr>
          <p:nvPr>
            <p:ph type="title"/>
          </p:nvPr>
        </p:nvSpPr>
        <p:spPr/>
        <p:txBody>
          <a:bodyPr/>
          <a:lstStyle/>
          <a:p>
            <a:r>
              <a:rPr lang="en-US" altLang="af-ZA" dirty="0"/>
              <a:t>Types of Information </a:t>
            </a:r>
            <a:r>
              <a:rPr lang="en-US" altLang="af-ZA" dirty="0" smtClean="0"/>
              <a:t>Systems</a:t>
            </a:r>
            <a:endParaRPr lang="en-US" altLang="af-ZA" dirty="0"/>
          </a:p>
        </p:txBody>
      </p:sp>
      <p:sp>
        <p:nvSpPr>
          <p:cNvPr id="74755" name="Rectangle 3"/>
          <p:cNvSpPr>
            <a:spLocks noGrp="1" noChangeArrowheads="1"/>
          </p:cNvSpPr>
          <p:nvPr>
            <p:ph type="body" idx="1"/>
          </p:nvPr>
        </p:nvSpPr>
        <p:spPr>
          <a:xfrm>
            <a:off x="914400" y="1804988"/>
            <a:ext cx="8153400" cy="4637087"/>
          </a:xfrm>
        </p:spPr>
        <p:txBody>
          <a:bodyPr/>
          <a:lstStyle/>
          <a:p>
            <a:pPr marL="177800" indent="-177800">
              <a:lnSpc>
                <a:spcPct val="80000"/>
              </a:lnSpc>
            </a:pPr>
            <a:r>
              <a:rPr lang="en-US" altLang="af-ZA" sz="2400" dirty="0" smtClean="0"/>
              <a:t>A </a:t>
            </a:r>
            <a:r>
              <a:rPr lang="en-US" altLang="af-ZA" sz="2400" b="1" dirty="0"/>
              <a:t>transaction processing system</a:t>
            </a:r>
            <a:r>
              <a:rPr lang="en-US" altLang="af-ZA" sz="2400" dirty="0"/>
              <a:t> (TPS) is an information system that captures and processes data about </a:t>
            </a:r>
            <a:r>
              <a:rPr lang="en-US" altLang="af-ZA" sz="2400" dirty="0">
                <a:solidFill>
                  <a:schemeClr val="accent6">
                    <a:lumMod val="60000"/>
                    <a:lumOff val="40000"/>
                  </a:schemeClr>
                </a:solidFill>
              </a:rPr>
              <a:t>business transactions</a:t>
            </a:r>
            <a:r>
              <a:rPr lang="en-US" altLang="af-ZA" sz="2400" dirty="0" smtClean="0"/>
              <a:t>.</a:t>
            </a:r>
            <a:endParaRPr lang="en-US" altLang="af-ZA" sz="2400" dirty="0"/>
          </a:p>
          <a:p>
            <a:pPr marL="177800" indent="-177800">
              <a:lnSpc>
                <a:spcPct val="80000"/>
              </a:lnSpc>
            </a:pPr>
            <a:endParaRPr lang="en-US" altLang="af-ZA" sz="2400" dirty="0"/>
          </a:p>
          <a:p>
            <a:pPr marL="177800" indent="-177800">
              <a:lnSpc>
                <a:spcPct val="80000"/>
              </a:lnSpc>
            </a:pPr>
            <a:r>
              <a:rPr lang="en-US" altLang="af-ZA" sz="2400" dirty="0"/>
              <a:t>A </a:t>
            </a:r>
            <a:r>
              <a:rPr lang="en-US" altLang="af-ZA" sz="2400" b="1" dirty="0"/>
              <a:t>management information system</a:t>
            </a:r>
            <a:r>
              <a:rPr lang="en-US" altLang="af-ZA" sz="2400" dirty="0"/>
              <a:t> (MIS) is an information system that provides for </a:t>
            </a:r>
            <a:r>
              <a:rPr lang="en-US" altLang="af-ZA" sz="2400" dirty="0">
                <a:solidFill>
                  <a:schemeClr val="accent6">
                    <a:lumMod val="60000"/>
                    <a:lumOff val="40000"/>
                  </a:schemeClr>
                </a:solidFill>
              </a:rPr>
              <a:t>management</a:t>
            </a:r>
            <a:r>
              <a:rPr lang="en-US" altLang="af-ZA" sz="2400" dirty="0"/>
              <a:t>-oriented </a:t>
            </a:r>
            <a:r>
              <a:rPr lang="en-US" altLang="af-ZA" sz="2400" dirty="0">
                <a:solidFill>
                  <a:schemeClr val="accent6">
                    <a:lumMod val="60000"/>
                    <a:lumOff val="40000"/>
                  </a:schemeClr>
                </a:solidFill>
              </a:rPr>
              <a:t>reporting</a:t>
            </a:r>
            <a:r>
              <a:rPr lang="en-US" altLang="af-ZA" sz="2400" dirty="0"/>
              <a:t> based on transaction processing and operations of the organization.</a:t>
            </a:r>
          </a:p>
          <a:p>
            <a:pPr marL="177800" indent="-177800">
              <a:lnSpc>
                <a:spcPct val="80000"/>
              </a:lnSpc>
            </a:pPr>
            <a:endParaRPr lang="en-US" altLang="af-ZA" sz="2400" dirty="0"/>
          </a:p>
          <a:p>
            <a:pPr marL="177800" indent="-177800">
              <a:lnSpc>
                <a:spcPct val="80000"/>
              </a:lnSpc>
            </a:pPr>
            <a:r>
              <a:rPr lang="en-US" altLang="af-ZA" sz="2400" dirty="0"/>
              <a:t>A </a:t>
            </a:r>
            <a:r>
              <a:rPr lang="en-US" altLang="af-ZA" sz="2400" b="1" dirty="0"/>
              <a:t>decision support system</a:t>
            </a:r>
            <a:r>
              <a:rPr lang="en-US" altLang="af-ZA" sz="2400" dirty="0"/>
              <a:t> (DSS) is an information system that either helps to identify decision making opportunities or provides information to </a:t>
            </a:r>
            <a:r>
              <a:rPr lang="en-US" altLang="af-ZA" sz="2400" dirty="0">
                <a:solidFill>
                  <a:schemeClr val="accent6">
                    <a:lumMod val="60000"/>
                    <a:lumOff val="40000"/>
                  </a:schemeClr>
                </a:solidFill>
              </a:rPr>
              <a:t>help make decisions.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af-ZA"/>
              <a:t>1-</a:t>
            </a:r>
            <a:fld id="{4C5CA5EB-9CD2-4505-AC8A-1B67720E1EB2}" type="slidenum">
              <a:rPr lang="en-US" altLang="af-ZA"/>
              <a:pPr/>
              <a:t>60</a:t>
            </a:fld>
            <a:endParaRPr lang="en-US" altLang="af-ZA"/>
          </a:p>
        </p:txBody>
      </p:sp>
      <p:sp>
        <p:nvSpPr>
          <p:cNvPr id="145410" name="Rectangle 2"/>
          <p:cNvSpPr>
            <a:spLocks noGrp="1" noChangeArrowheads="1"/>
          </p:cNvSpPr>
          <p:nvPr>
            <p:ph type="title"/>
          </p:nvPr>
        </p:nvSpPr>
        <p:spPr/>
        <p:txBody>
          <a:bodyPr/>
          <a:lstStyle/>
          <a:p>
            <a:r>
              <a:rPr lang="en-US" altLang="af-ZA"/>
              <a:t>Enterprise Applications - EAI</a:t>
            </a:r>
          </a:p>
        </p:txBody>
      </p:sp>
      <p:sp>
        <p:nvSpPr>
          <p:cNvPr id="145411" name="Rectangle 3"/>
          <p:cNvSpPr>
            <a:spLocks noGrp="1" noChangeArrowheads="1"/>
          </p:cNvSpPr>
          <p:nvPr>
            <p:ph type="body" idx="1"/>
          </p:nvPr>
        </p:nvSpPr>
        <p:spPr>
          <a:xfrm>
            <a:off x="1066800" y="1371600"/>
            <a:ext cx="8001000" cy="5105400"/>
          </a:xfrm>
        </p:spPr>
        <p:txBody>
          <a:bodyPr/>
          <a:lstStyle/>
          <a:p>
            <a:pPr marL="0" indent="0">
              <a:lnSpc>
                <a:spcPct val="110000"/>
              </a:lnSpc>
              <a:spcBef>
                <a:spcPct val="0"/>
              </a:spcBef>
              <a:buFontTx/>
              <a:buNone/>
            </a:pPr>
            <a:r>
              <a:rPr lang="en-US" altLang="af-ZA" sz="2400" b="1"/>
              <a:t>Enterprise Application Integration </a:t>
            </a:r>
            <a:r>
              <a:rPr lang="en-US" altLang="af-ZA" sz="2400"/>
              <a:t>(EAI) – the process and technologies used to link applications to support the flow of data and information between those applications.</a:t>
            </a:r>
          </a:p>
          <a:p>
            <a:pPr marL="0" indent="0">
              <a:lnSpc>
                <a:spcPct val="110000"/>
              </a:lnSpc>
              <a:spcBef>
                <a:spcPct val="0"/>
              </a:spcBef>
              <a:buFontTx/>
              <a:buNone/>
            </a:pPr>
            <a:endParaRPr lang="en-US" altLang="af-ZA" sz="2400"/>
          </a:p>
          <a:p>
            <a:pPr marL="0" indent="0">
              <a:lnSpc>
                <a:spcPct val="110000"/>
              </a:lnSpc>
              <a:spcBef>
                <a:spcPct val="0"/>
              </a:spcBef>
              <a:buFontTx/>
              <a:buNone/>
            </a:pPr>
            <a:r>
              <a:rPr lang="en-US" altLang="af-ZA" sz="2400" b="1"/>
              <a:t>Middleware</a:t>
            </a:r>
            <a:r>
              <a:rPr lang="en-US" altLang="af-ZA" sz="2400"/>
              <a:t> – software (usually purchased) used to translate and route data between different applications. </a:t>
            </a:r>
          </a:p>
          <a:p>
            <a:pPr marL="0" indent="0">
              <a:lnSpc>
                <a:spcPct val="110000"/>
              </a:lnSpc>
              <a:spcBef>
                <a:spcPct val="0"/>
              </a:spcBef>
              <a:buFontTx/>
              <a:buNone/>
            </a:pPr>
            <a:endParaRPr lang="en-US" altLang="af-ZA" sz="2400"/>
          </a:p>
          <a:p>
            <a:pPr marL="0" indent="0">
              <a:lnSpc>
                <a:spcPct val="110000"/>
              </a:lnSpc>
              <a:spcBef>
                <a:spcPct val="0"/>
              </a:spcBef>
              <a:buFontTx/>
              <a:buNone/>
            </a:pPr>
            <a:r>
              <a:rPr lang="en-US" altLang="af-ZA" sz="2400"/>
              <a:t>Representative EAI vendors:</a:t>
            </a:r>
          </a:p>
          <a:p>
            <a:pPr lvl="1">
              <a:lnSpc>
                <a:spcPct val="110000"/>
              </a:lnSpc>
            </a:pPr>
            <a:r>
              <a:rPr lang="en-US" altLang="af-ZA" sz="2000"/>
              <a:t>BEA Systems</a:t>
            </a:r>
          </a:p>
          <a:p>
            <a:pPr lvl="1">
              <a:lnSpc>
                <a:spcPct val="110000"/>
              </a:lnSpc>
            </a:pPr>
            <a:r>
              <a:rPr lang="en-US" altLang="af-ZA" sz="2000"/>
              <a:t>IBM (MQSeries)</a:t>
            </a:r>
          </a:p>
          <a:p>
            <a:pPr lvl="1">
              <a:lnSpc>
                <a:spcPct val="110000"/>
              </a:lnSpc>
            </a:pPr>
            <a:r>
              <a:rPr lang="en-US" altLang="af-ZA" sz="2000"/>
              <a:t>Mercator Software</a:t>
            </a:r>
          </a:p>
          <a:p>
            <a:pPr lvl="1">
              <a:lnSpc>
                <a:spcPct val="110000"/>
              </a:lnSpc>
            </a:pPr>
            <a:r>
              <a:rPr lang="en-US" altLang="af-ZA" sz="2000"/>
              <a:t>TIBCO Software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af-ZA"/>
              <a:t>1-</a:t>
            </a:r>
            <a:fld id="{6A17B6CC-A013-4878-96AF-1A64DC46A65B}" type="slidenum">
              <a:rPr lang="en-US" altLang="af-ZA"/>
              <a:pPr/>
              <a:t>61</a:t>
            </a:fld>
            <a:endParaRPr lang="en-US" altLang="af-ZA"/>
          </a:p>
        </p:txBody>
      </p:sp>
      <p:sp>
        <p:nvSpPr>
          <p:cNvPr id="149506" name="Rectangle 2"/>
          <p:cNvSpPr>
            <a:spLocks noGrp="1" noChangeArrowheads="1"/>
          </p:cNvSpPr>
          <p:nvPr>
            <p:ph type="title"/>
          </p:nvPr>
        </p:nvSpPr>
        <p:spPr/>
        <p:txBody>
          <a:bodyPr/>
          <a:lstStyle/>
          <a:p>
            <a:r>
              <a:rPr lang="en-US" altLang="af-ZA"/>
              <a:t>System Development Process</a:t>
            </a:r>
          </a:p>
        </p:txBody>
      </p:sp>
      <p:sp>
        <p:nvSpPr>
          <p:cNvPr id="149507" name="Rectangle 3"/>
          <p:cNvSpPr>
            <a:spLocks noGrp="1" noChangeArrowheads="1"/>
          </p:cNvSpPr>
          <p:nvPr>
            <p:ph type="body" idx="1"/>
          </p:nvPr>
        </p:nvSpPr>
        <p:spPr>
          <a:xfrm>
            <a:off x="1066800" y="1447800"/>
            <a:ext cx="7620000" cy="5105400"/>
          </a:xfrm>
        </p:spPr>
        <p:txBody>
          <a:bodyPr/>
          <a:lstStyle/>
          <a:p>
            <a:pPr marL="457200" indent="-457200">
              <a:lnSpc>
                <a:spcPct val="115000"/>
              </a:lnSpc>
              <a:spcBef>
                <a:spcPct val="0"/>
              </a:spcBef>
              <a:buFontTx/>
              <a:buNone/>
            </a:pPr>
            <a:r>
              <a:rPr lang="en-US" altLang="af-ZA" sz="2400" b="1" dirty="0"/>
              <a:t>System development process </a:t>
            </a:r>
            <a:r>
              <a:rPr lang="en-US" altLang="af-ZA" sz="2400" dirty="0"/>
              <a:t>– a set of activities, methods, best practices, deliverables, and automated tools that stakeholders use to develop and maintain information systems and software.</a:t>
            </a:r>
          </a:p>
          <a:p>
            <a:pPr marL="457200" indent="-457200">
              <a:lnSpc>
                <a:spcPct val="115000"/>
              </a:lnSpc>
              <a:spcBef>
                <a:spcPct val="0"/>
              </a:spcBef>
              <a:buFontTx/>
              <a:buNone/>
            </a:pPr>
            <a:endParaRPr lang="en-US" altLang="af-ZA" sz="2000" dirty="0"/>
          </a:p>
          <a:p>
            <a:pPr marL="457200" indent="-457200">
              <a:lnSpc>
                <a:spcPct val="115000"/>
              </a:lnSpc>
              <a:spcBef>
                <a:spcPct val="0"/>
              </a:spcBef>
            </a:pPr>
            <a:endParaRPr lang="en-US" altLang="af-ZA" sz="18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0"/>
          </p:nvPr>
        </p:nvSpPr>
        <p:spPr/>
        <p:txBody>
          <a:bodyPr/>
          <a:lstStyle/>
          <a:p>
            <a:r>
              <a:rPr lang="en-US" altLang="af-ZA"/>
              <a:t>1-</a:t>
            </a:r>
            <a:fld id="{2ED9C7E7-D569-4669-B505-07FBAF5FB297}" type="slidenum">
              <a:rPr lang="en-US" altLang="af-ZA"/>
              <a:pPr/>
              <a:t>62</a:t>
            </a:fld>
            <a:endParaRPr lang="en-US" altLang="af-ZA"/>
          </a:p>
        </p:txBody>
      </p:sp>
      <p:sp>
        <p:nvSpPr>
          <p:cNvPr id="159746" name="Rectangle 2"/>
          <p:cNvSpPr>
            <a:spLocks noGrp="1" noChangeArrowheads="1"/>
          </p:cNvSpPr>
          <p:nvPr>
            <p:ph type="title"/>
          </p:nvPr>
        </p:nvSpPr>
        <p:spPr/>
        <p:txBody>
          <a:bodyPr/>
          <a:lstStyle/>
          <a:p>
            <a:r>
              <a:rPr lang="en-US" altLang="af-ZA"/>
              <a:t>A Simple System </a:t>
            </a:r>
            <a:br>
              <a:rPr lang="en-US" altLang="af-ZA"/>
            </a:br>
            <a:r>
              <a:rPr lang="en-US" altLang="af-ZA"/>
              <a:t>Development Process</a:t>
            </a:r>
          </a:p>
        </p:txBody>
      </p:sp>
      <p:graphicFrame>
        <p:nvGraphicFramePr>
          <p:cNvPr id="159793" name="Group 49"/>
          <p:cNvGraphicFramePr>
            <a:graphicFrameLocks noGrp="1"/>
          </p:cNvGraphicFramePr>
          <p:nvPr>
            <p:ph sz="half" idx="2"/>
          </p:nvPr>
        </p:nvGraphicFramePr>
        <p:xfrm>
          <a:off x="1065213" y="1600200"/>
          <a:ext cx="7926387" cy="4716464"/>
        </p:xfrm>
        <a:graphic>
          <a:graphicData uri="http://schemas.openxmlformats.org/drawingml/2006/table">
            <a:tbl>
              <a:tblPr/>
              <a:tblGrid>
                <a:gridCol w="3019425">
                  <a:extLst>
                    <a:ext uri="{9D8B030D-6E8A-4147-A177-3AD203B41FA5}">
                      <a16:colId xmlns:a16="http://schemas.microsoft.com/office/drawing/2014/main" val="20000"/>
                    </a:ext>
                  </a:extLst>
                </a:gridCol>
                <a:gridCol w="4906962">
                  <a:extLst>
                    <a:ext uri="{9D8B030D-6E8A-4147-A177-3AD203B41FA5}">
                      <a16:colId xmlns:a16="http://schemas.microsoft.com/office/drawing/2014/main" val="20001"/>
                    </a:ext>
                  </a:extLst>
                </a:gridCol>
              </a:tblGrid>
              <a:tr h="722313">
                <a:tc>
                  <a:txBody>
                    <a:bodyPr/>
                    <a:lstStyle>
                      <a:lvl1pPr>
                        <a:spcBef>
                          <a:spcPct val="20000"/>
                        </a:spcBef>
                        <a:buClr>
                          <a:srgbClr val="818A42"/>
                        </a:buClr>
                        <a:defRPr sz="2800">
                          <a:solidFill>
                            <a:schemeClr val="tx1"/>
                          </a:solidFill>
                          <a:latin typeface="Arial" pitchFamily="34" charset="0"/>
                        </a:defRPr>
                      </a:lvl1pPr>
                      <a:lvl2pPr>
                        <a:spcBef>
                          <a:spcPct val="20000"/>
                        </a:spcBef>
                        <a:buClr>
                          <a:srgbClr val="660066"/>
                        </a:buClr>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818A42"/>
                        </a:buClr>
                        <a:buSzTx/>
                        <a:buFontTx/>
                        <a:buNone/>
                        <a:tabLst/>
                      </a:pPr>
                      <a:r>
                        <a:rPr kumimoji="0" lang="en-US" altLang="af-ZA" sz="2000" b="1" i="0" u="none" strike="noStrike" cap="none" normalizeH="0" baseline="0" smtClean="0">
                          <a:ln>
                            <a:noFill/>
                          </a:ln>
                          <a:solidFill>
                            <a:schemeClr val="tx1"/>
                          </a:solidFill>
                          <a:effectLst/>
                          <a:latin typeface="Arial Narrow" pitchFamily="34" charset="0"/>
                        </a:rPr>
                        <a:t>Our Simplified System Development Process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itchFamily="34" charset="0"/>
                        </a:defRPr>
                      </a:lvl1pPr>
                      <a:lvl2pPr>
                        <a:spcBef>
                          <a:spcPct val="20000"/>
                        </a:spcBef>
                        <a:buClr>
                          <a:srgbClr val="660066"/>
                        </a:buClr>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818A42"/>
                        </a:buClr>
                        <a:buSzTx/>
                        <a:buFontTx/>
                        <a:buNone/>
                        <a:tabLst/>
                      </a:pPr>
                      <a:r>
                        <a:rPr kumimoji="0" lang="en-US" altLang="af-ZA" sz="2000" b="1" i="0" u="none" strike="noStrike" cap="none" normalizeH="0" baseline="0" smtClean="0">
                          <a:ln>
                            <a:noFill/>
                          </a:ln>
                          <a:solidFill>
                            <a:schemeClr val="tx1"/>
                          </a:solidFill>
                          <a:effectLst/>
                          <a:latin typeface="Arial Narrow" pitchFamily="34" charset="0"/>
                        </a:rPr>
                        <a:t>General Problem-Solving Steps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57200">
                <a:tc>
                  <a:txBody>
                    <a:bodyPr/>
                    <a:lstStyle>
                      <a:lvl1pPr>
                        <a:spcBef>
                          <a:spcPct val="20000"/>
                        </a:spcBef>
                        <a:buClr>
                          <a:srgbClr val="818A42"/>
                        </a:buClr>
                        <a:defRPr sz="2800">
                          <a:solidFill>
                            <a:schemeClr val="tx1"/>
                          </a:solidFill>
                          <a:latin typeface="Arial" pitchFamily="34" charset="0"/>
                        </a:defRPr>
                      </a:lvl1pPr>
                      <a:lvl2pPr>
                        <a:spcBef>
                          <a:spcPct val="20000"/>
                        </a:spcBef>
                        <a:buClr>
                          <a:srgbClr val="660066"/>
                        </a:buClr>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r>
                        <a:rPr kumimoji="0" lang="en-US" altLang="af-ZA" sz="2000" b="0" i="0" u="none" strike="noStrike" cap="none" normalizeH="0" baseline="0" smtClean="0">
                          <a:ln>
                            <a:noFill/>
                          </a:ln>
                          <a:solidFill>
                            <a:schemeClr val="tx1"/>
                          </a:solidFill>
                          <a:effectLst/>
                          <a:latin typeface="Arial Narrow" pitchFamily="34" charset="0"/>
                        </a:rPr>
                        <a:t>System initiation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itchFamily="34" charset="0"/>
                        </a:defRPr>
                      </a:lvl1pPr>
                      <a:lvl2pPr indent="-342900">
                        <a:spcBef>
                          <a:spcPct val="20000"/>
                        </a:spcBef>
                        <a:buClr>
                          <a:srgbClr val="660066"/>
                        </a:buClr>
                        <a:defRPr sz="2400">
                          <a:solidFill>
                            <a:schemeClr val="tx1"/>
                          </a:solidFill>
                          <a:latin typeface="Arial" pitchFamily="34" charset="0"/>
                        </a:defRPr>
                      </a:lvl2pPr>
                      <a:lvl3pPr marL="2552700" indent="-381000">
                        <a:spcBef>
                          <a:spcPct val="20000"/>
                        </a:spcBef>
                        <a:defRPr sz="2000">
                          <a:solidFill>
                            <a:schemeClr val="tx1"/>
                          </a:solidFill>
                          <a:latin typeface="Arial" pitchFamily="34" charset="0"/>
                        </a:defRPr>
                      </a:lvl3pPr>
                      <a:lvl4pPr marL="3009900" indent="-342900">
                        <a:spcBef>
                          <a:spcPct val="20000"/>
                        </a:spcBef>
                        <a:defRPr>
                          <a:solidFill>
                            <a:schemeClr val="tx1"/>
                          </a:solidFill>
                          <a:latin typeface="Arial" pitchFamily="34" charset="0"/>
                        </a:defRPr>
                      </a:lvl4pPr>
                      <a:lvl5pPr marL="3467100" indent="-342900">
                        <a:spcBef>
                          <a:spcPct val="20000"/>
                        </a:spcBef>
                        <a:defRPr>
                          <a:solidFill>
                            <a:schemeClr val="tx1"/>
                          </a:solidFill>
                          <a:latin typeface="Arial" pitchFamily="34" charset="0"/>
                        </a:defRPr>
                      </a:lvl5pPr>
                      <a:lvl6pPr marL="3924300" indent="-342900" fontAlgn="base">
                        <a:spcBef>
                          <a:spcPct val="20000"/>
                        </a:spcBef>
                        <a:spcAft>
                          <a:spcPct val="0"/>
                        </a:spcAft>
                        <a:defRPr>
                          <a:solidFill>
                            <a:schemeClr val="tx1"/>
                          </a:solidFill>
                          <a:latin typeface="Arial" pitchFamily="34" charset="0"/>
                        </a:defRPr>
                      </a:lvl6pPr>
                      <a:lvl7pPr marL="4381500" indent="-342900" fontAlgn="base">
                        <a:spcBef>
                          <a:spcPct val="20000"/>
                        </a:spcBef>
                        <a:spcAft>
                          <a:spcPct val="0"/>
                        </a:spcAft>
                        <a:defRPr>
                          <a:solidFill>
                            <a:schemeClr val="tx1"/>
                          </a:solidFill>
                          <a:latin typeface="Arial" pitchFamily="34" charset="0"/>
                        </a:defRPr>
                      </a:lvl7pPr>
                      <a:lvl8pPr marL="4838700" indent="-342900" fontAlgn="base">
                        <a:spcBef>
                          <a:spcPct val="20000"/>
                        </a:spcBef>
                        <a:spcAft>
                          <a:spcPct val="0"/>
                        </a:spcAft>
                        <a:defRPr>
                          <a:solidFill>
                            <a:schemeClr val="tx1"/>
                          </a:solidFill>
                          <a:latin typeface="Arial" pitchFamily="34" charset="0"/>
                        </a:defRPr>
                      </a:lvl8pPr>
                      <a:lvl9pPr marL="5295900" indent="-342900" fontAlgn="base">
                        <a:spcBef>
                          <a:spcPct val="20000"/>
                        </a:spcBef>
                        <a:spcAft>
                          <a:spcPct val="0"/>
                        </a:spcAft>
                        <a:defRPr>
                          <a:solidFill>
                            <a:schemeClr val="tx1"/>
                          </a:solidFill>
                          <a:latin typeface="Arial" pitchFamily="34" charset="0"/>
                        </a:defRPr>
                      </a:lvl9pPr>
                    </a:lstStyle>
                    <a:p>
                      <a:pPr marL="457200" marR="0" lvl="1" indent="-342900" algn="l" defTabSz="914400" rtl="0" eaLnBrk="1" fontAlgn="base" latinLnBrk="0" hangingPunct="1">
                        <a:lnSpc>
                          <a:spcPct val="115000"/>
                        </a:lnSpc>
                        <a:spcBef>
                          <a:spcPct val="0"/>
                        </a:spcBef>
                        <a:spcAft>
                          <a:spcPct val="0"/>
                        </a:spcAft>
                        <a:buClr>
                          <a:srgbClr val="660066"/>
                        </a:buClr>
                        <a:buSzTx/>
                        <a:buFontTx/>
                        <a:buAutoNum type="arabicPeriod"/>
                        <a:tabLst/>
                      </a:pPr>
                      <a:r>
                        <a:rPr kumimoji="0" lang="en-US" altLang="af-ZA" sz="2000" b="0" i="0" u="none" strike="noStrike" cap="none" normalizeH="0" baseline="0" smtClean="0">
                          <a:ln>
                            <a:noFill/>
                          </a:ln>
                          <a:solidFill>
                            <a:schemeClr val="tx1"/>
                          </a:solidFill>
                          <a:effectLst/>
                          <a:latin typeface="Arial Narrow" pitchFamily="34" charset="0"/>
                        </a:rPr>
                        <a:t>Identify the problem.</a:t>
                      </a:r>
                      <a:endParaRPr kumimoji="0" lang="en-US" altLang="af-ZA" sz="18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179513">
                <a:tc>
                  <a:txBody>
                    <a:bodyPr/>
                    <a:lstStyle>
                      <a:lvl1pPr>
                        <a:spcBef>
                          <a:spcPct val="20000"/>
                        </a:spcBef>
                        <a:buClr>
                          <a:srgbClr val="818A42"/>
                        </a:buClr>
                        <a:defRPr sz="2800">
                          <a:solidFill>
                            <a:schemeClr val="tx1"/>
                          </a:solidFill>
                          <a:latin typeface="Arial" pitchFamily="34" charset="0"/>
                        </a:defRPr>
                      </a:lvl1pPr>
                      <a:lvl2pPr>
                        <a:spcBef>
                          <a:spcPct val="20000"/>
                        </a:spcBef>
                        <a:buClr>
                          <a:srgbClr val="660066"/>
                        </a:buClr>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r>
                        <a:rPr kumimoji="0" lang="en-US" altLang="af-ZA" sz="2000" b="0" i="0" u="none" strike="noStrike" cap="none" normalizeH="0" baseline="0" smtClean="0">
                          <a:ln>
                            <a:noFill/>
                          </a:ln>
                          <a:solidFill>
                            <a:schemeClr val="tx1"/>
                          </a:solidFill>
                          <a:effectLst/>
                          <a:latin typeface="Arial Narrow" pitchFamily="34" charset="0"/>
                        </a:rPr>
                        <a:t>System analysis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533400" indent="-533400">
                        <a:spcBef>
                          <a:spcPct val="20000"/>
                        </a:spcBef>
                        <a:buClr>
                          <a:srgbClr val="818A42"/>
                        </a:buClr>
                        <a:defRPr sz="2800">
                          <a:solidFill>
                            <a:schemeClr val="tx1"/>
                          </a:solidFill>
                          <a:latin typeface="Arial" pitchFamily="34" charset="0"/>
                        </a:defRPr>
                      </a:lvl1pPr>
                      <a:lvl2pPr marL="571500" indent="-457200">
                        <a:spcBef>
                          <a:spcPct val="20000"/>
                        </a:spcBef>
                        <a:buClr>
                          <a:srgbClr val="660066"/>
                        </a:buClr>
                        <a:defRPr sz="2400">
                          <a:solidFill>
                            <a:schemeClr val="tx1"/>
                          </a:solidFill>
                          <a:latin typeface="Arial" pitchFamily="34" charset="0"/>
                        </a:defRPr>
                      </a:lvl2pPr>
                      <a:lvl3pPr marL="1409700" indent="-381000">
                        <a:spcBef>
                          <a:spcPct val="20000"/>
                        </a:spcBef>
                        <a:defRPr sz="2000">
                          <a:solidFill>
                            <a:schemeClr val="tx1"/>
                          </a:solidFill>
                          <a:latin typeface="Arial" pitchFamily="34" charset="0"/>
                        </a:defRPr>
                      </a:lvl3pPr>
                      <a:lvl4pPr marL="1866900" indent="-342900">
                        <a:spcBef>
                          <a:spcPct val="20000"/>
                        </a:spcBef>
                        <a:defRPr>
                          <a:solidFill>
                            <a:schemeClr val="tx1"/>
                          </a:solidFill>
                          <a:latin typeface="Arial" pitchFamily="34" charset="0"/>
                        </a:defRPr>
                      </a:lvl4pPr>
                      <a:lvl5pPr marL="2324100" indent="-342900">
                        <a:spcBef>
                          <a:spcPct val="20000"/>
                        </a:spcBef>
                        <a:defRPr>
                          <a:solidFill>
                            <a:schemeClr val="tx1"/>
                          </a:solidFill>
                          <a:latin typeface="Arial" pitchFamily="34" charset="0"/>
                        </a:defRPr>
                      </a:lvl5pPr>
                      <a:lvl6pPr marL="2781300" indent="-342900" fontAlgn="base">
                        <a:spcBef>
                          <a:spcPct val="20000"/>
                        </a:spcBef>
                        <a:spcAft>
                          <a:spcPct val="0"/>
                        </a:spcAft>
                        <a:defRPr>
                          <a:solidFill>
                            <a:schemeClr val="tx1"/>
                          </a:solidFill>
                          <a:latin typeface="Arial" pitchFamily="34" charset="0"/>
                        </a:defRPr>
                      </a:lvl6pPr>
                      <a:lvl7pPr marL="3238500" indent="-342900" fontAlgn="base">
                        <a:spcBef>
                          <a:spcPct val="20000"/>
                        </a:spcBef>
                        <a:spcAft>
                          <a:spcPct val="0"/>
                        </a:spcAft>
                        <a:defRPr>
                          <a:solidFill>
                            <a:schemeClr val="tx1"/>
                          </a:solidFill>
                          <a:latin typeface="Arial" pitchFamily="34" charset="0"/>
                        </a:defRPr>
                      </a:lvl7pPr>
                      <a:lvl8pPr marL="3695700" indent="-342900" fontAlgn="base">
                        <a:spcBef>
                          <a:spcPct val="20000"/>
                        </a:spcBef>
                        <a:spcAft>
                          <a:spcPct val="0"/>
                        </a:spcAft>
                        <a:defRPr>
                          <a:solidFill>
                            <a:schemeClr val="tx1"/>
                          </a:solidFill>
                          <a:latin typeface="Arial" pitchFamily="34" charset="0"/>
                        </a:defRPr>
                      </a:lvl8pPr>
                      <a:lvl9pPr marL="4152900" indent="-342900" fontAlgn="base">
                        <a:spcBef>
                          <a:spcPct val="20000"/>
                        </a:spcBef>
                        <a:spcAft>
                          <a:spcPct val="0"/>
                        </a:spcAft>
                        <a:defRPr>
                          <a:solidFill>
                            <a:schemeClr val="tx1"/>
                          </a:solidFill>
                          <a:latin typeface="Arial" pitchFamily="34" charset="0"/>
                        </a:defRPr>
                      </a:lvl9pPr>
                    </a:lstStyle>
                    <a:p>
                      <a:pPr marL="571500" marR="0" lvl="1" indent="-457200" algn="l" defTabSz="914400" rtl="0" eaLnBrk="1" fontAlgn="base" latinLnBrk="0" hangingPunct="1">
                        <a:lnSpc>
                          <a:spcPct val="115000"/>
                        </a:lnSpc>
                        <a:spcBef>
                          <a:spcPct val="0"/>
                        </a:spcBef>
                        <a:spcAft>
                          <a:spcPct val="0"/>
                        </a:spcAft>
                        <a:buClr>
                          <a:schemeClr val="tx1"/>
                        </a:buClr>
                        <a:buSzTx/>
                        <a:buFontTx/>
                        <a:buAutoNum type="arabicPeriod" startAt="2"/>
                        <a:tabLst/>
                      </a:pPr>
                      <a:r>
                        <a:rPr kumimoji="0" lang="en-US" altLang="af-ZA" sz="2000" b="0" i="0" u="none" strike="noStrike" cap="none" normalizeH="0" baseline="0" smtClean="0">
                          <a:ln>
                            <a:noFill/>
                          </a:ln>
                          <a:solidFill>
                            <a:schemeClr val="tx1"/>
                          </a:solidFill>
                          <a:effectLst/>
                          <a:latin typeface="Arial Narrow" pitchFamily="34" charset="0"/>
                        </a:rPr>
                        <a:t>Analyze and understand the problem.</a:t>
                      </a:r>
                    </a:p>
                    <a:p>
                      <a:pPr marL="571500" marR="0" lvl="1" indent="-457200" algn="l" defTabSz="914400" rtl="0" eaLnBrk="1" fontAlgn="base" latinLnBrk="0" hangingPunct="1">
                        <a:lnSpc>
                          <a:spcPct val="115000"/>
                        </a:lnSpc>
                        <a:spcBef>
                          <a:spcPct val="0"/>
                        </a:spcBef>
                        <a:spcAft>
                          <a:spcPct val="0"/>
                        </a:spcAft>
                        <a:buClr>
                          <a:schemeClr val="tx1"/>
                        </a:buClr>
                        <a:buSzTx/>
                        <a:buFontTx/>
                        <a:buAutoNum type="arabicPeriod" startAt="2"/>
                        <a:tabLst/>
                      </a:pPr>
                      <a:r>
                        <a:rPr kumimoji="0" lang="en-US" altLang="af-ZA" sz="2000" b="0" i="0" u="none" strike="noStrike" cap="none" normalizeH="0" baseline="0" smtClean="0">
                          <a:ln>
                            <a:noFill/>
                          </a:ln>
                          <a:solidFill>
                            <a:schemeClr val="tx1"/>
                          </a:solidFill>
                          <a:effectLst/>
                          <a:latin typeface="Arial Narrow" pitchFamily="34" charset="0"/>
                        </a:rPr>
                        <a:t>Identify solution requirements or expectations.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177925">
                <a:tc>
                  <a:txBody>
                    <a:bodyPr/>
                    <a:lstStyle>
                      <a:lvl1pPr>
                        <a:spcBef>
                          <a:spcPct val="20000"/>
                        </a:spcBef>
                        <a:buClr>
                          <a:srgbClr val="818A42"/>
                        </a:buClr>
                        <a:defRPr sz="2800">
                          <a:solidFill>
                            <a:schemeClr val="tx1"/>
                          </a:solidFill>
                          <a:latin typeface="Arial" pitchFamily="34" charset="0"/>
                        </a:defRPr>
                      </a:lvl1pPr>
                      <a:lvl2pPr>
                        <a:spcBef>
                          <a:spcPct val="20000"/>
                        </a:spcBef>
                        <a:buClr>
                          <a:srgbClr val="660066"/>
                        </a:buClr>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r>
                        <a:rPr kumimoji="0" lang="en-US" altLang="af-ZA" sz="2000" b="0" i="0" u="none" strike="noStrike" cap="none" normalizeH="0" baseline="0" smtClean="0">
                          <a:ln>
                            <a:noFill/>
                          </a:ln>
                          <a:solidFill>
                            <a:schemeClr val="tx1"/>
                          </a:solidFill>
                          <a:effectLst/>
                          <a:latin typeface="Arial Narrow" pitchFamily="34" charset="0"/>
                        </a:rPr>
                        <a:t>System design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533400" indent="-533400">
                        <a:spcBef>
                          <a:spcPct val="20000"/>
                        </a:spcBef>
                        <a:buClr>
                          <a:srgbClr val="818A42"/>
                        </a:buClr>
                        <a:defRPr sz="2800">
                          <a:solidFill>
                            <a:schemeClr val="tx1"/>
                          </a:solidFill>
                          <a:latin typeface="Arial" pitchFamily="34" charset="0"/>
                        </a:defRPr>
                      </a:lvl1pPr>
                      <a:lvl2pPr marL="571500" indent="-457200">
                        <a:spcBef>
                          <a:spcPct val="20000"/>
                        </a:spcBef>
                        <a:buClr>
                          <a:srgbClr val="660066"/>
                        </a:buClr>
                        <a:defRPr sz="2400">
                          <a:solidFill>
                            <a:schemeClr val="tx1"/>
                          </a:solidFill>
                          <a:latin typeface="Arial" pitchFamily="34" charset="0"/>
                        </a:defRPr>
                      </a:lvl2pPr>
                      <a:lvl3pPr marL="1581150" indent="-381000">
                        <a:spcBef>
                          <a:spcPct val="20000"/>
                        </a:spcBef>
                        <a:defRPr sz="2000">
                          <a:solidFill>
                            <a:schemeClr val="tx1"/>
                          </a:solidFill>
                          <a:latin typeface="Arial" pitchFamily="34" charset="0"/>
                        </a:defRPr>
                      </a:lvl3pPr>
                      <a:lvl4pPr marL="2038350" indent="-342900">
                        <a:spcBef>
                          <a:spcPct val="20000"/>
                        </a:spcBef>
                        <a:defRPr>
                          <a:solidFill>
                            <a:schemeClr val="tx1"/>
                          </a:solidFill>
                          <a:latin typeface="Arial" pitchFamily="34" charset="0"/>
                        </a:defRPr>
                      </a:lvl4pPr>
                      <a:lvl5pPr marL="2495550" indent="-342900">
                        <a:spcBef>
                          <a:spcPct val="20000"/>
                        </a:spcBef>
                        <a:defRPr>
                          <a:solidFill>
                            <a:schemeClr val="tx1"/>
                          </a:solidFill>
                          <a:latin typeface="Arial" pitchFamily="34" charset="0"/>
                        </a:defRPr>
                      </a:lvl5pPr>
                      <a:lvl6pPr marL="2952750" indent="-342900" fontAlgn="base">
                        <a:spcBef>
                          <a:spcPct val="20000"/>
                        </a:spcBef>
                        <a:spcAft>
                          <a:spcPct val="0"/>
                        </a:spcAft>
                        <a:defRPr>
                          <a:solidFill>
                            <a:schemeClr val="tx1"/>
                          </a:solidFill>
                          <a:latin typeface="Arial" pitchFamily="34" charset="0"/>
                        </a:defRPr>
                      </a:lvl6pPr>
                      <a:lvl7pPr marL="3409950" indent="-342900" fontAlgn="base">
                        <a:spcBef>
                          <a:spcPct val="20000"/>
                        </a:spcBef>
                        <a:spcAft>
                          <a:spcPct val="0"/>
                        </a:spcAft>
                        <a:defRPr>
                          <a:solidFill>
                            <a:schemeClr val="tx1"/>
                          </a:solidFill>
                          <a:latin typeface="Arial" pitchFamily="34" charset="0"/>
                        </a:defRPr>
                      </a:lvl7pPr>
                      <a:lvl8pPr marL="3867150" indent="-342900" fontAlgn="base">
                        <a:spcBef>
                          <a:spcPct val="20000"/>
                        </a:spcBef>
                        <a:spcAft>
                          <a:spcPct val="0"/>
                        </a:spcAft>
                        <a:defRPr>
                          <a:solidFill>
                            <a:schemeClr val="tx1"/>
                          </a:solidFill>
                          <a:latin typeface="Arial" pitchFamily="34" charset="0"/>
                        </a:defRPr>
                      </a:lvl8pPr>
                      <a:lvl9pPr marL="4324350" indent="-342900" fontAlgn="base">
                        <a:spcBef>
                          <a:spcPct val="20000"/>
                        </a:spcBef>
                        <a:spcAft>
                          <a:spcPct val="0"/>
                        </a:spcAft>
                        <a:defRPr>
                          <a:solidFill>
                            <a:schemeClr val="tx1"/>
                          </a:solidFill>
                          <a:latin typeface="Arial" pitchFamily="34" charset="0"/>
                        </a:defRPr>
                      </a:lvl9pPr>
                    </a:lstStyle>
                    <a:p>
                      <a:pPr marL="571500" marR="0" lvl="1" indent="-457200" algn="l" defTabSz="914400" rtl="0" eaLnBrk="1" fontAlgn="base" latinLnBrk="0" hangingPunct="1">
                        <a:lnSpc>
                          <a:spcPct val="115000"/>
                        </a:lnSpc>
                        <a:spcBef>
                          <a:spcPct val="0"/>
                        </a:spcBef>
                        <a:spcAft>
                          <a:spcPct val="0"/>
                        </a:spcAft>
                        <a:buClr>
                          <a:schemeClr val="tx1"/>
                        </a:buClr>
                        <a:buSzTx/>
                        <a:buFontTx/>
                        <a:buAutoNum type="arabicPeriod" startAt="4"/>
                        <a:tabLst/>
                      </a:pPr>
                      <a:r>
                        <a:rPr kumimoji="0" lang="en-US" altLang="af-ZA" sz="2000" b="0" i="0" u="none" strike="noStrike" cap="none" normalizeH="0" baseline="0" smtClean="0">
                          <a:ln>
                            <a:noFill/>
                          </a:ln>
                          <a:solidFill>
                            <a:schemeClr val="tx1"/>
                          </a:solidFill>
                          <a:effectLst/>
                          <a:latin typeface="Arial Narrow" pitchFamily="34" charset="0"/>
                        </a:rPr>
                        <a:t>Identify alternative solutions and choose the “best” course of action.</a:t>
                      </a:r>
                    </a:p>
                    <a:p>
                      <a:pPr marL="571500" marR="0" lvl="1" indent="-457200" algn="l" defTabSz="914400" rtl="0" eaLnBrk="1" fontAlgn="base" latinLnBrk="0" hangingPunct="1">
                        <a:lnSpc>
                          <a:spcPct val="115000"/>
                        </a:lnSpc>
                        <a:spcBef>
                          <a:spcPct val="0"/>
                        </a:spcBef>
                        <a:spcAft>
                          <a:spcPct val="0"/>
                        </a:spcAft>
                        <a:buClr>
                          <a:schemeClr val="tx1"/>
                        </a:buClr>
                        <a:buSzTx/>
                        <a:buFontTx/>
                        <a:buAutoNum type="arabicPeriod" startAt="4"/>
                        <a:tabLst/>
                      </a:pPr>
                      <a:r>
                        <a:rPr kumimoji="0" lang="en-US" altLang="af-ZA" sz="2000" b="0" i="0" u="none" strike="noStrike" cap="none" normalizeH="0" baseline="0" smtClean="0">
                          <a:ln>
                            <a:noFill/>
                          </a:ln>
                          <a:solidFill>
                            <a:schemeClr val="tx1"/>
                          </a:solidFill>
                          <a:effectLst/>
                          <a:latin typeface="Arial Narrow" pitchFamily="34" charset="0"/>
                        </a:rPr>
                        <a:t>Design the chosen solution.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179513">
                <a:tc>
                  <a:txBody>
                    <a:bodyPr/>
                    <a:lstStyle>
                      <a:lvl1pPr>
                        <a:spcBef>
                          <a:spcPct val="20000"/>
                        </a:spcBef>
                        <a:buClr>
                          <a:srgbClr val="818A42"/>
                        </a:buClr>
                        <a:defRPr sz="2800">
                          <a:solidFill>
                            <a:schemeClr val="tx1"/>
                          </a:solidFill>
                          <a:latin typeface="Arial" pitchFamily="34" charset="0"/>
                        </a:defRPr>
                      </a:lvl1pPr>
                      <a:lvl2pPr>
                        <a:spcBef>
                          <a:spcPct val="20000"/>
                        </a:spcBef>
                        <a:buClr>
                          <a:srgbClr val="660066"/>
                        </a:buClr>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r>
                        <a:rPr kumimoji="0" lang="en-US" altLang="af-ZA" sz="2000" b="0" i="0" u="none" strike="noStrike" cap="none" normalizeH="0" baseline="0" smtClean="0">
                          <a:ln>
                            <a:noFill/>
                          </a:ln>
                          <a:solidFill>
                            <a:schemeClr val="tx1"/>
                          </a:solidFill>
                          <a:effectLst/>
                          <a:latin typeface="Arial Narrow" pitchFamily="34" charset="0"/>
                        </a:rPr>
                        <a:t>System implementation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533400" indent="-533400">
                        <a:spcBef>
                          <a:spcPct val="20000"/>
                        </a:spcBef>
                        <a:buClr>
                          <a:srgbClr val="818A42"/>
                        </a:buClr>
                        <a:defRPr sz="2800">
                          <a:solidFill>
                            <a:schemeClr val="tx1"/>
                          </a:solidFill>
                          <a:latin typeface="Arial" pitchFamily="34" charset="0"/>
                        </a:defRPr>
                      </a:lvl1pPr>
                      <a:lvl2pPr marL="571500" indent="-457200">
                        <a:spcBef>
                          <a:spcPct val="20000"/>
                        </a:spcBef>
                        <a:buClr>
                          <a:srgbClr val="660066"/>
                        </a:buClr>
                        <a:defRPr sz="2400">
                          <a:solidFill>
                            <a:schemeClr val="tx1"/>
                          </a:solidFill>
                          <a:latin typeface="Arial" pitchFamily="34" charset="0"/>
                        </a:defRPr>
                      </a:lvl2pPr>
                      <a:lvl3pPr marL="1466850" indent="-381000">
                        <a:spcBef>
                          <a:spcPct val="20000"/>
                        </a:spcBef>
                        <a:defRPr sz="2000">
                          <a:solidFill>
                            <a:schemeClr val="tx1"/>
                          </a:solidFill>
                          <a:latin typeface="Arial" pitchFamily="34" charset="0"/>
                        </a:defRPr>
                      </a:lvl3pPr>
                      <a:lvl4pPr marL="1924050" indent="-342900">
                        <a:spcBef>
                          <a:spcPct val="20000"/>
                        </a:spcBef>
                        <a:defRPr>
                          <a:solidFill>
                            <a:schemeClr val="tx1"/>
                          </a:solidFill>
                          <a:latin typeface="Arial" pitchFamily="34" charset="0"/>
                        </a:defRPr>
                      </a:lvl4pPr>
                      <a:lvl5pPr marL="2381250" indent="-342900">
                        <a:spcBef>
                          <a:spcPct val="20000"/>
                        </a:spcBef>
                        <a:defRPr>
                          <a:solidFill>
                            <a:schemeClr val="tx1"/>
                          </a:solidFill>
                          <a:latin typeface="Arial" pitchFamily="34" charset="0"/>
                        </a:defRPr>
                      </a:lvl5pPr>
                      <a:lvl6pPr marL="2838450" indent="-342900" fontAlgn="base">
                        <a:spcBef>
                          <a:spcPct val="20000"/>
                        </a:spcBef>
                        <a:spcAft>
                          <a:spcPct val="0"/>
                        </a:spcAft>
                        <a:defRPr>
                          <a:solidFill>
                            <a:schemeClr val="tx1"/>
                          </a:solidFill>
                          <a:latin typeface="Arial" pitchFamily="34" charset="0"/>
                        </a:defRPr>
                      </a:lvl6pPr>
                      <a:lvl7pPr marL="3295650" indent="-342900" fontAlgn="base">
                        <a:spcBef>
                          <a:spcPct val="20000"/>
                        </a:spcBef>
                        <a:spcAft>
                          <a:spcPct val="0"/>
                        </a:spcAft>
                        <a:defRPr>
                          <a:solidFill>
                            <a:schemeClr val="tx1"/>
                          </a:solidFill>
                          <a:latin typeface="Arial" pitchFamily="34" charset="0"/>
                        </a:defRPr>
                      </a:lvl7pPr>
                      <a:lvl8pPr marL="3752850" indent="-342900" fontAlgn="base">
                        <a:spcBef>
                          <a:spcPct val="20000"/>
                        </a:spcBef>
                        <a:spcAft>
                          <a:spcPct val="0"/>
                        </a:spcAft>
                        <a:defRPr>
                          <a:solidFill>
                            <a:schemeClr val="tx1"/>
                          </a:solidFill>
                          <a:latin typeface="Arial" pitchFamily="34" charset="0"/>
                        </a:defRPr>
                      </a:lvl8pPr>
                      <a:lvl9pPr marL="4210050" indent="-342900" fontAlgn="base">
                        <a:spcBef>
                          <a:spcPct val="20000"/>
                        </a:spcBef>
                        <a:spcAft>
                          <a:spcPct val="0"/>
                        </a:spcAft>
                        <a:defRPr>
                          <a:solidFill>
                            <a:schemeClr val="tx1"/>
                          </a:solidFill>
                          <a:latin typeface="Arial" pitchFamily="34" charset="0"/>
                        </a:defRPr>
                      </a:lvl9pPr>
                    </a:lstStyle>
                    <a:p>
                      <a:pPr marL="571500" marR="0" lvl="1" indent="-457200" algn="l" defTabSz="914400" rtl="0" eaLnBrk="1" fontAlgn="base" latinLnBrk="0" hangingPunct="1">
                        <a:lnSpc>
                          <a:spcPct val="115000"/>
                        </a:lnSpc>
                        <a:spcBef>
                          <a:spcPct val="0"/>
                        </a:spcBef>
                        <a:spcAft>
                          <a:spcPct val="0"/>
                        </a:spcAft>
                        <a:buClr>
                          <a:schemeClr val="tx1"/>
                        </a:buClr>
                        <a:buSzTx/>
                        <a:buFontTx/>
                        <a:buAutoNum type="arabicPeriod" startAt="6"/>
                        <a:tabLst/>
                      </a:pPr>
                      <a:r>
                        <a:rPr kumimoji="0" lang="en-US" altLang="af-ZA" sz="2000" b="0" i="0" u="none" strike="noStrike" cap="none" normalizeH="0" baseline="0" smtClean="0">
                          <a:ln>
                            <a:noFill/>
                          </a:ln>
                          <a:solidFill>
                            <a:schemeClr val="tx1"/>
                          </a:solidFill>
                          <a:effectLst/>
                          <a:latin typeface="Arial Narrow" pitchFamily="34" charset="0"/>
                        </a:rPr>
                        <a:t>Implement the chosen solution.</a:t>
                      </a:r>
                    </a:p>
                    <a:p>
                      <a:pPr marL="571500" marR="0" lvl="1" indent="-457200" algn="l" defTabSz="914400" rtl="0" eaLnBrk="1" fontAlgn="base" latinLnBrk="0" hangingPunct="1">
                        <a:lnSpc>
                          <a:spcPct val="115000"/>
                        </a:lnSpc>
                        <a:spcBef>
                          <a:spcPct val="0"/>
                        </a:spcBef>
                        <a:spcAft>
                          <a:spcPct val="0"/>
                        </a:spcAft>
                        <a:buClr>
                          <a:schemeClr val="tx1"/>
                        </a:buClr>
                        <a:buSzTx/>
                        <a:buFontTx/>
                        <a:buAutoNum type="arabicPeriod" startAt="6"/>
                        <a:tabLst/>
                      </a:pPr>
                      <a:r>
                        <a:rPr kumimoji="0" lang="en-US" altLang="af-ZA" sz="2000" b="0" i="0" u="none" strike="noStrike" cap="none" normalizeH="0" baseline="0" smtClean="0">
                          <a:ln>
                            <a:noFill/>
                          </a:ln>
                          <a:solidFill>
                            <a:schemeClr val="tx1"/>
                          </a:solidFill>
                          <a:effectLst/>
                          <a:latin typeface="Arial Narrow" pitchFamily="34" charset="0"/>
                        </a:rPr>
                        <a:t>Evaluate the results. If the problem is not solved, return to step 1 or 2 as appropriate.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Classwork</a:t>
            </a:r>
            <a:endParaRPr lang="af-ZA" dirty="0"/>
          </a:p>
        </p:txBody>
      </p:sp>
      <p:sp>
        <p:nvSpPr>
          <p:cNvPr id="3" name="Content Placeholder 2"/>
          <p:cNvSpPr>
            <a:spLocks noGrp="1"/>
          </p:cNvSpPr>
          <p:nvPr>
            <p:ph idx="1"/>
          </p:nvPr>
        </p:nvSpPr>
        <p:spPr/>
        <p:txBody>
          <a:bodyPr/>
          <a:lstStyle/>
          <a:p>
            <a:r>
              <a:rPr lang="en-US" dirty="0" smtClean="0"/>
              <a:t>Problems and Exercises No 14 P 38</a:t>
            </a:r>
          </a:p>
          <a:p>
            <a:endParaRPr lang="en-US" dirty="0"/>
          </a:p>
          <a:p>
            <a:pPr marL="0" indent="0">
              <a:buNone/>
            </a:pPr>
            <a:r>
              <a:rPr lang="af-ZA" dirty="0"/>
              <a:t>a. System Design</a:t>
            </a:r>
          </a:p>
          <a:p>
            <a:pPr marL="0" indent="0">
              <a:buNone/>
            </a:pPr>
            <a:r>
              <a:rPr lang="af-ZA" dirty="0"/>
              <a:t>b. System Initiation</a:t>
            </a:r>
          </a:p>
          <a:p>
            <a:pPr marL="0" indent="0">
              <a:buNone/>
            </a:pPr>
            <a:r>
              <a:rPr lang="af-ZA" dirty="0"/>
              <a:t>c. System Implementation</a:t>
            </a:r>
          </a:p>
          <a:p>
            <a:pPr marL="0" indent="0">
              <a:buNone/>
            </a:pPr>
            <a:r>
              <a:rPr lang="af-ZA" dirty="0"/>
              <a:t>d. System Analysis</a:t>
            </a:r>
            <a:endParaRPr lang="en-US" dirty="0" smtClean="0"/>
          </a:p>
          <a:p>
            <a:endParaRPr lang="af-ZA" dirty="0"/>
          </a:p>
        </p:txBody>
      </p:sp>
      <p:sp>
        <p:nvSpPr>
          <p:cNvPr id="4" name="Slide Number Placeholder 3"/>
          <p:cNvSpPr>
            <a:spLocks noGrp="1"/>
          </p:cNvSpPr>
          <p:nvPr>
            <p:ph type="sldNum" sz="quarter" idx="10"/>
          </p:nvPr>
        </p:nvSpPr>
        <p:spPr/>
        <p:txBody>
          <a:bodyPr/>
          <a:lstStyle/>
          <a:p>
            <a:r>
              <a:rPr lang="en-US" altLang="af-ZA" smtClean="0"/>
              <a:t>1-</a:t>
            </a:r>
            <a:fld id="{88903DC3-126E-4BDC-9D62-BDDA87C38786}" type="slidenum">
              <a:rPr lang="en-US" altLang="af-ZA" smtClean="0"/>
              <a:pPr/>
              <a:t>63</a:t>
            </a:fld>
            <a:endParaRPr lang="en-US" altLang="af-ZA"/>
          </a:p>
        </p:txBody>
      </p:sp>
    </p:spTree>
    <p:extLst>
      <p:ext uri="{BB962C8B-B14F-4D97-AF65-F5344CB8AC3E}">
        <p14:creationId xmlns:p14="http://schemas.microsoft.com/office/powerpoint/2010/main" val="416620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af-ZA"/>
              <a:t>1-</a:t>
            </a:r>
            <a:fld id="{03653ACC-B745-4B7D-AE63-7B69731A6F79}" type="slidenum">
              <a:rPr lang="en-US" altLang="af-ZA"/>
              <a:pPr/>
              <a:t>64</a:t>
            </a:fld>
            <a:endParaRPr lang="en-US" altLang="af-ZA"/>
          </a:p>
        </p:txBody>
      </p:sp>
      <p:sp>
        <p:nvSpPr>
          <p:cNvPr id="153602" name="Rectangle 2"/>
          <p:cNvSpPr>
            <a:spLocks noGrp="1" noChangeArrowheads="1"/>
          </p:cNvSpPr>
          <p:nvPr>
            <p:ph type="title"/>
          </p:nvPr>
        </p:nvSpPr>
        <p:spPr/>
        <p:txBody>
          <a:bodyPr/>
          <a:lstStyle/>
          <a:p>
            <a:r>
              <a:rPr lang="en-US" altLang="af-ZA" dirty="0"/>
              <a:t>System Development Process Overview</a:t>
            </a:r>
          </a:p>
        </p:txBody>
      </p:sp>
      <p:sp>
        <p:nvSpPr>
          <p:cNvPr id="153603" name="Rectangle 3"/>
          <p:cNvSpPr>
            <a:spLocks noGrp="1" noChangeArrowheads="1"/>
          </p:cNvSpPr>
          <p:nvPr>
            <p:ph type="body" idx="1"/>
          </p:nvPr>
        </p:nvSpPr>
        <p:spPr>
          <a:xfrm>
            <a:off x="1143000" y="1524000"/>
            <a:ext cx="7924800" cy="5029200"/>
          </a:xfrm>
        </p:spPr>
        <p:txBody>
          <a:bodyPr/>
          <a:lstStyle/>
          <a:p>
            <a:pPr marL="0" indent="0">
              <a:lnSpc>
                <a:spcPct val="80000"/>
              </a:lnSpc>
              <a:buFontTx/>
              <a:buNone/>
            </a:pPr>
            <a:r>
              <a:rPr lang="en-US" altLang="af-ZA" sz="2400" b="1"/>
              <a:t>System initiation</a:t>
            </a:r>
            <a:r>
              <a:rPr lang="en-US" altLang="af-ZA" sz="2400"/>
              <a:t> – the initial planning for a project to define initial business scope, goals, schedule, and budget.</a:t>
            </a:r>
          </a:p>
          <a:p>
            <a:pPr marL="0" indent="0">
              <a:lnSpc>
                <a:spcPct val="80000"/>
              </a:lnSpc>
              <a:buFontTx/>
              <a:buNone/>
            </a:pPr>
            <a:endParaRPr lang="en-US" altLang="af-ZA" sz="2400"/>
          </a:p>
          <a:p>
            <a:pPr marL="0" indent="0">
              <a:lnSpc>
                <a:spcPct val="80000"/>
              </a:lnSpc>
              <a:buFontTx/>
              <a:buNone/>
            </a:pPr>
            <a:r>
              <a:rPr lang="en-US" altLang="af-ZA" sz="2400" b="1"/>
              <a:t>System analysis</a:t>
            </a:r>
            <a:r>
              <a:rPr lang="en-US" altLang="af-ZA" sz="2400"/>
              <a:t> – the study of a business problem domain to recommend improvements and specify the business requirements and priorities for the solution.</a:t>
            </a:r>
          </a:p>
          <a:p>
            <a:pPr marL="0" indent="0">
              <a:lnSpc>
                <a:spcPct val="80000"/>
              </a:lnSpc>
              <a:buFontTx/>
              <a:buNone/>
            </a:pPr>
            <a:endParaRPr lang="en-US" altLang="af-ZA" sz="2400"/>
          </a:p>
          <a:p>
            <a:pPr marL="0" indent="0">
              <a:lnSpc>
                <a:spcPct val="80000"/>
              </a:lnSpc>
              <a:buFontTx/>
              <a:buNone/>
            </a:pPr>
            <a:r>
              <a:rPr lang="en-US" altLang="af-ZA" sz="2400" b="1"/>
              <a:t>System design</a:t>
            </a:r>
            <a:r>
              <a:rPr lang="en-US" altLang="af-ZA" sz="2400"/>
              <a:t> – the specification or construction of a technical, computer-based solution for the business requirements identified in a system analysis.</a:t>
            </a:r>
          </a:p>
          <a:p>
            <a:pPr marL="0" indent="0">
              <a:lnSpc>
                <a:spcPct val="80000"/>
              </a:lnSpc>
              <a:buFontTx/>
              <a:buNone/>
            </a:pPr>
            <a:endParaRPr lang="en-US" altLang="af-ZA" sz="2400"/>
          </a:p>
          <a:p>
            <a:pPr marL="0" indent="0">
              <a:lnSpc>
                <a:spcPct val="80000"/>
              </a:lnSpc>
              <a:buFontTx/>
              <a:buNone/>
            </a:pPr>
            <a:r>
              <a:rPr lang="en-US" altLang="af-ZA" sz="2400" b="1"/>
              <a:t>System implementation</a:t>
            </a:r>
            <a:r>
              <a:rPr lang="en-US" altLang="af-ZA" sz="2400"/>
              <a:t> – the construction, installation, testing, and delivery of a system into production.</a:t>
            </a:r>
          </a:p>
          <a:p>
            <a:pPr marL="0" indent="0">
              <a:lnSpc>
                <a:spcPct val="80000"/>
              </a:lnSpc>
              <a:buFontTx/>
              <a:buNone/>
            </a:pPr>
            <a:endParaRPr lang="en-US" altLang="af-ZA" sz="240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af-ZA"/>
              <a:t>1-</a:t>
            </a:r>
            <a:fld id="{F387F9AF-1BD1-4851-A774-03948509D005}" type="slidenum">
              <a:rPr lang="en-US" altLang="af-ZA"/>
              <a:pPr/>
              <a:t>65</a:t>
            </a:fld>
            <a:endParaRPr lang="en-US" altLang="af-ZA"/>
          </a:p>
        </p:txBody>
      </p:sp>
      <p:sp>
        <p:nvSpPr>
          <p:cNvPr id="155650" name="Rectangle 2"/>
          <p:cNvSpPr>
            <a:spLocks noGrp="1" noChangeArrowheads="1"/>
          </p:cNvSpPr>
          <p:nvPr>
            <p:ph type="title"/>
          </p:nvPr>
        </p:nvSpPr>
        <p:spPr/>
        <p:txBody>
          <a:bodyPr/>
          <a:lstStyle/>
          <a:p>
            <a:r>
              <a:rPr lang="en-US" altLang="af-ZA"/>
              <a:t>Project and Process Management</a:t>
            </a:r>
          </a:p>
        </p:txBody>
      </p:sp>
      <p:sp>
        <p:nvSpPr>
          <p:cNvPr id="155651" name="Rectangle 3"/>
          <p:cNvSpPr>
            <a:spLocks noGrp="1" noChangeArrowheads="1"/>
          </p:cNvSpPr>
          <p:nvPr>
            <p:ph type="body" idx="1"/>
          </p:nvPr>
        </p:nvSpPr>
        <p:spPr>
          <a:xfrm>
            <a:off x="1066800" y="1524000"/>
            <a:ext cx="7848600" cy="4876800"/>
          </a:xfrm>
        </p:spPr>
        <p:txBody>
          <a:bodyPr/>
          <a:lstStyle/>
          <a:p>
            <a:pPr marL="0" indent="0">
              <a:buFontTx/>
              <a:buNone/>
            </a:pPr>
            <a:r>
              <a:rPr lang="en-US" altLang="af-ZA" sz="2800" b="1"/>
              <a:t>Project management</a:t>
            </a:r>
            <a:r>
              <a:rPr lang="en-US" altLang="af-ZA" sz="2800"/>
              <a:t> – the activity of defining, planning, directing, monitoring, and controlling a project to develop an acceptable system within the allotted time and budget.</a:t>
            </a:r>
          </a:p>
          <a:p>
            <a:pPr marL="0" indent="0">
              <a:buFontTx/>
              <a:buNone/>
            </a:pPr>
            <a:endParaRPr lang="en-US" altLang="af-ZA" sz="2800"/>
          </a:p>
          <a:p>
            <a:pPr marL="0" indent="0">
              <a:buFontTx/>
              <a:buNone/>
            </a:pPr>
            <a:r>
              <a:rPr lang="en-US" altLang="af-ZA" sz="2800" b="1"/>
              <a:t>Process management</a:t>
            </a:r>
            <a:r>
              <a:rPr lang="en-US" altLang="af-ZA" sz="2800"/>
              <a:t> – the ongoing activity that defines, improves, and coordinates the use of an organization’s chosen methodology (the “process”) and standards for all system development projects.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990598" y="1143000"/>
            <a:ext cx="8353425"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nSpc>
                <a:spcPct val="150000"/>
              </a:lnSpc>
              <a:spcBef>
                <a:spcPts val="0"/>
              </a:spcBef>
              <a:buClr>
                <a:srgbClr val="7030A0"/>
              </a:buClr>
              <a:buFont typeface="Arial" panose="020B0604020202020204" pitchFamily="34" charset="0"/>
              <a:buChar char="•"/>
              <a:defRPr/>
            </a:pPr>
            <a:r>
              <a:rPr lang="en-ZA" sz="2000" dirty="0">
                <a:latin typeface="Arial" panose="020B0604020202020204" pitchFamily="34" charset="0"/>
                <a:cs typeface="Arial" panose="020B0604020202020204" pitchFamily="34" charset="0"/>
              </a:rPr>
              <a:t>Describe seven types of information system applications; (p.16 - </a:t>
            </a:r>
            <a:r>
              <a:rPr lang="en-ZA" sz="2000" dirty="0" smtClean="0">
                <a:latin typeface="Arial" panose="020B0604020202020204" pitchFamily="34" charset="0"/>
                <a:cs typeface="Arial" panose="020B0604020202020204" pitchFamily="34" charset="0"/>
              </a:rPr>
              <a:t>22)</a:t>
            </a:r>
          </a:p>
          <a:p>
            <a:pPr>
              <a:lnSpc>
                <a:spcPct val="150000"/>
              </a:lnSpc>
              <a:spcBef>
                <a:spcPts val="0"/>
              </a:spcBef>
              <a:buClr>
                <a:srgbClr val="7030A0"/>
              </a:buClr>
              <a:buFont typeface="Arial" panose="020B0604020202020204" pitchFamily="34" charset="0"/>
              <a:buChar char="•"/>
              <a:defRPr/>
            </a:pPr>
            <a:r>
              <a:rPr lang="en-ZA" sz="2000" dirty="0" smtClean="0">
                <a:latin typeface="Arial" panose="020B0604020202020204" pitchFamily="34" charset="0"/>
                <a:cs typeface="Arial" panose="020B0604020202020204" pitchFamily="34" charset="0"/>
              </a:rPr>
              <a:t>Describe </a:t>
            </a:r>
            <a:r>
              <a:rPr lang="en-ZA" sz="2000" dirty="0">
                <a:latin typeface="Arial" panose="020B0604020202020204" pitchFamily="34" charset="0"/>
                <a:cs typeface="Arial" panose="020B0604020202020204" pitchFamily="34" charset="0"/>
              </a:rPr>
              <a:t>an information system and the role of the systems analyst; (p. 11 - </a:t>
            </a:r>
            <a:r>
              <a:rPr lang="en-ZA" sz="2000" dirty="0" smtClean="0">
                <a:latin typeface="Arial" panose="020B0604020202020204" pitchFamily="34" charset="0"/>
                <a:cs typeface="Arial" panose="020B0604020202020204" pitchFamily="34" charset="0"/>
              </a:rPr>
              <a:t>12)</a:t>
            </a:r>
          </a:p>
          <a:p>
            <a:pPr>
              <a:lnSpc>
                <a:spcPct val="150000"/>
              </a:lnSpc>
              <a:spcBef>
                <a:spcPts val="0"/>
              </a:spcBef>
              <a:buClr>
                <a:srgbClr val="7030A0"/>
              </a:buClr>
              <a:buFont typeface="Arial" panose="020B0604020202020204" pitchFamily="34" charset="0"/>
              <a:buChar char="•"/>
              <a:defRPr/>
            </a:pPr>
            <a:r>
              <a:rPr lang="en-ZA" sz="2000" dirty="0" smtClean="0">
                <a:latin typeface="Arial" panose="020B0604020202020204" pitchFamily="34" charset="0"/>
                <a:cs typeface="Arial" panose="020B0604020202020204" pitchFamily="34" charset="0"/>
              </a:rPr>
              <a:t>Describe </a:t>
            </a:r>
            <a:r>
              <a:rPr lang="en-ZA" sz="2000" dirty="0">
                <a:latin typeface="Arial" panose="020B0604020202020204" pitchFamily="34" charset="0"/>
                <a:cs typeface="Arial" panose="020B0604020202020204" pitchFamily="34" charset="0"/>
              </a:rPr>
              <a:t>what systems analysis and design is; (p. 32 -</a:t>
            </a:r>
            <a:r>
              <a:rPr lang="en-ZA" sz="2000" dirty="0" smtClean="0">
                <a:latin typeface="Arial" panose="020B0604020202020204" pitchFamily="34" charset="0"/>
                <a:cs typeface="Arial" panose="020B0604020202020204" pitchFamily="34" charset="0"/>
              </a:rPr>
              <a:t>33)</a:t>
            </a:r>
          </a:p>
          <a:p>
            <a:pPr>
              <a:lnSpc>
                <a:spcPct val="150000"/>
              </a:lnSpc>
              <a:spcBef>
                <a:spcPts val="0"/>
              </a:spcBef>
              <a:buClr>
                <a:srgbClr val="7030A0"/>
              </a:buClr>
              <a:buFont typeface="Arial" panose="020B0604020202020204" pitchFamily="34" charset="0"/>
              <a:buChar char="•"/>
              <a:defRPr/>
            </a:pPr>
            <a:r>
              <a:rPr lang="en-ZA" sz="2000" dirty="0" smtClean="0">
                <a:latin typeface="Arial" panose="020B0604020202020204" pitchFamily="34" charset="0"/>
                <a:cs typeface="Arial" panose="020B0604020202020204" pitchFamily="34" charset="0"/>
              </a:rPr>
              <a:t>Explain </a:t>
            </a:r>
            <a:r>
              <a:rPr lang="en-ZA" sz="2000" dirty="0">
                <a:latin typeface="Arial" panose="020B0604020202020204" pitchFamily="34" charset="0"/>
                <a:cs typeface="Arial" panose="020B0604020202020204" pitchFamily="34" charset="0"/>
              </a:rPr>
              <a:t>how modern business and technologies influence systems development; (p. 22 - </a:t>
            </a:r>
            <a:r>
              <a:rPr lang="en-ZA" sz="2000" dirty="0" smtClean="0">
                <a:latin typeface="Arial" panose="020B0604020202020204" pitchFamily="34" charset="0"/>
                <a:cs typeface="Arial" panose="020B0604020202020204" pitchFamily="34" charset="0"/>
              </a:rPr>
              <a:t>30)</a:t>
            </a:r>
          </a:p>
          <a:p>
            <a:pPr>
              <a:lnSpc>
                <a:spcPct val="150000"/>
              </a:lnSpc>
              <a:spcBef>
                <a:spcPts val="0"/>
              </a:spcBef>
              <a:buClr>
                <a:srgbClr val="7030A0"/>
              </a:buClr>
              <a:buFont typeface="Arial" panose="020B0604020202020204" pitchFamily="34" charset="0"/>
              <a:buChar char="•"/>
              <a:defRPr/>
            </a:pPr>
            <a:r>
              <a:rPr lang="en-ZA" sz="2000" dirty="0" smtClean="0">
                <a:latin typeface="Arial" panose="020B0604020202020204" pitchFamily="34" charset="0"/>
                <a:cs typeface="Arial" panose="020B0604020202020204" pitchFamily="34" charset="0"/>
              </a:rPr>
              <a:t>Describe </a:t>
            </a:r>
            <a:r>
              <a:rPr lang="en-ZA" sz="2000" dirty="0">
                <a:latin typeface="Arial" panose="020B0604020202020204" pitchFamily="34" charset="0"/>
                <a:cs typeface="Arial" panose="020B0604020202020204" pitchFamily="34" charset="0"/>
              </a:rPr>
              <a:t>the role of each role player in the SDLC (Systems Development Life Cycle); (p. 7 - </a:t>
            </a:r>
            <a:r>
              <a:rPr lang="en-ZA" sz="2000" dirty="0" smtClean="0">
                <a:latin typeface="Arial" panose="020B0604020202020204" pitchFamily="34" charset="0"/>
                <a:cs typeface="Arial" panose="020B0604020202020204" pitchFamily="34" charset="0"/>
              </a:rPr>
              <a:t>16)</a:t>
            </a:r>
          </a:p>
          <a:p>
            <a:pPr>
              <a:lnSpc>
                <a:spcPct val="150000"/>
              </a:lnSpc>
              <a:spcBef>
                <a:spcPts val="0"/>
              </a:spcBef>
              <a:buClr>
                <a:srgbClr val="7030A0"/>
              </a:buClr>
              <a:buFont typeface="Arial" panose="020B0604020202020204" pitchFamily="34" charset="0"/>
              <a:buChar char="•"/>
              <a:defRPr/>
            </a:pPr>
            <a:r>
              <a:rPr lang="en-ZA" sz="2000" dirty="0" smtClean="0">
                <a:latin typeface="Arial" panose="020B0604020202020204" pitchFamily="34" charset="0"/>
                <a:cs typeface="Arial" panose="020B0604020202020204" pitchFamily="34" charset="0"/>
              </a:rPr>
              <a:t>Explain </a:t>
            </a:r>
            <a:r>
              <a:rPr lang="en-ZA" sz="2000" dirty="0">
                <a:latin typeface="Arial" panose="020B0604020202020204" pitchFamily="34" charset="0"/>
                <a:cs typeface="Arial" panose="020B0604020202020204" pitchFamily="34" charset="0"/>
              </a:rPr>
              <a:t>what knowledge and skills are required to become a successful systems analyst; and (p. 14 - </a:t>
            </a:r>
            <a:r>
              <a:rPr lang="en-ZA" sz="2000" dirty="0" smtClean="0">
                <a:latin typeface="Arial" panose="020B0604020202020204" pitchFamily="34" charset="0"/>
                <a:cs typeface="Arial" panose="020B0604020202020204" pitchFamily="34" charset="0"/>
              </a:rPr>
              <a:t>15)</a:t>
            </a:r>
          </a:p>
          <a:p>
            <a:pPr>
              <a:lnSpc>
                <a:spcPct val="150000"/>
              </a:lnSpc>
              <a:spcBef>
                <a:spcPts val="0"/>
              </a:spcBef>
              <a:buClr>
                <a:srgbClr val="7030A0"/>
              </a:buClr>
              <a:buFont typeface="Arial" panose="020B0604020202020204" pitchFamily="34" charset="0"/>
              <a:buChar char="•"/>
              <a:defRPr/>
            </a:pPr>
            <a:r>
              <a:rPr lang="en-ZA" sz="2000" dirty="0" smtClean="0">
                <a:latin typeface="Arial" panose="020B0604020202020204" pitchFamily="34" charset="0"/>
                <a:cs typeface="Arial" panose="020B0604020202020204" pitchFamily="34" charset="0"/>
              </a:rPr>
              <a:t>Approach </a:t>
            </a:r>
            <a:r>
              <a:rPr lang="en-ZA" sz="2000" dirty="0">
                <a:latin typeface="Arial" panose="020B0604020202020204" pitchFamily="34" charset="0"/>
                <a:cs typeface="Arial" panose="020B0604020202020204" pitchFamily="34" charset="0"/>
              </a:rPr>
              <a:t>the role of systems analyst with the ethically correct and responsible attitude. (p. 15 - 16)</a:t>
            </a:r>
            <a:endParaRPr lang="en-US" altLang="en-US" sz="2000" kern="0" dirty="0" smtClean="0">
              <a:solidFill>
                <a:srgbClr val="000000"/>
              </a:solidFill>
              <a:latin typeface="Arial" panose="020B0604020202020204" pitchFamily="34" charset="0"/>
              <a:cs typeface="Arial" panose="020B0604020202020204" pitchFamily="34" charset="0"/>
            </a:endParaRPr>
          </a:p>
        </p:txBody>
      </p:sp>
      <p:sp>
        <p:nvSpPr>
          <p:cNvPr id="3" name="Title 1"/>
          <p:cNvSpPr>
            <a:spLocks noGrp="1"/>
          </p:cNvSpPr>
          <p:nvPr>
            <p:ph type="title"/>
          </p:nvPr>
        </p:nvSpPr>
        <p:spPr>
          <a:xfrm>
            <a:off x="990600" y="-25400"/>
            <a:ext cx="7289800" cy="1498600"/>
          </a:xfrm>
        </p:spPr>
        <p:txBody>
          <a:bodyPr rtlCol="0">
            <a:normAutofit/>
          </a:bodyPr>
          <a:lstStyle/>
          <a:p>
            <a:pPr eaLnBrk="1" fontAlgn="auto" hangingPunct="1">
              <a:spcAft>
                <a:spcPts val="0"/>
              </a:spcAft>
              <a:defRPr/>
            </a:pPr>
            <a:r>
              <a:rPr sz="4500" dirty="0"/>
              <a:t>Objectives (Study Guide): </a:t>
            </a:r>
            <a:endParaRPr lang="en-ZA" sz="4500" dirty="0"/>
          </a:p>
        </p:txBody>
      </p:sp>
    </p:spTree>
    <p:extLst>
      <p:ext uri="{BB962C8B-B14F-4D97-AF65-F5344CB8AC3E}">
        <p14:creationId xmlns:p14="http://schemas.microsoft.com/office/powerpoint/2010/main" val="15993453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Objectives </a:t>
            </a:r>
            <a:r>
              <a:rPr lang="en-ZA" dirty="0" smtClean="0"/>
              <a:t>continue: </a:t>
            </a:r>
            <a:endParaRPr lang="en-ZA" dirty="0"/>
          </a:p>
        </p:txBody>
      </p:sp>
      <p:sp>
        <p:nvSpPr>
          <p:cNvPr id="3" name="Content Placeholder 2"/>
          <p:cNvSpPr>
            <a:spLocks noGrp="1"/>
          </p:cNvSpPr>
          <p:nvPr>
            <p:ph idx="1"/>
          </p:nvPr>
        </p:nvSpPr>
        <p:spPr>
          <a:xfrm>
            <a:off x="914400" y="1447800"/>
            <a:ext cx="8153400" cy="4953000"/>
          </a:xfrm>
        </p:spPr>
        <p:txBody>
          <a:bodyPr/>
          <a:lstStyle/>
          <a:p>
            <a:pPr eaLnBrk="0" hangingPunct="0">
              <a:lnSpc>
                <a:spcPct val="150000"/>
              </a:lnSpc>
              <a:spcBef>
                <a:spcPts val="0"/>
              </a:spcBef>
              <a:buClr>
                <a:srgbClr val="7030A0"/>
              </a:buClr>
              <a:buFont typeface="Arial" panose="020B0604020202020204" pitchFamily="34" charset="0"/>
              <a:buChar char="•"/>
              <a:defRPr/>
            </a:pPr>
            <a:r>
              <a:rPr lang="en-ZA" sz="2400" kern="1200" dirty="0">
                <a:latin typeface="Arial" panose="020B0604020202020204" pitchFamily="34" charset="0"/>
                <a:cs typeface="Arial" panose="020B0604020202020204" pitchFamily="34" charset="0"/>
              </a:rPr>
              <a:t>distinguish between the waterfall and iterative / incremental approaches to system development</a:t>
            </a:r>
            <a:r>
              <a:rPr lang="en-ZA" sz="2400" kern="1200" dirty="0" smtClean="0">
                <a:latin typeface="Arial" panose="020B0604020202020204" pitchFamily="34" charset="0"/>
                <a:cs typeface="Arial" panose="020B0604020202020204" pitchFamily="34" charset="0"/>
              </a:rPr>
              <a:t>;</a:t>
            </a:r>
          </a:p>
          <a:p>
            <a:pPr eaLnBrk="0" hangingPunct="0">
              <a:lnSpc>
                <a:spcPct val="150000"/>
              </a:lnSpc>
              <a:spcBef>
                <a:spcPts val="0"/>
              </a:spcBef>
              <a:buClr>
                <a:srgbClr val="7030A0"/>
              </a:buClr>
              <a:buFont typeface="Arial" panose="020B0604020202020204" pitchFamily="34" charset="0"/>
              <a:buChar char="•"/>
              <a:defRPr/>
            </a:pPr>
            <a:r>
              <a:rPr lang="en-ZA" sz="2400" kern="1200" dirty="0" smtClean="0">
                <a:latin typeface="Arial" panose="020B0604020202020204" pitchFamily="34" charset="0"/>
                <a:cs typeface="Arial" panose="020B0604020202020204" pitchFamily="34" charset="0"/>
              </a:rPr>
              <a:t>describe </a:t>
            </a:r>
            <a:r>
              <a:rPr lang="en-ZA" sz="2400" kern="1200" dirty="0">
                <a:latin typeface="Arial" panose="020B0604020202020204" pitchFamily="34" charset="0"/>
                <a:cs typeface="Arial" panose="020B0604020202020204" pitchFamily="34" charset="0"/>
              </a:rPr>
              <a:t>business and technology drivers influencing development; </a:t>
            </a:r>
            <a:r>
              <a:rPr lang="en-ZA" sz="2400" kern="1200" dirty="0" smtClean="0">
                <a:latin typeface="Arial" panose="020B0604020202020204" pitchFamily="34" charset="0"/>
                <a:cs typeface="Arial" panose="020B0604020202020204" pitchFamily="34" charset="0"/>
              </a:rPr>
              <a:t>and</a:t>
            </a:r>
          </a:p>
          <a:p>
            <a:pPr eaLnBrk="0" hangingPunct="0">
              <a:lnSpc>
                <a:spcPct val="150000"/>
              </a:lnSpc>
              <a:spcBef>
                <a:spcPts val="0"/>
              </a:spcBef>
              <a:buClr>
                <a:srgbClr val="7030A0"/>
              </a:buClr>
              <a:buFont typeface="Arial" panose="020B0604020202020204" pitchFamily="34" charset="0"/>
              <a:buChar char="•"/>
              <a:defRPr/>
            </a:pPr>
            <a:r>
              <a:rPr lang="en-ZA" sz="2400" kern="1200" dirty="0" smtClean="0">
                <a:latin typeface="Arial" panose="020B0604020202020204" pitchFamily="34" charset="0"/>
                <a:cs typeface="Arial" panose="020B0604020202020204" pitchFamily="34" charset="0"/>
              </a:rPr>
              <a:t>describe </a:t>
            </a:r>
            <a:r>
              <a:rPr lang="en-ZA" sz="2400" kern="1200" dirty="0">
                <a:latin typeface="Arial" panose="020B0604020202020204" pitchFamily="34" charset="0"/>
                <a:cs typeface="Arial" panose="020B0604020202020204" pitchFamily="34" charset="0"/>
              </a:rPr>
              <a:t>a simple process for the development of IS. </a:t>
            </a:r>
          </a:p>
        </p:txBody>
      </p:sp>
      <p:sp>
        <p:nvSpPr>
          <p:cNvPr id="4" name="Slide Number Placeholder 3"/>
          <p:cNvSpPr>
            <a:spLocks noGrp="1"/>
          </p:cNvSpPr>
          <p:nvPr>
            <p:ph type="sldNum" sz="quarter" idx="10"/>
          </p:nvPr>
        </p:nvSpPr>
        <p:spPr/>
        <p:txBody>
          <a:bodyPr/>
          <a:lstStyle/>
          <a:p>
            <a:r>
              <a:rPr lang="en-US" altLang="af-ZA" smtClean="0"/>
              <a:t>1-</a:t>
            </a:r>
            <a:fld id="{88903DC3-126E-4BDC-9D62-BDDA87C38786}" type="slidenum">
              <a:rPr lang="en-US" altLang="af-ZA" smtClean="0"/>
              <a:pPr/>
              <a:t>67</a:t>
            </a:fld>
            <a:endParaRPr lang="en-US" altLang="af-ZA"/>
          </a:p>
        </p:txBody>
      </p:sp>
    </p:spTree>
    <p:extLst>
      <p:ext uri="{BB962C8B-B14F-4D97-AF65-F5344CB8AC3E}">
        <p14:creationId xmlns:p14="http://schemas.microsoft.com/office/powerpoint/2010/main" val="42014635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af-ZA" dirty="0"/>
          </a:p>
        </p:txBody>
      </p:sp>
      <p:sp>
        <p:nvSpPr>
          <p:cNvPr id="3" name="Content Placeholder 2"/>
          <p:cNvSpPr>
            <a:spLocks noGrp="1"/>
          </p:cNvSpPr>
          <p:nvPr>
            <p:ph idx="1"/>
          </p:nvPr>
        </p:nvSpPr>
        <p:spPr>
          <a:xfrm>
            <a:off x="1009650" y="1371600"/>
            <a:ext cx="8153400" cy="4953000"/>
          </a:xfrm>
        </p:spPr>
        <p:txBody>
          <a:bodyPr/>
          <a:lstStyle/>
          <a:p>
            <a:r>
              <a:rPr lang="en-ZA" dirty="0"/>
              <a:t>Read the summary on p. 34 – 37</a:t>
            </a:r>
            <a:endParaRPr lang="af-ZA" dirty="0"/>
          </a:p>
          <a:p>
            <a:pPr lvl="0"/>
            <a:r>
              <a:rPr lang="en-ZA" dirty="0" smtClean="0"/>
              <a:t>Problems </a:t>
            </a:r>
            <a:r>
              <a:rPr lang="en-ZA" dirty="0"/>
              <a:t>and Exercises: no. 1, 3, 6, 14 &amp; 15 (p. 37 – 38)</a:t>
            </a:r>
            <a:endParaRPr lang="af-ZA" dirty="0"/>
          </a:p>
          <a:p>
            <a:pPr lvl="0"/>
            <a:r>
              <a:rPr lang="en-ZA" dirty="0"/>
              <a:t>Create a 2 page summary of Chapter 1</a:t>
            </a:r>
            <a:r>
              <a:rPr lang="en-ZA" dirty="0" smtClean="0"/>
              <a:t>.</a:t>
            </a:r>
          </a:p>
          <a:p>
            <a:pPr lvl="0"/>
            <a:r>
              <a:rPr lang="en-ZA" dirty="0"/>
              <a:t>Finalise the group members of </a:t>
            </a:r>
            <a:r>
              <a:rPr lang="en-ZA" dirty="0" smtClean="0"/>
              <a:t>your </a:t>
            </a:r>
            <a:r>
              <a:rPr lang="en-ZA" dirty="0"/>
              <a:t>team and </a:t>
            </a:r>
            <a:r>
              <a:rPr lang="en-ZA" dirty="0" smtClean="0"/>
              <a:t>decide on possible </a:t>
            </a:r>
            <a:r>
              <a:rPr lang="en-ZA" dirty="0"/>
              <a:t>topics for your project. </a:t>
            </a:r>
            <a:endParaRPr lang="af-ZA" dirty="0"/>
          </a:p>
          <a:p>
            <a:pPr lvl="0"/>
            <a:r>
              <a:rPr lang="en-ZA" dirty="0" smtClean="0"/>
              <a:t>Watch </a:t>
            </a:r>
            <a:r>
              <a:rPr lang="en-ZA" dirty="0"/>
              <a:t>the following videos: </a:t>
            </a:r>
            <a:r>
              <a:rPr lang="en-ZA" i="1" dirty="0" smtClean="0"/>
              <a:t>           </a:t>
            </a:r>
            <a:r>
              <a:rPr lang="en-ZA" sz="2400" i="1" dirty="0"/>
              <a:t>https://www.youtube.com/watch?v=Qujsd4vkqFI </a:t>
            </a:r>
            <a:r>
              <a:rPr lang="en-ZA" sz="2400" i="1" dirty="0" smtClean="0"/>
              <a:t>            </a:t>
            </a:r>
            <a:r>
              <a:rPr lang="en-ZA" sz="2400" i="1" dirty="0"/>
              <a:t>https://www.youtube.com/watch?v=jdFQBYZSEiQ</a:t>
            </a:r>
            <a:endParaRPr lang="af-ZA" dirty="0"/>
          </a:p>
        </p:txBody>
      </p:sp>
      <p:sp>
        <p:nvSpPr>
          <p:cNvPr id="4" name="Slide Number Placeholder 3"/>
          <p:cNvSpPr>
            <a:spLocks noGrp="1"/>
          </p:cNvSpPr>
          <p:nvPr>
            <p:ph type="sldNum" sz="quarter" idx="10"/>
          </p:nvPr>
        </p:nvSpPr>
        <p:spPr/>
        <p:txBody>
          <a:bodyPr/>
          <a:lstStyle/>
          <a:p>
            <a:r>
              <a:rPr lang="en-US" altLang="af-ZA" smtClean="0"/>
              <a:t>1-</a:t>
            </a:r>
            <a:fld id="{88903DC3-126E-4BDC-9D62-BDDA87C38786}" type="slidenum">
              <a:rPr lang="en-US" altLang="af-ZA" smtClean="0"/>
              <a:pPr/>
              <a:t>68</a:t>
            </a:fld>
            <a:endParaRPr lang="en-US" altLang="af-ZA"/>
          </a:p>
        </p:txBody>
      </p:sp>
    </p:spTree>
    <p:extLst>
      <p:ext uri="{BB962C8B-B14F-4D97-AF65-F5344CB8AC3E}">
        <p14:creationId xmlns:p14="http://schemas.microsoft.com/office/powerpoint/2010/main" val="1871747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af-ZA"/>
              <a:t>1-</a:t>
            </a:r>
            <a:fld id="{73C1686F-F6BB-4FB5-8997-EF862A65B803}" type="slidenum">
              <a:rPr lang="en-US" altLang="af-ZA"/>
              <a:pPr/>
              <a:t>7</a:t>
            </a:fld>
            <a:endParaRPr lang="en-US" altLang="af-ZA"/>
          </a:p>
        </p:txBody>
      </p:sp>
      <p:sp>
        <p:nvSpPr>
          <p:cNvPr id="76802" name="Rectangle 2"/>
          <p:cNvSpPr>
            <a:spLocks noGrp="1" noChangeArrowheads="1"/>
          </p:cNvSpPr>
          <p:nvPr>
            <p:ph type="title"/>
          </p:nvPr>
        </p:nvSpPr>
        <p:spPr/>
        <p:txBody>
          <a:bodyPr/>
          <a:lstStyle/>
          <a:p>
            <a:r>
              <a:rPr lang="en-US" altLang="af-ZA"/>
              <a:t>Types of Information Systems (cont.)</a:t>
            </a:r>
          </a:p>
        </p:txBody>
      </p:sp>
      <p:sp>
        <p:nvSpPr>
          <p:cNvPr id="76803" name="Rectangle 3"/>
          <p:cNvSpPr>
            <a:spLocks noGrp="1" noChangeArrowheads="1"/>
          </p:cNvSpPr>
          <p:nvPr>
            <p:ph type="body" idx="1"/>
          </p:nvPr>
        </p:nvSpPr>
        <p:spPr>
          <a:xfrm>
            <a:off x="914400" y="1804988"/>
            <a:ext cx="8153400" cy="4637087"/>
          </a:xfrm>
        </p:spPr>
        <p:txBody>
          <a:bodyPr/>
          <a:lstStyle/>
          <a:p>
            <a:pPr marL="177800" indent="-177800">
              <a:lnSpc>
                <a:spcPct val="90000"/>
              </a:lnSpc>
            </a:pPr>
            <a:r>
              <a:rPr lang="en-US" altLang="af-ZA" sz="2400" dirty="0"/>
              <a:t>An </a:t>
            </a:r>
            <a:r>
              <a:rPr lang="en-US" altLang="af-ZA" sz="2400" b="1" dirty="0"/>
              <a:t>expert system</a:t>
            </a:r>
            <a:r>
              <a:rPr lang="en-US" altLang="af-ZA" sz="2400" dirty="0"/>
              <a:t> is an information system that captures the expertise of workers and then </a:t>
            </a:r>
            <a:r>
              <a:rPr lang="en-US" altLang="af-ZA" sz="2400" dirty="0">
                <a:solidFill>
                  <a:schemeClr val="accent6">
                    <a:lumMod val="60000"/>
                    <a:lumOff val="40000"/>
                  </a:schemeClr>
                </a:solidFill>
              </a:rPr>
              <a:t>simulates</a:t>
            </a:r>
            <a:r>
              <a:rPr lang="en-US" altLang="af-ZA" sz="2400" dirty="0"/>
              <a:t> that </a:t>
            </a:r>
            <a:r>
              <a:rPr lang="en-US" altLang="af-ZA" sz="2400" dirty="0">
                <a:solidFill>
                  <a:schemeClr val="accent6">
                    <a:lumMod val="60000"/>
                    <a:lumOff val="40000"/>
                  </a:schemeClr>
                </a:solidFill>
              </a:rPr>
              <a:t>expertise</a:t>
            </a:r>
            <a:r>
              <a:rPr lang="en-US" altLang="af-ZA" sz="2400" dirty="0"/>
              <a:t> to the benefit of non-experts.</a:t>
            </a:r>
          </a:p>
          <a:p>
            <a:pPr marL="177800" indent="-177800">
              <a:lnSpc>
                <a:spcPct val="90000"/>
              </a:lnSpc>
            </a:pPr>
            <a:endParaRPr lang="en-US" altLang="af-ZA" sz="2400" dirty="0"/>
          </a:p>
          <a:p>
            <a:pPr marL="177800" indent="-177800">
              <a:lnSpc>
                <a:spcPct val="90000"/>
              </a:lnSpc>
            </a:pPr>
            <a:r>
              <a:rPr lang="en-US" altLang="af-ZA" sz="2400" dirty="0"/>
              <a:t>A </a:t>
            </a:r>
            <a:r>
              <a:rPr lang="en-US" altLang="af-ZA" sz="2400" b="1" dirty="0"/>
              <a:t>communications and collaboration system</a:t>
            </a:r>
            <a:r>
              <a:rPr lang="en-US" altLang="af-ZA" sz="2400" dirty="0"/>
              <a:t> is an information system that </a:t>
            </a:r>
            <a:r>
              <a:rPr lang="en-US" altLang="af-ZA" sz="2400" dirty="0">
                <a:solidFill>
                  <a:schemeClr val="accent6">
                    <a:lumMod val="60000"/>
                    <a:lumOff val="40000"/>
                  </a:schemeClr>
                </a:solidFill>
              </a:rPr>
              <a:t>enables</a:t>
            </a:r>
            <a:r>
              <a:rPr lang="en-US" altLang="af-ZA" sz="2400" dirty="0"/>
              <a:t> more </a:t>
            </a:r>
            <a:r>
              <a:rPr lang="en-US" altLang="af-ZA" sz="2400" dirty="0">
                <a:solidFill>
                  <a:schemeClr val="accent6">
                    <a:lumMod val="60000"/>
                    <a:lumOff val="40000"/>
                  </a:schemeClr>
                </a:solidFill>
              </a:rPr>
              <a:t>effective communications</a:t>
            </a:r>
            <a:r>
              <a:rPr lang="en-US" altLang="af-ZA" sz="2400" dirty="0"/>
              <a:t> between workers, partners, customers, and suppliers to enhance their ability to collaborate.</a:t>
            </a:r>
          </a:p>
          <a:p>
            <a:pPr marL="177800" indent="-177800">
              <a:lnSpc>
                <a:spcPct val="90000"/>
              </a:lnSpc>
            </a:pPr>
            <a:endParaRPr lang="en-US" altLang="af-ZA" sz="2400" dirty="0"/>
          </a:p>
          <a:p>
            <a:pPr marL="177800" indent="-177800">
              <a:lnSpc>
                <a:spcPct val="90000"/>
              </a:lnSpc>
            </a:pPr>
            <a:r>
              <a:rPr lang="en-US" altLang="af-ZA" sz="2400" dirty="0"/>
              <a:t>An </a:t>
            </a:r>
            <a:r>
              <a:rPr lang="en-US" altLang="af-ZA" sz="2400" b="1" dirty="0"/>
              <a:t>office automation system</a:t>
            </a:r>
            <a:r>
              <a:rPr lang="en-US" altLang="af-ZA" sz="2400" dirty="0"/>
              <a:t> is an information system that supports the wide range of business office activities that provide for improved work flow between workers.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af-ZA"/>
              <a:t>1-</a:t>
            </a:r>
            <a:fld id="{FF671D87-EAFB-4DCC-88B3-9EAAC1965C24}" type="slidenum">
              <a:rPr lang="en-US" altLang="af-ZA"/>
              <a:pPr/>
              <a:t>8</a:t>
            </a:fld>
            <a:endParaRPr lang="en-US" altLang="af-ZA"/>
          </a:p>
        </p:txBody>
      </p:sp>
      <p:sp>
        <p:nvSpPr>
          <p:cNvPr id="78850" name="Rectangle 2"/>
          <p:cNvSpPr>
            <a:spLocks noGrp="1" noChangeArrowheads="1"/>
          </p:cNvSpPr>
          <p:nvPr>
            <p:ph type="title"/>
          </p:nvPr>
        </p:nvSpPr>
        <p:spPr/>
        <p:txBody>
          <a:bodyPr/>
          <a:lstStyle/>
          <a:p>
            <a:r>
              <a:rPr lang="en-US" altLang="af-ZA"/>
              <a:t>Stakeholders: Players in </a:t>
            </a:r>
            <a:br>
              <a:rPr lang="en-US" altLang="af-ZA"/>
            </a:br>
            <a:r>
              <a:rPr lang="en-US" altLang="af-ZA"/>
              <a:t>the Systems Game</a:t>
            </a:r>
          </a:p>
        </p:txBody>
      </p:sp>
      <p:sp>
        <p:nvSpPr>
          <p:cNvPr id="78851" name="Rectangle 3"/>
          <p:cNvSpPr>
            <a:spLocks noGrp="1" noChangeArrowheads="1"/>
          </p:cNvSpPr>
          <p:nvPr>
            <p:ph type="body" idx="1"/>
          </p:nvPr>
        </p:nvSpPr>
        <p:spPr/>
        <p:txBody>
          <a:bodyPr/>
          <a:lstStyle/>
          <a:p>
            <a:pPr>
              <a:lnSpc>
                <a:spcPct val="95000"/>
              </a:lnSpc>
              <a:spcBef>
                <a:spcPct val="35000"/>
              </a:spcBef>
            </a:pPr>
            <a:r>
              <a:rPr lang="en-US" altLang="af-ZA" sz="2800" dirty="0"/>
              <a:t>A </a:t>
            </a:r>
            <a:r>
              <a:rPr lang="en-US" altLang="af-ZA" sz="2800" b="1" dirty="0"/>
              <a:t>stakeholder</a:t>
            </a:r>
            <a:r>
              <a:rPr lang="en-US" altLang="af-ZA" sz="2800" dirty="0"/>
              <a:t> is any person </a:t>
            </a:r>
            <a:r>
              <a:rPr lang="en-US" altLang="af-ZA" sz="2800" dirty="0">
                <a:solidFill>
                  <a:schemeClr val="accent6">
                    <a:lumMod val="60000"/>
                    <a:lumOff val="40000"/>
                  </a:schemeClr>
                </a:solidFill>
              </a:rPr>
              <a:t>who has an interest in </a:t>
            </a:r>
            <a:r>
              <a:rPr lang="en-US" altLang="af-ZA" sz="2800" dirty="0"/>
              <a:t>an existing or proposed </a:t>
            </a:r>
            <a:r>
              <a:rPr lang="en-US" altLang="af-ZA" sz="2800" dirty="0">
                <a:solidFill>
                  <a:schemeClr val="accent6">
                    <a:lumMod val="60000"/>
                    <a:lumOff val="40000"/>
                  </a:schemeClr>
                </a:solidFill>
              </a:rPr>
              <a:t>information system</a:t>
            </a:r>
            <a:r>
              <a:rPr lang="en-US" altLang="af-ZA" sz="2800" dirty="0"/>
              <a:t>. Stakeholders can be technical or nontechnical workers. They may also include both internal and external </a:t>
            </a:r>
            <a:r>
              <a:rPr lang="en-US" altLang="af-ZA" sz="2800" dirty="0" smtClean="0"/>
              <a:t>workers.</a:t>
            </a:r>
            <a:endParaRPr lang="en-US" altLang="af-ZA" sz="2800" dirty="0"/>
          </a:p>
          <a:p>
            <a:pPr>
              <a:lnSpc>
                <a:spcPct val="95000"/>
              </a:lnSpc>
              <a:spcBef>
                <a:spcPct val="35000"/>
              </a:spcBef>
            </a:pPr>
            <a:r>
              <a:rPr lang="en-US" altLang="af-ZA" sz="2800" b="1" dirty="0"/>
              <a:t>Information workers</a:t>
            </a:r>
            <a:r>
              <a:rPr lang="en-US" altLang="af-ZA" sz="2800" dirty="0"/>
              <a:t> are those workers </a:t>
            </a:r>
            <a:r>
              <a:rPr lang="en-US" altLang="af-ZA" sz="2800" dirty="0">
                <a:solidFill>
                  <a:schemeClr val="accent6">
                    <a:lumMod val="60000"/>
                    <a:lumOff val="40000"/>
                  </a:schemeClr>
                </a:solidFill>
              </a:rPr>
              <a:t>whose jobs involve</a:t>
            </a:r>
            <a:r>
              <a:rPr lang="en-US" altLang="af-ZA" sz="2800" dirty="0"/>
              <a:t> the creation, collection, processing, distribution, and use of </a:t>
            </a:r>
            <a:r>
              <a:rPr lang="en-US" altLang="af-ZA" sz="2800" dirty="0">
                <a:solidFill>
                  <a:schemeClr val="accent6">
                    <a:lumMod val="60000"/>
                    <a:lumOff val="40000"/>
                  </a:schemeClr>
                </a:solidFill>
              </a:rPr>
              <a:t>information</a:t>
            </a:r>
            <a:r>
              <a:rPr lang="en-US" altLang="af-ZA" sz="2800" dirty="0"/>
              <a:t>.</a:t>
            </a:r>
          </a:p>
          <a:p>
            <a:pPr>
              <a:lnSpc>
                <a:spcPct val="95000"/>
              </a:lnSpc>
              <a:spcBef>
                <a:spcPct val="35000"/>
              </a:spcBef>
            </a:pPr>
            <a:r>
              <a:rPr lang="en-US" altLang="af-ZA" sz="2800" b="1" dirty="0"/>
              <a:t>Knowledge workers</a:t>
            </a:r>
            <a:r>
              <a:rPr lang="en-US" altLang="af-ZA" sz="2800" dirty="0"/>
              <a:t> are a </a:t>
            </a:r>
            <a:r>
              <a:rPr lang="en-US" altLang="af-ZA" sz="2800" dirty="0">
                <a:solidFill>
                  <a:schemeClr val="accent6">
                    <a:lumMod val="60000"/>
                    <a:lumOff val="40000"/>
                  </a:schemeClr>
                </a:solidFill>
              </a:rPr>
              <a:t>subset of information workers</a:t>
            </a:r>
            <a:r>
              <a:rPr lang="en-US" altLang="af-ZA" sz="2800" dirty="0"/>
              <a:t> whose </a:t>
            </a:r>
            <a:r>
              <a:rPr lang="en-US" altLang="af-ZA" sz="2800" dirty="0">
                <a:solidFill>
                  <a:schemeClr val="accent6">
                    <a:lumMod val="60000"/>
                    <a:lumOff val="40000"/>
                  </a:schemeClr>
                </a:solidFill>
              </a:rPr>
              <a:t>responsibilities are based </a:t>
            </a:r>
            <a:r>
              <a:rPr lang="en-US" altLang="af-ZA" sz="2800" dirty="0"/>
              <a:t>on a </a:t>
            </a:r>
            <a:r>
              <a:rPr lang="en-US" altLang="af-ZA" sz="2800" dirty="0">
                <a:solidFill>
                  <a:schemeClr val="accent6">
                    <a:lumMod val="60000"/>
                    <a:lumOff val="40000"/>
                  </a:schemeClr>
                </a:solidFill>
              </a:rPr>
              <a:t>specialized </a:t>
            </a:r>
            <a:r>
              <a:rPr lang="en-US" altLang="af-ZA" sz="2800" dirty="0"/>
              <a:t>body of </a:t>
            </a:r>
            <a:r>
              <a:rPr lang="en-US" altLang="af-ZA" sz="2800" dirty="0">
                <a:solidFill>
                  <a:schemeClr val="accent6">
                    <a:lumMod val="60000"/>
                    <a:lumOff val="40000"/>
                  </a:schemeClr>
                </a:solidFill>
              </a:rPr>
              <a:t>knowledge</a:t>
            </a:r>
            <a:r>
              <a:rPr lang="en-US" altLang="af-ZA" sz="2800" dirty="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af-ZA"/>
              <a:t>1-</a:t>
            </a:r>
            <a:fld id="{D9080C98-9C15-40A6-9275-B8592E335358}" type="slidenum">
              <a:rPr lang="en-US" altLang="af-ZA"/>
              <a:pPr/>
              <a:t>9</a:t>
            </a:fld>
            <a:endParaRPr lang="en-US" altLang="af-ZA"/>
          </a:p>
        </p:txBody>
      </p:sp>
      <p:sp>
        <p:nvSpPr>
          <p:cNvPr id="80898" name="Rectangle 2"/>
          <p:cNvSpPr>
            <a:spLocks noGrp="1" noChangeArrowheads="1"/>
          </p:cNvSpPr>
          <p:nvPr>
            <p:ph type="title"/>
          </p:nvPr>
        </p:nvSpPr>
        <p:spPr/>
        <p:txBody>
          <a:bodyPr/>
          <a:lstStyle/>
          <a:p>
            <a:r>
              <a:rPr lang="en-US" altLang="af-ZA"/>
              <a:t>Stakeholders' Perspectives on an Information System</a:t>
            </a:r>
          </a:p>
        </p:txBody>
      </p:sp>
      <p:pic>
        <p:nvPicPr>
          <p:cNvPr id="80900" name="Picture 4" descr="whi74173_01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850" y="1257300"/>
            <a:ext cx="4781550" cy="5286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hitten Template">
  <a:themeElements>
    <a:clrScheme name="Whitte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Whitten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hitte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hitten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hitten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hitten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hitten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hitten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hitten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hitten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hitten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hitten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hitten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hitten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 author template</Template>
  <TotalTime>949</TotalTime>
  <Words>5797</Words>
  <Application>Microsoft Office PowerPoint</Application>
  <PresentationFormat>On-screen Show (4:3)</PresentationFormat>
  <Paragraphs>646</Paragraphs>
  <Slides>68</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Arial</vt:lpstr>
      <vt:lpstr>Arial Narrow</vt:lpstr>
      <vt:lpstr>Book Antiqua</vt:lpstr>
      <vt:lpstr>Calibri</vt:lpstr>
      <vt:lpstr>Century Gothic</vt:lpstr>
      <vt:lpstr>Times New Roman</vt:lpstr>
      <vt:lpstr>Whitten Template</vt:lpstr>
      <vt:lpstr>The value of systems analysis and design</vt:lpstr>
      <vt:lpstr>Objectives (Study Guide): </vt:lpstr>
      <vt:lpstr>Objectives continue: </vt:lpstr>
      <vt:lpstr>PowerPoint Presentation</vt:lpstr>
      <vt:lpstr>A Framework for Systems Analysis and Design</vt:lpstr>
      <vt:lpstr>Types of Information Systems</vt:lpstr>
      <vt:lpstr>Types of Information Systems (cont.)</vt:lpstr>
      <vt:lpstr>Stakeholders: Players in  the Systems Game</vt:lpstr>
      <vt:lpstr>Stakeholders' Perspectives on an Information System</vt:lpstr>
      <vt:lpstr>System Owners</vt:lpstr>
      <vt:lpstr>System Users</vt:lpstr>
      <vt:lpstr>Internal System Users</vt:lpstr>
      <vt:lpstr>External System Users</vt:lpstr>
      <vt:lpstr>Classwork</vt:lpstr>
      <vt:lpstr>System Designers and  System Builders</vt:lpstr>
      <vt:lpstr>Systems Analysts</vt:lpstr>
      <vt:lpstr>The Systems Analyst  as a Problem-Solver</vt:lpstr>
      <vt:lpstr>Where Do Systems Analysts Work?</vt:lpstr>
      <vt:lpstr>Skills Needed by  the Systems Analyst</vt:lpstr>
      <vt:lpstr>The Systems Analyst as  a Facilitator</vt:lpstr>
      <vt:lpstr>Classwork</vt:lpstr>
      <vt:lpstr>The Ten Commandments of Computer Ethics</vt:lpstr>
      <vt:lpstr>Other Stakeholders</vt:lpstr>
      <vt:lpstr>The S D L C Traditional Waterfall Problems</vt:lpstr>
      <vt:lpstr>Figure 1-8: Traditional Waterfall S D L C</vt:lpstr>
      <vt:lpstr>Agile Methodologies</vt:lpstr>
      <vt:lpstr>Table 1-2: The Agile Manifesto (1 of 3)</vt:lpstr>
      <vt:lpstr>Table 1-2: The Agile Manifesto (2 of 3)</vt:lpstr>
      <vt:lpstr>Table 1-2: The Agile Manifesto (3 of 3)</vt:lpstr>
      <vt:lpstr>Agile Methodologies—Not for Every Project</vt:lpstr>
      <vt:lpstr>Table 1-3: Five Critical Factors that Distinguish Agile and Traditional Approaches to System Development</vt:lpstr>
      <vt:lpstr>eXtreme Programming (1 of 2)</vt:lpstr>
      <vt:lpstr>eXtreme Programming (2 of 2)</vt:lpstr>
      <vt:lpstr>Scrum (1 of 3)</vt:lpstr>
      <vt:lpstr>Scrum (2 of 3)</vt:lpstr>
      <vt:lpstr>Scrum (3 of 3)</vt:lpstr>
      <vt:lpstr>Agile in Practice</vt:lpstr>
      <vt:lpstr>Object-Oriented Analysis and Design (O O A D)</vt:lpstr>
      <vt:lpstr>Relational Unified Process (R U P)</vt:lpstr>
      <vt:lpstr>Figure 1-9: Phases of O O A D-Based Development</vt:lpstr>
      <vt:lpstr>Our Approach to Systems Development</vt:lpstr>
      <vt:lpstr>Business Drivers for Today’s Information Systems</vt:lpstr>
      <vt:lpstr>Globalization of the Economy</vt:lpstr>
      <vt:lpstr>Electronic Commerce and Business</vt:lpstr>
      <vt:lpstr>Classwork</vt:lpstr>
      <vt:lpstr>Security and Privacy</vt:lpstr>
      <vt:lpstr>Collaboration and Partnership</vt:lpstr>
      <vt:lpstr>Knowledge Asset Management</vt:lpstr>
      <vt:lpstr>Continuous Improvement and  Total Quality Management</vt:lpstr>
      <vt:lpstr>Business Process Redesign</vt:lpstr>
      <vt:lpstr>Technology Drivers for Today’s Information Systems</vt:lpstr>
      <vt:lpstr>Networks and the Internet</vt:lpstr>
      <vt:lpstr>Mobile and Wireless Technologies</vt:lpstr>
      <vt:lpstr>Object Technologies</vt:lpstr>
      <vt:lpstr>Classwork</vt:lpstr>
      <vt:lpstr>Collaborative Technologies</vt:lpstr>
      <vt:lpstr>Enterprise Applications</vt:lpstr>
      <vt:lpstr>Enterprise Applications</vt:lpstr>
      <vt:lpstr>Enterprise Applications - ERP</vt:lpstr>
      <vt:lpstr>Enterprise Applications - EAI</vt:lpstr>
      <vt:lpstr>System Development Process</vt:lpstr>
      <vt:lpstr>A Simple System  Development Process</vt:lpstr>
      <vt:lpstr>Classwork</vt:lpstr>
      <vt:lpstr>System Development Process Overview</vt:lpstr>
      <vt:lpstr>Project and Process Management</vt:lpstr>
      <vt:lpstr>Objectives (Study Guide): </vt:lpstr>
      <vt:lpstr>Objectives continue: </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Gary Randolph</dc:creator>
  <cp:lastModifiedBy>NWUUSER</cp:lastModifiedBy>
  <cp:revision>78</cp:revision>
  <dcterms:created xsi:type="dcterms:W3CDTF">2005-07-27T16:50:27Z</dcterms:created>
  <dcterms:modified xsi:type="dcterms:W3CDTF">2022-02-14T08:08:34Z</dcterms:modified>
</cp:coreProperties>
</file>