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Int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Uct6gl7UYz5n4DTb3CdwxxvS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bold.fntdata"/><Relationship Id="rId10" Type="http://schemas.openxmlformats.org/officeDocument/2006/relationships/font" Target="fonts/Inter-regular.fntdata"/><Relationship Id="rId13" Type="http://schemas.openxmlformats.org/officeDocument/2006/relationships/font" Target="fonts/Inter-boldItalic.fntdata"/><Relationship Id="rId12" Type="http://schemas.openxmlformats.org/officeDocument/2006/relationships/font" Target="fonts/Int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877281" y="-108496"/>
            <a:ext cx="3088591" cy="10395496"/>
            <a:chOff x="0" y="-28575"/>
            <a:chExt cx="813456" cy="2737908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9790083" y="1178827"/>
            <a:ext cx="6998751" cy="7796624"/>
          </a:xfrm>
          <a:custGeom>
            <a:rect b="b" l="l" r="r" t="t"/>
            <a:pathLst>
              <a:path extrusionOk="0" h="6416040" w="5759450">
                <a:moveTo>
                  <a:pt x="3689350" y="2145030"/>
                </a:moveTo>
                <a:lnTo>
                  <a:pt x="5759450" y="1197610"/>
                </a:lnTo>
                <a:lnTo>
                  <a:pt x="5759450" y="2886710"/>
                </a:lnTo>
                <a:lnTo>
                  <a:pt x="4556760" y="3754120"/>
                </a:lnTo>
                <a:cubicBezTo>
                  <a:pt x="4946650" y="3728720"/>
                  <a:pt x="5336540" y="3740150"/>
                  <a:pt x="5723890" y="3787140"/>
                </a:cubicBezTo>
                <a:lnTo>
                  <a:pt x="5585460" y="5309870"/>
                </a:lnTo>
                <a:cubicBezTo>
                  <a:pt x="3920490" y="5110480"/>
                  <a:pt x="871220" y="6416040"/>
                  <a:pt x="871220" y="6416040"/>
                </a:cubicBezTo>
                <a:lnTo>
                  <a:pt x="871220" y="5125720"/>
                </a:lnTo>
                <a:lnTo>
                  <a:pt x="833120" y="5143500"/>
                </a:lnTo>
                <a:cubicBezTo>
                  <a:pt x="538480" y="5278120"/>
                  <a:pt x="189230" y="5148580"/>
                  <a:pt x="54610" y="4852670"/>
                </a:cubicBezTo>
                <a:cubicBezTo>
                  <a:pt x="17780" y="4776470"/>
                  <a:pt x="0" y="4692650"/>
                  <a:pt x="0" y="4607560"/>
                </a:cubicBezTo>
                <a:cubicBezTo>
                  <a:pt x="0" y="4114800"/>
                  <a:pt x="207010" y="3644900"/>
                  <a:pt x="570230" y="3310890"/>
                </a:cubicBezTo>
                <a:lnTo>
                  <a:pt x="1681480" y="2293620"/>
                </a:lnTo>
                <a:cubicBezTo>
                  <a:pt x="1130300" y="2419350"/>
                  <a:pt x="563880" y="2466340"/>
                  <a:pt x="0" y="2437130"/>
                </a:cubicBezTo>
                <a:lnTo>
                  <a:pt x="0" y="1084580"/>
                </a:lnTo>
                <a:cubicBezTo>
                  <a:pt x="1257300" y="1145540"/>
                  <a:pt x="2424430" y="811530"/>
                  <a:pt x="3529330" y="203200"/>
                </a:cubicBezTo>
                <a:cubicBezTo>
                  <a:pt x="3896360" y="0"/>
                  <a:pt x="4358640" y="133350"/>
                  <a:pt x="4561840" y="500380"/>
                </a:cubicBezTo>
                <a:cubicBezTo>
                  <a:pt x="4624070" y="613410"/>
                  <a:pt x="4657090" y="739140"/>
                  <a:pt x="4657090" y="867410"/>
                </a:cubicBezTo>
                <a:lnTo>
                  <a:pt x="4657090" y="923290"/>
                </a:lnTo>
                <a:cubicBezTo>
                  <a:pt x="4657090" y="1136650"/>
                  <a:pt x="4568190" y="1339850"/>
                  <a:pt x="4410710" y="1483360"/>
                </a:cubicBezTo>
                <a:cubicBezTo>
                  <a:pt x="4122420" y="1747520"/>
                  <a:pt x="3689350" y="2145030"/>
                  <a:pt x="3689350" y="214503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3514" r="-3273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515741" y="5104191"/>
            <a:ext cx="5082558" cy="1686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89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CLIVE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516403" y="4357884"/>
            <a:ext cx="6627597" cy="62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1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Let me talk to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513300" y="9275625"/>
            <a:ext cx="1577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8 - Track 1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Anaïs BAYANI, Agathe COUTAUX, Isaline GOUDEAU, Baptiste MOALIC, Anicet NOUGARET</a:t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-829956" y="5717814"/>
            <a:ext cx="19947911" cy="8120226"/>
            <a:chOff x="0" y="-57150"/>
            <a:chExt cx="5039628" cy="2051489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5039628" cy="1994339"/>
            </a:xfrm>
            <a:custGeom>
              <a:rect b="b" l="l" r="r" t="t"/>
              <a:pathLst>
                <a:path extrusionOk="0" h="1994339" w="5039628">
                  <a:moveTo>
                    <a:pt x="0" y="0"/>
                  </a:moveTo>
                  <a:lnTo>
                    <a:pt x="5039628" y="0"/>
                  </a:lnTo>
                  <a:lnTo>
                    <a:pt x="5039628" y="1994339"/>
                  </a:lnTo>
                  <a:lnTo>
                    <a:pt x="0" y="1994339"/>
                  </a:ln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</p:sp>
        <p:sp>
          <p:nvSpPr>
            <p:cNvPr id="97" name="Google Shape;97;p2"/>
            <p:cNvSpPr txBox="1"/>
            <p:nvPr/>
          </p:nvSpPr>
          <p:spPr>
            <a:xfrm>
              <a:off x="0" y="-57150"/>
              <a:ext cx="5039628" cy="2051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1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"/>
          <p:cNvSpPr/>
          <p:nvPr/>
        </p:nvSpPr>
        <p:spPr>
          <a:xfrm>
            <a:off x="11232147" y="2044228"/>
            <a:ext cx="5566079" cy="6277751"/>
          </a:xfrm>
          <a:prstGeom prst="roundRect">
            <a:avLst>
              <a:gd fmla="val 7156" name="adj"/>
            </a:avLst>
          </a:prstGeom>
          <a:blipFill rotWithShape="1">
            <a:blip r:embed="rId3">
              <a:alphaModFix/>
            </a:blip>
            <a:stretch>
              <a:fillRect b="0" l="-6727" r="-7478" t="-126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12457442" y="2230457"/>
            <a:ext cx="4187800" cy="5938952"/>
          </a:xfrm>
          <a:custGeom>
            <a:rect b="b" l="l" r="r" t="t"/>
            <a:pathLst>
              <a:path extrusionOk="0" h="5938952" w="4187800">
                <a:moveTo>
                  <a:pt x="0" y="0"/>
                </a:moveTo>
                <a:lnTo>
                  <a:pt x="4187801" y="0"/>
                </a:lnTo>
                <a:lnTo>
                  <a:pt x="4187801" y="5938952"/>
                </a:lnTo>
                <a:lnTo>
                  <a:pt x="0" y="59389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9463" r="-108705" t="0"/>
            </a:stretch>
          </a:blipFill>
          <a:ln>
            <a:noFill/>
          </a:ln>
        </p:spPr>
      </p:sp>
      <p:grpSp>
        <p:nvGrpSpPr>
          <p:cNvPr id="100" name="Google Shape;100;p2"/>
          <p:cNvGrpSpPr/>
          <p:nvPr/>
        </p:nvGrpSpPr>
        <p:grpSpPr>
          <a:xfrm>
            <a:off x="2166903" y="4911904"/>
            <a:ext cx="1032122" cy="1032122"/>
            <a:chOff x="0" y="0"/>
            <a:chExt cx="812800" cy="8128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2166903" y="6309075"/>
            <a:ext cx="1032122" cy="1032122"/>
            <a:chOff x="0" y="0"/>
            <a:chExt cx="812800" cy="812800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2166903" y="7706245"/>
            <a:ext cx="1032122" cy="1032122"/>
            <a:chOff x="0" y="0"/>
            <a:chExt cx="812800" cy="812800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2"/>
          <p:cNvSpPr/>
          <p:nvPr/>
        </p:nvSpPr>
        <p:spPr>
          <a:xfrm>
            <a:off x="2231697" y="4952820"/>
            <a:ext cx="902533" cy="902533"/>
          </a:xfrm>
          <a:custGeom>
            <a:rect b="b" l="l" r="r" t="t"/>
            <a:pathLst>
              <a:path extrusionOk="0" h="902533" w="902533">
                <a:moveTo>
                  <a:pt x="0" y="0"/>
                </a:moveTo>
                <a:lnTo>
                  <a:pt x="902533" y="0"/>
                </a:lnTo>
                <a:lnTo>
                  <a:pt x="902533" y="902533"/>
                </a:lnTo>
                <a:lnTo>
                  <a:pt x="0" y="902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2333920" y="6435261"/>
            <a:ext cx="698087" cy="698087"/>
          </a:xfrm>
          <a:custGeom>
            <a:rect b="b" l="l" r="r" t="t"/>
            <a:pathLst>
              <a:path extrusionOk="0" h="698087" w="698087">
                <a:moveTo>
                  <a:pt x="0" y="0"/>
                </a:moveTo>
                <a:lnTo>
                  <a:pt x="698087" y="0"/>
                </a:lnTo>
                <a:lnTo>
                  <a:pt x="698087" y="698086"/>
                </a:lnTo>
                <a:lnTo>
                  <a:pt x="0" y="698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2333920" y="7872518"/>
            <a:ext cx="698087" cy="698087"/>
          </a:xfrm>
          <a:custGeom>
            <a:rect b="b" l="l" r="r" t="t"/>
            <a:pathLst>
              <a:path extrusionOk="0" h="698087" w="698087">
                <a:moveTo>
                  <a:pt x="0" y="0"/>
                </a:moveTo>
                <a:lnTo>
                  <a:pt x="698087" y="0"/>
                </a:lnTo>
                <a:lnTo>
                  <a:pt x="698087" y="698087"/>
                </a:lnTo>
                <a:lnTo>
                  <a:pt x="0" y="6980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 txBox="1"/>
          <p:nvPr/>
        </p:nvSpPr>
        <p:spPr>
          <a:xfrm>
            <a:off x="1799093" y="2344757"/>
            <a:ext cx="8270726" cy="1322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63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ULTIMATE SMART ASSISTANT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032518" y="5076825"/>
            <a:ext cx="5517007" cy="587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81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100%-offline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4032518" y="6497874"/>
            <a:ext cx="5517007" cy="587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81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100% privacy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4032518" y="7728485"/>
            <a:ext cx="4083825" cy="1022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81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Directly available on your computer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1323238" y="8432234"/>
            <a:ext cx="535282" cy="535282"/>
            <a:chOff x="0" y="0"/>
            <a:chExt cx="812800" cy="812800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</p:sp>
        <p:sp>
          <p:nvSpPr>
            <p:cNvPr id="122" name="Google Shape;122;p3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5199313" y="5429617"/>
            <a:ext cx="1035091" cy="1001216"/>
          </a:xfrm>
          <a:custGeom>
            <a:rect b="b" l="l" r="r" t="t"/>
            <a:pathLst>
              <a:path extrusionOk="0" h="1001216" w="1035091">
                <a:moveTo>
                  <a:pt x="0" y="0"/>
                </a:moveTo>
                <a:lnTo>
                  <a:pt x="1035091" y="0"/>
                </a:lnTo>
                <a:lnTo>
                  <a:pt x="1035091" y="1001216"/>
                </a:lnTo>
                <a:lnTo>
                  <a:pt x="0" y="1001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4" name="Google Shape;124;p3"/>
          <p:cNvGrpSpPr/>
          <p:nvPr/>
        </p:nvGrpSpPr>
        <p:grpSpPr>
          <a:xfrm>
            <a:off x="1028700" y="3536686"/>
            <a:ext cx="3570676" cy="4236449"/>
            <a:chOff x="0" y="39890"/>
            <a:chExt cx="4760902" cy="5648598"/>
          </a:xfrm>
        </p:grpSpPr>
        <p:grpSp>
          <p:nvGrpSpPr>
            <p:cNvPr id="125" name="Google Shape;125;p3"/>
            <p:cNvGrpSpPr/>
            <p:nvPr/>
          </p:nvGrpSpPr>
          <p:grpSpPr>
            <a:xfrm>
              <a:off x="0" y="1025690"/>
              <a:ext cx="4760902" cy="4662798"/>
              <a:chOff x="0" y="-28575"/>
              <a:chExt cx="952262" cy="932640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0" y="0"/>
                <a:ext cx="952262" cy="904064"/>
              </a:xfrm>
              <a:custGeom>
                <a:rect b="b" l="l" r="r" t="t"/>
                <a:pathLst>
                  <a:path extrusionOk="0" h="904064" w="952262">
                    <a:moveTo>
                      <a:pt x="36859" y="0"/>
                    </a:moveTo>
                    <a:lnTo>
                      <a:pt x="915403" y="0"/>
                    </a:lnTo>
                    <a:cubicBezTo>
                      <a:pt x="925178" y="0"/>
                      <a:pt x="934554" y="3883"/>
                      <a:pt x="941466" y="10796"/>
                    </a:cubicBezTo>
                    <a:cubicBezTo>
                      <a:pt x="948379" y="17708"/>
                      <a:pt x="952262" y="27084"/>
                      <a:pt x="952262" y="36859"/>
                    </a:cubicBezTo>
                    <a:lnTo>
                      <a:pt x="952262" y="867205"/>
                    </a:lnTo>
                    <a:cubicBezTo>
                      <a:pt x="952262" y="876981"/>
                      <a:pt x="948379" y="886356"/>
                      <a:pt x="941466" y="893269"/>
                    </a:cubicBezTo>
                    <a:cubicBezTo>
                      <a:pt x="934554" y="900181"/>
                      <a:pt x="925178" y="904064"/>
                      <a:pt x="915403" y="904064"/>
                    </a:cubicBezTo>
                    <a:lnTo>
                      <a:pt x="36859" y="904064"/>
                    </a:lnTo>
                    <a:cubicBezTo>
                      <a:pt x="27084" y="904064"/>
                      <a:pt x="17708" y="900181"/>
                      <a:pt x="10796" y="893269"/>
                    </a:cubicBezTo>
                    <a:cubicBezTo>
                      <a:pt x="3883" y="886356"/>
                      <a:pt x="0" y="876981"/>
                      <a:pt x="0" y="867205"/>
                    </a:cubicBezTo>
                    <a:lnTo>
                      <a:pt x="0" y="36859"/>
                    </a:lnTo>
                    <a:cubicBezTo>
                      <a:pt x="0" y="27084"/>
                      <a:pt x="3883" y="17708"/>
                      <a:pt x="10796" y="10796"/>
                    </a:cubicBezTo>
                    <a:cubicBezTo>
                      <a:pt x="17708" y="3883"/>
                      <a:pt x="27084" y="0"/>
                      <a:pt x="36859" y="0"/>
                    </a:cubicBezTo>
                    <a:close/>
                  </a:path>
                </a:pathLst>
              </a:custGeom>
              <a:solidFill>
                <a:srgbClr val="D1C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 txBox="1"/>
              <p:nvPr/>
            </p:nvSpPr>
            <p:spPr>
              <a:xfrm>
                <a:off x="0" y="-28575"/>
                <a:ext cx="952262" cy="932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>
              <a:off x="409560" y="39890"/>
              <a:ext cx="3937973" cy="3822298"/>
              <a:chOff x="-23042" y="66269"/>
              <a:chExt cx="6542159" cy="6349987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rect b="b" l="l" r="r" t="t"/>
                <a:pathLst>
                  <a:path extrusionOk="0" h="6244242" w="6542159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-42342" l="-42850" r="-69838" t="0"/>
                </a:stretch>
              </a:blip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rect b="b" l="l" r="r" t="t"/>
                <a:pathLst>
                  <a:path extrusionOk="0" h="6349987" w="6350000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1" name="Google Shape;131;p3"/>
            <p:cNvCxnSpPr/>
            <p:nvPr/>
          </p:nvCxnSpPr>
          <p:spPr>
            <a:xfrm>
              <a:off x="150435" y="5301772"/>
              <a:ext cx="4507757" cy="0"/>
            </a:xfrm>
            <a:prstGeom prst="straightConnector1">
              <a:avLst/>
            </a:prstGeom>
            <a:noFill/>
            <a:ln cap="flat" cmpd="sng" w="50800">
              <a:solidFill>
                <a:srgbClr val="DFD3C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3"/>
            <p:cNvSpPr txBox="1"/>
            <p:nvPr/>
          </p:nvSpPr>
          <p:spPr>
            <a:xfrm>
              <a:off x="196687" y="3851127"/>
              <a:ext cx="4564215" cy="1339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26" u="none" cap="none" strike="noStrike">
                  <a:solidFill>
                    <a:srgbClr val="010101"/>
                  </a:solidFill>
                  <a:latin typeface="Inter"/>
                  <a:ea typeface="Inter"/>
                  <a:cs typeface="Inter"/>
                  <a:sym typeface="Inter"/>
                </a:rPr>
                <a:t>Voice-assistant user</a:t>
              </a:r>
              <a:endParaRPr/>
            </a:p>
            <a:p>
              <a:pPr indent="0" lvl="0" marL="0" marR="0" rtl="0" algn="l">
                <a:lnSpc>
                  <a:spcPct val="13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26" u="none" cap="none" strike="noStrike">
                  <a:solidFill>
                    <a:srgbClr val="010101"/>
                  </a:solidFill>
                  <a:latin typeface="Inter"/>
                  <a:ea typeface="Inter"/>
                  <a:cs typeface="Inter"/>
                  <a:sym typeface="Inter"/>
                </a:rPr>
                <a:t>(20 to 50 years old - middle-class - US Market)</a:t>
              </a:r>
              <a:endParaRPr/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6834479" y="4298669"/>
            <a:ext cx="3570676" cy="3497098"/>
            <a:chOff x="0" y="-28575"/>
            <a:chExt cx="952262" cy="932640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952262" cy="904064"/>
            </a:xfrm>
            <a:custGeom>
              <a:rect b="b" l="l" r="r" t="t"/>
              <a:pathLst>
                <a:path extrusionOk="0" h="904064" w="952262">
                  <a:moveTo>
                    <a:pt x="36859" y="0"/>
                  </a:moveTo>
                  <a:lnTo>
                    <a:pt x="915403" y="0"/>
                  </a:lnTo>
                  <a:cubicBezTo>
                    <a:pt x="925178" y="0"/>
                    <a:pt x="934554" y="3883"/>
                    <a:pt x="941466" y="10796"/>
                  </a:cubicBezTo>
                  <a:cubicBezTo>
                    <a:pt x="948379" y="17708"/>
                    <a:pt x="952262" y="27084"/>
                    <a:pt x="952262" y="36859"/>
                  </a:cubicBezTo>
                  <a:lnTo>
                    <a:pt x="952262" y="867205"/>
                  </a:lnTo>
                  <a:cubicBezTo>
                    <a:pt x="952262" y="876981"/>
                    <a:pt x="948379" y="886356"/>
                    <a:pt x="941466" y="893269"/>
                  </a:cubicBezTo>
                  <a:cubicBezTo>
                    <a:pt x="934554" y="900181"/>
                    <a:pt x="925178" y="904064"/>
                    <a:pt x="915403" y="904064"/>
                  </a:cubicBezTo>
                  <a:lnTo>
                    <a:pt x="36859" y="904064"/>
                  </a:lnTo>
                  <a:cubicBezTo>
                    <a:pt x="27084" y="904064"/>
                    <a:pt x="17708" y="900181"/>
                    <a:pt x="10796" y="893269"/>
                  </a:cubicBezTo>
                  <a:cubicBezTo>
                    <a:pt x="3883" y="886356"/>
                    <a:pt x="0" y="876981"/>
                    <a:pt x="0" y="867205"/>
                  </a:cubicBezTo>
                  <a:lnTo>
                    <a:pt x="0" y="36859"/>
                  </a:lnTo>
                  <a:cubicBezTo>
                    <a:pt x="0" y="27084"/>
                    <a:pt x="3883" y="17708"/>
                    <a:pt x="10796" y="10796"/>
                  </a:cubicBezTo>
                  <a:cubicBezTo>
                    <a:pt x="17708" y="3883"/>
                    <a:pt x="27084" y="0"/>
                    <a:pt x="36859" y="0"/>
                  </a:cubicBez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-28575"/>
              <a:ext cx="952262" cy="932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7141650" y="3559318"/>
            <a:ext cx="2953480" cy="2866724"/>
            <a:chOff x="-23042" y="66269"/>
            <a:chExt cx="6542159" cy="6349987"/>
          </a:xfrm>
        </p:grpSpPr>
        <p:sp>
          <p:nvSpPr>
            <p:cNvPr id="137" name="Google Shape;137;p3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1648" r="-1647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" name="Google Shape;139;p3"/>
          <p:cNvCxnSpPr/>
          <p:nvPr/>
        </p:nvCxnSpPr>
        <p:spPr>
          <a:xfrm>
            <a:off x="6947306" y="7505730"/>
            <a:ext cx="3380817" cy="0"/>
          </a:xfrm>
          <a:prstGeom prst="straightConnector1">
            <a:avLst/>
          </a:prstGeom>
          <a:noFill/>
          <a:ln cap="flat" cmpd="sng" w="38100">
            <a:solidFill>
              <a:srgbClr val="FDFD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" name="Google Shape;140;p3"/>
          <p:cNvGrpSpPr/>
          <p:nvPr/>
        </p:nvGrpSpPr>
        <p:grpSpPr>
          <a:xfrm>
            <a:off x="6884411" y="8384605"/>
            <a:ext cx="535282" cy="535282"/>
            <a:chOff x="0" y="0"/>
            <a:chExt cx="812800" cy="812800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</p:sp>
        <p:sp>
          <p:nvSpPr>
            <p:cNvPr id="142" name="Google Shape;142;p3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"/>
          <p:cNvSpPr/>
          <p:nvPr/>
        </p:nvSpPr>
        <p:spPr>
          <a:xfrm>
            <a:off x="10770552" y="5426576"/>
            <a:ext cx="1547174" cy="1004257"/>
          </a:xfrm>
          <a:custGeom>
            <a:rect b="b" l="l" r="r" t="t"/>
            <a:pathLst>
              <a:path extrusionOk="0" h="1004257" w="1547174">
                <a:moveTo>
                  <a:pt x="0" y="0"/>
                </a:moveTo>
                <a:lnTo>
                  <a:pt x="1547174" y="0"/>
                </a:lnTo>
                <a:lnTo>
                  <a:pt x="1547174" y="1004257"/>
                </a:lnTo>
                <a:lnTo>
                  <a:pt x="0" y="1004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3"/>
          <p:cNvSpPr txBox="1"/>
          <p:nvPr/>
        </p:nvSpPr>
        <p:spPr>
          <a:xfrm>
            <a:off x="1028700" y="962479"/>
            <a:ext cx="15345480" cy="1029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63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120 M€ Turnover in y+3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1336748" y="7820760"/>
            <a:ext cx="3253104" cy="49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5€/Months/user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1946209" y="8375084"/>
            <a:ext cx="3253104" cy="49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60€ / years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6981994" y="6405840"/>
            <a:ext cx="3423161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Alexa Market</a:t>
            </a:r>
            <a:endParaRPr/>
          </a:p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100 M users 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6947306" y="7820760"/>
            <a:ext cx="3626191" cy="49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2% of Alexa Users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7517448" y="8346509"/>
            <a:ext cx="3253104" cy="49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2M users in Y3</a:t>
            </a:r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12917801" y="3837829"/>
            <a:ext cx="3570676" cy="3497098"/>
            <a:chOff x="0" y="-28575"/>
            <a:chExt cx="952262" cy="932640"/>
          </a:xfrm>
        </p:grpSpPr>
        <p:sp>
          <p:nvSpPr>
            <p:cNvPr id="151" name="Google Shape;151;p3"/>
            <p:cNvSpPr/>
            <p:nvPr/>
          </p:nvSpPr>
          <p:spPr>
            <a:xfrm>
              <a:off x="0" y="0"/>
              <a:ext cx="952262" cy="904064"/>
            </a:xfrm>
            <a:custGeom>
              <a:rect b="b" l="l" r="r" t="t"/>
              <a:pathLst>
                <a:path extrusionOk="0" h="904064" w="952262">
                  <a:moveTo>
                    <a:pt x="36859" y="0"/>
                  </a:moveTo>
                  <a:lnTo>
                    <a:pt x="915403" y="0"/>
                  </a:lnTo>
                  <a:cubicBezTo>
                    <a:pt x="925178" y="0"/>
                    <a:pt x="934554" y="3883"/>
                    <a:pt x="941466" y="10796"/>
                  </a:cubicBezTo>
                  <a:cubicBezTo>
                    <a:pt x="948379" y="17708"/>
                    <a:pt x="952262" y="27084"/>
                    <a:pt x="952262" y="36859"/>
                  </a:cubicBezTo>
                  <a:lnTo>
                    <a:pt x="952262" y="867205"/>
                  </a:lnTo>
                  <a:cubicBezTo>
                    <a:pt x="952262" y="876981"/>
                    <a:pt x="948379" y="886356"/>
                    <a:pt x="941466" y="893269"/>
                  </a:cubicBezTo>
                  <a:cubicBezTo>
                    <a:pt x="934554" y="900181"/>
                    <a:pt x="925178" y="904064"/>
                    <a:pt x="915403" y="904064"/>
                  </a:cubicBezTo>
                  <a:lnTo>
                    <a:pt x="36859" y="904064"/>
                  </a:lnTo>
                  <a:cubicBezTo>
                    <a:pt x="27084" y="904064"/>
                    <a:pt x="17708" y="900181"/>
                    <a:pt x="10796" y="893269"/>
                  </a:cubicBezTo>
                  <a:cubicBezTo>
                    <a:pt x="3883" y="886356"/>
                    <a:pt x="0" y="876981"/>
                    <a:pt x="0" y="867205"/>
                  </a:cubicBezTo>
                  <a:lnTo>
                    <a:pt x="0" y="36859"/>
                  </a:lnTo>
                  <a:cubicBezTo>
                    <a:pt x="0" y="27084"/>
                    <a:pt x="3883" y="17708"/>
                    <a:pt x="10796" y="10796"/>
                  </a:cubicBezTo>
                  <a:cubicBezTo>
                    <a:pt x="17708" y="3883"/>
                    <a:pt x="27084" y="0"/>
                    <a:pt x="36859" y="0"/>
                  </a:cubicBez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0" y="-28575"/>
              <a:ext cx="952262" cy="932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3"/>
          <p:cNvSpPr txBox="1"/>
          <p:nvPr/>
        </p:nvSpPr>
        <p:spPr>
          <a:xfrm>
            <a:off x="13235374" y="5038725"/>
            <a:ext cx="2653167" cy="92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120 M€ 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13235374" y="5956291"/>
            <a:ext cx="3253104" cy="49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26" u="none" cap="none" strike="noStrike">
                <a:solidFill>
                  <a:srgbClr val="010101"/>
                </a:solidFill>
                <a:latin typeface="Inter"/>
                <a:ea typeface="Inter"/>
                <a:cs typeface="Inter"/>
                <a:sym typeface="Inter"/>
              </a:rPr>
              <a:t>Turnover in Y3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-3733306" y="6547977"/>
            <a:ext cx="8690625" cy="6352057"/>
          </a:xfrm>
          <a:custGeom>
            <a:rect b="b" l="l" r="r" t="t"/>
            <a:pathLst>
              <a:path extrusionOk="0" h="6352057" w="8690625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4"/>
          <p:cNvSpPr/>
          <p:nvPr/>
        </p:nvSpPr>
        <p:spPr>
          <a:xfrm>
            <a:off x="7668137" y="542294"/>
            <a:ext cx="9591163" cy="9165835"/>
          </a:xfrm>
          <a:custGeom>
            <a:rect b="b" l="l" r="r" t="t"/>
            <a:pathLst>
              <a:path extrusionOk="0" h="9165835" w="9591163">
                <a:moveTo>
                  <a:pt x="0" y="0"/>
                </a:moveTo>
                <a:lnTo>
                  <a:pt x="9591163" y="0"/>
                </a:lnTo>
                <a:lnTo>
                  <a:pt x="9591163" y="9165834"/>
                </a:lnTo>
                <a:lnTo>
                  <a:pt x="0" y="9165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1" name="Google Shape;161;p4"/>
          <p:cNvGrpSpPr/>
          <p:nvPr/>
        </p:nvGrpSpPr>
        <p:grpSpPr>
          <a:xfrm>
            <a:off x="-358314" y="-262790"/>
            <a:ext cx="6715975" cy="10549790"/>
            <a:chOff x="0" y="-57150"/>
            <a:chExt cx="1696720" cy="2665292"/>
          </a:xfrm>
        </p:grpSpPr>
        <p:sp>
          <p:nvSpPr>
            <p:cNvPr id="162" name="Google Shape;162;p4"/>
            <p:cNvSpPr/>
            <p:nvPr/>
          </p:nvSpPr>
          <p:spPr>
            <a:xfrm>
              <a:off x="0" y="0"/>
              <a:ext cx="1696720" cy="2608142"/>
            </a:xfrm>
            <a:custGeom>
              <a:rect b="b" l="l" r="r" t="t"/>
              <a:pathLst>
                <a:path extrusionOk="0" h="2608142" w="1696720">
                  <a:moveTo>
                    <a:pt x="0" y="0"/>
                  </a:moveTo>
                  <a:lnTo>
                    <a:pt x="1696720" y="0"/>
                  </a:lnTo>
                  <a:lnTo>
                    <a:pt x="1696720" y="2608142"/>
                  </a:lnTo>
                  <a:lnTo>
                    <a:pt x="0" y="2608142"/>
                  </a:lnTo>
                  <a:close/>
                </a:path>
              </a:pathLst>
            </a:custGeom>
            <a:solidFill>
              <a:srgbClr val="D1CCFF"/>
            </a:solidFill>
            <a:ln>
              <a:noFill/>
            </a:ln>
          </p:spPr>
        </p:sp>
        <p:sp>
          <p:nvSpPr>
            <p:cNvPr id="163" name="Google Shape;163;p4"/>
            <p:cNvSpPr txBox="1"/>
            <p:nvPr/>
          </p:nvSpPr>
          <p:spPr>
            <a:xfrm>
              <a:off x="0" y="-57150"/>
              <a:ext cx="1696720" cy="2665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11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4"/>
          <p:cNvSpPr txBox="1"/>
          <p:nvPr/>
        </p:nvSpPr>
        <p:spPr>
          <a:xfrm>
            <a:off x="612007" y="2016863"/>
            <a:ext cx="5328962" cy="2022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5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smooth </a:t>
            </a:r>
            <a:r>
              <a:rPr b="1" i="0" lang="en-US" sz="465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edge-AI solution</a:t>
            </a:r>
            <a:r>
              <a:rPr b="0" i="0" lang="en-US" sz="465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adapted to every device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Isaline Goudeau</dc:creator>
</cp:coreProperties>
</file>