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3/27/1980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3/27/1980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3/27/1980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3/27/1980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3/27/1980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3/27/1980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3/27/1980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3/27/1980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3/27/1980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3/27/1980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3/27/1980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3/27/1980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GEMINIA INSURANCE MANAGEMENT SYSTEM</a:t>
            </a:r>
            <a:endParaRPr lang="en-US" dirty="0"/>
          </a:p>
        </p:txBody>
      </p:sp>
      <p:sp>
        <p:nvSpPr>
          <p:cNvPr id="3" name="Subtitle 2"/>
          <p:cNvSpPr>
            <a:spLocks noGrp="1"/>
          </p:cNvSpPr>
          <p:nvPr>
            <p:ph type="subTitle" idx="1"/>
          </p:nvPr>
        </p:nvSpPr>
        <p:spPr/>
        <p:txBody>
          <a:bodyPr/>
          <a:lstStyle/>
          <a:p>
            <a:r>
              <a:rPr lang="en-US" dirty="0" smtClean="0"/>
              <a:t>By WESAA ALLAN ADAMBO</a:t>
            </a:r>
            <a:endParaRPr lang="en-US" dirty="0"/>
          </a:p>
        </p:txBody>
      </p:sp>
    </p:spTree>
    <p:extLst>
      <p:ext uri="{BB962C8B-B14F-4D97-AF65-F5344CB8AC3E}">
        <p14:creationId xmlns:p14="http://schemas.microsoft.com/office/powerpoint/2010/main" val="202739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lumMod val="20000"/>
                    <a:lumOff val="80000"/>
                  </a:schemeClr>
                </a:solidFill>
              </a:rPr>
              <a:t>Future Improvement</a:t>
            </a:r>
          </a:p>
        </p:txBody>
      </p:sp>
      <p:sp>
        <p:nvSpPr>
          <p:cNvPr id="3" name="Content Placeholder 2"/>
          <p:cNvSpPr>
            <a:spLocks noGrp="1"/>
          </p:cNvSpPr>
          <p:nvPr>
            <p:ph idx="1"/>
          </p:nvPr>
        </p:nvSpPr>
        <p:spPr/>
        <p:txBody>
          <a:bodyPr/>
          <a:lstStyle/>
          <a:p>
            <a:pPr marL="0" indent="0">
              <a:buNone/>
            </a:pPr>
            <a:r>
              <a:rPr lang="en-US" dirty="0"/>
              <a:t>Due to the rise of new programming languages which all better than Visual Basic 6.0, I do tend to make the system be a web based system. Through the use of languages like HTML, CSS, JavaScript and PHP the system would have a more user friendly Graphical User Interface and be more efficient. This would enable users of Geminia Insurance system to carry out operations like creating policy on the tip of their phones website.</a:t>
            </a:r>
          </a:p>
          <a:p>
            <a:endParaRPr lang="en-US" dirty="0"/>
          </a:p>
        </p:txBody>
      </p:sp>
    </p:spTree>
    <p:extLst>
      <p:ext uri="{BB962C8B-B14F-4D97-AF65-F5344CB8AC3E}">
        <p14:creationId xmlns:p14="http://schemas.microsoft.com/office/powerpoint/2010/main" val="299882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a:t>Geminia Insurance Company Limited is a fully locally owned insurance company founded in 1981. The Company however started its insurance operations in April 1982 in General insurance and diversifying into Life Assurance in 1992. It is licensed to transact both General and Life Business.</a:t>
            </a:r>
          </a:p>
          <a:p>
            <a:pPr marL="0" indent="0">
              <a:buNone/>
            </a:pPr>
            <a:endParaRPr lang="en-US" dirty="0"/>
          </a:p>
        </p:txBody>
      </p:sp>
    </p:spTree>
    <p:extLst>
      <p:ext uri="{BB962C8B-B14F-4D97-AF65-F5344CB8AC3E}">
        <p14:creationId xmlns:p14="http://schemas.microsoft.com/office/powerpoint/2010/main" val="7638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SYSTEM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system </a:t>
            </a:r>
            <a:r>
              <a:rPr lang="en-US" dirty="0"/>
              <a:t>developed for </a:t>
            </a:r>
            <a:r>
              <a:rPr lang="en-US" dirty="0" smtClean="0"/>
              <a:t>Geminia Insurance </a:t>
            </a:r>
            <a:r>
              <a:rPr lang="en-US" dirty="0"/>
              <a:t>to help in improving efficiency of tasks, performance and increase productivity of all the overall activities involved </a:t>
            </a:r>
            <a:r>
              <a:rPr lang="en-US" dirty="0" smtClean="0"/>
              <a:t>in Geminia Insurance </a:t>
            </a:r>
            <a:r>
              <a:rPr lang="en-US" dirty="0"/>
              <a:t>through achieving some defined objectives; </a:t>
            </a:r>
            <a:endParaRPr lang="en-US" dirty="0" smtClean="0"/>
          </a:p>
          <a:p>
            <a:pPr marL="514350" lvl="0" indent="-514350">
              <a:buFont typeface="+mj-lt"/>
              <a:buAutoNum type="arabicPeriod"/>
            </a:pPr>
            <a:r>
              <a:rPr lang="en-US" dirty="0" smtClean="0"/>
              <a:t>To </a:t>
            </a:r>
            <a:r>
              <a:rPr lang="en-US" dirty="0"/>
              <a:t>design and implement Geminia Insurance Management System.</a:t>
            </a:r>
          </a:p>
          <a:p>
            <a:pPr marL="514350" lvl="0" indent="-514350">
              <a:buFont typeface="+mj-lt"/>
              <a:buAutoNum type="arabicPeriod"/>
            </a:pPr>
            <a:r>
              <a:rPr lang="en-US" dirty="0"/>
              <a:t>To computerize the registration of new agents.</a:t>
            </a:r>
          </a:p>
          <a:p>
            <a:pPr marL="514350" lvl="0" indent="-514350">
              <a:buFont typeface="+mj-lt"/>
              <a:buAutoNum type="arabicPeriod"/>
            </a:pPr>
            <a:r>
              <a:rPr lang="en-US" dirty="0"/>
              <a:t>To computerize the registration of new policy holders and policy claims.</a:t>
            </a:r>
          </a:p>
          <a:p>
            <a:pPr marL="514350" lvl="0" indent="-514350">
              <a:buFont typeface="+mj-lt"/>
              <a:buAutoNum type="arabicPeriod"/>
            </a:pPr>
            <a:r>
              <a:rPr lang="en-US" dirty="0"/>
              <a:t>To track policy premium payments.</a:t>
            </a:r>
          </a:p>
          <a:p>
            <a:endParaRPr lang="en-US" dirty="0"/>
          </a:p>
        </p:txBody>
      </p:sp>
    </p:spTree>
    <p:extLst>
      <p:ext uri="{BB962C8B-B14F-4D97-AF65-F5344CB8AC3E}">
        <p14:creationId xmlns:p14="http://schemas.microsoft.com/office/powerpoint/2010/main" val="235958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5">
                    <a:lumMod val="20000"/>
                    <a:lumOff val="80000"/>
                  </a:schemeClr>
                </a:solidFill>
              </a:rPr>
              <a:t>Objective 1: </a:t>
            </a:r>
            <a:r>
              <a:rPr lang="en-US" dirty="0" smtClean="0">
                <a:solidFill>
                  <a:schemeClr val="accent5">
                    <a:lumMod val="20000"/>
                    <a:lumOff val="80000"/>
                  </a:schemeClr>
                </a:solidFill>
              </a:rPr>
              <a:t>To </a:t>
            </a:r>
            <a:r>
              <a:rPr lang="en-US" dirty="0">
                <a:solidFill>
                  <a:schemeClr val="accent5">
                    <a:lumMod val="20000"/>
                    <a:lumOff val="80000"/>
                  </a:schemeClr>
                </a:solidFill>
              </a:rPr>
              <a:t>design and implement Geminia Insurance Management System</a:t>
            </a:r>
            <a:endParaRPr lang="en-US" sz="4000" dirty="0">
              <a:solidFill>
                <a:schemeClr val="accent5">
                  <a:lumMod val="20000"/>
                  <a:lumOff val="80000"/>
                </a:schemeClr>
              </a:solidFill>
            </a:endParaRPr>
          </a:p>
        </p:txBody>
      </p:sp>
      <p:sp>
        <p:nvSpPr>
          <p:cNvPr id="3" name="Content Placeholder 2"/>
          <p:cNvSpPr>
            <a:spLocks noGrp="1"/>
          </p:cNvSpPr>
          <p:nvPr>
            <p:ph idx="1"/>
          </p:nvPr>
        </p:nvSpPr>
        <p:spPr/>
        <p:txBody>
          <a:bodyPr/>
          <a:lstStyle/>
          <a:p>
            <a:r>
              <a:rPr lang="en-US" dirty="0" smtClean="0"/>
              <a:t>Through the use of Software's like VB6.0 and Microsoft Access 2007 I managed to create a Graphical User Interface which helps in the operations of the Applications.</a:t>
            </a:r>
          </a:p>
          <a:p>
            <a:r>
              <a:rPr lang="en-US" dirty="0" smtClean="0"/>
              <a:t>The system would be able to capture </a:t>
            </a:r>
            <a:r>
              <a:rPr lang="en-US" dirty="0"/>
              <a:t>data, save data, delete </a:t>
            </a:r>
            <a:r>
              <a:rPr lang="en-US" dirty="0" smtClean="0"/>
              <a:t>data </a:t>
            </a:r>
            <a:r>
              <a:rPr lang="en-US" dirty="0"/>
              <a:t>and retrieve data from the Microsoft Access 2007 </a:t>
            </a:r>
            <a:r>
              <a:rPr lang="en-US" dirty="0" smtClean="0"/>
              <a:t>Database.</a:t>
            </a:r>
          </a:p>
          <a:p>
            <a:r>
              <a:rPr lang="en-US" dirty="0" smtClean="0"/>
              <a:t> </a:t>
            </a:r>
            <a:r>
              <a:rPr lang="en-US" dirty="0"/>
              <a:t>In addition, with the aid of hardware resources such as keyboard, mouse, printer and monitor. It made easier for inputting data, outputting data and being able to visually manage data in the system.</a:t>
            </a:r>
          </a:p>
          <a:p>
            <a:pPr marL="0" indent="0">
              <a:buNone/>
            </a:pPr>
            <a:endParaRPr lang="en-US" dirty="0"/>
          </a:p>
        </p:txBody>
      </p:sp>
    </p:spTree>
    <p:extLst>
      <p:ext uri="{BB962C8B-B14F-4D97-AF65-F5344CB8AC3E}">
        <p14:creationId xmlns:p14="http://schemas.microsoft.com/office/powerpoint/2010/main" val="224879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dirty="0" smtClean="0">
                <a:solidFill>
                  <a:schemeClr val="accent5">
                    <a:lumMod val="20000"/>
                    <a:lumOff val="80000"/>
                  </a:schemeClr>
                </a:solidFill>
              </a:rPr>
              <a:t>Objective 2: </a:t>
            </a:r>
            <a:r>
              <a:rPr lang="en-US" dirty="0">
                <a:solidFill>
                  <a:schemeClr val="accent5">
                    <a:lumMod val="20000"/>
                    <a:lumOff val="80000"/>
                  </a:schemeClr>
                </a:solidFill>
              </a:rPr>
              <a:t>To computerize the registration of new agents</a:t>
            </a:r>
            <a:r>
              <a:rPr lang="en-US" dirty="0" smtClean="0">
                <a:solidFill>
                  <a:schemeClr val="accent5">
                    <a:lumMod val="20000"/>
                    <a:lumOff val="80000"/>
                  </a:schemeClr>
                </a:solidFill>
              </a:rPr>
              <a:t>.</a:t>
            </a:r>
            <a:endParaRPr lang="en-US" sz="4000" dirty="0">
              <a:solidFill>
                <a:schemeClr val="accent5">
                  <a:lumMod val="20000"/>
                  <a:lumOff val="80000"/>
                </a:schemeClr>
              </a:solidFill>
            </a:endParaRPr>
          </a:p>
        </p:txBody>
      </p:sp>
      <p:sp>
        <p:nvSpPr>
          <p:cNvPr id="3" name="Content Placeholder 2"/>
          <p:cNvSpPr>
            <a:spLocks noGrp="1"/>
          </p:cNvSpPr>
          <p:nvPr>
            <p:ph idx="1"/>
          </p:nvPr>
        </p:nvSpPr>
        <p:spPr/>
        <p:txBody>
          <a:bodyPr/>
          <a:lstStyle/>
          <a:p>
            <a:r>
              <a:rPr lang="en-US" dirty="0" smtClean="0"/>
              <a:t>Created a Graphical User Form that captures Agent Details e.g. Agent Name, Agent Phone Number, Age and Gender. The system then automatically assigns an Agent Number to each Agent which uniquely Identifies a specific agent.</a:t>
            </a:r>
          </a:p>
          <a:p>
            <a:r>
              <a:rPr lang="en-US" dirty="0" smtClean="0"/>
              <a:t>The Captured data is then saved in the database and used to capture the number of customers an agent brings which helps in calculating commission.</a:t>
            </a:r>
          </a:p>
          <a:p>
            <a:r>
              <a:rPr lang="en-US" dirty="0" smtClean="0"/>
              <a:t>Data can also be retrieved to print reports.</a:t>
            </a:r>
            <a:endParaRPr lang="en-US" dirty="0"/>
          </a:p>
        </p:txBody>
      </p:sp>
    </p:spTree>
    <p:extLst>
      <p:ext uri="{BB962C8B-B14F-4D97-AF65-F5344CB8AC3E}">
        <p14:creationId xmlns:p14="http://schemas.microsoft.com/office/powerpoint/2010/main" val="27890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dirty="0" smtClean="0">
                <a:solidFill>
                  <a:schemeClr val="accent5">
                    <a:lumMod val="20000"/>
                    <a:lumOff val="80000"/>
                  </a:schemeClr>
                </a:solidFill>
              </a:rPr>
              <a:t>Objective 3: </a:t>
            </a:r>
            <a:r>
              <a:rPr lang="en-US" dirty="0">
                <a:solidFill>
                  <a:schemeClr val="accent5">
                    <a:lumMod val="20000"/>
                    <a:lumOff val="80000"/>
                  </a:schemeClr>
                </a:solidFill>
              </a:rPr>
              <a:t>To computerize the registration of new policy holders and policy claims</a:t>
            </a:r>
            <a:r>
              <a:rPr lang="en-US" dirty="0" smtClean="0">
                <a:solidFill>
                  <a:schemeClr val="accent5">
                    <a:lumMod val="20000"/>
                    <a:lumOff val="80000"/>
                  </a:schemeClr>
                </a:solidFill>
              </a:rPr>
              <a:t>.</a:t>
            </a:r>
            <a:endParaRPr lang="en-US" sz="4000" dirty="0">
              <a:solidFill>
                <a:schemeClr val="accent5">
                  <a:lumMod val="20000"/>
                  <a:lumOff val="80000"/>
                </a:schemeClr>
              </a:solidFill>
            </a:endParaRPr>
          </a:p>
        </p:txBody>
      </p:sp>
      <p:sp>
        <p:nvSpPr>
          <p:cNvPr id="3" name="Content Placeholder 2"/>
          <p:cNvSpPr>
            <a:spLocks noGrp="1"/>
          </p:cNvSpPr>
          <p:nvPr>
            <p:ph idx="1"/>
          </p:nvPr>
        </p:nvSpPr>
        <p:spPr/>
        <p:txBody>
          <a:bodyPr/>
          <a:lstStyle/>
          <a:p>
            <a:r>
              <a:rPr lang="en-US" dirty="0"/>
              <a:t>The system </a:t>
            </a:r>
            <a:r>
              <a:rPr lang="en-US" dirty="0" smtClean="0"/>
              <a:t>captures </a:t>
            </a:r>
            <a:r>
              <a:rPr lang="en-US" dirty="0"/>
              <a:t>details of new customers e.g. Name, Age, ID Number, type of Insurance and payment plan. This details will in turn be accessible to the underwriting manager through the system who will verify the application based on organizational policies and thereafter approve or reject the </a:t>
            </a:r>
            <a:r>
              <a:rPr lang="en-US" dirty="0" smtClean="0"/>
              <a:t>application.</a:t>
            </a:r>
          </a:p>
          <a:p>
            <a:r>
              <a:rPr lang="en-US" dirty="0"/>
              <a:t>Furthermore, the system will computerize the policy claim process where a claimant’s details will be captured e.g. Policy Number, Name and reason for claim. Claim manager who is responsible for accepting or rejecting the claim will verify the authenticity of claimant and investigate the claim</a:t>
            </a:r>
            <a:r>
              <a:rPr lang="en-US" dirty="0" smtClean="0"/>
              <a:t>.</a:t>
            </a:r>
          </a:p>
          <a:p>
            <a:endParaRPr lang="en-US" dirty="0"/>
          </a:p>
        </p:txBody>
      </p:sp>
    </p:spTree>
    <p:extLst>
      <p:ext uri="{BB962C8B-B14F-4D97-AF65-F5344CB8AC3E}">
        <p14:creationId xmlns:p14="http://schemas.microsoft.com/office/powerpoint/2010/main" val="294123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accent5">
                    <a:lumMod val="20000"/>
                    <a:lumOff val="80000"/>
                  </a:schemeClr>
                </a:solidFill>
              </a:rPr>
              <a:t>Objective 4: To </a:t>
            </a:r>
            <a:r>
              <a:rPr lang="en-US" dirty="0">
                <a:solidFill>
                  <a:schemeClr val="accent5">
                    <a:lumMod val="20000"/>
                    <a:lumOff val="80000"/>
                  </a:schemeClr>
                </a:solidFill>
              </a:rPr>
              <a:t>track policy premium payments</a:t>
            </a:r>
            <a:r>
              <a:rPr lang="en-US" dirty="0" smtClean="0">
                <a:solidFill>
                  <a:schemeClr val="accent5">
                    <a:lumMod val="20000"/>
                    <a:lumOff val="80000"/>
                  </a:schemeClr>
                </a:solidFill>
              </a:rPr>
              <a:t>.</a:t>
            </a:r>
            <a:endParaRPr lang="en-US" dirty="0"/>
          </a:p>
        </p:txBody>
      </p:sp>
      <p:sp>
        <p:nvSpPr>
          <p:cNvPr id="3" name="Content Placeholder 2"/>
          <p:cNvSpPr>
            <a:spLocks noGrp="1"/>
          </p:cNvSpPr>
          <p:nvPr>
            <p:ph idx="1"/>
          </p:nvPr>
        </p:nvSpPr>
        <p:spPr/>
        <p:txBody>
          <a:bodyPr/>
          <a:lstStyle/>
          <a:p>
            <a:r>
              <a:rPr lang="en-US" dirty="0"/>
              <a:t>The system will also be able to keep track of the premium payments by customers. Details of the payments e.g. Name of Policy Holder, Amount, Month and Mode of payment will be captured and stored. The details will be used to print receipts.</a:t>
            </a:r>
          </a:p>
          <a:p>
            <a:endParaRPr lang="en-US" dirty="0"/>
          </a:p>
        </p:txBody>
      </p:sp>
    </p:spTree>
    <p:extLst>
      <p:ext uri="{BB962C8B-B14F-4D97-AF65-F5344CB8AC3E}">
        <p14:creationId xmlns:p14="http://schemas.microsoft.com/office/powerpoint/2010/main" val="349948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20000"/>
                    <a:lumOff val="80000"/>
                  </a:schemeClr>
                </a:solidFill>
              </a:rPr>
              <a:t>Achievements</a:t>
            </a:r>
            <a:endParaRPr lang="en-US" dirty="0">
              <a:solidFill>
                <a:schemeClr val="accent5">
                  <a:lumMod val="20000"/>
                  <a:lumOff val="80000"/>
                </a:schemeClr>
              </a:solidFill>
            </a:endParaRPr>
          </a:p>
        </p:txBody>
      </p:sp>
      <p:sp>
        <p:nvSpPr>
          <p:cNvPr id="3" name="Content Placeholder 2"/>
          <p:cNvSpPr>
            <a:spLocks noGrp="1"/>
          </p:cNvSpPr>
          <p:nvPr>
            <p:ph idx="1"/>
          </p:nvPr>
        </p:nvSpPr>
        <p:spPr/>
        <p:txBody>
          <a:bodyPr/>
          <a:lstStyle/>
          <a:p>
            <a:pPr marL="0" indent="0">
              <a:buNone/>
            </a:pPr>
            <a:r>
              <a:rPr lang="en-US" dirty="0"/>
              <a:t>Apart from the new system fulfilling the earlier stated objectives. The new system has greatly helped in various ways:</a:t>
            </a:r>
          </a:p>
          <a:p>
            <a:pPr lvl="0"/>
            <a:r>
              <a:rPr lang="en-US" dirty="0"/>
              <a:t>The new system has tremendously improved the processing speed of all operation in Geminia Insurance Limited by computerizing all the manual activities that was earlier involved in the current system, therefore maximizing productivity. </a:t>
            </a:r>
          </a:p>
          <a:p>
            <a:pPr lvl="0"/>
            <a:r>
              <a:rPr lang="en-US" dirty="0"/>
              <a:t>The new system has also greatly helped in positively reduce cost for both processing and maintenance thus is boosting the overall throughput of Geminia Insurance.</a:t>
            </a:r>
          </a:p>
          <a:p>
            <a:endParaRPr lang="en-US" dirty="0"/>
          </a:p>
        </p:txBody>
      </p:sp>
    </p:spTree>
    <p:extLst>
      <p:ext uri="{BB962C8B-B14F-4D97-AF65-F5344CB8AC3E}">
        <p14:creationId xmlns:p14="http://schemas.microsoft.com/office/powerpoint/2010/main" val="127956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20000"/>
                    <a:lumOff val="80000"/>
                  </a:schemeClr>
                </a:solidFill>
              </a:rPr>
              <a:t>Limitations</a:t>
            </a:r>
            <a:endParaRPr lang="en-US" dirty="0">
              <a:solidFill>
                <a:schemeClr val="accent5">
                  <a:lumMod val="20000"/>
                  <a:lumOff val="80000"/>
                </a:schemeClr>
              </a:solidFill>
            </a:endParaRPr>
          </a:p>
        </p:txBody>
      </p:sp>
      <p:sp>
        <p:nvSpPr>
          <p:cNvPr id="3" name="Content Placeholder 2"/>
          <p:cNvSpPr>
            <a:spLocks noGrp="1"/>
          </p:cNvSpPr>
          <p:nvPr>
            <p:ph idx="1"/>
          </p:nvPr>
        </p:nvSpPr>
        <p:spPr/>
        <p:txBody>
          <a:bodyPr/>
          <a:lstStyle/>
          <a:p>
            <a:pPr marL="0" indent="0">
              <a:buNone/>
            </a:pPr>
            <a:r>
              <a:rPr lang="en-US" dirty="0"/>
              <a:t>During system design, I encountered a series of challenges. First, I had insufficient time carrying out the fact finding methods since not all personnel are friendly. Another challenge was working with VB6.0 proved challenging as code would behave differently at certain times. This led to over testing of the system. VB6.0 does not also have a wide community of developers hence it’s hard to seek help when you encounter a bug in your code.</a:t>
            </a:r>
          </a:p>
          <a:p>
            <a:endParaRPr lang="en-US" dirty="0"/>
          </a:p>
        </p:txBody>
      </p:sp>
    </p:spTree>
    <p:extLst>
      <p:ext uri="{BB962C8B-B14F-4D97-AF65-F5344CB8AC3E}">
        <p14:creationId xmlns:p14="http://schemas.microsoft.com/office/powerpoint/2010/main" val="2374764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742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GEMINIA INSURANCE MANAGEMENT SYSTEM</vt:lpstr>
      <vt:lpstr>INTRODUCTION</vt:lpstr>
      <vt:lpstr>OBJECTIVES OF THE SYSTEM</vt:lpstr>
      <vt:lpstr>Objective 1: To design and implement Geminia Insurance Management System</vt:lpstr>
      <vt:lpstr>Objective 2: To computerize the registration of new agents.</vt:lpstr>
      <vt:lpstr>Objective 3: To computerize the registration of new policy holders and policy claims.</vt:lpstr>
      <vt:lpstr>Objective 4: To track policy premium payments.</vt:lpstr>
      <vt:lpstr>Achievements</vt:lpstr>
      <vt:lpstr>Limitations</vt:lpstr>
      <vt:lpstr>Future Improvement</vt:lpstr>
    </vt:vector>
  </TitlesOfParts>
  <Company>KCNP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GEMINIA INSURANCE MANAGEMENT SYSTEM</dc:title>
  <dc:creator>Windows User</dc:creator>
  <cp:lastModifiedBy>Windows User</cp:lastModifiedBy>
  <cp:revision>7</cp:revision>
  <dcterms:created xsi:type="dcterms:W3CDTF">1980-03-26T15:21:28Z</dcterms:created>
  <dcterms:modified xsi:type="dcterms:W3CDTF">1980-03-27T14:05:34Z</dcterms:modified>
</cp:coreProperties>
</file>