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59" r:id="rId17"/>
    <p:sldId id="257" r:id="rId18"/>
    <p:sldId id="274" r:id="rId19"/>
    <p:sldId id="258" r:id="rId20"/>
    <p:sldId id="280"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4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7B2C2E-0D94-4324-9F98-46BE9512E9FC}"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E7E5C-0930-4BE6-A797-618DAAE1C317}" type="slidenum">
              <a:rPr lang="en-US" smtClean="0"/>
              <a:t>‹#›</a:t>
            </a:fld>
            <a:endParaRPr lang="en-US"/>
          </a:p>
        </p:txBody>
      </p:sp>
    </p:spTree>
    <p:extLst>
      <p:ext uri="{BB962C8B-B14F-4D97-AF65-F5344CB8AC3E}">
        <p14:creationId xmlns:p14="http://schemas.microsoft.com/office/powerpoint/2010/main" val="107287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B2C2E-0D94-4324-9F98-46BE9512E9FC}"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E7E5C-0930-4BE6-A797-618DAAE1C317}" type="slidenum">
              <a:rPr lang="en-US" smtClean="0"/>
              <a:t>‹#›</a:t>
            </a:fld>
            <a:endParaRPr lang="en-US"/>
          </a:p>
        </p:txBody>
      </p:sp>
    </p:spTree>
    <p:extLst>
      <p:ext uri="{BB962C8B-B14F-4D97-AF65-F5344CB8AC3E}">
        <p14:creationId xmlns:p14="http://schemas.microsoft.com/office/powerpoint/2010/main" val="377434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B2C2E-0D94-4324-9F98-46BE9512E9FC}"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E7E5C-0930-4BE6-A797-618DAAE1C317}" type="slidenum">
              <a:rPr lang="en-US" smtClean="0"/>
              <a:t>‹#›</a:t>
            </a:fld>
            <a:endParaRPr lang="en-US"/>
          </a:p>
        </p:txBody>
      </p:sp>
    </p:spTree>
    <p:extLst>
      <p:ext uri="{BB962C8B-B14F-4D97-AF65-F5344CB8AC3E}">
        <p14:creationId xmlns:p14="http://schemas.microsoft.com/office/powerpoint/2010/main" val="222090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B2C2E-0D94-4324-9F98-46BE9512E9FC}"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E7E5C-0930-4BE6-A797-618DAAE1C317}" type="slidenum">
              <a:rPr lang="en-US" smtClean="0"/>
              <a:t>‹#›</a:t>
            </a:fld>
            <a:endParaRPr lang="en-US"/>
          </a:p>
        </p:txBody>
      </p:sp>
    </p:spTree>
    <p:extLst>
      <p:ext uri="{BB962C8B-B14F-4D97-AF65-F5344CB8AC3E}">
        <p14:creationId xmlns:p14="http://schemas.microsoft.com/office/powerpoint/2010/main" val="323355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7B2C2E-0D94-4324-9F98-46BE9512E9FC}"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E7E5C-0930-4BE6-A797-618DAAE1C317}" type="slidenum">
              <a:rPr lang="en-US" smtClean="0"/>
              <a:t>‹#›</a:t>
            </a:fld>
            <a:endParaRPr lang="en-US"/>
          </a:p>
        </p:txBody>
      </p:sp>
    </p:spTree>
    <p:extLst>
      <p:ext uri="{BB962C8B-B14F-4D97-AF65-F5344CB8AC3E}">
        <p14:creationId xmlns:p14="http://schemas.microsoft.com/office/powerpoint/2010/main" val="407683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7B2C2E-0D94-4324-9F98-46BE9512E9FC}"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E7E5C-0930-4BE6-A797-618DAAE1C317}" type="slidenum">
              <a:rPr lang="en-US" smtClean="0"/>
              <a:t>‹#›</a:t>
            </a:fld>
            <a:endParaRPr lang="en-US"/>
          </a:p>
        </p:txBody>
      </p:sp>
    </p:spTree>
    <p:extLst>
      <p:ext uri="{BB962C8B-B14F-4D97-AF65-F5344CB8AC3E}">
        <p14:creationId xmlns:p14="http://schemas.microsoft.com/office/powerpoint/2010/main" val="27992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7B2C2E-0D94-4324-9F98-46BE9512E9FC}" type="datetimeFigureOut">
              <a:rPr lang="en-US" smtClean="0"/>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1E7E5C-0930-4BE6-A797-618DAAE1C317}" type="slidenum">
              <a:rPr lang="en-US" smtClean="0"/>
              <a:t>‹#›</a:t>
            </a:fld>
            <a:endParaRPr lang="en-US"/>
          </a:p>
        </p:txBody>
      </p:sp>
    </p:spTree>
    <p:extLst>
      <p:ext uri="{BB962C8B-B14F-4D97-AF65-F5344CB8AC3E}">
        <p14:creationId xmlns:p14="http://schemas.microsoft.com/office/powerpoint/2010/main" val="200224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7B2C2E-0D94-4324-9F98-46BE9512E9FC}"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1E7E5C-0930-4BE6-A797-618DAAE1C317}" type="slidenum">
              <a:rPr lang="en-US" smtClean="0"/>
              <a:t>‹#›</a:t>
            </a:fld>
            <a:endParaRPr lang="en-US"/>
          </a:p>
        </p:txBody>
      </p:sp>
    </p:spTree>
    <p:extLst>
      <p:ext uri="{BB962C8B-B14F-4D97-AF65-F5344CB8AC3E}">
        <p14:creationId xmlns:p14="http://schemas.microsoft.com/office/powerpoint/2010/main" val="4654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B2C2E-0D94-4324-9F98-46BE9512E9FC}" type="datetimeFigureOut">
              <a:rPr lang="en-US" smtClean="0"/>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1E7E5C-0930-4BE6-A797-618DAAE1C317}" type="slidenum">
              <a:rPr lang="en-US" smtClean="0"/>
              <a:t>‹#›</a:t>
            </a:fld>
            <a:endParaRPr lang="en-US"/>
          </a:p>
        </p:txBody>
      </p:sp>
    </p:spTree>
    <p:extLst>
      <p:ext uri="{BB962C8B-B14F-4D97-AF65-F5344CB8AC3E}">
        <p14:creationId xmlns:p14="http://schemas.microsoft.com/office/powerpoint/2010/main" val="274370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7B2C2E-0D94-4324-9F98-46BE9512E9FC}"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E7E5C-0930-4BE6-A797-618DAAE1C317}" type="slidenum">
              <a:rPr lang="en-US" smtClean="0"/>
              <a:t>‹#›</a:t>
            </a:fld>
            <a:endParaRPr lang="en-US"/>
          </a:p>
        </p:txBody>
      </p:sp>
    </p:spTree>
    <p:extLst>
      <p:ext uri="{BB962C8B-B14F-4D97-AF65-F5344CB8AC3E}">
        <p14:creationId xmlns:p14="http://schemas.microsoft.com/office/powerpoint/2010/main" val="308069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7B2C2E-0D94-4324-9F98-46BE9512E9FC}"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E7E5C-0930-4BE6-A797-618DAAE1C317}" type="slidenum">
              <a:rPr lang="en-US" smtClean="0"/>
              <a:t>‹#›</a:t>
            </a:fld>
            <a:endParaRPr lang="en-US"/>
          </a:p>
        </p:txBody>
      </p:sp>
    </p:spTree>
    <p:extLst>
      <p:ext uri="{BB962C8B-B14F-4D97-AF65-F5344CB8AC3E}">
        <p14:creationId xmlns:p14="http://schemas.microsoft.com/office/powerpoint/2010/main" val="396657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B2C2E-0D94-4324-9F98-46BE9512E9FC}" type="datetimeFigureOut">
              <a:rPr lang="en-US" smtClean="0"/>
              <a:t>11/17/2021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E7E5C-0930-4BE6-A797-618DAAE1C317}" type="slidenum">
              <a:rPr lang="en-US" smtClean="0"/>
              <a:t>‹#›</a:t>
            </a:fld>
            <a:endParaRPr lang="en-US"/>
          </a:p>
        </p:txBody>
      </p:sp>
    </p:spTree>
    <p:extLst>
      <p:ext uri="{BB962C8B-B14F-4D97-AF65-F5344CB8AC3E}">
        <p14:creationId xmlns:p14="http://schemas.microsoft.com/office/powerpoint/2010/main" val="1140228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2232471" y="307180"/>
            <a:ext cx="7091826" cy="6186487"/>
          </a:xfrm>
          <a:prstGeom prst="rect">
            <a:avLst/>
          </a:prstGeom>
        </p:spPr>
      </p:pic>
    </p:spTree>
    <p:extLst>
      <p:ext uri="{BB962C8B-B14F-4D97-AF65-F5344CB8AC3E}">
        <p14:creationId xmlns:p14="http://schemas.microsoft.com/office/powerpoint/2010/main" val="72863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Serial Peripheral </a:t>
            </a:r>
            <a:r>
              <a:rPr lang="en-US" dirty="0" smtClean="0">
                <a:solidFill>
                  <a:srgbClr val="FF0000"/>
                </a:solidFill>
              </a:rPr>
              <a:t>Interface (SPI) </a:t>
            </a:r>
            <a:r>
              <a:rPr lang="en-US" dirty="0" smtClean="0">
                <a:solidFill>
                  <a:srgbClr val="FF0000"/>
                </a:solidFill>
              </a:rPr>
              <a:t>Port</a:t>
            </a:r>
          </a:p>
          <a:p>
            <a:endParaRPr lang="en-US" sz="1200" dirty="0"/>
          </a:p>
          <a:p>
            <a:endParaRPr lang="en-US" sz="1200" dirty="0" smtClean="0"/>
          </a:p>
        </p:txBody>
      </p:sp>
      <p:sp>
        <p:nvSpPr>
          <p:cNvPr id="3" name="Rectangle 2"/>
          <p:cNvSpPr/>
          <p:nvPr/>
        </p:nvSpPr>
        <p:spPr>
          <a:xfrm>
            <a:off x="3343283" y="489525"/>
            <a:ext cx="407194" cy="5606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1754326"/>
          </a:xfrm>
          <a:prstGeom prst="rect">
            <a:avLst/>
          </a:prstGeom>
          <a:noFill/>
        </p:spPr>
        <p:txBody>
          <a:bodyPr wrap="square" rtlCol="0">
            <a:spAutoFit/>
          </a:bodyPr>
          <a:lstStyle/>
          <a:p>
            <a:r>
              <a:rPr lang="en-US" sz="1200" dirty="0" smtClean="0"/>
              <a:t>High Speed short distance serial communication</a:t>
            </a:r>
            <a:r>
              <a:rPr lang="en-US" sz="1200" dirty="0" smtClean="0"/>
              <a:t>.</a:t>
            </a:r>
          </a:p>
          <a:p>
            <a:endParaRPr lang="en-US" sz="1200" dirty="0" smtClean="0"/>
          </a:p>
          <a:p>
            <a:r>
              <a:rPr lang="en-US" sz="1200" dirty="0" smtClean="0"/>
              <a:t>SCLK: Serial Clock (output from master)</a:t>
            </a:r>
          </a:p>
          <a:p>
            <a:r>
              <a:rPr lang="en-US" sz="1200" dirty="0" smtClean="0"/>
              <a:t>MOSI: Master output – slave input</a:t>
            </a:r>
          </a:p>
          <a:p>
            <a:r>
              <a:rPr lang="en-US" sz="1200" dirty="0" smtClean="0"/>
              <a:t>MISO: Master input – slave output</a:t>
            </a:r>
          </a:p>
          <a:p>
            <a:r>
              <a:rPr lang="en-US" sz="1200" dirty="0" smtClean="0"/>
              <a:t>CS: Chip select (selects slave being communicated with (0, 1, 2, 3))</a:t>
            </a:r>
          </a:p>
          <a:p>
            <a:endParaRPr lang="en-US" sz="1200" dirty="0" smtClean="0"/>
          </a:p>
          <a:p>
            <a:r>
              <a:rPr lang="en-US" sz="1200" dirty="0"/>
              <a:t>Used to communicate with a sensors or devices that </a:t>
            </a:r>
            <a:r>
              <a:rPr lang="en-US" sz="1200" dirty="0" smtClean="0"/>
              <a:t>expect SPI </a:t>
            </a:r>
            <a:r>
              <a:rPr lang="en-US" sz="1200" dirty="0"/>
              <a:t>communication</a:t>
            </a:r>
            <a:r>
              <a:rPr lang="en-US" sz="1200" b="1" dirty="0"/>
              <a:t>.</a:t>
            </a:r>
            <a:endParaRPr lang="en-US" sz="1200" dirty="0"/>
          </a:p>
          <a:p>
            <a:endParaRPr lang="en-US" sz="1200"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615" y="3695103"/>
            <a:ext cx="3566469" cy="2796782"/>
          </a:xfrm>
          <a:prstGeom prst="rect">
            <a:avLst/>
          </a:prstGeom>
        </p:spPr>
      </p:pic>
    </p:spTree>
    <p:extLst>
      <p:ext uri="{BB962C8B-B14F-4D97-AF65-F5344CB8AC3E}">
        <p14:creationId xmlns:p14="http://schemas.microsoft.com/office/powerpoint/2010/main" val="143992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Pulse Width Modulation (PWM) Ports</a:t>
            </a:r>
          </a:p>
          <a:p>
            <a:endParaRPr lang="en-US" sz="1200" dirty="0"/>
          </a:p>
          <a:p>
            <a:endParaRPr lang="en-US" sz="1200" dirty="0" smtClean="0"/>
          </a:p>
        </p:txBody>
      </p:sp>
      <p:sp>
        <p:nvSpPr>
          <p:cNvPr id="3" name="Rectangle 2"/>
          <p:cNvSpPr/>
          <p:nvPr/>
        </p:nvSpPr>
        <p:spPr>
          <a:xfrm>
            <a:off x="3693330" y="1332495"/>
            <a:ext cx="407194" cy="13892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4893647"/>
          </a:xfrm>
          <a:prstGeom prst="rect">
            <a:avLst/>
          </a:prstGeom>
          <a:noFill/>
        </p:spPr>
        <p:txBody>
          <a:bodyPr wrap="square" rtlCol="0">
            <a:spAutoFit/>
          </a:bodyPr>
          <a:lstStyle/>
          <a:p>
            <a:r>
              <a:rPr lang="en-US" sz="1200" dirty="0" smtClean="0"/>
              <a:t>Pulse Width Modulation communicates a variable signal by varying the ON time of a square wave from 0% to 100%</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r>
              <a:rPr lang="en-US" sz="1200" dirty="0" smtClean="0"/>
              <a:t>Low Voltage: 0 - 0.25V</a:t>
            </a:r>
          </a:p>
          <a:p>
            <a:r>
              <a:rPr lang="en-US" sz="1200" dirty="0" smtClean="0"/>
              <a:t>High Voltage: 4.75 – 5.25V</a:t>
            </a:r>
          </a:p>
          <a:p>
            <a:r>
              <a:rPr lang="en-US" sz="1200" dirty="0" smtClean="0"/>
              <a:t>Frequency: up to 150 kHz</a:t>
            </a:r>
          </a:p>
          <a:p>
            <a:endParaRPr lang="en-US" sz="1200" dirty="0"/>
          </a:p>
          <a:p>
            <a:r>
              <a:rPr lang="en-US" sz="1200" dirty="0" smtClean="0"/>
              <a:t>Uses:</a:t>
            </a:r>
          </a:p>
          <a:p>
            <a:pPr marL="171450" indent="-171450">
              <a:buFontTx/>
              <a:buChar char="-"/>
            </a:pPr>
            <a:r>
              <a:rPr lang="en-US" sz="1200" dirty="0" smtClean="0"/>
              <a:t>Intelligent output devices can sense PWM % and change their output based on the %</a:t>
            </a:r>
          </a:p>
          <a:p>
            <a:pPr marL="628650" lvl="1" indent="-171450">
              <a:buFontTx/>
              <a:buChar char="-"/>
            </a:pPr>
            <a:r>
              <a:rPr lang="en-US" sz="1200" dirty="0" smtClean="0"/>
              <a:t>Remote Control servos use PWM to control output position</a:t>
            </a:r>
          </a:p>
          <a:p>
            <a:pPr marL="628650" lvl="1" indent="-171450">
              <a:buFontTx/>
              <a:buChar char="-"/>
            </a:pPr>
            <a:r>
              <a:rPr lang="en-US" sz="1200" dirty="0" smtClean="0"/>
              <a:t>Motor Controllers can control voltage applied to the motor based on PWM </a:t>
            </a:r>
          </a:p>
          <a:p>
            <a:pPr marL="171450" indent="-171450">
              <a:buFontTx/>
              <a:buChar char="-"/>
            </a:pPr>
            <a:r>
              <a:rPr lang="en-US" sz="1200" dirty="0" smtClean="0"/>
              <a:t>A LED’s brightness will appear to change based on the ON time</a:t>
            </a:r>
          </a:p>
          <a:p>
            <a:endParaRPr lang="en-US" sz="1200" dirty="0" smtClean="0"/>
          </a:p>
          <a:p>
            <a:r>
              <a:rPr lang="en-US" sz="1200" dirty="0" smtClean="0"/>
              <a:t>6V Line: output power for servos</a:t>
            </a:r>
          </a:p>
          <a:p>
            <a:r>
              <a:rPr lang="en-US" sz="1200" dirty="0" smtClean="0"/>
              <a:t>Ground: reference ground for PWM and ground for servos</a:t>
            </a:r>
            <a:endParaRPr lang="en-US" sz="1200" dirty="0"/>
          </a:p>
          <a:p>
            <a:endParaRPr lang="en-US" sz="1200" dirty="0" smtClean="0"/>
          </a:p>
          <a:p>
            <a:endParaRPr lang="en-US" sz="1200" dirty="0" smtClean="0"/>
          </a:p>
          <a:p>
            <a:endParaRPr lang="en-US" sz="1200" dirty="0" smtClean="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77" y="4584782"/>
            <a:ext cx="3604572" cy="1760373"/>
          </a:xfrm>
          <a:prstGeom prst="rect">
            <a:avLst/>
          </a:prstGeom>
        </p:spPr>
      </p:pic>
      <p:pic>
        <p:nvPicPr>
          <p:cNvPr id="9" name="Picture 8"/>
          <p:cNvPicPr>
            <a:picLocks noChangeAspect="1"/>
          </p:cNvPicPr>
          <p:nvPr/>
        </p:nvPicPr>
        <p:blipFill>
          <a:blip r:embed="rId4"/>
          <a:stretch>
            <a:fillRect/>
          </a:stretch>
        </p:blipFill>
        <p:spPr>
          <a:xfrm>
            <a:off x="5668224" y="1905810"/>
            <a:ext cx="4897383" cy="1045418"/>
          </a:xfrm>
          <a:prstGeom prst="rect">
            <a:avLst/>
          </a:prstGeom>
        </p:spPr>
      </p:pic>
      <p:sp>
        <p:nvSpPr>
          <p:cNvPr id="10" name="TextBox 9"/>
          <p:cNvSpPr txBox="1"/>
          <p:nvPr/>
        </p:nvSpPr>
        <p:spPr>
          <a:xfrm>
            <a:off x="10352485" y="1951239"/>
            <a:ext cx="1607344" cy="923330"/>
          </a:xfrm>
          <a:prstGeom prst="rect">
            <a:avLst/>
          </a:prstGeom>
          <a:noFill/>
        </p:spPr>
        <p:txBody>
          <a:bodyPr wrap="square" rtlCol="0">
            <a:spAutoFit/>
          </a:bodyPr>
          <a:lstStyle/>
          <a:p>
            <a:r>
              <a:rPr lang="en-US" dirty="0" smtClean="0">
                <a:solidFill>
                  <a:schemeClr val="bg1">
                    <a:lumMod val="50000"/>
                  </a:schemeClr>
                </a:solidFill>
              </a:rPr>
              <a:t>80% PWM</a:t>
            </a:r>
          </a:p>
          <a:p>
            <a:r>
              <a:rPr lang="en-US" dirty="0" smtClean="0">
                <a:solidFill>
                  <a:schemeClr val="accent2"/>
                </a:solidFill>
              </a:rPr>
              <a:t>40% PWM</a:t>
            </a:r>
          </a:p>
          <a:p>
            <a:r>
              <a:rPr lang="en-US" dirty="0" smtClean="0">
                <a:solidFill>
                  <a:schemeClr val="accent1"/>
                </a:solidFill>
              </a:rPr>
              <a:t>20% PWM</a:t>
            </a:r>
            <a:endParaRPr lang="en-US" dirty="0">
              <a:solidFill>
                <a:schemeClr val="accent1"/>
              </a:solidFill>
            </a:endParaRPr>
          </a:p>
        </p:txBody>
      </p:sp>
    </p:spTree>
    <p:extLst>
      <p:ext uri="{BB962C8B-B14F-4D97-AF65-F5344CB8AC3E}">
        <p14:creationId xmlns:p14="http://schemas.microsoft.com/office/powerpoint/2010/main" val="161198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Analog Input Ports</a:t>
            </a:r>
          </a:p>
          <a:p>
            <a:endParaRPr lang="en-US" sz="1200" dirty="0"/>
          </a:p>
          <a:p>
            <a:endParaRPr lang="en-US" sz="1200" dirty="0" smtClean="0"/>
          </a:p>
        </p:txBody>
      </p:sp>
      <p:sp>
        <p:nvSpPr>
          <p:cNvPr id="3" name="Rectangle 2"/>
          <p:cNvSpPr/>
          <p:nvPr/>
        </p:nvSpPr>
        <p:spPr>
          <a:xfrm>
            <a:off x="2802111" y="2600324"/>
            <a:ext cx="655464" cy="3624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3785652"/>
          </a:xfrm>
          <a:prstGeom prst="rect">
            <a:avLst/>
          </a:prstGeom>
          <a:noFill/>
        </p:spPr>
        <p:txBody>
          <a:bodyPr wrap="square" rtlCol="0">
            <a:spAutoFit/>
          </a:bodyPr>
          <a:lstStyle/>
          <a:p>
            <a:r>
              <a:rPr lang="en-US" sz="1200" dirty="0" err="1" smtClean="0"/>
              <a:t>RoboRIO</a:t>
            </a:r>
            <a:r>
              <a:rPr lang="en-US" sz="1200" dirty="0" smtClean="0"/>
              <a:t> senses voltage applied to the S terminal and returns a 12 </a:t>
            </a:r>
            <a:r>
              <a:rPr lang="en-US" sz="1200" dirty="0" smtClean="0"/>
              <a:t>bit binary </a:t>
            </a:r>
            <a:r>
              <a:rPr lang="en-US" sz="1200" dirty="0" smtClean="0"/>
              <a:t>number to the software (0 to </a:t>
            </a:r>
            <a:r>
              <a:rPr lang="en-US" sz="1200" dirty="0" smtClean="0"/>
              <a:t>4095 decimal) </a:t>
            </a:r>
            <a:r>
              <a:rPr lang="en-US" sz="1200" dirty="0" smtClean="0"/>
              <a:t>based on the voltage measured.</a:t>
            </a:r>
          </a:p>
          <a:p>
            <a:endParaRPr lang="en-US" sz="1200" dirty="0"/>
          </a:p>
          <a:p>
            <a:r>
              <a:rPr lang="en-US" sz="1200" dirty="0" smtClean="0"/>
              <a:t>Reading is based on the voltage applied to the S port relative to the GND and 5V lines.</a:t>
            </a:r>
          </a:p>
          <a:p>
            <a:r>
              <a:rPr lang="en-US" sz="1200" dirty="0"/>
              <a:t> </a:t>
            </a:r>
            <a:r>
              <a:rPr lang="en-US" sz="1200" dirty="0" smtClean="0"/>
              <a:t>    S = GND   =&gt;  0</a:t>
            </a:r>
          </a:p>
          <a:p>
            <a:r>
              <a:rPr lang="en-US" sz="1200" dirty="0"/>
              <a:t> </a:t>
            </a:r>
            <a:r>
              <a:rPr lang="en-US" sz="1200" dirty="0" smtClean="0"/>
              <a:t>    S = 5V       =&gt; </a:t>
            </a:r>
            <a:r>
              <a:rPr lang="en-US" sz="1200" dirty="0" smtClean="0"/>
              <a:t>4095</a:t>
            </a:r>
          </a:p>
          <a:p>
            <a:endParaRPr lang="en-US" sz="1200" dirty="0"/>
          </a:p>
          <a:p>
            <a:r>
              <a:rPr lang="en-US" sz="1200" dirty="0" smtClean="0"/>
              <a:t>     S = (AI – </a:t>
            </a:r>
            <a:r>
              <a:rPr lang="en-US" sz="1200" dirty="0" err="1" smtClean="0"/>
              <a:t>Gnd</a:t>
            </a:r>
            <a:r>
              <a:rPr lang="en-US" sz="1200" dirty="0"/>
              <a:t>) * 4095</a:t>
            </a:r>
            <a:endParaRPr lang="en-US" sz="1200" dirty="0" smtClean="0"/>
          </a:p>
          <a:p>
            <a:r>
              <a:rPr lang="en-US" sz="1200" dirty="0"/>
              <a:t> </a:t>
            </a:r>
            <a:r>
              <a:rPr lang="en-US" sz="1200" dirty="0" smtClean="0"/>
              <a:t>         </a:t>
            </a:r>
            <a:r>
              <a:rPr lang="en-US" sz="1200" dirty="0" smtClean="0"/>
              <a:t> (5V – </a:t>
            </a:r>
            <a:r>
              <a:rPr lang="en-US" sz="1200" dirty="0" err="1" smtClean="0"/>
              <a:t>Gnd</a:t>
            </a:r>
            <a:r>
              <a:rPr lang="en-US" sz="1200" dirty="0" smtClean="0"/>
              <a:t>)</a:t>
            </a:r>
            <a:endParaRPr lang="en-US" sz="1200" dirty="0"/>
          </a:p>
          <a:p>
            <a:endParaRPr lang="en-US" sz="1200" dirty="0" smtClean="0"/>
          </a:p>
          <a:p>
            <a:r>
              <a:rPr lang="en-US" sz="1200" dirty="0" smtClean="0"/>
              <a:t>Because the value returned is referenced off the 0V and 5V lines, those lines should be used to power whatever sensor is returning the analog value.  If the 0V or 5V lines vary, it will not affect the analog reading.  If the sensor is powered from a different source, if that source voltage varies it will affect the analog reading.</a:t>
            </a:r>
          </a:p>
          <a:p>
            <a:endParaRPr lang="en-US" sz="1200" dirty="0" smtClean="0"/>
          </a:p>
          <a:p>
            <a:r>
              <a:rPr lang="en-US" sz="1200" dirty="0" smtClean="0"/>
              <a:t>It is possible to read a digital sensor with an analog port, you’ll just see values near 0 when the digital line is low and values near 4095 when the digital line is high.   (only really useful if you are out of Digital Input ports and need more)</a:t>
            </a:r>
          </a:p>
          <a:p>
            <a:endParaRPr lang="en-US" sz="1200" dirty="0" smtClean="0"/>
          </a:p>
          <a:p>
            <a:endParaRPr lang="en-US" sz="1200"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99" y="4531438"/>
            <a:ext cx="3619814" cy="1867062"/>
          </a:xfrm>
          <a:prstGeom prst="rect">
            <a:avLst/>
          </a:prstGeom>
        </p:spPr>
      </p:pic>
      <p:cxnSp>
        <p:nvCxnSpPr>
          <p:cNvPr id="7" name="Straight Connector 6"/>
          <p:cNvCxnSpPr/>
          <p:nvPr/>
        </p:nvCxnSpPr>
        <p:spPr>
          <a:xfrm>
            <a:off x="6041809" y="2736427"/>
            <a:ext cx="677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33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Relay Ports</a:t>
            </a:r>
          </a:p>
          <a:p>
            <a:endParaRPr lang="en-US" sz="1200" dirty="0"/>
          </a:p>
          <a:p>
            <a:endParaRPr lang="en-US" sz="1200" dirty="0" smtClean="0"/>
          </a:p>
        </p:txBody>
      </p:sp>
      <p:sp>
        <p:nvSpPr>
          <p:cNvPr id="3" name="Rectangle 2"/>
          <p:cNvSpPr/>
          <p:nvPr/>
        </p:nvSpPr>
        <p:spPr>
          <a:xfrm>
            <a:off x="2166309" y="2600324"/>
            <a:ext cx="655464" cy="3624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1384995"/>
          </a:xfrm>
          <a:prstGeom prst="rect">
            <a:avLst/>
          </a:prstGeom>
          <a:noFill/>
        </p:spPr>
        <p:txBody>
          <a:bodyPr wrap="square" rtlCol="0">
            <a:spAutoFit/>
          </a:bodyPr>
          <a:lstStyle/>
          <a:p>
            <a:r>
              <a:rPr lang="en-US" sz="1200" dirty="0" smtClean="0"/>
              <a:t>Ports designed to control relays.</a:t>
            </a:r>
          </a:p>
          <a:p>
            <a:endParaRPr lang="en-US" sz="1200" dirty="0"/>
          </a:p>
          <a:p>
            <a:r>
              <a:rPr lang="en-US" sz="1200" dirty="0" smtClean="0"/>
              <a:t>When ON, 4.75-5.25V applied to FWD or REV port</a:t>
            </a:r>
          </a:p>
          <a:p>
            <a:endParaRPr lang="en-US" sz="1200" dirty="0"/>
          </a:p>
          <a:p>
            <a:r>
              <a:rPr lang="en-US" sz="1200" dirty="0" smtClean="0"/>
              <a:t>Can source up to 7.5 mA</a:t>
            </a:r>
          </a:p>
          <a:p>
            <a:endParaRPr lang="en-US" sz="1200" dirty="0" smtClean="0"/>
          </a:p>
          <a:p>
            <a:endParaRPr lang="en-US" sz="1200" dirty="0" smtClean="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64" y="4619552"/>
            <a:ext cx="3627434" cy="1676545"/>
          </a:xfrm>
          <a:prstGeom prst="rect">
            <a:avLst/>
          </a:prstGeom>
        </p:spPr>
      </p:pic>
    </p:spTree>
    <p:extLst>
      <p:ext uri="{BB962C8B-B14F-4D97-AF65-F5344CB8AC3E}">
        <p14:creationId xmlns:p14="http://schemas.microsoft.com/office/powerpoint/2010/main" val="1982937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Robot Signal Light (RSL)</a:t>
            </a:r>
          </a:p>
          <a:p>
            <a:endParaRPr lang="en-US" sz="1200" dirty="0"/>
          </a:p>
          <a:p>
            <a:endParaRPr lang="en-US" sz="1200" dirty="0" smtClean="0"/>
          </a:p>
        </p:txBody>
      </p:sp>
      <p:sp>
        <p:nvSpPr>
          <p:cNvPr id="3" name="Rectangle 2"/>
          <p:cNvSpPr/>
          <p:nvPr/>
        </p:nvSpPr>
        <p:spPr>
          <a:xfrm>
            <a:off x="1785938" y="2600324"/>
            <a:ext cx="307166" cy="3624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1200329"/>
          </a:xfrm>
          <a:prstGeom prst="rect">
            <a:avLst/>
          </a:prstGeom>
          <a:noFill/>
        </p:spPr>
        <p:txBody>
          <a:bodyPr wrap="square" rtlCol="0">
            <a:spAutoFit/>
          </a:bodyPr>
          <a:lstStyle/>
          <a:p>
            <a:r>
              <a:rPr lang="en-US" sz="1200" dirty="0" smtClean="0"/>
              <a:t>Connect to Robot Signal Light to indicate robot status.</a:t>
            </a:r>
          </a:p>
          <a:p>
            <a:endParaRPr lang="en-US" sz="1200" dirty="0"/>
          </a:p>
          <a:p>
            <a:r>
              <a:rPr lang="en-US" sz="1200" dirty="0" smtClean="0"/>
              <a:t>S port is connected to main power feed when RSL is ON.</a:t>
            </a:r>
          </a:p>
          <a:p>
            <a:endParaRPr lang="en-US" sz="1200" dirty="0" smtClean="0"/>
          </a:p>
          <a:p>
            <a:endParaRPr lang="en-US" sz="1200" dirty="0" smtClean="0"/>
          </a:p>
          <a:p>
            <a:endParaRPr lang="en-US" sz="1200"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760" y="4589065"/>
            <a:ext cx="3635055" cy="1851820"/>
          </a:xfrm>
          <a:prstGeom prst="rect">
            <a:avLst/>
          </a:prstGeom>
        </p:spPr>
      </p:pic>
    </p:spTree>
    <p:extLst>
      <p:ext uri="{BB962C8B-B14F-4D97-AF65-F5344CB8AC3E}">
        <p14:creationId xmlns:p14="http://schemas.microsoft.com/office/powerpoint/2010/main" val="237316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MXP Port</a:t>
            </a:r>
          </a:p>
          <a:p>
            <a:endParaRPr lang="en-US" sz="1200" dirty="0"/>
          </a:p>
          <a:p>
            <a:endParaRPr lang="en-US" sz="1200" dirty="0" smtClean="0"/>
          </a:p>
        </p:txBody>
      </p:sp>
      <p:sp>
        <p:nvSpPr>
          <p:cNvPr id="3" name="Rectangle 2"/>
          <p:cNvSpPr/>
          <p:nvPr/>
        </p:nvSpPr>
        <p:spPr>
          <a:xfrm>
            <a:off x="2271713" y="2066066"/>
            <a:ext cx="1128712" cy="3624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2308324"/>
          </a:xfrm>
          <a:prstGeom prst="rect">
            <a:avLst/>
          </a:prstGeom>
          <a:noFill/>
        </p:spPr>
        <p:txBody>
          <a:bodyPr wrap="square" rtlCol="0">
            <a:spAutoFit/>
          </a:bodyPr>
          <a:lstStyle/>
          <a:p>
            <a:r>
              <a:rPr lang="en-US" sz="1200" dirty="0" smtClean="0"/>
              <a:t>Connector to plug in ‘add on’ devices.</a:t>
            </a:r>
          </a:p>
          <a:p>
            <a:endParaRPr lang="en-US" sz="1200" dirty="0"/>
          </a:p>
          <a:p>
            <a:r>
              <a:rPr lang="en-US" sz="1200" dirty="0" smtClean="0"/>
              <a:t>Contains: </a:t>
            </a:r>
          </a:p>
          <a:p>
            <a:r>
              <a:rPr lang="en-US" sz="1200" dirty="0"/>
              <a:t> </a:t>
            </a:r>
            <a:r>
              <a:rPr lang="en-US" sz="1200" dirty="0" smtClean="0"/>
              <a:t>   +5V line 		to power add on device</a:t>
            </a:r>
          </a:p>
          <a:p>
            <a:r>
              <a:rPr lang="en-US" sz="1200" dirty="0"/>
              <a:t> </a:t>
            </a:r>
            <a:r>
              <a:rPr lang="en-US" sz="1200" dirty="0" smtClean="0"/>
              <a:t>   +3.3V line 		to power add on device</a:t>
            </a:r>
          </a:p>
          <a:p>
            <a:r>
              <a:rPr lang="en-US" sz="1200" dirty="0"/>
              <a:t> </a:t>
            </a:r>
            <a:r>
              <a:rPr lang="en-US" sz="1200" dirty="0" smtClean="0"/>
              <a:t>   GND 		ground for add on device</a:t>
            </a:r>
          </a:p>
          <a:p>
            <a:r>
              <a:rPr lang="en-US" sz="1200" dirty="0"/>
              <a:t> </a:t>
            </a:r>
            <a:r>
              <a:rPr lang="en-US" sz="1200" dirty="0" smtClean="0"/>
              <a:t>   Analog Inputs: 	additional analog inputs</a:t>
            </a:r>
          </a:p>
          <a:p>
            <a:r>
              <a:rPr lang="en-US" sz="1200" dirty="0"/>
              <a:t> </a:t>
            </a:r>
            <a:r>
              <a:rPr lang="en-US" sz="1200" dirty="0" smtClean="0"/>
              <a:t>   Analog Outputs: 	output pins who’s voltage can be varied by software</a:t>
            </a:r>
          </a:p>
          <a:p>
            <a:r>
              <a:rPr lang="en-US" sz="1200" dirty="0"/>
              <a:t> </a:t>
            </a:r>
            <a:r>
              <a:rPr lang="en-US" sz="1200" dirty="0" smtClean="0"/>
              <a:t>   Digital I/O:		Pins that can be configured as Digital Inputs or Outputs</a:t>
            </a:r>
          </a:p>
          <a:p>
            <a:r>
              <a:rPr lang="en-US" sz="1200" dirty="0"/>
              <a:t> </a:t>
            </a:r>
            <a:r>
              <a:rPr lang="en-US" sz="1200" dirty="0" smtClean="0"/>
              <a:t>   PWM:		Pins that can be configured as PWM outputs</a:t>
            </a:r>
          </a:p>
          <a:p>
            <a:r>
              <a:rPr lang="en-US" sz="1200" dirty="0" smtClean="0"/>
              <a:t>    UART.RX &amp; TX	Universal Asynchronous Receiver/Transmitter (digital </a:t>
            </a:r>
            <a:r>
              <a:rPr lang="en-US" sz="1200" dirty="0" err="1" smtClean="0"/>
              <a:t>comm</a:t>
            </a:r>
            <a:r>
              <a:rPr lang="en-US" sz="1200" dirty="0" smtClean="0"/>
              <a:t>)</a:t>
            </a:r>
          </a:p>
          <a:p>
            <a:r>
              <a:rPr lang="en-US" sz="1200" dirty="0"/>
              <a:t> </a:t>
            </a:r>
            <a:r>
              <a:rPr lang="en-US" sz="1200" dirty="0" smtClean="0"/>
              <a:t>   SPI		Additional SPI Pins</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24" y="4330279"/>
            <a:ext cx="3596952" cy="2469094"/>
          </a:xfrm>
          <a:prstGeom prst="rect">
            <a:avLst/>
          </a:prstGeom>
        </p:spPr>
      </p:pic>
    </p:spTree>
    <p:extLst>
      <p:ext uri="{BB962C8B-B14F-4D97-AF65-F5344CB8AC3E}">
        <p14:creationId xmlns:p14="http://schemas.microsoft.com/office/powerpoint/2010/main" val="1966620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47227" y="3049238"/>
            <a:ext cx="1939385" cy="369332"/>
          </a:xfrm>
          <a:prstGeom prst="rect">
            <a:avLst/>
          </a:prstGeom>
          <a:noFill/>
        </p:spPr>
        <p:txBody>
          <a:bodyPr wrap="square" rtlCol="0">
            <a:spAutoFit/>
          </a:bodyPr>
          <a:lstStyle/>
          <a:p>
            <a:r>
              <a:rPr lang="en-US" dirty="0" smtClean="0"/>
              <a:t>Controllers 101</a:t>
            </a:r>
            <a:endParaRPr lang="en-US" dirty="0"/>
          </a:p>
        </p:txBody>
      </p:sp>
    </p:spTree>
    <p:extLst>
      <p:ext uri="{BB962C8B-B14F-4D97-AF65-F5344CB8AC3E}">
        <p14:creationId xmlns:p14="http://schemas.microsoft.com/office/powerpoint/2010/main" val="323087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54496" y="438912"/>
            <a:ext cx="5240731" cy="6046998"/>
          </a:xfrm>
          <a:prstGeom prst="rect">
            <a:avLst/>
          </a:prstGeom>
        </p:spPr>
      </p:pic>
      <p:sp>
        <p:nvSpPr>
          <p:cNvPr id="3" name="TextBox 2"/>
          <p:cNvSpPr txBox="1"/>
          <p:nvPr/>
        </p:nvSpPr>
        <p:spPr>
          <a:xfrm>
            <a:off x="399965" y="300059"/>
            <a:ext cx="5586984" cy="6463308"/>
          </a:xfrm>
          <a:prstGeom prst="rect">
            <a:avLst/>
          </a:prstGeom>
          <a:noFill/>
        </p:spPr>
        <p:txBody>
          <a:bodyPr wrap="square" rtlCol="0">
            <a:spAutoFit/>
          </a:bodyPr>
          <a:lstStyle/>
          <a:p>
            <a:pPr algn="ctr"/>
            <a:r>
              <a:rPr lang="en-US" b="1" dirty="0" smtClean="0"/>
              <a:t>Mechanical Closed Loop Controller: A </a:t>
            </a:r>
            <a:r>
              <a:rPr lang="en-US" b="1" dirty="0" err="1" smtClean="0"/>
              <a:t>Flyball</a:t>
            </a:r>
            <a:r>
              <a:rPr lang="en-US" b="1" dirty="0" smtClean="0"/>
              <a:t> Governor</a:t>
            </a:r>
          </a:p>
          <a:p>
            <a:endParaRPr lang="en-US" dirty="0"/>
          </a:p>
          <a:p>
            <a:r>
              <a:rPr lang="en-US" dirty="0" err="1" smtClean="0"/>
              <a:t>Flyball</a:t>
            </a:r>
            <a:r>
              <a:rPr lang="en-US" dirty="0" smtClean="0"/>
              <a:t> shaft is connected to the output of the steam engine.  As </a:t>
            </a:r>
            <a:r>
              <a:rPr lang="en-US" dirty="0" smtClean="0"/>
              <a:t>the steam </a:t>
            </a:r>
            <a:r>
              <a:rPr lang="en-US" dirty="0" smtClean="0"/>
              <a:t>engine and </a:t>
            </a:r>
            <a:r>
              <a:rPr lang="en-US" dirty="0" err="1" smtClean="0"/>
              <a:t>flyball</a:t>
            </a:r>
            <a:r>
              <a:rPr lang="en-US" dirty="0" smtClean="0"/>
              <a:t> shaft </a:t>
            </a:r>
            <a:r>
              <a:rPr lang="en-US" dirty="0" smtClean="0"/>
              <a:t>spins faster, the balls move outward due to centrifugal force.  As they move outwards they pull the bottom piece upward which closes down the steam inlet valve.</a:t>
            </a:r>
          </a:p>
          <a:p>
            <a:endParaRPr lang="en-US" dirty="0"/>
          </a:p>
          <a:p>
            <a:r>
              <a:rPr lang="en-US" dirty="0" smtClean="0"/>
              <a:t>Machine running too fast: balls move out and close down the steam inlet valve which slows machine down.</a:t>
            </a:r>
          </a:p>
          <a:p>
            <a:endParaRPr lang="en-US" dirty="0"/>
          </a:p>
          <a:p>
            <a:r>
              <a:rPr lang="en-US" dirty="0" smtClean="0"/>
              <a:t>Machine running too slow: balls fall </a:t>
            </a:r>
            <a:r>
              <a:rPr lang="en-US" dirty="0" smtClean="0"/>
              <a:t>down due to gravity </a:t>
            </a:r>
            <a:r>
              <a:rPr lang="en-US" dirty="0" smtClean="0"/>
              <a:t>and open the steam inlet valve which allows machine to speed up.</a:t>
            </a:r>
          </a:p>
          <a:p>
            <a:endParaRPr lang="en-US" dirty="0"/>
          </a:p>
          <a:p>
            <a:r>
              <a:rPr lang="en-US" dirty="0" smtClean="0"/>
              <a:t>Input:               </a:t>
            </a:r>
            <a:r>
              <a:rPr lang="en-US" dirty="0" smtClean="0"/>
              <a:t>                   </a:t>
            </a:r>
            <a:r>
              <a:rPr lang="en-US" dirty="0" smtClean="0"/>
              <a:t>Plant:             </a:t>
            </a:r>
            <a:r>
              <a:rPr lang="en-US" dirty="0" smtClean="0"/>
              <a:t>          </a:t>
            </a:r>
            <a:r>
              <a:rPr lang="en-US" dirty="0" smtClean="0"/>
              <a:t>Output: </a:t>
            </a:r>
          </a:p>
          <a:p>
            <a:r>
              <a:rPr lang="en-US" dirty="0" smtClean="0"/>
              <a:t>Steam Engine RPM     </a:t>
            </a:r>
            <a:r>
              <a:rPr lang="en-US" dirty="0" smtClean="0"/>
              <a:t>Steam Engine         </a:t>
            </a:r>
            <a:r>
              <a:rPr lang="en-US" dirty="0" smtClean="0"/>
              <a:t>Steam Inlet Valve</a:t>
            </a:r>
            <a:endParaRPr lang="en-US" dirty="0" smtClean="0"/>
          </a:p>
          <a:p>
            <a:endParaRPr lang="en-US" dirty="0" smtClean="0"/>
          </a:p>
          <a:p>
            <a:r>
              <a:rPr lang="en-US" dirty="0" smtClean="0"/>
              <a:t>Controller</a:t>
            </a:r>
            <a:r>
              <a:rPr lang="en-US" dirty="0" smtClean="0"/>
              <a:t>:</a:t>
            </a:r>
          </a:p>
          <a:p>
            <a:r>
              <a:rPr lang="en-US" dirty="0"/>
              <a:t> </a:t>
            </a:r>
            <a:r>
              <a:rPr lang="en-US" dirty="0" smtClean="0"/>
              <a:t>     1) measures the output</a:t>
            </a:r>
          </a:p>
          <a:p>
            <a:r>
              <a:rPr lang="en-US" dirty="0"/>
              <a:t> </a:t>
            </a:r>
            <a:r>
              <a:rPr lang="en-US" dirty="0" smtClean="0"/>
              <a:t>     2) detects an error in the output</a:t>
            </a:r>
          </a:p>
          <a:p>
            <a:r>
              <a:rPr lang="en-US" dirty="0"/>
              <a:t> </a:t>
            </a:r>
            <a:r>
              <a:rPr lang="en-US" dirty="0" smtClean="0"/>
              <a:t>     3) changes the input in a way that reduces the error</a:t>
            </a:r>
          </a:p>
          <a:p>
            <a:r>
              <a:rPr lang="en-US" dirty="0"/>
              <a:t> </a:t>
            </a:r>
            <a:r>
              <a:rPr lang="en-US" dirty="0" smtClean="0"/>
              <a:t>     4) repeat.... </a:t>
            </a:r>
            <a:endParaRPr lang="en-US" dirty="0"/>
          </a:p>
        </p:txBody>
      </p:sp>
    </p:spTree>
    <p:extLst>
      <p:ext uri="{BB962C8B-B14F-4D97-AF65-F5344CB8AC3E}">
        <p14:creationId xmlns:p14="http://schemas.microsoft.com/office/powerpoint/2010/main" val="170133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096" y="713232"/>
            <a:ext cx="10972800" cy="369332"/>
          </a:xfrm>
          <a:prstGeom prst="rect">
            <a:avLst/>
          </a:prstGeom>
          <a:noFill/>
        </p:spPr>
        <p:txBody>
          <a:bodyPr wrap="square" rtlCol="0">
            <a:spAutoFit/>
          </a:bodyPr>
          <a:lstStyle/>
          <a:p>
            <a:r>
              <a:rPr lang="en-US" b="1" dirty="0" smtClean="0"/>
              <a:t>What is a Plant?       </a:t>
            </a:r>
            <a:r>
              <a:rPr lang="en-US" dirty="0" smtClean="0"/>
              <a:t>It is whatever thing who’s output you are trying to control.</a:t>
            </a:r>
            <a:endParaRPr lang="en-US" dirty="0"/>
          </a:p>
        </p:txBody>
      </p:sp>
      <p:sp>
        <p:nvSpPr>
          <p:cNvPr id="5" name="Rounded Rectangle 4"/>
          <p:cNvSpPr/>
          <p:nvPr/>
        </p:nvSpPr>
        <p:spPr>
          <a:xfrm>
            <a:off x="4626292" y="1618203"/>
            <a:ext cx="1636776" cy="1115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Plant</a:t>
            </a:r>
            <a:endParaRPr lang="en-US" dirty="0"/>
          </a:p>
        </p:txBody>
      </p:sp>
      <p:cxnSp>
        <p:nvCxnSpPr>
          <p:cNvPr id="7" name="Straight Arrow Connector 6"/>
          <p:cNvCxnSpPr>
            <a:endCxn id="5" idx="1"/>
          </p:cNvCxnSpPr>
          <p:nvPr/>
        </p:nvCxnSpPr>
        <p:spPr>
          <a:xfrm flipV="1">
            <a:off x="2943796" y="2175987"/>
            <a:ext cx="1682496" cy="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976556" y="2166843"/>
            <a:ext cx="1682496" cy="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08759" y="1815799"/>
            <a:ext cx="684803" cy="369332"/>
          </a:xfrm>
          <a:prstGeom prst="rect">
            <a:avLst/>
          </a:prstGeom>
          <a:noFill/>
        </p:spPr>
        <p:txBody>
          <a:bodyPr wrap="none" rtlCol="0">
            <a:spAutoFit/>
          </a:bodyPr>
          <a:lstStyle/>
          <a:p>
            <a:r>
              <a:rPr lang="en-US" dirty="0" smtClean="0"/>
              <a:t>Input</a:t>
            </a:r>
            <a:endParaRPr lang="en-US" dirty="0"/>
          </a:p>
        </p:txBody>
      </p:sp>
      <p:sp>
        <p:nvSpPr>
          <p:cNvPr id="10" name="TextBox 9"/>
          <p:cNvSpPr txBox="1"/>
          <p:nvPr/>
        </p:nvSpPr>
        <p:spPr>
          <a:xfrm>
            <a:off x="6592252" y="1806655"/>
            <a:ext cx="856325" cy="369332"/>
          </a:xfrm>
          <a:prstGeom prst="rect">
            <a:avLst/>
          </a:prstGeom>
          <a:noFill/>
        </p:spPr>
        <p:txBody>
          <a:bodyPr wrap="none" rtlCol="0">
            <a:spAutoFit/>
          </a:bodyPr>
          <a:lstStyle/>
          <a:p>
            <a:r>
              <a:rPr lang="en-US" dirty="0" smtClean="0"/>
              <a:t>Output</a:t>
            </a:r>
            <a:endParaRPr lang="en-US" dirty="0"/>
          </a:p>
        </p:txBody>
      </p:sp>
      <p:pic>
        <p:nvPicPr>
          <p:cNvPr id="2" name="Picture 1"/>
          <p:cNvPicPr>
            <a:picLocks noChangeAspect="1"/>
          </p:cNvPicPr>
          <p:nvPr/>
        </p:nvPicPr>
        <p:blipFill>
          <a:blip r:embed="rId2"/>
          <a:stretch>
            <a:fillRect/>
          </a:stretch>
        </p:blipFill>
        <p:spPr>
          <a:xfrm>
            <a:off x="4939276" y="3050381"/>
            <a:ext cx="1010807" cy="1150859"/>
          </a:xfrm>
          <a:prstGeom prst="rect">
            <a:avLst/>
          </a:prstGeom>
        </p:spPr>
      </p:pic>
      <p:sp>
        <p:nvSpPr>
          <p:cNvPr id="11" name="TextBox 10"/>
          <p:cNvSpPr txBox="1"/>
          <p:nvPr/>
        </p:nvSpPr>
        <p:spPr>
          <a:xfrm>
            <a:off x="3608758" y="3339799"/>
            <a:ext cx="705642" cy="369332"/>
          </a:xfrm>
          <a:prstGeom prst="rect">
            <a:avLst/>
          </a:prstGeom>
          <a:noFill/>
        </p:spPr>
        <p:txBody>
          <a:bodyPr wrap="none" rtlCol="0">
            <a:spAutoFit/>
          </a:bodyPr>
          <a:lstStyle/>
          <a:p>
            <a:r>
              <a:rPr lang="en-US" dirty="0" smtClean="0"/>
              <a:t>PWM</a:t>
            </a:r>
            <a:endParaRPr lang="en-US" dirty="0"/>
          </a:p>
        </p:txBody>
      </p:sp>
      <p:sp>
        <p:nvSpPr>
          <p:cNvPr id="12" name="TextBox 11"/>
          <p:cNvSpPr txBox="1"/>
          <p:nvPr/>
        </p:nvSpPr>
        <p:spPr>
          <a:xfrm>
            <a:off x="6574959" y="3339799"/>
            <a:ext cx="936667" cy="369332"/>
          </a:xfrm>
          <a:prstGeom prst="rect">
            <a:avLst/>
          </a:prstGeom>
          <a:noFill/>
        </p:spPr>
        <p:txBody>
          <a:bodyPr wrap="none" rtlCol="0">
            <a:spAutoFit/>
          </a:bodyPr>
          <a:lstStyle/>
          <a:p>
            <a:r>
              <a:rPr lang="en-US" dirty="0" smtClean="0"/>
              <a:t>Position</a:t>
            </a:r>
            <a:endParaRPr lang="en-US" dirty="0"/>
          </a:p>
        </p:txBody>
      </p:sp>
      <p:cxnSp>
        <p:nvCxnSpPr>
          <p:cNvPr id="14" name="Straight Arrow Connector 13"/>
          <p:cNvCxnSpPr/>
          <p:nvPr/>
        </p:nvCxnSpPr>
        <p:spPr>
          <a:xfrm flipV="1">
            <a:off x="3017615" y="3702702"/>
            <a:ext cx="1682496" cy="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050375" y="3693558"/>
            <a:ext cx="1682496" cy="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3137710" y="4588744"/>
            <a:ext cx="1149719" cy="1149719"/>
          </a:xfrm>
          <a:prstGeom prst="rect">
            <a:avLst/>
          </a:prstGeom>
        </p:spPr>
      </p:pic>
      <p:sp>
        <p:nvSpPr>
          <p:cNvPr id="20" name="TextBox 19"/>
          <p:cNvSpPr txBox="1"/>
          <p:nvPr/>
        </p:nvSpPr>
        <p:spPr>
          <a:xfrm>
            <a:off x="1167462" y="4909853"/>
            <a:ext cx="1536959" cy="369332"/>
          </a:xfrm>
          <a:prstGeom prst="rect">
            <a:avLst/>
          </a:prstGeom>
          <a:noFill/>
        </p:spPr>
        <p:txBody>
          <a:bodyPr wrap="none" rtlCol="0">
            <a:spAutoFit/>
          </a:bodyPr>
          <a:lstStyle/>
          <a:p>
            <a:r>
              <a:rPr lang="en-US" dirty="0" smtClean="0"/>
              <a:t>Motor Voltage</a:t>
            </a:r>
            <a:endParaRPr lang="en-US" dirty="0"/>
          </a:p>
        </p:txBody>
      </p:sp>
      <p:sp>
        <p:nvSpPr>
          <p:cNvPr id="21" name="TextBox 20"/>
          <p:cNvSpPr txBox="1"/>
          <p:nvPr/>
        </p:nvSpPr>
        <p:spPr>
          <a:xfrm>
            <a:off x="8807604" y="4899163"/>
            <a:ext cx="1191480" cy="369332"/>
          </a:xfrm>
          <a:prstGeom prst="rect">
            <a:avLst/>
          </a:prstGeom>
          <a:noFill/>
        </p:spPr>
        <p:txBody>
          <a:bodyPr wrap="none" rtlCol="0">
            <a:spAutoFit/>
          </a:bodyPr>
          <a:lstStyle/>
          <a:p>
            <a:r>
              <a:rPr lang="en-US" dirty="0" smtClean="0"/>
              <a:t>Turn Angle</a:t>
            </a:r>
            <a:endParaRPr lang="en-US" dirty="0"/>
          </a:p>
        </p:txBody>
      </p:sp>
      <p:cxnSp>
        <p:nvCxnSpPr>
          <p:cNvPr id="22" name="Straight Arrow Connector 21"/>
          <p:cNvCxnSpPr/>
          <p:nvPr/>
        </p:nvCxnSpPr>
        <p:spPr>
          <a:xfrm>
            <a:off x="1006872" y="5280635"/>
            <a:ext cx="18720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172450" y="5252922"/>
            <a:ext cx="1793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4747831" y="4918451"/>
            <a:ext cx="1228725" cy="70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Drivetrain</a:t>
            </a:r>
            <a:endParaRPr lang="en-US" dirty="0"/>
          </a:p>
        </p:txBody>
      </p:sp>
      <p:sp>
        <p:nvSpPr>
          <p:cNvPr id="24" name="Rounded Rectangle 23"/>
          <p:cNvSpPr/>
          <p:nvPr/>
        </p:nvSpPr>
        <p:spPr>
          <a:xfrm>
            <a:off x="6503491" y="4918450"/>
            <a:ext cx="1228725" cy="70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Robot</a:t>
            </a:r>
            <a:endParaRPr lang="en-US" dirty="0"/>
          </a:p>
        </p:txBody>
      </p:sp>
      <p:sp>
        <p:nvSpPr>
          <p:cNvPr id="25" name="Rounded Rectangle 24"/>
          <p:cNvSpPr/>
          <p:nvPr/>
        </p:nvSpPr>
        <p:spPr>
          <a:xfrm>
            <a:off x="2878931" y="4529138"/>
            <a:ext cx="5293519" cy="13358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314400" y="5044751"/>
            <a:ext cx="300082" cy="369332"/>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6087126" y="506055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72059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1506" y="608913"/>
            <a:ext cx="10737057" cy="369332"/>
          </a:xfrm>
          <a:prstGeom prst="rect">
            <a:avLst/>
          </a:prstGeom>
          <a:noFill/>
        </p:spPr>
        <p:txBody>
          <a:bodyPr wrap="square" rtlCol="0">
            <a:spAutoFit/>
          </a:bodyPr>
          <a:lstStyle/>
          <a:p>
            <a:pPr algn="ctr"/>
            <a:r>
              <a:rPr lang="en-US" b="1" dirty="0" smtClean="0"/>
              <a:t>Closed Loop vs. Open Loop Control</a:t>
            </a:r>
          </a:p>
        </p:txBody>
      </p:sp>
      <p:pic>
        <p:nvPicPr>
          <p:cNvPr id="4" name="Picture 3"/>
          <p:cNvPicPr>
            <a:picLocks noChangeAspect="1"/>
          </p:cNvPicPr>
          <p:nvPr/>
        </p:nvPicPr>
        <p:blipFill>
          <a:blip r:embed="rId2"/>
          <a:stretch>
            <a:fillRect/>
          </a:stretch>
        </p:blipFill>
        <p:spPr>
          <a:xfrm>
            <a:off x="4387470" y="3826404"/>
            <a:ext cx="468104" cy="468104"/>
          </a:xfrm>
          <a:prstGeom prst="rect">
            <a:avLst/>
          </a:prstGeom>
        </p:spPr>
      </p:pic>
      <p:pic>
        <p:nvPicPr>
          <p:cNvPr id="33" name="Picture 32"/>
          <p:cNvPicPr>
            <a:picLocks noChangeAspect="1"/>
          </p:cNvPicPr>
          <p:nvPr/>
        </p:nvPicPr>
        <p:blipFill>
          <a:blip r:embed="rId3"/>
          <a:stretch>
            <a:fillRect/>
          </a:stretch>
        </p:blipFill>
        <p:spPr>
          <a:xfrm>
            <a:off x="7027320" y="4098370"/>
            <a:ext cx="665902" cy="665902"/>
          </a:xfrm>
          <a:prstGeom prst="rect">
            <a:avLst/>
          </a:prstGeom>
        </p:spPr>
      </p:pic>
      <p:cxnSp>
        <p:nvCxnSpPr>
          <p:cNvPr id="7" name="Straight Arrow Connector 6"/>
          <p:cNvCxnSpPr/>
          <p:nvPr/>
        </p:nvCxnSpPr>
        <p:spPr>
          <a:xfrm>
            <a:off x="1725602" y="4536545"/>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861157" y="4727264"/>
            <a:ext cx="10240" cy="61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086351" y="4549312"/>
            <a:ext cx="1864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61240" y="4501952"/>
            <a:ext cx="955711" cy="261610"/>
          </a:xfrm>
          <a:prstGeom prst="rect">
            <a:avLst/>
          </a:prstGeom>
          <a:noFill/>
        </p:spPr>
        <p:txBody>
          <a:bodyPr wrap="none" rtlCol="0">
            <a:spAutoFit/>
          </a:bodyPr>
          <a:lstStyle/>
          <a:p>
            <a:r>
              <a:rPr lang="en-US" sz="1100" dirty="0" smtClean="0"/>
              <a:t>Desired RPM </a:t>
            </a:r>
            <a:endParaRPr lang="en-US" sz="1100" dirty="0"/>
          </a:p>
        </p:txBody>
      </p:sp>
      <p:cxnSp>
        <p:nvCxnSpPr>
          <p:cNvPr id="21" name="Straight Arrow Connector 20"/>
          <p:cNvCxnSpPr/>
          <p:nvPr/>
        </p:nvCxnSpPr>
        <p:spPr>
          <a:xfrm>
            <a:off x="2871397" y="5331878"/>
            <a:ext cx="7318002" cy="163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7594913" y="3877744"/>
            <a:ext cx="1149719" cy="1149719"/>
          </a:xfrm>
          <a:prstGeom prst="rect">
            <a:avLst/>
          </a:prstGeom>
        </p:spPr>
      </p:pic>
      <p:sp>
        <p:nvSpPr>
          <p:cNvPr id="24" name="Oval 23"/>
          <p:cNvSpPr/>
          <p:nvPr/>
        </p:nvSpPr>
        <p:spPr>
          <a:xfrm>
            <a:off x="2667434" y="4350043"/>
            <a:ext cx="387446" cy="373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741899" y="4525664"/>
            <a:ext cx="314325" cy="246221"/>
          </a:xfrm>
          <a:prstGeom prst="rect">
            <a:avLst/>
          </a:prstGeom>
          <a:noFill/>
        </p:spPr>
        <p:txBody>
          <a:bodyPr wrap="square" rtlCol="0">
            <a:spAutoFit/>
          </a:bodyPr>
          <a:lstStyle/>
          <a:p>
            <a:r>
              <a:rPr lang="en-US" sz="1000" dirty="0" smtClean="0"/>
              <a:t>+</a:t>
            </a:r>
            <a:endParaRPr lang="en-US" sz="1000" dirty="0"/>
          </a:p>
        </p:txBody>
      </p:sp>
      <p:sp>
        <p:nvSpPr>
          <p:cNvPr id="26" name="TextBox 25"/>
          <p:cNvSpPr txBox="1"/>
          <p:nvPr/>
        </p:nvSpPr>
        <p:spPr>
          <a:xfrm>
            <a:off x="2624731" y="4377224"/>
            <a:ext cx="314325" cy="307777"/>
          </a:xfrm>
          <a:prstGeom prst="rect">
            <a:avLst/>
          </a:prstGeom>
          <a:noFill/>
        </p:spPr>
        <p:txBody>
          <a:bodyPr wrap="square" rtlCol="0">
            <a:spAutoFit/>
          </a:bodyPr>
          <a:lstStyle/>
          <a:p>
            <a:r>
              <a:rPr lang="en-US" sz="1400" dirty="0"/>
              <a:t>-</a:t>
            </a:r>
          </a:p>
        </p:txBody>
      </p:sp>
      <p:cxnSp>
        <p:nvCxnSpPr>
          <p:cNvPr id="28" name="Straight Arrow Connector 27"/>
          <p:cNvCxnSpPr/>
          <p:nvPr/>
        </p:nvCxnSpPr>
        <p:spPr>
          <a:xfrm>
            <a:off x="3054880" y="4534297"/>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72333" y="4525664"/>
            <a:ext cx="809837" cy="261610"/>
          </a:xfrm>
          <a:prstGeom prst="rect">
            <a:avLst/>
          </a:prstGeom>
          <a:noFill/>
        </p:spPr>
        <p:txBody>
          <a:bodyPr wrap="none" rtlCol="0">
            <a:spAutoFit/>
          </a:bodyPr>
          <a:lstStyle/>
          <a:p>
            <a:r>
              <a:rPr lang="en-US" sz="1100" dirty="0" smtClean="0"/>
              <a:t>RPM Error </a:t>
            </a:r>
            <a:endParaRPr lang="en-US" sz="1100" dirty="0"/>
          </a:p>
        </p:txBody>
      </p:sp>
      <p:sp>
        <p:nvSpPr>
          <p:cNvPr id="30" name="TextBox 29"/>
          <p:cNvSpPr txBox="1"/>
          <p:nvPr/>
        </p:nvSpPr>
        <p:spPr>
          <a:xfrm>
            <a:off x="5278595" y="4534297"/>
            <a:ext cx="1154483" cy="261610"/>
          </a:xfrm>
          <a:prstGeom prst="rect">
            <a:avLst/>
          </a:prstGeom>
          <a:noFill/>
        </p:spPr>
        <p:txBody>
          <a:bodyPr wrap="none" rtlCol="0">
            <a:spAutoFit/>
          </a:bodyPr>
          <a:lstStyle/>
          <a:p>
            <a:r>
              <a:rPr lang="en-US" sz="1100" dirty="0" smtClean="0"/>
              <a:t>PWM Command </a:t>
            </a:r>
            <a:endParaRPr lang="en-US" sz="1100" dirty="0"/>
          </a:p>
        </p:txBody>
      </p:sp>
      <p:sp>
        <p:nvSpPr>
          <p:cNvPr id="32" name="Rounded Rectangle 31"/>
          <p:cNvSpPr/>
          <p:nvPr/>
        </p:nvSpPr>
        <p:spPr>
          <a:xfrm>
            <a:off x="3996712" y="4253492"/>
            <a:ext cx="1089639" cy="585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Software Controller</a:t>
            </a:r>
          </a:p>
          <a:p>
            <a:pPr algn="ctr"/>
            <a:r>
              <a:rPr lang="en-US" sz="1200" dirty="0" smtClean="0"/>
              <a:t>Block</a:t>
            </a:r>
            <a:endParaRPr lang="en-US" sz="1200" dirty="0"/>
          </a:p>
        </p:txBody>
      </p:sp>
      <p:pic>
        <p:nvPicPr>
          <p:cNvPr id="34" name="Picture 33"/>
          <p:cNvPicPr>
            <a:picLocks noChangeAspect="1"/>
          </p:cNvPicPr>
          <p:nvPr/>
        </p:nvPicPr>
        <p:blipFill>
          <a:blip r:embed="rId5"/>
          <a:stretch>
            <a:fillRect/>
          </a:stretch>
        </p:blipFill>
        <p:spPr>
          <a:xfrm>
            <a:off x="8744632" y="4180398"/>
            <a:ext cx="617823" cy="617823"/>
          </a:xfrm>
          <a:prstGeom prst="rect">
            <a:avLst/>
          </a:prstGeom>
        </p:spPr>
      </p:pic>
      <p:cxnSp>
        <p:nvCxnSpPr>
          <p:cNvPr id="35" name="Straight Arrow Connector 34"/>
          <p:cNvCxnSpPr/>
          <p:nvPr/>
        </p:nvCxnSpPr>
        <p:spPr>
          <a:xfrm>
            <a:off x="10189399" y="4549312"/>
            <a:ext cx="0" cy="7989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735559" y="5331878"/>
            <a:ext cx="878767" cy="261610"/>
          </a:xfrm>
          <a:prstGeom prst="rect">
            <a:avLst/>
          </a:prstGeom>
          <a:noFill/>
        </p:spPr>
        <p:txBody>
          <a:bodyPr wrap="none" rtlCol="0">
            <a:spAutoFit/>
          </a:bodyPr>
          <a:lstStyle/>
          <a:p>
            <a:r>
              <a:rPr lang="en-US" sz="1100" dirty="0" smtClean="0"/>
              <a:t>Actual RPM </a:t>
            </a:r>
            <a:endParaRPr lang="en-US" sz="1100" dirty="0"/>
          </a:p>
        </p:txBody>
      </p:sp>
      <p:sp>
        <p:nvSpPr>
          <p:cNvPr id="40" name="Rounded Rectangle 39"/>
          <p:cNvSpPr/>
          <p:nvPr/>
        </p:nvSpPr>
        <p:spPr>
          <a:xfrm>
            <a:off x="6950869" y="4000153"/>
            <a:ext cx="2614612" cy="945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865865" y="3769597"/>
            <a:ext cx="787395" cy="261610"/>
          </a:xfrm>
          <a:prstGeom prst="rect">
            <a:avLst/>
          </a:prstGeom>
          <a:noFill/>
        </p:spPr>
        <p:txBody>
          <a:bodyPr wrap="none" rtlCol="0">
            <a:spAutoFit/>
          </a:bodyPr>
          <a:lstStyle/>
          <a:p>
            <a:r>
              <a:rPr lang="en-US" sz="1100" dirty="0" smtClean="0"/>
              <a:t>The ‘Plant’</a:t>
            </a:r>
            <a:endParaRPr lang="en-US" sz="1100" dirty="0"/>
          </a:p>
        </p:txBody>
      </p:sp>
      <p:pic>
        <p:nvPicPr>
          <p:cNvPr id="42" name="Picture 41"/>
          <p:cNvPicPr>
            <a:picLocks noChangeAspect="1"/>
          </p:cNvPicPr>
          <p:nvPr/>
        </p:nvPicPr>
        <p:blipFill>
          <a:blip r:embed="rId2"/>
          <a:stretch>
            <a:fillRect/>
          </a:stretch>
        </p:blipFill>
        <p:spPr>
          <a:xfrm>
            <a:off x="4389849" y="1454082"/>
            <a:ext cx="468104" cy="468104"/>
          </a:xfrm>
          <a:prstGeom prst="rect">
            <a:avLst/>
          </a:prstGeom>
        </p:spPr>
      </p:pic>
      <p:pic>
        <p:nvPicPr>
          <p:cNvPr id="43" name="Picture 42"/>
          <p:cNvPicPr>
            <a:picLocks noChangeAspect="1"/>
          </p:cNvPicPr>
          <p:nvPr/>
        </p:nvPicPr>
        <p:blipFill>
          <a:blip r:embed="rId3"/>
          <a:stretch>
            <a:fillRect/>
          </a:stretch>
        </p:blipFill>
        <p:spPr>
          <a:xfrm>
            <a:off x="7428896" y="1732919"/>
            <a:ext cx="665902" cy="665902"/>
          </a:xfrm>
          <a:prstGeom prst="rect">
            <a:avLst/>
          </a:prstGeom>
        </p:spPr>
      </p:pic>
      <p:cxnSp>
        <p:nvCxnSpPr>
          <p:cNvPr id="44" name="Straight Arrow Connector 43"/>
          <p:cNvCxnSpPr/>
          <p:nvPr/>
        </p:nvCxnSpPr>
        <p:spPr>
          <a:xfrm>
            <a:off x="1725602" y="2134742"/>
            <a:ext cx="2271110" cy="9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088730" y="2176990"/>
            <a:ext cx="1864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306629" y="2155275"/>
            <a:ext cx="955711" cy="261610"/>
          </a:xfrm>
          <a:prstGeom prst="rect">
            <a:avLst/>
          </a:prstGeom>
          <a:noFill/>
        </p:spPr>
        <p:txBody>
          <a:bodyPr wrap="none" rtlCol="0">
            <a:spAutoFit/>
          </a:bodyPr>
          <a:lstStyle/>
          <a:p>
            <a:r>
              <a:rPr lang="en-US" sz="1100" dirty="0" smtClean="0"/>
              <a:t>Desired RPM </a:t>
            </a:r>
            <a:endParaRPr lang="en-US" sz="1100" dirty="0"/>
          </a:p>
        </p:txBody>
      </p:sp>
      <p:pic>
        <p:nvPicPr>
          <p:cNvPr id="49" name="Picture 48"/>
          <p:cNvPicPr>
            <a:picLocks noChangeAspect="1"/>
          </p:cNvPicPr>
          <p:nvPr/>
        </p:nvPicPr>
        <p:blipFill>
          <a:blip r:embed="rId4"/>
          <a:stretch>
            <a:fillRect/>
          </a:stretch>
        </p:blipFill>
        <p:spPr>
          <a:xfrm>
            <a:off x="7996489" y="1512293"/>
            <a:ext cx="1149719" cy="1149719"/>
          </a:xfrm>
          <a:prstGeom prst="rect">
            <a:avLst/>
          </a:prstGeom>
        </p:spPr>
      </p:pic>
      <p:sp>
        <p:nvSpPr>
          <p:cNvPr id="55" name="TextBox 54"/>
          <p:cNvSpPr txBox="1"/>
          <p:nvPr/>
        </p:nvSpPr>
        <p:spPr>
          <a:xfrm>
            <a:off x="5280974" y="2161975"/>
            <a:ext cx="1154483" cy="261610"/>
          </a:xfrm>
          <a:prstGeom prst="rect">
            <a:avLst/>
          </a:prstGeom>
          <a:noFill/>
        </p:spPr>
        <p:txBody>
          <a:bodyPr wrap="none" rtlCol="0">
            <a:spAutoFit/>
          </a:bodyPr>
          <a:lstStyle/>
          <a:p>
            <a:r>
              <a:rPr lang="en-US" sz="1100" dirty="0" smtClean="0"/>
              <a:t>PWM Command </a:t>
            </a:r>
            <a:endParaRPr lang="en-US" sz="1100" dirty="0"/>
          </a:p>
        </p:txBody>
      </p:sp>
      <p:sp>
        <p:nvSpPr>
          <p:cNvPr id="56" name="Rounded Rectangle 55"/>
          <p:cNvSpPr/>
          <p:nvPr/>
        </p:nvSpPr>
        <p:spPr>
          <a:xfrm>
            <a:off x="3999091" y="1881170"/>
            <a:ext cx="1089639" cy="585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Software Controller</a:t>
            </a:r>
          </a:p>
          <a:p>
            <a:pPr algn="ctr"/>
            <a:r>
              <a:rPr lang="en-US" sz="1200" dirty="0" smtClean="0"/>
              <a:t>Block</a:t>
            </a:r>
            <a:endParaRPr lang="en-US" sz="1200" dirty="0"/>
          </a:p>
        </p:txBody>
      </p:sp>
      <p:sp>
        <p:nvSpPr>
          <p:cNvPr id="60" name="Rounded Rectangle 59"/>
          <p:cNvSpPr/>
          <p:nvPr/>
        </p:nvSpPr>
        <p:spPr>
          <a:xfrm>
            <a:off x="6953248" y="1627831"/>
            <a:ext cx="2614612" cy="945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868244" y="1397275"/>
            <a:ext cx="787395" cy="261610"/>
          </a:xfrm>
          <a:prstGeom prst="rect">
            <a:avLst/>
          </a:prstGeom>
          <a:noFill/>
        </p:spPr>
        <p:txBody>
          <a:bodyPr wrap="none" rtlCol="0">
            <a:spAutoFit/>
          </a:bodyPr>
          <a:lstStyle/>
          <a:p>
            <a:r>
              <a:rPr lang="en-US" sz="1100" dirty="0" smtClean="0"/>
              <a:t>The ‘Plant’</a:t>
            </a:r>
            <a:endParaRPr lang="en-US" sz="1100" dirty="0"/>
          </a:p>
        </p:txBody>
      </p:sp>
      <p:sp>
        <p:nvSpPr>
          <p:cNvPr id="63" name="TextBox 62"/>
          <p:cNvSpPr txBox="1"/>
          <p:nvPr/>
        </p:nvSpPr>
        <p:spPr>
          <a:xfrm>
            <a:off x="373675" y="1932321"/>
            <a:ext cx="1112106" cy="646331"/>
          </a:xfrm>
          <a:prstGeom prst="rect">
            <a:avLst/>
          </a:prstGeom>
          <a:noFill/>
        </p:spPr>
        <p:txBody>
          <a:bodyPr wrap="square" rtlCol="0">
            <a:spAutoFit/>
          </a:bodyPr>
          <a:lstStyle/>
          <a:p>
            <a:r>
              <a:rPr lang="en-US" dirty="0" smtClean="0"/>
              <a:t>Open Loop</a:t>
            </a:r>
            <a:endParaRPr lang="en-US" dirty="0"/>
          </a:p>
        </p:txBody>
      </p:sp>
      <p:sp>
        <p:nvSpPr>
          <p:cNvPr id="64" name="TextBox 63"/>
          <p:cNvSpPr txBox="1"/>
          <p:nvPr/>
        </p:nvSpPr>
        <p:spPr>
          <a:xfrm>
            <a:off x="344309" y="4319195"/>
            <a:ext cx="1275477" cy="646331"/>
          </a:xfrm>
          <a:prstGeom prst="rect">
            <a:avLst/>
          </a:prstGeom>
          <a:noFill/>
        </p:spPr>
        <p:txBody>
          <a:bodyPr wrap="square" rtlCol="0">
            <a:spAutoFit/>
          </a:bodyPr>
          <a:lstStyle/>
          <a:p>
            <a:r>
              <a:rPr lang="en-US" dirty="0" smtClean="0"/>
              <a:t>Closed Loop</a:t>
            </a:r>
            <a:endParaRPr lang="en-US" dirty="0"/>
          </a:p>
        </p:txBody>
      </p:sp>
      <p:sp>
        <p:nvSpPr>
          <p:cNvPr id="66" name="TextBox 65"/>
          <p:cNvSpPr txBox="1"/>
          <p:nvPr/>
        </p:nvSpPr>
        <p:spPr>
          <a:xfrm>
            <a:off x="1496687" y="2589221"/>
            <a:ext cx="9872782" cy="830997"/>
          </a:xfrm>
          <a:prstGeom prst="rect">
            <a:avLst/>
          </a:prstGeom>
          <a:noFill/>
        </p:spPr>
        <p:txBody>
          <a:bodyPr wrap="square" rtlCol="0">
            <a:spAutoFit/>
          </a:bodyPr>
          <a:lstStyle/>
          <a:p>
            <a:r>
              <a:rPr lang="en-US" sz="1200" dirty="0" smtClean="0"/>
              <a:t>When to </a:t>
            </a:r>
            <a:r>
              <a:rPr lang="en-US" sz="1200" dirty="0" smtClean="0"/>
              <a:t>use:</a:t>
            </a:r>
          </a:p>
          <a:p>
            <a:r>
              <a:rPr lang="en-US" sz="1200" dirty="0" smtClean="0"/>
              <a:t>Suitable </a:t>
            </a:r>
            <a:r>
              <a:rPr lang="en-US" sz="1200" dirty="0" smtClean="0"/>
              <a:t>for systems that are very consistent in their response or where accuracy is not critical.    (</a:t>
            </a:r>
            <a:r>
              <a:rPr lang="en-US" sz="1200" dirty="0" smtClean="0"/>
              <a:t>or </a:t>
            </a:r>
            <a:r>
              <a:rPr lang="en-US" sz="1200" dirty="0" smtClean="0"/>
              <a:t>there is no way to measure the output) </a:t>
            </a:r>
          </a:p>
          <a:p>
            <a:r>
              <a:rPr lang="en-US" sz="1200" dirty="0"/>
              <a:t> </a:t>
            </a:r>
            <a:r>
              <a:rPr lang="en-US" sz="1200" dirty="0" smtClean="0"/>
              <a:t>    - Motor running a fan to blow air</a:t>
            </a:r>
          </a:p>
          <a:p>
            <a:r>
              <a:rPr lang="en-US" sz="1200" dirty="0"/>
              <a:t> </a:t>
            </a:r>
            <a:r>
              <a:rPr lang="en-US" sz="1200" dirty="0" smtClean="0"/>
              <a:t>    - Controlling the brightness of a light </a:t>
            </a:r>
            <a:endParaRPr lang="en-US" sz="1200" dirty="0"/>
          </a:p>
        </p:txBody>
      </p:sp>
      <p:cxnSp>
        <p:nvCxnSpPr>
          <p:cNvPr id="67" name="Straight Arrow Connector 66"/>
          <p:cNvCxnSpPr/>
          <p:nvPr/>
        </p:nvCxnSpPr>
        <p:spPr>
          <a:xfrm>
            <a:off x="9565481" y="4549312"/>
            <a:ext cx="1335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9565481" y="2190995"/>
            <a:ext cx="1335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9894351" y="4319195"/>
            <a:ext cx="878767" cy="261610"/>
          </a:xfrm>
          <a:prstGeom prst="rect">
            <a:avLst/>
          </a:prstGeom>
          <a:noFill/>
        </p:spPr>
        <p:txBody>
          <a:bodyPr wrap="none" rtlCol="0">
            <a:spAutoFit/>
          </a:bodyPr>
          <a:lstStyle/>
          <a:p>
            <a:r>
              <a:rPr lang="en-US" sz="1100" dirty="0" smtClean="0"/>
              <a:t>Actual RPM </a:t>
            </a:r>
            <a:endParaRPr lang="en-US" sz="1100" dirty="0"/>
          </a:p>
        </p:txBody>
      </p:sp>
      <p:sp>
        <p:nvSpPr>
          <p:cNvPr id="74" name="TextBox 73"/>
          <p:cNvSpPr txBox="1"/>
          <p:nvPr/>
        </p:nvSpPr>
        <p:spPr>
          <a:xfrm>
            <a:off x="9838812" y="1961951"/>
            <a:ext cx="878767" cy="261610"/>
          </a:xfrm>
          <a:prstGeom prst="rect">
            <a:avLst/>
          </a:prstGeom>
          <a:noFill/>
        </p:spPr>
        <p:txBody>
          <a:bodyPr wrap="none" rtlCol="0">
            <a:spAutoFit/>
          </a:bodyPr>
          <a:lstStyle/>
          <a:p>
            <a:r>
              <a:rPr lang="en-US" sz="1100" dirty="0" smtClean="0"/>
              <a:t>Actual RPM </a:t>
            </a:r>
            <a:endParaRPr lang="en-US" sz="1100" dirty="0"/>
          </a:p>
        </p:txBody>
      </p:sp>
      <p:sp>
        <p:nvSpPr>
          <p:cNvPr id="75" name="TextBox 74"/>
          <p:cNvSpPr txBox="1"/>
          <p:nvPr/>
        </p:nvSpPr>
        <p:spPr>
          <a:xfrm>
            <a:off x="1485781" y="5515320"/>
            <a:ext cx="9872782" cy="1200329"/>
          </a:xfrm>
          <a:prstGeom prst="rect">
            <a:avLst/>
          </a:prstGeom>
          <a:noFill/>
        </p:spPr>
        <p:txBody>
          <a:bodyPr wrap="square" rtlCol="0">
            <a:spAutoFit/>
          </a:bodyPr>
          <a:lstStyle/>
          <a:p>
            <a:r>
              <a:rPr lang="en-US" sz="1200" dirty="0" smtClean="0"/>
              <a:t>When to use:</a:t>
            </a:r>
          </a:p>
          <a:p>
            <a:r>
              <a:rPr lang="en-US" sz="1200" dirty="0" smtClean="0"/>
              <a:t>Suitable </a:t>
            </a:r>
            <a:r>
              <a:rPr lang="en-US" sz="1200" dirty="0" smtClean="0"/>
              <a:t>for systems that are not always consistent or where accuracy is critical.</a:t>
            </a:r>
          </a:p>
          <a:p>
            <a:r>
              <a:rPr lang="en-US" sz="1200" dirty="0"/>
              <a:t> </a:t>
            </a:r>
            <a:r>
              <a:rPr lang="en-US" sz="1200" dirty="0" smtClean="0"/>
              <a:t>    - Controlling the speed of the robot drivetrain</a:t>
            </a:r>
          </a:p>
          <a:p>
            <a:r>
              <a:rPr lang="en-US" sz="1200" dirty="0"/>
              <a:t> </a:t>
            </a:r>
            <a:r>
              <a:rPr lang="en-US" sz="1200" dirty="0" smtClean="0"/>
              <a:t>    - Controlling the speed of a ball launcher</a:t>
            </a:r>
          </a:p>
          <a:p>
            <a:r>
              <a:rPr lang="en-US" sz="1200" dirty="0"/>
              <a:t> </a:t>
            </a:r>
            <a:r>
              <a:rPr lang="en-US" sz="1200" dirty="0" smtClean="0"/>
              <a:t>    - Controlling how far the robot turns during autonomous</a:t>
            </a:r>
          </a:p>
          <a:p>
            <a:r>
              <a:rPr lang="en-US" sz="1200" dirty="0"/>
              <a:t> </a:t>
            </a:r>
            <a:r>
              <a:rPr lang="en-US" sz="1200" dirty="0" smtClean="0"/>
              <a:t>    - Controlling something where the load on it varies (</a:t>
            </a:r>
            <a:r>
              <a:rPr lang="en-US" sz="1200" dirty="0" err="1" smtClean="0"/>
              <a:t>ie</a:t>
            </a:r>
            <a:r>
              <a:rPr lang="en-US" sz="1200" dirty="0" smtClean="0"/>
              <a:t>, driving with no cargo on board vs. fully loaded with cargo)</a:t>
            </a:r>
            <a:endParaRPr lang="en-US" sz="1200" dirty="0"/>
          </a:p>
        </p:txBody>
      </p:sp>
      <p:cxnSp>
        <p:nvCxnSpPr>
          <p:cNvPr id="77" name="Straight Connector 76"/>
          <p:cNvCxnSpPr/>
          <p:nvPr/>
        </p:nvCxnSpPr>
        <p:spPr>
          <a:xfrm>
            <a:off x="0" y="369331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9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Digital Input / Output (DIO) Ports</a:t>
            </a:r>
          </a:p>
          <a:p>
            <a:endParaRPr lang="en-US" sz="1200" dirty="0"/>
          </a:p>
          <a:p>
            <a:endParaRPr lang="en-US" sz="1200" dirty="0" smtClean="0"/>
          </a:p>
        </p:txBody>
      </p:sp>
      <p:sp>
        <p:nvSpPr>
          <p:cNvPr id="3" name="Rectangle 2"/>
          <p:cNvSpPr/>
          <p:nvPr/>
        </p:nvSpPr>
        <p:spPr>
          <a:xfrm>
            <a:off x="1543050" y="1393032"/>
            <a:ext cx="350043" cy="13501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71" y="4464845"/>
            <a:ext cx="3581710" cy="2057578"/>
          </a:xfrm>
          <a:prstGeom prst="rect">
            <a:avLst/>
          </a:prstGeom>
        </p:spPr>
      </p:pic>
      <p:sp>
        <p:nvSpPr>
          <p:cNvPr id="5" name="TextBox 4"/>
          <p:cNvSpPr txBox="1"/>
          <p:nvPr/>
        </p:nvSpPr>
        <p:spPr>
          <a:xfrm>
            <a:off x="5595937" y="1069866"/>
            <a:ext cx="6357938" cy="2492990"/>
          </a:xfrm>
          <a:prstGeom prst="rect">
            <a:avLst/>
          </a:prstGeom>
          <a:noFill/>
        </p:spPr>
        <p:txBody>
          <a:bodyPr wrap="square" rtlCol="0">
            <a:spAutoFit/>
          </a:bodyPr>
          <a:lstStyle/>
          <a:p>
            <a:r>
              <a:rPr lang="en-US" sz="1200" b="1" dirty="0" smtClean="0"/>
              <a:t>DIO ports can be software configured to be Inputs or Outputs</a:t>
            </a:r>
          </a:p>
          <a:p>
            <a:endParaRPr lang="en-US" sz="1200" dirty="0" smtClean="0"/>
          </a:p>
          <a:p>
            <a:r>
              <a:rPr lang="en-US" sz="1200" b="1" dirty="0" smtClean="0"/>
              <a:t>Configured as Input: </a:t>
            </a:r>
          </a:p>
          <a:p>
            <a:r>
              <a:rPr lang="en-US" sz="1200" dirty="0"/>
              <a:t> </a:t>
            </a:r>
            <a:r>
              <a:rPr lang="en-US" sz="1200" dirty="0" smtClean="0"/>
              <a:t>    Sense voltage on the S(DIO) pin and report a 0 or 1 to the code:</a:t>
            </a:r>
          </a:p>
          <a:p>
            <a:r>
              <a:rPr lang="en-US" sz="1200" dirty="0"/>
              <a:t> </a:t>
            </a:r>
            <a:r>
              <a:rPr lang="en-US" sz="1200" dirty="0" smtClean="0"/>
              <a:t>        0.0 – 0.8V =&gt; 0 </a:t>
            </a:r>
          </a:p>
          <a:p>
            <a:r>
              <a:rPr lang="en-US" sz="1200" dirty="0"/>
              <a:t> </a:t>
            </a:r>
            <a:r>
              <a:rPr lang="en-US" sz="1200" dirty="0" smtClean="0"/>
              <a:t>        2.0 – 5.2V =&gt; 1</a:t>
            </a:r>
          </a:p>
          <a:p>
            <a:r>
              <a:rPr lang="en-US" sz="1200" dirty="0"/>
              <a:t> </a:t>
            </a:r>
            <a:r>
              <a:rPr lang="en-US" sz="1200" dirty="0" smtClean="0"/>
              <a:t>    Open circuit will report as 1 </a:t>
            </a:r>
            <a:endParaRPr lang="en-US" sz="1200" dirty="0"/>
          </a:p>
          <a:p>
            <a:endParaRPr lang="en-US" sz="1200" dirty="0" smtClean="0"/>
          </a:p>
          <a:p>
            <a:r>
              <a:rPr lang="en-US" sz="1200" b="1" dirty="0" smtClean="0"/>
              <a:t>Configured as Output:</a:t>
            </a:r>
          </a:p>
          <a:p>
            <a:r>
              <a:rPr lang="en-US" sz="1200" dirty="0"/>
              <a:t> </a:t>
            </a:r>
            <a:r>
              <a:rPr lang="en-US" sz="1200" dirty="0" smtClean="0"/>
              <a:t>     Voltage is applied to the S(DIO) pin as written by the code</a:t>
            </a:r>
          </a:p>
          <a:p>
            <a:r>
              <a:rPr lang="en-US" sz="1200" dirty="0"/>
              <a:t> </a:t>
            </a:r>
            <a:r>
              <a:rPr lang="en-US" sz="1200" dirty="0" smtClean="0"/>
              <a:t>         0.0 – 0.4V – max sinking current 4mA</a:t>
            </a:r>
          </a:p>
          <a:p>
            <a:r>
              <a:rPr lang="en-US" sz="1200" dirty="0"/>
              <a:t> </a:t>
            </a:r>
            <a:r>
              <a:rPr lang="en-US" sz="1200" dirty="0" smtClean="0"/>
              <a:t>         2.4V – 3.5V – max sourcing current 4 mA</a:t>
            </a:r>
          </a:p>
          <a:p>
            <a:endParaRPr lang="en-US" sz="1200" dirty="0" smtClean="0"/>
          </a:p>
        </p:txBody>
      </p:sp>
    </p:spTree>
    <p:extLst>
      <p:ext uri="{BB962C8B-B14F-4D97-AF65-F5344CB8AC3E}">
        <p14:creationId xmlns:p14="http://schemas.microsoft.com/office/powerpoint/2010/main" val="120648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1506" y="608913"/>
            <a:ext cx="10737057" cy="4308872"/>
          </a:xfrm>
          <a:prstGeom prst="rect">
            <a:avLst/>
          </a:prstGeom>
          <a:noFill/>
        </p:spPr>
        <p:txBody>
          <a:bodyPr wrap="square" rtlCol="0">
            <a:spAutoFit/>
          </a:bodyPr>
          <a:lstStyle/>
          <a:p>
            <a:pPr algn="ctr"/>
            <a:r>
              <a:rPr lang="en-US" b="1" dirty="0" smtClean="0"/>
              <a:t>Closed Loop Software Controller</a:t>
            </a:r>
          </a:p>
          <a:p>
            <a:pPr algn="ctr"/>
            <a:endParaRPr lang="en-US" sz="1600" b="1" dirty="0"/>
          </a:p>
          <a:p>
            <a:r>
              <a:rPr lang="en-US" sz="1600" dirty="0" smtClean="0"/>
              <a:t>Example: Controlling the output speed of a motor</a:t>
            </a:r>
          </a:p>
          <a:p>
            <a:endParaRPr lang="en-US" sz="1600" dirty="0"/>
          </a:p>
          <a:p>
            <a:r>
              <a:rPr lang="en-US" sz="1600" dirty="0" smtClean="0"/>
              <a:t>Software Controller </a:t>
            </a:r>
          </a:p>
          <a:p>
            <a:r>
              <a:rPr lang="en-US" sz="1600" dirty="0"/>
              <a:t> </a:t>
            </a:r>
            <a:r>
              <a:rPr lang="en-US" sz="1600" dirty="0" smtClean="0"/>
              <a:t>  - Receives desired RPM for motor from software code or Drive Team input.</a:t>
            </a:r>
          </a:p>
          <a:p>
            <a:r>
              <a:rPr lang="en-US" sz="1600" dirty="0"/>
              <a:t> </a:t>
            </a:r>
            <a:r>
              <a:rPr lang="en-US" sz="1600" dirty="0" smtClean="0"/>
              <a:t>  - Receives the actual RPM of the motor</a:t>
            </a:r>
          </a:p>
          <a:p>
            <a:r>
              <a:rPr lang="en-US" sz="1600" dirty="0" smtClean="0"/>
              <a:t>   - Calculates the error in motor RPM</a:t>
            </a:r>
          </a:p>
          <a:p>
            <a:r>
              <a:rPr lang="en-US" sz="1600" dirty="0"/>
              <a:t> </a:t>
            </a:r>
            <a:r>
              <a:rPr lang="en-US" sz="1600" dirty="0" smtClean="0"/>
              <a:t>          RPM Error =  actual RPM – desired RPM</a:t>
            </a:r>
          </a:p>
          <a:p>
            <a:r>
              <a:rPr lang="en-US" sz="1600" dirty="0" smtClean="0"/>
              <a:t>   - Calculates a new control signal to send to motor to reduce the error</a:t>
            </a:r>
          </a:p>
          <a:p>
            <a:r>
              <a:rPr lang="en-US" sz="1600" dirty="0"/>
              <a:t> </a:t>
            </a:r>
            <a:r>
              <a:rPr lang="en-US" sz="1600" dirty="0" smtClean="0"/>
              <a:t>  - Repeat</a:t>
            </a:r>
            <a:endParaRPr lang="en-US" sz="1600" dirty="0"/>
          </a:p>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p:txBody>
      </p:sp>
      <p:pic>
        <p:nvPicPr>
          <p:cNvPr id="4" name="Picture 3"/>
          <p:cNvPicPr>
            <a:picLocks noChangeAspect="1"/>
          </p:cNvPicPr>
          <p:nvPr/>
        </p:nvPicPr>
        <p:blipFill>
          <a:blip r:embed="rId2"/>
          <a:stretch>
            <a:fillRect/>
          </a:stretch>
        </p:blipFill>
        <p:spPr>
          <a:xfrm>
            <a:off x="4387470" y="4059188"/>
            <a:ext cx="468104" cy="468104"/>
          </a:xfrm>
          <a:prstGeom prst="rect">
            <a:avLst/>
          </a:prstGeom>
        </p:spPr>
      </p:pic>
      <p:pic>
        <p:nvPicPr>
          <p:cNvPr id="33" name="Picture 32"/>
          <p:cNvPicPr>
            <a:picLocks noChangeAspect="1"/>
          </p:cNvPicPr>
          <p:nvPr/>
        </p:nvPicPr>
        <p:blipFill>
          <a:blip r:embed="rId3"/>
          <a:stretch>
            <a:fillRect/>
          </a:stretch>
        </p:blipFill>
        <p:spPr>
          <a:xfrm>
            <a:off x="7027320" y="4331154"/>
            <a:ext cx="665902" cy="665902"/>
          </a:xfrm>
          <a:prstGeom prst="rect">
            <a:avLst/>
          </a:prstGeom>
        </p:spPr>
      </p:pic>
      <p:cxnSp>
        <p:nvCxnSpPr>
          <p:cNvPr id="7" name="Straight Arrow Connector 6"/>
          <p:cNvCxnSpPr/>
          <p:nvPr/>
        </p:nvCxnSpPr>
        <p:spPr>
          <a:xfrm>
            <a:off x="1725602" y="4769329"/>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861157" y="4960048"/>
            <a:ext cx="10240" cy="61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086351" y="4782096"/>
            <a:ext cx="1864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61240" y="4734736"/>
            <a:ext cx="955711" cy="261610"/>
          </a:xfrm>
          <a:prstGeom prst="rect">
            <a:avLst/>
          </a:prstGeom>
          <a:noFill/>
        </p:spPr>
        <p:txBody>
          <a:bodyPr wrap="none" rtlCol="0">
            <a:spAutoFit/>
          </a:bodyPr>
          <a:lstStyle/>
          <a:p>
            <a:r>
              <a:rPr lang="en-US" sz="1100" dirty="0" smtClean="0"/>
              <a:t>Desired RPM </a:t>
            </a:r>
            <a:endParaRPr lang="en-US" sz="1100" dirty="0"/>
          </a:p>
        </p:txBody>
      </p:sp>
      <p:cxnSp>
        <p:nvCxnSpPr>
          <p:cNvPr id="21" name="Straight Arrow Connector 20"/>
          <p:cNvCxnSpPr/>
          <p:nvPr/>
        </p:nvCxnSpPr>
        <p:spPr>
          <a:xfrm>
            <a:off x="2871397" y="5564662"/>
            <a:ext cx="7389440" cy="1656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7594913" y="4110528"/>
            <a:ext cx="1149719" cy="1149719"/>
          </a:xfrm>
          <a:prstGeom prst="rect">
            <a:avLst/>
          </a:prstGeom>
        </p:spPr>
      </p:pic>
      <p:sp>
        <p:nvSpPr>
          <p:cNvPr id="24" name="Oval 23"/>
          <p:cNvSpPr/>
          <p:nvPr/>
        </p:nvSpPr>
        <p:spPr>
          <a:xfrm>
            <a:off x="2667434" y="4582827"/>
            <a:ext cx="387446" cy="373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741899" y="4758448"/>
            <a:ext cx="314325" cy="246221"/>
          </a:xfrm>
          <a:prstGeom prst="rect">
            <a:avLst/>
          </a:prstGeom>
          <a:noFill/>
        </p:spPr>
        <p:txBody>
          <a:bodyPr wrap="square" rtlCol="0">
            <a:spAutoFit/>
          </a:bodyPr>
          <a:lstStyle/>
          <a:p>
            <a:r>
              <a:rPr lang="en-US" sz="1000" dirty="0" smtClean="0"/>
              <a:t>+</a:t>
            </a:r>
            <a:endParaRPr lang="en-US" sz="1000" dirty="0"/>
          </a:p>
        </p:txBody>
      </p:sp>
      <p:sp>
        <p:nvSpPr>
          <p:cNvPr id="26" name="TextBox 25"/>
          <p:cNvSpPr txBox="1"/>
          <p:nvPr/>
        </p:nvSpPr>
        <p:spPr>
          <a:xfrm>
            <a:off x="2624731" y="4610008"/>
            <a:ext cx="314325" cy="307777"/>
          </a:xfrm>
          <a:prstGeom prst="rect">
            <a:avLst/>
          </a:prstGeom>
          <a:noFill/>
        </p:spPr>
        <p:txBody>
          <a:bodyPr wrap="square" rtlCol="0">
            <a:spAutoFit/>
          </a:bodyPr>
          <a:lstStyle/>
          <a:p>
            <a:r>
              <a:rPr lang="en-US" sz="1400" dirty="0"/>
              <a:t>-</a:t>
            </a:r>
          </a:p>
        </p:txBody>
      </p:sp>
      <p:cxnSp>
        <p:nvCxnSpPr>
          <p:cNvPr id="28" name="Straight Arrow Connector 27"/>
          <p:cNvCxnSpPr/>
          <p:nvPr/>
        </p:nvCxnSpPr>
        <p:spPr>
          <a:xfrm>
            <a:off x="3054880" y="4767081"/>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72333" y="4758448"/>
            <a:ext cx="809837" cy="261610"/>
          </a:xfrm>
          <a:prstGeom prst="rect">
            <a:avLst/>
          </a:prstGeom>
          <a:noFill/>
        </p:spPr>
        <p:txBody>
          <a:bodyPr wrap="none" rtlCol="0">
            <a:spAutoFit/>
          </a:bodyPr>
          <a:lstStyle/>
          <a:p>
            <a:r>
              <a:rPr lang="en-US" sz="1100" dirty="0" smtClean="0"/>
              <a:t>RPM Error </a:t>
            </a:r>
            <a:endParaRPr lang="en-US" sz="1100" dirty="0"/>
          </a:p>
        </p:txBody>
      </p:sp>
      <p:sp>
        <p:nvSpPr>
          <p:cNvPr id="30" name="TextBox 29"/>
          <p:cNvSpPr txBox="1"/>
          <p:nvPr/>
        </p:nvSpPr>
        <p:spPr>
          <a:xfrm>
            <a:off x="5278595" y="4767081"/>
            <a:ext cx="1154483" cy="261610"/>
          </a:xfrm>
          <a:prstGeom prst="rect">
            <a:avLst/>
          </a:prstGeom>
          <a:noFill/>
        </p:spPr>
        <p:txBody>
          <a:bodyPr wrap="none" rtlCol="0">
            <a:spAutoFit/>
          </a:bodyPr>
          <a:lstStyle/>
          <a:p>
            <a:r>
              <a:rPr lang="en-US" sz="1100" dirty="0" smtClean="0"/>
              <a:t>PWM Command </a:t>
            </a:r>
            <a:endParaRPr lang="en-US" sz="1100" dirty="0"/>
          </a:p>
        </p:txBody>
      </p:sp>
      <p:sp>
        <p:nvSpPr>
          <p:cNvPr id="32" name="Rounded Rectangle 31"/>
          <p:cNvSpPr/>
          <p:nvPr/>
        </p:nvSpPr>
        <p:spPr>
          <a:xfrm>
            <a:off x="3996712" y="4486276"/>
            <a:ext cx="1089639" cy="585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Software Controller</a:t>
            </a:r>
          </a:p>
          <a:p>
            <a:pPr algn="ctr"/>
            <a:r>
              <a:rPr lang="en-US" sz="1200" dirty="0" smtClean="0"/>
              <a:t>Block</a:t>
            </a:r>
            <a:endParaRPr lang="en-US" sz="1200" dirty="0"/>
          </a:p>
        </p:txBody>
      </p:sp>
      <p:pic>
        <p:nvPicPr>
          <p:cNvPr id="34" name="Picture 33"/>
          <p:cNvPicPr>
            <a:picLocks noChangeAspect="1"/>
          </p:cNvPicPr>
          <p:nvPr/>
        </p:nvPicPr>
        <p:blipFill>
          <a:blip r:embed="rId5"/>
          <a:stretch>
            <a:fillRect/>
          </a:stretch>
        </p:blipFill>
        <p:spPr>
          <a:xfrm>
            <a:off x="8744632" y="4413182"/>
            <a:ext cx="617823" cy="617823"/>
          </a:xfrm>
          <a:prstGeom prst="rect">
            <a:avLst/>
          </a:prstGeom>
        </p:spPr>
      </p:pic>
      <p:cxnSp>
        <p:nvCxnSpPr>
          <p:cNvPr id="35" name="Straight Arrow Connector 34"/>
          <p:cNvCxnSpPr/>
          <p:nvPr/>
        </p:nvCxnSpPr>
        <p:spPr>
          <a:xfrm>
            <a:off x="10260837" y="4734736"/>
            <a:ext cx="0" cy="83876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735559" y="5564662"/>
            <a:ext cx="878767" cy="261610"/>
          </a:xfrm>
          <a:prstGeom prst="rect">
            <a:avLst/>
          </a:prstGeom>
          <a:noFill/>
        </p:spPr>
        <p:txBody>
          <a:bodyPr wrap="none" rtlCol="0">
            <a:spAutoFit/>
          </a:bodyPr>
          <a:lstStyle/>
          <a:p>
            <a:r>
              <a:rPr lang="en-US" sz="1100" dirty="0" smtClean="0"/>
              <a:t>Actual RPM </a:t>
            </a:r>
            <a:endParaRPr lang="en-US" sz="1100" dirty="0"/>
          </a:p>
        </p:txBody>
      </p:sp>
      <p:sp>
        <p:nvSpPr>
          <p:cNvPr id="40" name="Rounded Rectangle 39"/>
          <p:cNvSpPr/>
          <p:nvPr/>
        </p:nvSpPr>
        <p:spPr>
          <a:xfrm>
            <a:off x="6950869" y="4232937"/>
            <a:ext cx="2614612" cy="945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865865" y="4002381"/>
            <a:ext cx="787395" cy="261610"/>
          </a:xfrm>
          <a:prstGeom prst="rect">
            <a:avLst/>
          </a:prstGeom>
          <a:noFill/>
        </p:spPr>
        <p:txBody>
          <a:bodyPr wrap="none" rtlCol="0">
            <a:spAutoFit/>
          </a:bodyPr>
          <a:lstStyle/>
          <a:p>
            <a:r>
              <a:rPr lang="en-US" sz="1100" dirty="0" smtClean="0"/>
              <a:t>The ‘Plant’</a:t>
            </a:r>
            <a:endParaRPr lang="en-US" sz="1100" dirty="0"/>
          </a:p>
        </p:txBody>
      </p:sp>
      <p:cxnSp>
        <p:nvCxnSpPr>
          <p:cNvPr id="27" name="Straight Arrow Connector 26"/>
          <p:cNvCxnSpPr/>
          <p:nvPr/>
        </p:nvCxnSpPr>
        <p:spPr>
          <a:xfrm>
            <a:off x="9565481" y="4739229"/>
            <a:ext cx="1335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894351" y="4509112"/>
            <a:ext cx="878767" cy="261610"/>
          </a:xfrm>
          <a:prstGeom prst="rect">
            <a:avLst/>
          </a:prstGeom>
          <a:noFill/>
        </p:spPr>
        <p:txBody>
          <a:bodyPr wrap="none" rtlCol="0">
            <a:spAutoFit/>
          </a:bodyPr>
          <a:lstStyle/>
          <a:p>
            <a:r>
              <a:rPr lang="en-US" sz="1100" dirty="0" smtClean="0"/>
              <a:t>Actual RPM </a:t>
            </a:r>
            <a:endParaRPr lang="en-US" sz="1100" dirty="0"/>
          </a:p>
        </p:txBody>
      </p:sp>
    </p:spTree>
    <p:extLst>
      <p:ext uri="{BB962C8B-B14F-4D97-AF65-F5344CB8AC3E}">
        <p14:creationId xmlns:p14="http://schemas.microsoft.com/office/powerpoint/2010/main" val="2465012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6072" y="530352"/>
            <a:ext cx="11032522" cy="4308872"/>
          </a:xfrm>
          <a:prstGeom prst="rect">
            <a:avLst/>
          </a:prstGeom>
          <a:noFill/>
        </p:spPr>
        <p:txBody>
          <a:bodyPr wrap="square" rtlCol="0">
            <a:spAutoFit/>
          </a:bodyPr>
          <a:lstStyle/>
          <a:p>
            <a:pPr algn="ctr"/>
            <a:r>
              <a:rPr lang="en-US" b="1" dirty="0" smtClean="0"/>
              <a:t>Proportional Integral Derivative (PID) Controller</a:t>
            </a:r>
          </a:p>
          <a:p>
            <a:pPr algn="ctr"/>
            <a:endParaRPr lang="en-US" sz="1600" b="1" dirty="0"/>
          </a:p>
          <a:p>
            <a:endParaRPr lang="en-US" sz="1600" dirty="0" smtClean="0"/>
          </a:p>
          <a:p>
            <a:r>
              <a:rPr lang="en-US" sz="1600" dirty="0" smtClean="0"/>
              <a:t>A PID controller uses 3 things to calculate a new output command:</a:t>
            </a:r>
          </a:p>
          <a:p>
            <a:endParaRPr lang="en-US" sz="1600" dirty="0"/>
          </a:p>
          <a:p>
            <a:r>
              <a:rPr lang="en-US" sz="1600" dirty="0" smtClean="0"/>
              <a:t>        Proportional Command = Error * P Gain (</a:t>
            </a:r>
            <a:r>
              <a:rPr lang="en-US" sz="1600" dirty="0" err="1" smtClean="0"/>
              <a:t>Kp</a:t>
            </a:r>
            <a:r>
              <a:rPr lang="en-US" sz="1600" dirty="0" smtClean="0"/>
              <a:t>)</a:t>
            </a:r>
          </a:p>
          <a:p>
            <a:endParaRPr lang="en-US" sz="1600" dirty="0"/>
          </a:p>
          <a:p>
            <a:r>
              <a:rPr lang="en-US" sz="1600" dirty="0" smtClean="0"/>
              <a:t>        Integral Command = Accumulated Error * I Gain (Ki)</a:t>
            </a:r>
          </a:p>
          <a:p>
            <a:endParaRPr lang="en-US" sz="1600" dirty="0"/>
          </a:p>
          <a:p>
            <a:r>
              <a:rPr lang="en-US" sz="1600" dirty="0" smtClean="0"/>
              <a:t>        Derivative Command = (Change in error from last cycle / time from last cycle) * D Gain (</a:t>
            </a:r>
            <a:r>
              <a:rPr lang="en-US" sz="1600" dirty="0" err="1" smtClean="0"/>
              <a:t>Kd</a:t>
            </a:r>
            <a:r>
              <a:rPr lang="en-US" sz="1600" dirty="0" smtClean="0"/>
              <a:t>)</a:t>
            </a:r>
          </a:p>
          <a:p>
            <a:endParaRPr lang="en-US" sz="1600" dirty="0"/>
          </a:p>
          <a:p>
            <a:r>
              <a:rPr lang="en-US" sz="1600" b="1" dirty="0">
                <a:solidFill>
                  <a:srgbClr val="0070C0"/>
                </a:solidFill>
              </a:rPr>
              <a:t> </a:t>
            </a:r>
            <a:r>
              <a:rPr lang="en-US" sz="1600" b="1" dirty="0" smtClean="0">
                <a:solidFill>
                  <a:srgbClr val="0070C0"/>
                </a:solidFill>
              </a:rPr>
              <a:t>       Output Command = P Command + I Command + D Command</a:t>
            </a:r>
            <a:endParaRPr lang="en-US" sz="1600" b="1" dirty="0">
              <a:solidFill>
                <a:srgbClr val="0070C0"/>
              </a:solidFill>
            </a:endParaRPr>
          </a:p>
          <a:p>
            <a:endParaRPr lang="en-US" sz="1600" dirty="0" smtClean="0"/>
          </a:p>
          <a:p>
            <a:endParaRPr lang="en-US" sz="1600" dirty="0"/>
          </a:p>
          <a:p>
            <a:r>
              <a:rPr lang="en-US" sz="1600" dirty="0" smtClean="0"/>
              <a:t>Note: The command is solely based on the ERROR, not the Desired Value.   The PID controller is always trying to drive the error to 0.</a:t>
            </a:r>
          </a:p>
          <a:p>
            <a:endParaRPr lang="en-US" sz="1600" dirty="0"/>
          </a:p>
          <a:p>
            <a:endParaRPr lang="en-US" sz="1600" dirty="0" smtClean="0"/>
          </a:p>
        </p:txBody>
      </p:sp>
      <p:pic>
        <p:nvPicPr>
          <p:cNvPr id="4" name="Picture 3"/>
          <p:cNvPicPr>
            <a:picLocks noChangeAspect="1"/>
          </p:cNvPicPr>
          <p:nvPr/>
        </p:nvPicPr>
        <p:blipFill>
          <a:blip r:embed="rId2"/>
          <a:stretch>
            <a:fillRect/>
          </a:stretch>
        </p:blipFill>
        <p:spPr>
          <a:xfrm>
            <a:off x="4380327" y="4530672"/>
            <a:ext cx="468104" cy="468104"/>
          </a:xfrm>
          <a:prstGeom prst="rect">
            <a:avLst/>
          </a:prstGeom>
        </p:spPr>
      </p:pic>
      <p:pic>
        <p:nvPicPr>
          <p:cNvPr id="33" name="Picture 32"/>
          <p:cNvPicPr>
            <a:picLocks noChangeAspect="1"/>
          </p:cNvPicPr>
          <p:nvPr/>
        </p:nvPicPr>
        <p:blipFill>
          <a:blip r:embed="rId3"/>
          <a:stretch>
            <a:fillRect/>
          </a:stretch>
        </p:blipFill>
        <p:spPr>
          <a:xfrm>
            <a:off x="7020177" y="4802638"/>
            <a:ext cx="665902" cy="665902"/>
          </a:xfrm>
          <a:prstGeom prst="rect">
            <a:avLst/>
          </a:prstGeom>
        </p:spPr>
      </p:pic>
      <p:cxnSp>
        <p:nvCxnSpPr>
          <p:cNvPr id="7" name="Straight Arrow Connector 6"/>
          <p:cNvCxnSpPr/>
          <p:nvPr/>
        </p:nvCxnSpPr>
        <p:spPr>
          <a:xfrm>
            <a:off x="1718459" y="5240813"/>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854014" y="5431532"/>
            <a:ext cx="10240" cy="61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079208" y="5253580"/>
            <a:ext cx="1864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54097" y="5206220"/>
            <a:ext cx="955711" cy="261610"/>
          </a:xfrm>
          <a:prstGeom prst="rect">
            <a:avLst/>
          </a:prstGeom>
          <a:noFill/>
        </p:spPr>
        <p:txBody>
          <a:bodyPr wrap="none" rtlCol="0">
            <a:spAutoFit/>
          </a:bodyPr>
          <a:lstStyle/>
          <a:p>
            <a:r>
              <a:rPr lang="en-US" sz="1100" dirty="0" smtClean="0"/>
              <a:t>Desired RPM </a:t>
            </a:r>
            <a:endParaRPr lang="en-US" sz="1100" dirty="0"/>
          </a:p>
        </p:txBody>
      </p:sp>
      <p:cxnSp>
        <p:nvCxnSpPr>
          <p:cNvPr id="21" name="Straight Arrow Connector 20"/>
          <p:cNvCxnSpPr/>
          <p:nvPr/>
        </p:nvCxnSpPr>
        <p:spPr>
          <a:xfrm>
            <a:off x="2864254" y="6036146"/>
            <a:ext cx="7453733"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7601056" y="4704421"/>
            <a:ext cx="1149719" cy="1149719"/>
          </a:xfrm>
          <a:prstGeom prst="rect">
            <a:avLst/>
          </a:prstGeom>
        </p:spPr>
      </p:pic>
      <p:sp>
        <p:nvSpPr>
          <p:cNvPr id="24" name="Oval 23"/>
          <p:cNvSpPr/>
          <p:nvPr/>
        </p:nvSpPr>
        <p:spPr>
          <a:xfrm>
            <a:off x="2660291" y="5054311"/>
            <a:ext cx="387446" cy="373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734756" y="5229932"/>
            <a:ext cx="314325" cy="246221"/>
          </a:xfrm>
          <a:prstGeom prst="rect">
            <a:avLst/>
          </a:prstGeom>
          <a:noFill/>
        </p:spPr>
        <p:txBody>
          <a:bodyPr wrap="square" rtlCol="0">
            <a:spAutoFit/>
          </a:bodyPr>
          <a:lstStyle/>
          <a:p>
            <a:r>
              <a:rPr lang="en-US" sz="1000" dirty="0" smtClean="0"/>
              <a:t>+</a:t>
            </a:r>
            <a:endParaRPr lang="en-US" sz="1000" dirty="0"/>
          </a:p>
        </p:txBody>
      </p:sp>
      <p:sp>
        <p:nvSpPr>
          <p:cNvPr id="26" name="TextBox 25"/>
          <p:cNvSpPr txBox="1"/>
          <p:nvPr/>
        </p:nvSpPr>
        <p:spPr>
          <a:xfrm>
            <a:off x="2617588" y="5081492"/>
            <a:ext cx="314325" cy="307777"/>
          </a:xfrm>
          <a:prstGeom prst="rect">
            <a:avLst/>
          </a:prstGeom>
          <a:noFill/>
        </p:spPr>
        <p:txBody>
          <a:bodyPr wrap="square" rtlCol="0">
            <a:spAutoFit/>
          </a:bodyPr>
          <a:lstStyle/>
          <a:p>
            <a:r>
              <a:rPr lang="en-US" sz="1400" dirty="0"/>
              <a:t>-</a:t>
            </a:r>
          </a:p>
        </p:txBody>
      </p:sp>
      <p:cxnSp>
        <p:nvCxnSpPr>
          <p:cNvPr id="28" name="Straight Arrow Connector 27"/>
          <p:cNvCxnSpPr/>
          <p:nvPr/>
        </p:nvCxnSpPr>
        <p:spPr>
          <a:xfrm>
            <a:off x="3047737" y="5238565"/>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65190" y="5229932"/>
            <a:ext cx="809837" cy="261610"/>
          </a:xfrm>
          <a:prstGeom prst="rect">
            <a:avLst/>
          </a:prstGeom>
          <a:noFill/>
        </p:spPr>
        <p:txBody>
          <a:bodyPr wrap="none" rtlCol="0">
            <a:spAutoFit/>
          </a:bodyPr>
          <a:lstStyle/>
          <a:p>
            <a:r>
              <a:rPr lang="en-US" sz="1100" dirty="0" smtClean="0"/>
              <a:t>RPM Error </a:t>
            </a:r>
            <a:endParaRPr lang="en-US" sz="1100" dirty="0"/>
          </a:p>
        </p:txBody>
      </p:sp>
      <p:sp>
        <p:nvSpPr>
          <p:cNvPr id="30" name="TextBox 29"/>
          <p:cNvSpPr txBox="1"/>
          <p:nvPr/>
        </p:nvSpPr>
        <p:spPr>
          <a:xfrm>
            <a:off x="5271452" y="5238565"/>
            <a:ext cx="1154483" cy="261610"/>
          </a:xfrm>
          <a:prstGeom prst="rect">
            <a:avLst/>
          </a:prstGeom>
          <a:noFill/>
        </p:spPr>
        <p:txBody>
          <a:bodyPr wrap="none" rtlCol="0">
            <a:spAutoFit/>
          </a:bodyPr>
          <a:lstStyle/>
          <a:p>
            <a:r>
              <a:rPr lang="en-US" sz="1100" dirty="0" smtClean="0"/>
              <a:t>PWM Command </a:t>
            </a:r>
            <a:endParaRPr lang="en-US" sz="1100" dirty="0"/>
          </a:p>
        </p:txBody>
      </p:sp>
      <p:sp>
        <p:nvSpPr>
          <p:cNvPr id="32" name="Rounded Rectangle 31"/>
          <p:cNvSpPr/>
          <p:nvPr/>
        </p:nvSpPr>
        <p:spPr>
          <a:xfrm>
            <a:off x="3989569" y="4957760"/>
            <a:ext cx="1089639" cy="585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Software Controller</a:t>
            </a:r>
          </a:p>
          <a:p>
            <a:pPr algn="ctr"/>
            <a:r>
              <a:rPr lang="en-US" sz="1200" dirty="0" smtClean="0"/>
              <a:t>Block</a:t>
            </a:r>
            <a:endParaRPr lang="en-US" sz="1200" dirty="0"/>
          </a:p>
        </p:txBody>
      </p:sp>
      <p:pic>
        <p:nvPicPr>
          <p:cNvPr id="34" name="Picture 33"/>
          <p:cNvPicPr>
            <a:picLocks noChangeAspect="1"/>
          </p:cNvPicPr>
          <p:nvPr/>
        </p:nvPicPr>
        <p:blipFill>
          <a:blip r:embed="rId5"/>
          <a:stretch>
            <a:fillRect/>
          </a:stretch>
        </p:blipFill>
        <p:spPr>
          <a:xfrm>
            <a:off x="8737489" y="4884666"/>
            <a:ext cx="617823" cy="617823"/>
          </a:xfrm>
          <a:prstGeom prst="rect">
            <a:avLst/>
          </a:prstGeom>
        </p:spPr>
      </p:pic>
      <p:cxnSp>
        <p:nvCxnSpPr>
          <p:cNvPr id="35" name="Straight Arrow Connector 34"/>
          <p:cNvCxnSpPr/>
          <p:nvPr/>
        </p:nvCxnSpPr>
        <p:spPr>
          <a:xfrm>
            <a:off x="10317987" y="5206220"/>
            <a:ext cx="0" cy="82992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749848" y="6067781"/>
            <a:ext cx="878767" cy="261610"/>
          </a:xfrm>
          <a:prstGeom prst="rect">
            <a:avLst/>
          </a:prstGeom>
          <a:noFill/>
        </p:spPr>
        <p:txBody>
          <a:bodyPr wrap="none" rtlCol="0">
            <a:spAutoFit/>
          </a:bodyPr>
          <a:lstStyle/>
          <a:p>
            <a:r>
              <a:rPr lang="en-US" sz="1100" dirty="0" smtClean="0"/>
              <a:t>Actual RPM </a:t>
            </a:r>
            <a:endParaRPr lang="en-US" sz="1100" dirty="0"/>
          </a:p>
        </p:txBody>
      </p:sp>
      <p:sp>
        <p:nvSpPr>
          <p:cNvPr id="22" name="Rounded Rectangle 21"/>
          <p:cNvSpPr/>
          <p:nvPr/>
        </p:nvSpPr>
        <p:spPr>
          <a:xfrm>
            <a:off x="6950869" y="4711573"/>
            <a:ext cx="2614612" cy="945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865865" y="4481017"/>
            <a:ext cx="787395" cy="261610"/>
          </a:xfrm>
          <a:prstGeom prst="rect">
            <a:avLst/>
          </a:prstGeom>
          <a:noFill/>
        </p:spPr>
        <p:txBody>
          <a:bodyPr wrap="none" rtlCol="0">
            <a:spAutoFit/>
          </a:bodyPr>
          <a:lstStyle/>
          <a:p>
            <a:r>
              <a:rPr lang="en-US" sz="1100" dirty="0" smtClean="0"/>
              <a:t>The ‘Plant’</a:t>
            </a:r>
            <a:endParaRPr lang="en-US" sz="1100" dirty="0"/>
          </a:p>
        </p:txBody>
      </p:sp>
      <p:cxnSp>
        <p:nvCxnSpPr>
          <p:cNvPr id="31" name="Straight Arrow Connector 30"/>
          <p:cNvCxnSpPr/>
          <p:nvPr/>
        </p:nvCxnSpPr>
        <p:spPr>
          <a:xfrm>
            <a:off x="9565481" y="5217865"/>
            <a:ext cx="1335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94351" y="4987748"/>
            <a:ext cx="878767" cy="261610"/>
          </a:xfrm>
          <a:prstGeom prst="rect">
            <a:avLst/>
          </a:prstGeom>
          <a:noFill/>
        </p:spPr>
        <p:txBody>
          <a:bodyPr wrap="none" rtlCol="0">
            <a:spAutoFit/>
          </a:bodyPr>
          <a:lstStyle/>
          <a:p>
            <a:r>
              <a:rPr lang="en-US" sz="1100" dirty="0" smtClean="0"/>
              <a:t>Actual RPM </a:t>
            </a:r>
            <a:endParaRPr lang="en-US" sz="1100" dirty="0"/>
          </a:p>
        </p:txBody>
      </p:sp>
    </p:spTree>
    <p:extLst>
      <p:ext uri="{BB962C8B-B14F-4D97-AF65-F5344CB8AC3E}">
        <p14:creationId xmlns:p14="http://schemas.microsoft.com/office/powerpoint/2010/main" val="361544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6072" y="530352"/>
            <a:ext cx="11082528" cy="2831544"/>
          </a:xfrm>
          <a:prstGeom prst="rect">
            <a:avLst/>
          </a:prstGeom>
          <a:noFill/>
        </p:spPr>
        <p:txBody>
          <a:bodyPr wrap="square" rtlCol="0">
            <a:spAutoFit/>
          </a:bodyPr>
          <a:lstStyle/>
          <a:p>
            <a:pPr algn="ctr"/>
            <a:r>
              <a:rPr lang="en-US" b="1" dirty="0" smtClean="0"/>
              <a:t>Proportional Integral Derivative (PID) Controller</a:t>
            </a:r>
          </a:p>
          <a:p>
            <a:pPr algn="ctr"/>
            <a:endParaRPr lang="en-US" sz="1600" b="1" dirty="0"/>
          </a:p>
          <a:p>
            <a:r>
              <a:rPr lang="en-US" sz="1600" dirty="0" smtClean="0"/>
              <a:t>Proportional Command:</a:t>
            </a:r>
          </a:p>
          <a:p>
            <a:endParaRPr lang="en-US" sz="1600" dirty="0" smtClean="0"/>
          </a:p>
          <a:p>
            <a:r>
              <a:rPr lang="en-US" sz="1600" dirty="0" smtClean="0"/>
              <a:t>          	Proportional Command = Error * P Gain (</a:t>
            </a:r>
            <a:r>
              <a:rPr lang="en-US" sz="1600" dirty="0" err="1" smtClean="0"/>
              <a:t>Kp</a:t>
            </a:r>
            <a:r>
              <a:rPr lang="en-US" sz="1600" dirty="0" smtClean="0"/>
              <a:t>)</a:t>
            </a:r>
          </a:p>
          <a:p>
            <a:endParaRPr lang="en-US" sz="1600" dirty="0"/>
          </a:p>
          <a:p>
            <a:r>
              <a:rPr lang="en-US" sz="1600" dirty="0" smtClean="0"/>
              <a:t>The bigger the error, the bigger the output command.  </a:t>
            </a:r>
          </a:p>
          <a:p>
            <a:endParaRPr lang="en-US" sz="1600" dirty="0" smtClean="0"/>
          </a:p>
          <a:p>
            <a:r>
              <a:rPr lang="en-US" sz="1600" dirty="0" smtClean="0"/>
              <a:t>If there is no error, the output command is zero.</a:t>
            </a:r>
          </a:p>
          <a:p>
            <a:endParaRPr lang="en-US" sz="1600" dirty="0"/>
          </a:p>
          <a:p>
            <a:r>
              <a:rPr lang="en-US" sz="1600" dirty="0" smtClean="0"/>
              <a:t>Does nothing to stabilize the system, just always pushes towards zero error.</a:t>
            </a:r>
          </a:p>
        </p:txBody>
      </p:sp>
      <p:pic>
        <p:nvPicPr>
          <p:cNvPr id="37" name="Picture 36"/>
          <p:cNvPicPr>
            <a:picLocks noChangeAspect="1"/>
          </p:cNvPicPr>
          <p:nvPr/>
        </p:nvPicPr>
        <p:blipFill>
          <a:blip r:embed="rId2"/>
          <a:stretch>
            <a:fillRect/>
          </a:stretch>
        </p:blipFill>
        <p:spPr>
          <a:xfrm>
            <a:off x="4380327" y="4909294"/>
            <a:ext cx="468104" cy="468104"/>
          </a:xfrm>
          <a:prstGeom prst="rect">
            <a:avLst/>
          </a:prstGeom>
        </p:spPr>
      </p:pic>
      <p:pic>
        <p:nvPicPr>
          <p:cNvPr id="39" name="Picture 38"/>
          <p:cNvPicPr>
            <a:picLocks noChangeAspect="1"/>
          </p:cNvPicPr>
          <p:nvPr/>
        </p:nvPicPr>
        <p:blipFill>
          <a:blip r:embed="rId3"/>
          <a:stretch>
            <a:fillRect/>
          </a:stretch>
        </p:blipFill>
        <p:spPr>
          <a:xfrm>
            <a:off x="7020177" y="5181260"/>
            <a:ext cx="665902" cy="665902"/>
          </a:xfrm>
          <a:prstGeom prst="rect">
            <a:avLst/>
          </a:prstGeom>
        </p:spPr>
      </p:pic>
      <p:cxnSp>
        <p:nvCxnSpPr>
          <p:cNvPr id="40" name="Straight Arrow Connector 39"/>
          <p:cNvCxnSpPr/>
          <p:nvPr/>
        </p:nvCxnSpPr>
        <p:spPr>
          <a:xfrm>
            <a:off x="1718459" y="5619435"/>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854014" y="5810154"/>
            <a:ext cx="10240" cy="61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079208" y="5632202"/>
            <a:ext cx="1864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654097" y="5584842"/>
            <a:ext cx="955711" cy="261610"/>
          </a:xfrm>
          <a:prstGeom prst="rect">
            <a:avLst/>
          </a:prstGeom>
          <a:noFill/>
        </p:spPr>
        <p:txBody>
          <a:bodyPr wrap="none" rtlCol="0">
            <a:spAutoFit/>
          </a:bodyPr>
          <a:lstStyle/>
          <a:p>
            <a:r>
              <a:rPr lang="en-US" sz="1100" dirty="0" smtClean="0"/>
              <a:t>Desired RPM </a:t>
            </a:r>
            <a:endParaRPr lang="en-US" sz="1100" dirty="0"/>
          </a:p>
        </p:txBody>
      </p:sp>
      <p:cxnSp>
        <p:nvCxnSpPr>
          <p:cNvPr id="44" name="Straight Arrow Connector 43"/>
          <p:cNvCxnSpPr/>
          <p:nvPr/>
        </p:nvCxnSpPr>
        <p:spPr>
          <a:xfrm>
            <a:off x="2864254" y="6414768"/>
            <a:ext cx="7453733"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a:blip r:embed="rId4"/>
          <a:stretch>
            <a:fillRect/>
          </a:stretch>
        </p:blipFill>
        <p:spPr>
          <a:xfrm>
            <a:off x="7601056" y="5083043"/>
            <a:ext cx="1149719" cy="1149719"/>
          </a:xfrm>
          <a:prstGeom prst="rect">
            <a:avLst/>
          </a:prstGeom>
        </p:spPr>
      </p:pic>
      <p:sp>
        <p:nvSpPr>
          <p:cNvPr id="46" name="Oval 45"/>
          <p:cNvSpPr/>
          <p:nvPr/>
        </p:nvSpPr>
        <p:spPr>
          <a:xfrm>
            <a:off x="2660291" y="5432933"/>
            <a:ext cx="387446" cy="373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734756" y="5608554"/>
            <a:ext cx="314325" cy="246221"/>
          </a:xfrm>
          <a:prstGeom prst="rect">
            <a:avLst/>
          </a:prstGeom>
          <a:noFill/>
        </p:spPr>
        <p:txBody>
          <a:bodyPr wrap="square" rtlCol="0">
            <a:spAutoFit/>
          </a:bodyPr>
          <a:lstStyle/>
          <a:p>
            <a:r>
              <a:rPr lang="en-US" sz="1000" dirty="0" smtClean="0"/>
              <a:t>+</a:t>
            </a:r>
            <a:endParaRPr lang="en-US" sz="1000" dirty="0"/>
          </a:p>
        </p:txBody>
      </p:sp>
      <p:sp>
        <p:nvSpPr>
          <p:cNvPr id="48" name="TextBox 47"/>
          <p:cNvSpPr txBox="1"/>
          <p:nvPr/>
        </p:nvSpPr>
        <p:spPr>
          <a:xfrm>
            <a:off x="2617588" y="5460114"/>
            <a:ext cx="314325" cy="307777"/>
          </a:xfrm>
          <a:prstGeom prst="rect">
            <a:avLst/>
          </a:prstGeom>
          <a:noFill/>
        </p:spPr>
        <p:txBody>
          <a:bodyPr wrap="square" rtlCol="0">
            <a:spAutoFit/>
          </a:bodyPr>
          <a:lstStyle/>
          <a:p>
            <a:r>
              <a:rPr lang="en-US" sz="1400" dirty="0"/>
              <a:t>-</a:t>
            </a:r>
          </a:p>
        </p:txBody>
      </p:sp>
      <p:cxnSp>
        <p:nvCxnSpPr>
          <p:cNvPr id="49" name="Straight Arrow Connector 48"/>
          <p:cNvCxnSpPr/>
          <p:nvPr/>
        </p:nvCxnSpPr>
        <p:spPr>
          <a:xfrm>
            <a:off x="3047737" y="5617187"/>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065190" y="5608554"/>
            <a:ext cx="809837" cy="261610"/>
          </a:xfrm>
          <a:prstGeom prst="rect">
            <a:avLst/>
          </a:prstGeom>
          <a:noFill/>
        </p:spPr>
        <p:txBody>
          <a:bodyPr wrap="none" rtlCol="0">
            <a:spAutoFit/>
          </a:bodyPr>
          <a:lstStyle/>
          <a:p>
            <a:r>
              <a:rPr lang="en-US" sz="1100" dirty="0" smtClean="0"/>
              <a:t>RPM Error </a:t>
            </a:r>
            <a:endParaRPr lang="en-US" sz="1100" dirty="0"/>
          </a:p>
        </p:txBody>
      </p:sp>
      <p:sp>
        <p:nvSpPr>
          <p:cNvPr id="51" name="TextBox 50"/>
          <p:cNvSpPr txBox="1"/>
          <p:nvPr/>
        </p:nvSpPr>
        <p:spPr>
          <a:xfrm>
            <a:off x="5271452" y="5617187"/>
            <a:ext cx="1154483" cy="261610"/>
          </a:xfrm>
          <a:prstGeom prst="rect">
            <a:avLst/>
          </a:prstGeom>
          <a:noFill/>
        </p:spPr>
        <p:txBody>
          <a:bodyPr wrap="none" rtlCol="0">
            <a:spAutoFit/>
          </a:bodyPr>
          <a:lstStyle/>
          <a:p>
            <a:r>
              <a:rPr lang="en-US" sz="1100" dirty="0" smtClean="0"/>
              <a:t>PWM Command </a:t>
            </a:r>
            <a:endParaRPr lang="en-US" sz="1100" dirty="0"/>
          </a:p>
        </p:txBody>
      </p:sp>
      <p:sp>
        <p:nvSpPr>
          <p:cNvPr id="52" name="Rounded Rectangle 51"/>
          <p:cNvSpPr/>
          <p:nvPr/>
        </p:nvSpPr>
        <p:spPr>
          <a:xfrm>
            <a:off x="3989569" y="5336382"/>
            <a:ext cx="1089639" cy="585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Software Controller</a:t>
            </a:r>
          </a:p>
          <a:p>
            <a:pPr algn="ctr"/>
            <a:r>
              <a:rPr lang="en-US" sz="1200" dirty="0" smtClean="0"/>
              <a:t>Block</a:t>
            </a:r>
            <a:endParaRPr lang="en-US" sz="1200" dirty="0"/>
          </a:p>
        </p:txBody>
      </p:sp>
      <p:pic>
        <p:nvPicPr>
          <p:cNvPr id="53" name="Picture 52"/>
          <p:cNvPicPr>
            <a:picLocks noChangeAspect="1"/>
          </p:cNvPicPr>
          <p:nvPr/>
        </p:nvPicPr>
        <p:blipFill>
          <a:blip r:embed="rId5"/>
          <a:stretch>
            <a:fillRect/>
          </a:stretch>
        </p:blipFill>
        <p:spPr>
          <a:xfrm>
            <a:off x="8737489" y="5263288"/>
            <a:ext cx="617823" cy="617823"/>
          </a:xfrm>
          <a:prstGeom prst="rect">
            <a:avLst/>
          </a:prstGeom>
        </p:spPr>
      </p:pic>
      <p:cxnSp>
        <p:nvCxnSpPr>
          <p:cNvPr id="54" name="Straight Arrow Connector 53"/>
          <p:cNvCxnSpPr/>
          <p:nvPr/>
        </p:nvCxnSpPr>
        <p:spPr>
          <a:xfrm>
            <a:off x="10317987" y="5584842"/>
            <a:ext cx="0" cy="82992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49848" y="6446403"/>
            <a:ext cx="878767" cy="261610"/>
          </a:xfrm>
          <a:prstGeom prst="rect">
            <a:avLst/>
          </a:prstGeom>
          <a:noFill/>
        </p:spPr>
        <p:txBody>
          <a:bodyPr wrap="none" rtlCol="0">
            <a:spAutoFit/>
          </a:bodyPr>
          <a:lstStyle/>
          <a:p>
            <a:r>
              <a:rPr lang="en-US" sz="1100" dirty="0" smtClean="0"/>
              <a:t>Actual RPM </a:t>
            </a:r>
            <a:endParaRPr lang="en-US" sz="1100" dirty="0"/>
          </a:p>
        </p:txBody>
      </p:sp>
      <p:sp>
        <p:nvSpPr>
          <p:cNvPr id="56" name="Rounded Rectangle 55"/>
          <p:cNvSpPr/>
          <p:nvPr/>
        </p:nvSpPr>
        <p:spPr>
          <a:xfrm>
            <a:off x="6950869" y="5090195"/>
            <a:ext cx="2614612" cy="945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865865" y="4859639"/>
            <a:ext cx="787395" cy="261610"/>
          </a:xfrm>
          <a:prstGeom prst="rect">
            <a:avLst/>
          </a:prstGeom>
          <a:noFill/>
        </p:spPr>
        <p:txBody>
          <a:bodyPr wrap="none" rtlCol="0">
            <a:spAutoFit/>
          </a:bodyPr>
          <a:lstStyle/>
          <a:p>
            <a:r>
              <a:rPr lang="en-US" sz="1100" dirty="0" smtClean="0"/>
              <a:t>The ‘Plant’</a:t>
            </a:r>
            <a:endParaRPr lang="en-US" sz="1100" dirty="0"/>
          </a:p>
        </p:txBody>
      </p:sp>
      <p:cxnSp>
        <p:nvCxnSpPr>
          <p:cNvPr id="58" name="Straight Arrow Connector 57"/>
          <p:cNvCxnSpPr/>
          <p:nvPr/>
        </p:nvCxnSpPr>
        <p:spPr>
          <a:xfrm>
            <a:off x="9565481" y="5596487"/>
            <a:ext cx="1335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894351" y="5366370"/>
            <a:ext cx="878767" cy="261610"/>
          </a:xfrm>
          <a:prstGeom prst="rect">
            <a:avLst/>
          </a:prstGeom>
          <a:noFill/>
        </p:spPr>
        <p:txBody>
          <a:bodyPr wrap="none" rtlCol="0">
            <a:spAutoFit/>
          </a:bodyPr>
          <a:lstStyle/>
          <a:p>
            <a:r>
              <a:rPr lang="en-US" sz="1100" dirty="0" smtClean="0"/>
              <a:t>Actual RPM </a:t>
            </a:r>
            <a:endParaRPr lang="en-US" sz="1100" dirty="0"/>
          </a:p>
        </p:txBody>
      </p:sp>
    </p:spTree>
    <p:extLst>
      <p:ext uri="{BB962C8B-B14F-4D97-AF65-F5344CB8AC3E}">
        <p14:creationId xmlns:p14="http://schemas.microsoft.com/office/powerpoint/2010/main" val="62438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6071" y="530352"/>
            <a:ext cx="11232547" cy="3323987"/>
          </a:xfrm>
          <a:prstGeom prst="rect">
            <a:avLst/>
          </a:prstGeom>
          <a:noFill/>
        </p:spPr>
        <p:txBody>
          <a:bodyPr wrap="square" rtlCol="0">
            <a:spAutoFit/>
          </a:bodyPr>
          <a:lstStyle/>
          <a:p>
            <a:pPr algn="ctr"/>
            <a:r>
              <a:rPr lang="en-US" b="1" dirty="0" smtClean="0"/>
              <a:t>Proportional Integral Derivative (PID) Controller</a:t>
            </a:r>
          </a:p>
          <a:p>
            <a:pPr algn="ctr"/>
            <a:endParaRPr lang="en-US" sz="1600" b="1" dirty="0"/>
          </a:p>
          <a:p>
            <a:r>
              <a:rPr lang="en-US" sz="1600" dirty="0" smtClean="0"/>
              <a:t>Integral Command:</a:t>
            </a:r>
          </a:p>
          <a:p>
            <a:endParaRPr lang="en-US" sz="1600" dirty="0" smtClean="0"/>
          </a:p>
          <a:p>
            <a:r>
              <a:rPr lang="en-US" sz="1600" dirty="0" smtClean="0"/>
              <a:t>	Integral Command = Accumulated Error * I Gain (Ki)</a:t>
            </a:r>
          </a:p>
          <a:p>
            <a:endParaRPr lang="en-US" sz="1600" dirty="0"/>
          </a:p>
          <a:p>
            <a:r>
              <a:rPr lang="en-US" sz="1600" dirty="0" smtClean="0"/>
              <a:t>On the first software cycle, set the Accumulated Error equal to the Current Error.   </a:t>
            </a:r>
          </a:p>
          <a:p>
            <a:r>
              <a:rPr lang="en-US" sz="1600" dirty="0" smtClean="0"/>
              <a:t>On each subsequent software cycle, add the Current Error into the Accumulated Error.</a:t>
            </a:r>
          </a:p>
          <a:p>
            <a:endParaRPr lang="en-US" sz="1600" dirty="0"/>
          </a:p>
          <a:p>
            <a:r>
              <a:rPr lang="en-US" sz="1600" dirty="0" smtClean="0"/>
              <a:t>So if the system settles at some RPM where the P command does not achieve the desired output and you are running at a constant error, the Accumulated Error will keep growing and the Integral Command will increase until the system achieves the desired output.</a:t>
            </a:r>
          </a:p>
          <a:p>
            <a:endParaRPr lang="en-US" sz="1600" dirty="0"/>
          </a:p>
          <a:p>
            <a:r>
              <a:rPr lang="en-US" sz="1600" dirty="0" smtClean="0"/>
              <a:t>Is used to correct systems that require an output command to maintain zero error at their </a:t>
            </a:r>
            <a:r>
              <a:rPr lang="en-US" sz="1600" dirty="0" err="1" smtClean="0"/>
              <a:t>setpoint</a:t>
            </a:r>
            <a:r>
              <a:rPr lang="en-US" sz="1600" dirty="0" smtClean="0"/>
              <a:t>.</a:t>
            </a:r>
          </a:p>
        </p:txBody>
      </p:sp>
      <p:pic>
        <p:nvPicPr>
          <p:cNvPr id="22" name="Picture 21"/>
          <p:cNvPicPr>
            <a:picLocks noChangeAspect="1"/>
          </p:cNvPicPr>
          <p:nvPr/>
        </p:nvPicPr>
        <p:blipFill>
          <a:blip r:embed="rId2"/>
          <a:stretch>
            <a:fillRect/>
          </a:stretch>
        </p:blipFill>
        <p:spPr>
          <a:xfrm>
            <a:off x="4380327" y="4909294"/>
            <a:ext cx="468104" cy="468104"/>
          </a:xfrm>
          <a:prstGeom prst="rect">
            <a:avLst/>
          </a:prstGeom>
        </p:spPr>
      </p:pic>
      <p:pic>
        <p:nvPicPr>
          <p:cNvPr id="27" name="Picture 26"/>
          <p:cNvPicPr>
            <a:picLocks noChangeAspect="1"/>
          </p:cNvPicPr>
          <p:nvPr/>
        </p:nvPicPr>
        <p:blipFill>
          <a:blip r:embed="rId3"/>
          <a:stretch>
            <a:fillRect/>
          </a:stretch>
        </p:blipFill>
        <p:spPr>
          <a:xfrm>
            <a:off x="7020177" y="5181260"/>
            <a:ext cx="665902" cy="665902"/>
          </a:xfrm>
          <a:prstGeom prst="rect">
            <a:avLst/>
          </a:prstGeom>
        </p:spPr>
      </p:pic>
      <p:cxnSp>
        <p:nvCxnSpPr>
          <p:cNvPr id="31" name="Straight Arrow Connector 30"/>
          <p:cNvCxnSpPr/>
          <p:nvPr/>
        </p:nvCxnSpPr>
        <p:spPr>
          <a:xfrm>
            <a:off x="1718459" y="5619435"/>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854014" y="5810154"/>
            <a:ext cx="10240" cy="61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079208" y="5632202"/>
            <a:ext cx="1864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654097" y="5584842"/>
            <a:ext cx="955711" cy="261610"/>
          </a:xfrm>
          <a:prstGeom prst="rect">
            <a:avLst/>
          </a:prstGeom>
          <a:noFill/>
        </p:spPr>
        <p:txBody>
          <a:bodyPr wrap="none" rtlCol="0">
            <a:spAutoFit/>
          </a:bodyPr>
          <a:lstStyle/>
          <a:p>
            <a:r>
              <a:rPr lang="en-US" sz="1100" dirty="0" smtClean="0"/>
              <a:t>Desired RPM </a:t>
            </a:r>
            <a:endParaRPr lang="en-US" sz="1100" dirty="0"/>
          </a:p>
        </p:txBody>
      </p:sp>
      <p:cxnSp>
        <p:nvCxnSpPr>
          <p:cNvPr id="40" name="Straight Arrow Connector 39"/>
          <p:cNvCxnSpPr/>
          <p:nvPr/>
        </p:nvCxnSpPr>
        <p:spPr>
          <a:xfrm>
            <a:off x="2864254" y="6414768"/>
            <a:ext cx="7453733"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4"/>
          <a:stretch>
            <a:fillRect/>
          </a:stretch>
        </p:blipFill>
        <p:spPr>
          <a:xfrm>
            <a:off x="7601056" y="5083043"/>
            <a:ext cx="1149719" cy="1149719"/>
          </a:xfrm>
          <a:prstGeom prst="rect">
            <a:avLst/>
          </a:prstGeom>
        </p:spPr>
      </p:pic>
      <p:sp>
        <p:nvSpPr>
          <p:cNvPr id="42" name="Oval 41"/>
          <p:cNvSpPr/>
          <p:nvPr/>
        </p:nvSpPr>
        <p:spPr>
          <a:xfrm>
            <a:off x="2660291" y="5432933"/>
            <a:ext cx="387446" cy="373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734756" y="5608554"/>
            <a:ext cx="314325" cy="246221"/>
          </a:xfrm>
          <a:prstGeom prst="rect">
            <a:avLst/>
          </a:prstGeom>
          <a:noFill/>
        </p:spPr>
        <p:txBody>
          <a:bodyPr wrap="square" rtlCol="0">
            <a:spAutoFit/>
          </a:bodyPr>
          <a:lstStyle/>
          <a:p>
            <a:r>
              <a:rPr lang="en-US" sz="1000" dirty="0" smtClean="0"/>
              <a:t>+</a:t>
            </a:r>
            <a:endParaRPr lang="en-US" sz="1000" dirty="0"/>
          </a:p>
        </p:txBody>
      </p:sp>
      <p:sp>
        <p:nvSpPr>
          <p:cNvPr id="44" name="TextBox 43"/>
          <p:cNvSpPr txBox="1"/>
          <p:nvPr/>
        </p:nvSpPr>
        <p:spPr>
          <a:xfrm>
            <a:off x="2617588" y="5460114"/>
            <a:ext cx="314325" cy="307777"/>
          </a:xfrm>
          <a:prstGeom prst="rect">
            <a:avLst/>
          </a:prstGeom>
          <a:noFill/>
        </p:spPr>
        <p:txBody>
          <a:bodyPr wrap="square" rtlCol="0">
            <a:spAutoFit/>
          </a:bodyPr>
          <a:lstStyle/>
          <a:p>
            <a:r>
              <a:rPr lang="en-US" sz="1400" dirty="0"/>
              <a:t>-</a:t>
            </a:r>
          </a:p>
        </p:txBody>
      </p:sp>
      <p:cxnSp>
        <p:nvCxnSpPr>
          <p:cNvPr id="45" name="Straight Arrow Connector 44"/>
          <p:cNvCxnSpPr/>
          <p:nvPr/>
        </p:nvCxnSpPr>
        <p:spPr>
          <a:xfrm>
            <a:off x="3047737" y="5617187"/>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065190" y="5608554"/>
            <a:ext cx="809837" cy="261610"/>
          </a:xfrm>
          <a:prstGeom prst="rect">
            <a:avLst/>
          </a:prstGeom>
          <a:noFill/>
        </p:spPr>
        <p:txBody>
          <a:bodyPr wrap="none" rtlCol="0">
            <a:spAutoFit/>
          </a:bodyPr>
          <a:lstStyle/>
          <a:p>
            <a:r>
              <a:rPr lang="en-US" sz="1100" dirty="0" smtClean="0"/>
              <a:t>RPM Error </a:t>
            </a:r>
            <a:endParaRPr lang="en-US" sz="1100" dirty="0"/>
          </a:p>
        </p:txBody>
      </p:sp>
      <p:sp>
        <p:nvSpPr>
          <p:cNvPr id="47" name="TextBox 46"/>
          <p:cNvSpPr txBox="1"/>
          <p:nvPr/>
        </p:nvSpPr>
        <p:spPr>
          <a:xfrm>
            <a:off x="5271452" y="5617187"/>
            <a:ext cx="1154483" cy="261610"/>
          </a:xfrm>
          <a:prstGeom prst="rect">
            <a:avLst/>
          </a:prstGeom>
          <a:noFill/>
        </p:spPr>
        <p:txBody>
          <a:bodyPr wrap="none" rtlCol="0">
            <a:spAutoFit/>
          </a:bodyPr>
          <a:lstStyle/>
          <a:p>
            <a:r>
              <a:rPr lang="en-US" sz="1100" dirty="0" smtClean="0"/>
              <a:t>PWM Command </a:t>
            </a:r>
            <a:endParaRPr lang="en-US" sz="1100" dirty="0"/>
          </a:p>
        </p:txBody>
      </p:sp>
      <p:sp>
        <p:nvSpPr>
          <p:cNvPr id="48" name="Rounded Rectangle 47"/>
          <p:cNvSpPr/>
          <p:nvPr/>
        </p:nvSpPr>
        <p:spPr>
          <a:xfrm>
            <a:off x="3989569" y="5336382"/>
            <a:ext cx="1089639" cy="585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Software Controller</a:t>
            </a:r>
          </a:p>
          <a:p>
            <a:pPr algn="ctr"/>
            <a:r>
              <a:rPr lang="en-US" sz="1200" dirty="0" smtClean="0"/>
              <a:t>Block</a:t>
            </a:r>
            <a:endParaRPr lang="en-US" sz="1200" dirty="0"/>
          </a:p>
        </p:txBody>
      </p:sp>
      <p:pic>
        <p:nvPicPr>
          <p:cNvPr id="49" name="Picture 48"/>
          <p:cNvPicPr>
            <a:picLocks noChangeAspect="1"/>
          </p:cNvPicPr>
          <p:nvPr/>
        </p:nvPicPr>
        <p:blipFill>
          <a:blip r:embed="rId5"/>
          <a:stretch>
            <a:fillRect/>
          </a:stretch>
        </p:blipFill>
        <p:spPr>
          <a:xfrm>
            <a:off x="8737489" y="5263288"/>
            <a:ext cx="617823" cy="617823"/>
          </a:xfrm>
          <a:prstGeom prst="rect">
            <a:avLst/>
          </a:prstGeom>
        </p:spPr>
      </p:pic>
      <p:cxnSp>
        <p:nvCxnSpPr>
          <p:cNvPr id="50" name="Straight Arrow Connector 49"/>
          <p:cNvCxnSpPr/>
          <p:nvPr/>
        </p:nvCxnSpPr>
        <p:spPr>
          <a:xfrm>
            <a:off x="10317987" y="5584842"/>
            <a:ext cx="0" cy="82992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49848" y="6446403"/>
            <a:ext cx="878767" cy="261610"/>
          </a:xfrm>
          <a:prstGeom prst="rect">
            <a:avLst/>
          </a:prstGeom>
          <a:noFill/>
        </p:spPr>
        <p:txBody>
          <a:bodyPr wrap="none" rtlCol="0">
            <a:spAutoFit/>
          </a:bodyPr>
          <a:lstStyle/>
          <a:p>
            <a:r>
              <a:rPr lang="en-US" sz="1100" dirty="0" smtClean="0"/>
              <a:t>Actual RPM </a:t>
            </a:r>
            <a:endParaRPr lang="en-US" sz="1100" dirty="0"/>
          </a:p>
        </p:txBody>
      </p:sp>
      <p:sp>
        <p:nvSpPr>
          <p:cNvPr id="52" name="Rounded Rectangle 51"/>
          <p:cNvSpPr/>
          <p:nvPr/>
        </p:nvSpPr>
        <p:spPr>
          <a:xfrm>
            <a:off x="6950869" y="5090195"/>
            <a:ext cx="2614612" cy="945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865865" y="4859639"/>
            <a:ext cx="787395" cy="261610"/>
          </a:xfrm>
          <a:prstGeom prst="rect">
            <a:avLst/>
          </a:prstGeom>
          <a:noFill/>
        </p:spPr>
        <p:txBody>
          <a:bodyPr wrap="none" rtlCol="0">
            <a:spAutoFit/>
          </a:bodyPr>
          <a:lstStyle/>
          <a:p>
            <a:r>
              <a:rPr lang="en-US" sz="1100" dirty="0" smtClean="0"/>
              <a:t>The ‘Plant’</a:t>
            </a:r>
            <a:endParaRPr lang="en-US" sz="1100" dirty="0"/>
          </a:p>
        </p:txBody>
      </p:sp>
      <p:cxnSp>
        <p:nvCxnSpPr>
          <p:cNvPr id="54" name="Straight Arrow Connector 53"/>
          <p:cNvCxnSpPr/>
          <p:nvPr/>
        </p:nvCxnSpPr>
        <p:spPr>
          <a:xfrm>
            <a:off x="9565481" y="5596487"/>
            <a:ext cx="1335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894351" y="5366370"/>
            <a:ext cx="878767" cy="261610"/>
          </a:xfrm>
          <a:prstGeom prst="rect">
            <a:avLst/>
          </a:prstGeom>
          <a:noFill/>
        </p:spPr>
        <p:txBody>
          <a:bodyPr wrap="none" rtlCol="0">
            <a:spAutoFit/>
          </a:bodyPr>
          <a:lstStyle/>
          <a:p>
            <a:r>
              <a:rPr lang="en-US" sz="1100" dirty="0" smtClean="0"/>
              <a:t>Actual RPM </a:t>
            </a:r>
            <a:endParaRPr lang="en-US" sz="1100" dirty="0"/>
          </a:p>
        </p:txBody>
      </p:sp>
    </p:spTree>
    <p:extLst>
      <p:ext uri="{BB962C8B-B14F-4D97-AF65-F5344CB8AC3E}">
        <p14:creationId xmlns:p14="http://schemas.microsoft.com/office/powerpoint/2010/main" val="1390914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6071" y="530352"/>
            <a:ext cx="11232547" cy="3077766"/>
          </a:xfrm>
          <a:prstGeom prst="rect">
            <a:avLst/>
          </a:prstGeom>
          <a:noFill/>
        </p:spPr>
        <p:txBody>
          <a:bodyPr wrap="square" rtlCol="0">
            <a:spAutoFit/>
          </a:bodyPr>
          <a:lstStyle/>
          <a:p>
            <a:pPr algn="ctr"/>
            <a:r>
              <a:rPr lang="en-US" b="1" dirty="0" smtClean="0"/>
              <a:t>Proportional Integral Derivative (PID) Controller</a:t>
            </a:r>
          </a:p>
          <a:p>
            <a:pPr algn="ctr"/>
            <a:endParaRPr lang="en-US" sz="1600" b="1" dirty="0"/>
          </a:p>
          <a:p>
            <a:r>
              <a:rPr lang="en-US" sz="1600" dirty="0" smtClean="0"/>
              <a:t>Derivative Command:</a:t>
            </a:r>
          </a:p>
          <a:p>
            <a:endParaRPr lang="en-US" sz="1600" dirty="0" smtClean="0"/>
          </a:p>
          <a:p>
            <a:r>
              <a:rPr lang="en-US" sz="1600" dirty="0" smtClean="0"/>
              <a:t>	Derivative Command = (Change in error from last cycle / time from last cycle) * D Gain (</a:t>
            </a:r>
            <a:r>
              <a:rPr lang="en-US" sz="1600" dirty="0" err="1" smtClean="0"/>
              <a:t>Kd</a:t>
            </a:r>
            <a:r>
              <a:rPr lang="en-US" sz="1600" dirty="0" smtClean="0"/>
              <a:t>)</a:t>
            </a:r>
          </a:p>
          <a:p>
            <a:endParaRPr lang="en-US" sz="1600" dirty="0"/>
          </a:p>
          <a:p>
            <a:r>
              <a:rPr lang="en-US" sz="1600" dirty="0" smtClean="0"/>
              <a:t>Looks at the rate of change of the error, </a:t>
            </a:r>
            <a:r>
              <a:rPr lang="en-US" sz="1600" dirty="0" err="1" smtClean="0"/>
              <a:t>ie</a:t>
            </a:r>
            <a:r>
              <a:rPr lang="en-US" sz="1600" dirty="0" smtClean="0"/>
              <a:t>, how fast is the error growing or shrinking.</a:t>
            </a:r>
          </a:p>
          <a:p>
            <a:endParaRPr lang="en-US" sz="1600" dirty="0"/>
          </a:p>
          <a:p>
            <a:r>
              <a:rPr lang="en-US" sz="1600" dirty="0" smtClean="0"/>
              <a:t>If the error is growing over time, the Derivative Command will increase and provide a larger output command.</a:t>
            </a:r>
          </a:p>
          <a:p>
            <a:r>
              <a:rPr lang="en-US" sz="1600" dirty="0" smtClean="0"/>
              <a:t>If the error is shrinking over time, the Derivative Command will decrease and provide a smaller output command.</a:t>
            </a:r>
          </a:p>
          <a:p>
            <a:endParaRPr lang="en-US" sz="1600" dirty="0"/>
          </a:p>
          <a:p>
            <a:r>
              <a:rPr lang="en-US" sz="1600" dirty="0" smtClean="0"/>
              <a:t>Serves to make the system more responsive to a suddenly growing error and stabilizes the system around a constant target value.  </a:t>
            </a:r>
          </a:p>
        </p:txBody>
      </p:sp>
      <p:pic>
        <p:nvPicPr>
          <p:cNvPr id="22" name="Picture 21"/>
          <p:cNvPicPr>
            <a:picLocks noChangeAspect="1"/>
          </p:cNvPicPr>
          <p:nvPr/>
        </p:nvPicPr>
        <p:blipFill>
          <a:blip r:embed="rId2"/>
          <a:stretch>
            <a:fillRect/>
          </a:stretch>
        </p:blipFill>
        <p:spPr>
          <a:xfrm>
            <a:off x="4380327" y="4909294"/>
            <a:ext cx="468104" cy="468104"/>
          </a:xfrm>
          <a:prstGeom prst="rect">
            <a:avLst/>
          </a:prstGeom>
        </p:spPr>
      </p:pic>
      <p:pic>
        <p:nvPicPr>
          <p:cNvPr id="27" name="Picture 26"/>
          <p:cNvPicPr>
            <a:picLocks noChangeAspect="1"/>
          </p:cNvPicPr>
          <p:nvPr/>
        </p:nvPicPr>
        <p:blipFill>
          <a:blip r:embed="rId3"/>
          <a:stretch>
            <a:fillRect/>
          </a:stretch>
        </p:blipFill>
        <p:spPr>
          <a:xfrm>
            <a:off x="7020177" y="5181260"/>
            <a:ext cx="665902" cy="665902"/>
          </a:xfrm>
          <a:prstGeom prst="rect">
            <a:avLst/>
          </a:prstGeom>
        </p:spPr>
      </p:pic>
      <p:cxnSp>
        <p:nvCxnSpPr>
          <p:cNvPr id="31" name="Straight Arrow Connector 30"/>
          <p:cNvCxnSpPr/>
          <p:nvPr/>
        </p:nvCxnSpPr>
        <p:spPr>
          <a:xfrm>
            <a:off x="1718459" y="5619435"/>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854014" y="5810154"/>
            <a:ext cx="10240" cy="61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079208" y="5632202"/>
            <a:ext cx="1864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654097" y="5584842"/>
            <a:ext cx="955711" cy="261610"/>
          </a:xfrm>
          <a:prstGeom prst="rect">
            <a:avLst/>
          </a:prstGeom>
          <a:noFill/>
        </p:spPr>
        <p:txBody>
          <a:bodyPr wrap="none" rtlCol="0">
            <a:spAutoFit/>
          </a:bodyPr>
          <a:lstStyle/>
          <a:p>
            <a:r>
              <a:rPr lang="en-US" sz="1100" dirty="0" smtClean="0"/>
              <a:t>Desired RPM </a:t>
            </a:r>
            <a:endParaRPr lang="en-US" sz="1100" dirty="0"/>
          </a:p>
        </p:txBody>
      </p:sp>
      <p:cxnSp>
        <p:nvCxnSpPr>
          <p:cNvPr id="40" name="Straight Arrow Connector 39"/>
          <p:cNvCxnSpPr/>
          <p:nvPr/>
        </p:nvCxnSpPr>
        <p:spPr>
          <a:xfrm>
            <a:off x="2864254" y="6414768"/>
            <a:ext cx="7453733"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4"/>
          <a:stretch>
            <a:fillRect/>
          </a:stretch>
        </p:blipFill>
        <p:spPr>
          <a:xfrm>
            <a:off x="7601056" y="5083043"/>
            <a:ext cx="1149719" cy="1149719"/>
          </a:xfrm>
          <a:prstGeom prst="rect">
            <a:avLst/>
          </a:prstGeom>
        </p:spPr>
      </p:pic>
      <p:sp>
        <p:nvSpPr>
          <p:cNvPr id="42" name="Oval 41"/>
          <p:cNvSpPr/>
          <p:nvPr/>
        </p:nvSpPr>
        <p:spPr>
          <a:xfrm>
            <a:off x="2660291" y="5432933"/>
            <a:ext cx="387446" cy="373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734756" y="5608554"/>
            <a:ext cx="314325" cy="246221"/>
          </a:xfrm>
          <a:prstGeom prst="rect">
            <a:avLst/>
          </a:prstGeom>
          <a:noFill/>
        </p:spPr>
        <p:txBody>
          <a:bodyPr wrap="square" rtlCol="0">
            <a:spAutoFit/>
          </a:bodyPr>
          <a:lstStyle/>
          <a:p>
            <a:r>
              <a:rPr lang="en-US" sz="1000" dirty="0" smtClean="0"/>
              <a:t>+</a:t>
            </a:r>
            <a:endParaRPr lang="en-US" sz="1000" dirty="0"/>
          </a:p>
        </p:txBody>
      </p:sp>
      <p:sp>
        <p:nvSpPr>
          <p:cNvPr id="44" name="TextBox 43"/>
          <p:cNvSpPr txBox="1"/>
          <p:nvPr/>
        </p:nvSpPr>
        <p:spPr>
          <a:xfrm>
            <a:off x="2617588" y="5460114"/>
            <a:ext cx="314325" cy="307777"/>
          </a:xfrm>
          <a:prstGeom prst="rect">
            <a:avLst/>
          </a:prstGeom>
          <a:noFill/>
        </p:spPr>
        <p:txBody>
          <a:bodyPr wrap="square" rtlCol="0">
            <a:spAutoFit/>
          </a:bodyPr>
          <a:lstStyle/>
          <a:p>
            <a:r>
              <a:rPr lang="en-US" sz="1400" dirty="0"/>
              <a:t>-</a:t>
            </a:r>
          </a:p>
        </p:txBody>
      </p:sp>
      <p:cxnSp>
        <p:nvCxnSpPr>
          <p:cNvPr id="45" name="Straight Arrow Connector 44"/>
          <p:cNvCxnSpPr/>
          <p:nvPr/>
        </p:nvCxnSpPr>
        <p:spPr>
          <a:xfrm>
            <a:off x="3047737" y="5617187"/>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065190" y="5608554"/>
            <a:ext cx="809837" cy="261610"/>
          </a:xfrm>
          <a:prstGeom prst="rect">
            <a:avLst/>
          </a:prstGeom>
          <a:noFill/>
        </p:spPr>
        <p:txBody>
          <a:bodyPr wrap="none" rtlCol="0">
            <a:spAutoFit/>
          </a:bodyPr>
          <a:lstStyle/>
          <a:p>
            <a:r>
              <a:rPr lang="en-US" sz="1100" dirty="0" smtClean="0"/>
              <a:t>RPM Error </a:t>
            </a:r>
            <a:endParaRPr lang="en-US" sz="1100" dirty="0"/>
          </a:p>
        </p:txBody>
      </p:sp>
      <p:sp>
        <p:nvSpPr>
          <p:cNvPr id="47" name="TextBox 46"/>
          <p:cNvSpPr txBox="1"/>
          <p:nvPr/>
        </p:nvSpPr>
        <p:spPr>
          <a:xfrm>
            <a:off x="5271452" y="5617187"/>
            <a:ext cx="1154483" cy="261610"/>
          </a:xfrm>
          <a:prstGeom prst="rect">
            <a:avLst/>
          </a:prstGeom>
          <a:noFill/>
        </p:spPr>
        <p:txBody>
          <a:bodyPr wrap="none" rtlCol="0">
            <a:spAutoFit/>
          </a:bodyPr>
          <a:lstStyle/>
          <a:p>
            <a:r>
              <a:rPr lang="en-US" sz="1100" dirty="0" smtClean="0"/>
              <a:t>PWM Command </a:t>
            </a:r>
            <a:endParaRPr lang="en-US" sz="1100" dirty="0"/>
          </a:p>
        </p:txBody>
      </p:sp>
      <p:sp>
        <p:nvSpPr>
          <p:cNvPr id="48" name="Rounded Rectangle 47"/>
          <p:cNvSpPr/>
          <p:nvPr/>
        </p:nvSpPr>
        <p:spPr>
          <a:xfrm>
            <a:off x="3989569" y="5336382"/>
            <a:ext cx="1089639" cy="585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Software Controller</a:t>
            </a:r>
          </a:p>
          <a:p>
            <a:pPr algn="ctr"/>
            <a:r>
              <a:rPr lang="en-US" sz="1200" dirty="0" smtClean="0"/>
              <a:t>Block</a:t>
            </a:r>
            <a:endParaRPr lang="en-US" sz="1200" dirty="0"/>
          </a:p>
        </p:txBody>
      </p:sp>
      <p:pic>
        <p:nvPicPr>
          <p:cNvPr id="49" name="Picture 48"/>
          <p:cNvPicPr>
            <a:picLocks noChangeAspect="1"/>
          </p:cNvPicPr>
          <p:nvPr/>
        </p:nvPicPr>
        <p:blipFill>
          <a:blip r:embed="rId5"/>
          <a:stretch>
            <a:fillRect/>
          </a:stretch>
        </p:blipFill>
        <p:spPr>
          <a:xfrm>
            <a:off x="8737489" y="5263288"/>
            <a:ext cx="617823" cy="617823"/>
          </a:xfrm>
          <a:prstGeom prst="rect">
            <a:avLst/>
          </a:prstGeom>
        </p:spPr>
      </p:pic>
      <p:cxnSp>
        <p:nvCxnSpPr>
          <p:cNvPr id="50" name="Straight Arrow Connector 49"/>
          <p:cNvCxnSpPr/>
          <p:nvPr/>
        </p:nvCxnSpPr>
        <p:spPr>
          <a:xfrm>
            <a:off x="10317987" y="5584842"/>
            <a:ext cx="0" cy="82992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49848" y="6446403"/>
            <a:ext cx="878767" cy="261610"/>
          </a:xfrm>
          <a:prstGeom prst="rect">
            <a:avLst/>
          </a:prstGeom>
          <a:noFill/>
        </p:spPr>
        <p:txBody>
          <a:bodyPr wrap="none" rtlCol="0">
            <a:spAutoFit/>
          </a:bodyPr>
          <a:lstStyle/>
          <a:p>
            <a:r>
              <a:rPr lang="en-US" sz="1100" dirty="0" smtClean="0"/>
              <a:t>Actual RPM </a:t>
            </a:r>
            <a:endParaRPr lang="en-US" sz="1100" dirty="0"/>
          </a:p>
        </p:txBody>
      </p:sp>
      <p:sp>
        <p:nvSpPr>
          <p:cNvPr id="52" name="Rounded Rectangle 51"/>
          <p:cNvSpPr/>
          <p:nvPr/>
        </p:nvSpPr>
        <p:spPr>
          <a:xfrm>
            <a:off x="6950869" y="5090195"/>
            <a:ext cx="2614612" cy="945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865865" y="4859639"/>
            <a:ext cx="787395" cy="261610"/>
          </a:xfrm>
          <a:prstGeom prst="rect">
            <a:avLst/>
          </a:prstGeom>
          <a:noFill/>
        </p:spPr>
        <p:txBody>
          <a:bodyPr wrap="none" rtlCol="0">
            <a:spAutoFit/>
          </a:bodyPr>
          <a:lstStyle/>
          <a:p>
            <a:r>
              <a:rPr lang="en-US" sz="1100" dirty="0" smtClean="0"/>
              <a:t>The ‘Plant’</a:t>
            </a:r>
            <a:endParaRPr lang="en-US" sz="1100" dirty="0"/>
          </a:p>
        </p:txBody>
      </p:sp>
      <p:cxnSp>
        <p:nvCxnSpPr>
          <p:cNvPr id="54" name="Straight Arrow Connector 53"/>
          <p:cNvCxnSpPr/>
          <p:nvPr/>
        </p:nvCxnSpPr>
        <p:spPr>
          <a:xfrm>
            <a:off x="9565481" y="5596487"/>
            <a:ext cx="1335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894351" y="5366370"/>
            <a:ext cx="878767" cy="261610"/>
          </a:xfrm>
          <a:prstGeom prst="rect">
            <a:avLst/>
          </a:prstGeom>
          <a:noFill/>
        </p:spPr>
        <p:txBody>
          <a:bodyPr wrap="none" rtlCol="0">
            <a:spAutoFit/>
          </a:bodyPr>
          <a:lstStyle/>
          <a:p>
            <a:r>
              <a:rPr lang="en-US" sz="1100" dirty="0" smtClean="0"/>
              <a:t>Actual RPM </a:t>
            </a:r>
            <a:endParaRPr lang="en-US" sz="1100" dirty="0"/>
          </a:p>
        </p:txBody>
      </p:sp>
    </p:spTree>
    <p:extLst>
      <p:ext uri="{BB962C8B-B14F-4D97-AF65-F5344CB8AC3E}">
        <p14:creationId xmlns:p14="http://schemas.microsoft.com/office/powerpoint/2010/main" val="38286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6071" y="530352"/>
            <a:ext cx="11232547" cy="4801314"/>
          </a:xfrm>
          <a:prstGeom prst="rect">
            <a:avLst/>
          </a:prstGeom>
          <a:noFill/>
        </p:spPr>
        <p:txBody>
          <a:bodyPr wrap="square" rtlCol="0">
            <a:spAutoFit/>
          </a:bodyPr>
          <a:lstStyle/>
          <a:p>
            <a:pPr algn="ctr"/>
            <a:r>
              <a:rPr lang="en-US" b="1" dirty="0" smtClean="0"/>
              <a:t>General Notes</a:t>
            </a:r>
          </a:p>
          <a:p>
            <a:pPr algn="ctr"/>
            <a:endParaRPr lang="en-US" sz="1600" b="1" dirty="0"/>
          </a:p>
          <a:p>
            <a:r>
              <a:rPr lang="en-US" sz="1600" dirty="0" smtClean="0"/>
              <a:t>You don’t have to use all three gains.   It is perfectly acceptable to have </a:t>
            </a:r>
            <a:r>
              <a:rPr lang="en-US" sz="1600" dirty="0" err="1" smtClean="0"/>
              <a:t>Kd</a:t>
            </a:r>
            <a:r>
              <a:rPr lang="en-US" sz="1600" dirty="0" smtClean="0"/>
              <a:t> or Ki set to zero  (a P, PD, or PI controller) if it gives you the desired performance.</a:t>
            </a:r>
          </a:p>
          <a:p>
            <a:endParaRPr lang="en-US" sz="1600" dirty="0"/>
          </a:p>
          <a:p>
            <a:r>
              <a:rPr lang="en-US" sz="1600" dirty="0" smtClean="0"/>
              <a:t>The controller is satisfactory when you get the system performance you are looking for.</a:t>
            </a:r>
          </a:p>
          <a:p>
            <a:endParaRPr lang="en-US" sz="1600" dirty="0" smtClean="0"/>
          </a:p>
          <a:p>
            <a:r>
              <a:rPr lang="en-US" sz="1600" dirty="0" smtClean="0"/>
              <a:t>The ‘Plant’ is part of the control loop, so if the plant changes (i.e., the friction or weight or ????) changes, then you’ll most likely have to retune the controller to the new plant </a:t>
            </a:r>
            <a:r>
              <a:rPr lang="en-US" sz="1600" dirty="0" err="1" smtClean="0"/>
              <a:t>charactistics</a:t>
            </a:r>
            <a:r>
              <a:rPr lang="en-US" sz="1600" dirty="0" smtClean="0"/>
              <a:t>.   (example, high/low gear in drivetrain)</a:t>
            </a:r>
          </a:p>
          <a:p>
            <a:endParaRPr lang="en-US" sz="1600" dirty="0"/>
          </a:p>
          <a:p>
            <a:r>
              <a:rPr lang="en-US" sz="1600" dirty="0" smtClean="0"/>
              <a:t>PID Controllers are just one type of software controller, there are many others (Sliding Mode, Linear Quadratic Regulator, etc.)</a:t>
            </a:r>
          </a:p>
          <a:p>
            <a:endParaRPr lang="en-US" sz="1600" dirty="0"/>
          </a:p>
          <a:p>
            <a:r>
              <a:rPr lang="en-US" sz="1600" dirty="0" smtClean="0"/>
              <a:t>PID Controllers work best when the plant is relatively linear in its response.  Meaning that it responds the same to control inputs over the full range of operation.   If it is highly nonlinear, you have 4 options:</a:t>
            </a:r>
          </a:p>
          <a:p>
            <a:r>
              <a:rPr lang="en-US" sz="1600" dirty="0"/>
              <a:t> </a:t>
            </a:r>
            <a:r>
              <a:rPr lang="en-US" sz="1600" dirty="0" smtClean="0"/>
              <a:t>     - Tune the PID so it works well in the area where will spend most time and accept degraded performance in the other areas</a:t>
            </a:r>
          </a:p>
          <a:p>
            <a:r>
              <a:rPr lang="en-US" sz="1600" dirty="0"/>
              <a:t> </a:t>
            </a:r>
            <a:r>
              <a:rPr lang="en-US" sz="1600" dirty="0" smtClean="0"/>
              <a:t>     - Add a Feed Forward algorithm to compensate for the non-linearity (more later on this...)</a:t>
            </a:r>
          </a:p>
          <a:p>
            <a:r>
              <a:rPr lang="en-US" sz="1600" dirty="0"/>
              <a:t> </a:t>
            </a:r>
            <a:r>
              <a:rPr lang="en-US" sz="1600" dirty="0" smtClean="0"/>
              <a:t>     - Make the gain factors a function of some value in the system (gain scheduling) to give different performance in different areas</a:t>
            </a:r>
          </a:p>
          <a:p>
            <a:r>
              <a:rPr lang="en-US" sz="1600" dirty="0"/>
              <a:t> </a:t>
            </a:r>
            <a:r>
              <a:rPr lang="en-US" sz="1600" dirty="0" smtClean="0"/>
              <a:t>     - Select a different type of controller that is better able to deal with nonlinearities in the plant.</a:t>
            </a:r>
            <a:endParaRPr lang="en-US" sz="1600" dirty="0"/>
          </a:p>
          <a:p>
            <a:endParaRPr lang="en-US" sz="1600" dirty="0" smtClean="0"/>
          </a:p>
        </p:txBody>
      </p:sp>
      <p:pic>
        <p:nvPicPr>
          <p:cNvPr id="22" name="Picture 21"/>
          <p:cNvPicPr>
            <a:picLocks noChangeAspect="1"/>
          </p:cNvPicPr>
          <p:nvPr/>
        </p:nvPicPr>
        <p:blipFill>
          <a:blip r:embed="rId2"/>
          <a:stretch>
            <a:fillRect/>
          </a:stretch>
        </p:blipFill>
        <p:spPr>
          <a:xfrm>
            <a:off x="4380327" y="5016454"/>
            <a:ext cx="468104" cy="468104"/>
          </a:xfrm>
          <a:prstGeom prst="rect">
            <a:avLst/>
          </a:prstGeom>
        </p:spPr>
      </p:pic>
      <p:pic>
        <p:nvPicPr>
          <p:cNvPr id="27" name="Picture 26"/>
          <p:cNvPicPr>
            <a:picLocks noChangeAspect="1"/>
          </p:cNvPicPr>
          <p:nvPr/>
        </p:nvPicPr>
        <p:blipFill>
          <a:blip r:embed="rId3"/>
          <a:stretch>
            <a:fillRect/>
          </a:stretch>
        </p:blipFill>
        <p:spPr>
          <a:xfrm>
            <a:off x="7020177" y="5288420"/>
            <a:ext cx="665902" cy="665902"/>
          </a:xfrm>
          <a:prstGeom prst="rect">
            <a:avLst/>
          </a:prstGeom>
        </p:spPr>
      </p:pic>
      <p:cxnSp>
        <p:nvCxnSpPr>
          <p:cNvPr id="31" name="Straight Arrow Connector 30"/>
          <p:cNvCxnSpPr/>
          <p:nvPr/>
        </p:nvCxnSpPr>
        <p:spPr>
          <a:xfrm>
            <a:off x="1718459" y="5726595"/>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854014" y="5917314"/>
            <a:ext cx="10240" cy="61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079208" y="5739362"/>
            <a:ext cx="1864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654097" y="5692002"/>
            <a:ext cx="955711" cy="261610"/>
          </a:xfrm>
          <a:prstGeom prst="rect">
            <a:avLst/>
          </a:prstGeom>
          <a:noFill/>
        </p:spPr>
        <p:txBody>
          <a:bodyPr wrap="none" rtlCol="0">
            <a:spAutoFit/>
          </a:bodyPr>
          <a:lstStyle/>
          <a:p>
            <a:r>
              <a:rPr lang="en-US" sz="1100" dirty="0" smtClean="0"/>
              <a:t>Desired RPM </a:t>
            </a:r>
            <a:endParaRPr lang="en-US" sz="1100" dirty="0"/>
          </a:p>
        </p:txBody>
      </p:sp>
      <p:cxnSp>
        <p:nvCxnSpPr>
          <p:cNvPr id="40" name="Straight Arrow Connector 39"/>
          <p:cNvCxnSpPr/>
          <p:nvPr/>
        </p:nvCxnSpPr>
        <p:spPr>
          <a:xfrm>
            <a:off x="2864254" y="6521928"/>
            <a:ext cx="7453733"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4"/>
          <a:stretch>
            <a:fillRect/>
          </a:stretch>
        </p:blipFill>
        <p:spPr>
          <a:xfrm>
            <a:off x="7601056" y="5190203"/>
            <a:ext cx="1149719" cy="1149719"/>
          </a:xfrm>
          <a:prstGeom prst="rect">
            <a:avLst/>
          </a:prstGeom>
        </p:spPr>
      </p:pic>
      <p:sp>
        <p:nvSpPr>
          <p:cNvPr id="42" name="Oval 41"/>
          <p:cNvSpPr/>
          <p:nvPr/>
        </p:nvSpPr>
        <p:spPr>
          <a:xfrm>
            <a:off x="2660291" y="5540093"/>
            <a:ext cx="387446" cy="373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734756" y="5715714"/>
            <a:ext cx="314325" cy="246221"/>
          </a:xfrm>
          <a:prstGeom prst="rect">
            <a:avLst/>
          </a:prstGeom>
          <a:noFill/>
        </p:spPr>
        <p:txBody>
          <a:bodyPr wrap="square" rtlCol="0">
            <a:spAutoFit/>
          </a:bodyPr>
          <a:lstStyle/>
          <a:p>
            <a:r>
              <a:rPr lang="en-US" sz="1000" dirty="0" smtClean="0"/>
              <a:t>+</a:t>
            </a:r>
            <a:endParaRPr lang="en-US" sz="1000" dirty="0"/>
          </a:p>
        </p:txBody>
      </p:sp>
      <p:sp>
        <p:nvSpPr>
          <p:cNvPr id="44" name="TextBox 43"/>
          <p:cNvSpPr txBox="1"/>
          <p:nvPr/>
        </p:nvSpPr>
        <p:spPr>
          <a:xfrm>
            <a:off x="2617588" y="5567274"/>
            <a:ext cx="314325" cy="307777"/>
          </a:xfrm>
          <a:prstGeom prst="rect">
            <a:avLst/>
          </a:prstGeom>
          <a:noFill/>
        </p:spPr>
        <p:txBody>
          <a:bodyPr wrap="square" rtlCol="0">
            <a:spAutoFit/>
          </a:bodyPr>
          <a:lstStyle/>
          <a:p>
            <a:r>
              <a:rPr lang="en-US" sz="1400" dirty="0"/>
              <a:t>-</a:t>
            </a:r>
          </a:p>
        </p:txBody>
      </p:sp>
      <p:cxnSp>
        <p:nvCxnSpPr>
          <p:cNvPr id="45" name="Straight Arrow Connector 44"/>
          <p:cNvCxnSpPr/>
          <p:nvPr/>
        </p:nvCxnSpPr>
        <p:spPr>
          <a:xfrm>
            <a:off x="3047737" y="5724347"/>
            <a:ext cx="94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065190" y="5715714"/>
            <a:ext cx="809837" cy="261610"/>
          </a:xfrm>
          <a:prstGeom prst="rect">
            <a:avLst/>
          </a:prstGeom>
          <a:noFill/>
        </p:spPr>
        <p:txBody>
          <a:bodyPr wrap="none" rtlCol="0">
            <a:spAutoFit/>
          </a:bodyPr>
          <a:lstStyle/>
          <a:p>
            <a:r>
              <a:rPr lang="en-US" sz="1100" dirty="0" smtClean="0"/>
              <a:t>RPM Error </a:t>
            </a:r>
            <a:endParaRPr lang="en-US" sz="1100" dirty="0"/>
          </a:p>
        </p:txBody>
      </p:sp>
      <p:sp>
        <p:nvSpPr>
          <p:cNvPr id="47" name="TextBox 46"/>
          <p:cNvSpPr txBox="1"/>
          <p:nvPr/>
        </p:nvSpPr>
        <p:spPr>
          <a:xfrm>
            <a:off x="5271452" y="5724347"/>
            <a:ext cx="1154483" cy="261610"/>
          </a:xfrm>
          <a:prstGeom prst="rect">
            <a:avLst/>
          </a:prstGeom>
          <a:noFill/>
        </p:spPr>
        <p:txBody>
          <a:bodyPr wrap="none" rtlCol="0">
            <a:spAutoFit/>
          </a:bodyPr>
          <a:lstStyle/>
          <a:p>
            <a:r>
              <a:rPr lang="en-US" sz="1100" dirty="0" smtClean="0"/>
              <a:t>PWM Command </a:t>
            </a:r>
            <a:endParaRPr lang="en-US" sz="1100" dirty="0"/>
          </a:p>
        </p:txBody>
      </p:sp>
      <p:sp>
        <p:nvSpPr>
          <p:cNvPr id="48" name="Rounded Rectangle 47"/>
          <p:cNvSpPr/>
          <p:nvPr/>
        </p:nvSpPr>
        <p:spPr>
          <a:xfrm>
            <a:off x="3989569" y="5443542"/>
            <a:ext cx="1089639" cy="585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Software Controller</a:t>
            </a:r>
          </a:p>
          <a:p>
            <a:pPr algn="ctr"/>
            <a:r>
              <a:rPr lang="en-US" sz="1200" dirty="0" smtClean="0"/>
              <a:t>Block</a:t>
            </a:r>
            <a:endParaRPr lang="en-US" sz="1200" dirty="0"/>
          </a:p>
        </p:txBody>
      </p:sp>
      <p:pic>
        <p:nvPicPr>
          <p:cNvPr id="49" name="Picture 48"/>
          <p:cNvPicPr>
            <a:picLocks noChangeAspect="1"/>
          </p:cNvPicPr>
          <p:nvPr/>
        </p:nvPicPr>
        <p:blipFill>
          <a:blip r:embed="rId5"/>
          <a:stretch>
            <a:fillRect/>
          </a:stretch>
        </p:blipFill>
        <p:spPr>
          <a:xfrm>
            <a:off x="8737489" y="5370448"/>
            <a:ext cx="617823" cy="617823"/>
          </a:xfrm>
          <a:prstGeom prst="rect">
            <a:avLst/>
          </a:prstGeom>
        </p:spPr>
      </p:pic>
      <p:cxnSp>
        <p:nvCxnSpPr>
          <p:cNvPr id="50" name="Straight Arrow Connector 49"/>
          <p:cNvCxnSpPr/>
          <p:nvPr/>
        </p:nvCxnSpPr>
        <p:spPr>
          <a:xfrm>
            <a:off x="10317987" y="5692002"/>
            <a:ext cx="0" cy="82992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49848" y="6553563"/>
            <a:ext cx="878767" cy="261610"/>
          </a:xfrm>
          <a:prstGeom prst="rect">
            <a:avLst/>
          </a:prstGeom>
          <a:noFill/>
        </p:spPr>
        <p:txBody>
          <a:bodyPr wrap="none" rtlCol="0">
            <a:spAutoFit/>
          </a:bodyPr>
          <a:lstStyle/>
          <a:p>
            <a:r>
              <a:rPr lang="en-US" sz="1100" dirty="0" smtClean="0"/>
              <a:t>Actual RPM </a:t>
            </a:r>
            <a:endParaRPr lang="en-US" sz="1100" dirty="0"/>
          </a:p>
        </p:txBody>
      </p:sp>
      <p:sp>
        <p:nvSpPr>
          <p:cNvPr id="52" name="Rounded Rectangle 51"/>
          <p:cNvSpPr/>
          <p:nvPr/>
        </p:nvSpPr>
        <p:spPr>
          <a:xfrm>
            <a:off x="6950869" y="5197355"/>
            <a:ext cx="2614612" cy="945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865865" y="4966799"/>
            <a:ext cx="787395" cy="261610"/>
          </a:xfrm>
          <a:prstGeom prst="rect">
            <a:avLst/>
          </a:prstGeom>
          <a:noFill/>
        </p:spPr>
        <p:txBody>
          <a:bodyPr wrap="none" rtlCol="0">
            <a:spAutoFit/>
          </a:bodyPr>
          <a:lstStyle/>
          <a:p>
            <a:r>
              <a:rPr lang="en-US" sz="1100" dirty="0" smtClean="0"/>
              <a:t>The ‘Plant’</a:t>
            </a:r>
            <a:endParaRPr lang="en-US" sz="1100" dirty="0"/>
          </a:p>
        </p:txBody>
      </p:sp>
      <p:cxnSp>
        <p:nvCxnSpPr>
          <p:cNvPr id="54" name="Straight Arrow Connector 53"/>
          <p:cNvCxnSpPr/>
          <p:nvPr/>
        </p:nvCxnSpPr>
        <p:spPr>
          <a:xfrm>
            <a:off x="9565481" y="5703647"/>
            <a:ext cx="1335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894351" y="5473530"/>
            <a:ext cx="878767" cy="261610"/>
          </a:xfrm>
          <a:prstGeom prst="rect">
            <a:avLst/>
          </a:prstGeom>
          <a:noFill/>
        </p:spPr>
        <p:txBody>
          <a:bodyPr wrap="none" rtlCol="0">
            <a:spAutoFit/>
          </a:bodyPr>
          <a:lstStyle/>
          <a:p>
            <a:r>
              <a:rPr lang="en-US" sz="1100" dirty="0" smtClean="0"/>
              <a:t>Actual RPM </a:t>
            </a:r>
            <a:endParaRPr lang="en-US" sz="1100" dirty="0"/>
          </a:p>
        </p:txBody>
      </p:sp>
    </p:spTree>
    <p:extLst>
      <p:ext uri="{BB962C8B-B14F-4D97-AF65-F5344CB8AC3E}">
        <p14:creationId xmlns:p14="http://schemas.microsoft.com/office/powerpoint/2010/main" val="282020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RS-232 Port</a:t>
            </a:r>
          </a:p>
          <a:p>
            <a:endParaRPr lang="en-US" sz="1200" dirty="0"/>
          </a:p>
          <a:p>
            <a:endParaRPr lang="en-US" sz="1200" dirty="0" smtClean="0"/>
          </a:p>
        </p:txBody>
      </p:sp>
      <p:sp>
        <p:nvSpPr>
          <p:cNvPr id="3" name="Rectangle 2"/>
          <p:cNvSpPr/>
          <p:nvPr/>
        </p:nvSpPr>
        <p:spPr>
          <a:xfrm>
            <a:off x="1557337" y="1156753"/>
            <a:ext cx="350043" cy="271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2123658"/>
          </a:xfrm>
          <a:prstGeom prst="rect">
            <a:avLst/>
          </a:prstGeom>
          <a:noFill/>
        </p:spPr>
        <p:txBody>
          <a:bodyPr wrap="square" rtlCol="0">
            <a:spAutoFit/>
          </a:bodyPr>
          <a:lstStyle/>
          <a:p>
            <a:r>
              <a:rPr lang="en-US" sz="1200" dirty="0" smtClean="0"/>
              <a:t>RS-232 is a serial communications protocol used to connect two digital devices.</a:t>
            </a:r>
          </a:p>
          <a:p>
            <a:endParaRPr lang="en-US" sz="1200" dirty="0"/>
          </a:p>
          <a:p>
            <a:r>
              <a:rPr lang="en-US" sz="1200" dirty="0" smtClean="0"/>
              <a:t>First introduced in 1960</a:t>
            </a:r>
          </a:p>
          <a:p>
            <a:r>
              <a:rPr lang="en-US" sz="1200" dirty="0" smtClean="0"/>
              <a:t>Relatively slow communication rate (115,200 bits/second)</a:t>
            </a:r>
          </a:p>
          <a:p>
            <a:r>
              <a:rPr lang="en-US" sz="1200" dirty="0" smtClean="0"/>
              <a:t>Limited to point to point communication (two devices only)</a:t>
            </a:r>
          </a:p>
          <a:p>
            <a:endParaRPr lang="en-US" sz="1200" dirty="0" smtClean="0"/>
          </a:p>
          <a:p>
            <a:r>
              <a:rPr lang="en-US" sz="1200" dirty="0" smtClean="0"/>
              <a:t>TXD port (output) is connected to RXD (input) port on the other device (and vice versa)</a:t>
            </a:r>
          </a:p>
          <a:p>
            <a:r>
              <a:rPr lang="en-US" sz="1200" dirty="0" err="1" smtClean="0"/>
              <a:t>Gnd</a:t>
            </a:r>
            <a:r>
              <a:rPr lang="en-US" sz="1200" dirty="0" smtClean="0"/>
              <a:t> connects to </a:t>
            </a:r>
            <a:r>
              <a:rPr lang="en-US" sz="1200" dirty="0" err="1" smtClean="0"/>
              <a:t>Gnd</a:t>
            </a:r>
            <a:r>
              <a:rPr lang="en-US" sz="1200" dirty="0" smtClean="0"/>
              <a:t> on other device</a:t>
            </a:r>
            <a:endParaRPr lang="en-US" sz="1200" dirty="0"/>
          </a:p>
          <a:p>
            <a:endParaRPr lang="en-US" sz="1200" dirty="0"/>
          </a:p>
          <a:p>
            <a:r>
              <a:rPr lang="en-US" sz="1200" dirty="0" smtClean="0"/>
              <a:t>Used to </a:t>
            </a:r>
            <a:r>
              <a:rPr lang="en-US" sz="1200" dirty="0" smtClean="0"/>
              <a:t>communicate with a sensor or device that expects RS-232 communication</a:t>
            </a:r>
            <a:r>
              <a:rPr lang="en-US" sz="1200" b="1" dirty="0" smtClean="0"/>
              <a:t>.</a:t>
            </a:r>
            <a:endParaRPr lang="en-US" sz="1200" dirty="0" smtClean="0"/>
          </a:p>
          <a:p>
            <a:endParaRPr lang="en-US" sz="1200" dirty="0" smtClean="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190" y="4479991"/>
            <a:ext cx="3612193" cy="2141406"/>
          </a:xfrm>
          <a:prstGeom prst="rect">
            <a:avLst/>
          </a:prstGeom>
        </p:spPr>
      </p:pic>
    </p:spTree>
    <p:extLst>
      <p:ext uri="{BB962C8B-B14F-4D97-AF65-F5344CB8AC3E}">
        <p14:creationId xmlns:p14="http://schemas.microsoft.com/office/powerpoint/2010/main" val="250721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I</a:t>
            </a:r>
            <a:r>
              <a:rPr lang="en-US" baseline="30000" dirty="0" smtClean="0">
                <a:solidFill>
                  <a:srgbClr val="FF0000"/>
                </a:solidFill>
              </a:rPr>
              <a:t>2</a:t>
            </a:r>
            <a:r>
              <a:rPr lang="en-US" dirty="0" smtClean="0">
                <a:solidFill>
                  <a:srgbClr val="FF0000"/>
                </a:solidFill>
              </a:rPr>
              <a:t>C Port</a:t>
            </a:r>
          </a:p>
          <a:p>
            <a:endParaRPr lang="en-US" sz="1200" dirty="0"/>
          </a:p>
          <a:p>
            <a:endParaRPr lang="en-US" sz="1200" dirty="0" smtClean="0"/>
          </a:p>
        </p:txBody>
      </p:sp>
      <p:sp>
        <p:nvSpPr>
          <p:cNvPr id="3" name="Rectangle 2"/>
          <p:cNvSpPr/>
          <p:nvPr/>
        </p:nvSpPr>
        <p:spPr>
          <a:xfrm>
            <a:off x="1571624" y="956192"/>
            <a:ext cx="350043" cy="271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2677656"/>
          </a:xfrm>
          <a:prstGeom prst="rect">
            <a:avLst/>
          </a:prstGeom>
          <a:noFill/>
        </p:spPr>
        <p:txBody>
          <a:bodyPr wrap="square" rtlCol="0">
            <a:spAutoFit/>
          </a:bodyPr>
          <a:lstStyle/>
          <a:p>
            <a:r>
              <a:rPr lang="en-US" sz="1200" dirty="0" smtClean="0"/>
              <a:t>Inter-Integrated Circuit (I</a:t>
            </a:r>
            <a:r>
              <a:rPr lang="en-US" sz="1200" baseline="30000" dirty="0" smtClean="0"/>
              <a:t>2</a:t>
            </a:r>
            <a:r>
              <a:rPr lang="en-US" sz="1200" dirty="0" smtClean="0"/>
              <a:t>C) serial communications port</a:t>
            </a:r>
          </a:p>
          <a:p>
            <a:endParaRPr lang="en-US" sz="1200" dirty="0" smtClean="0"/>
          </a:p>
          <a:p>
            <a:r>
              <a:rPr lang="en-US" sz="1200" dirty="0" smtClean="0"/>
              <a:t>Serial communications protocol that allows one primary module to communicate (send &amp; receive) data to multiple secondary modules.   Each secondary module has a unique ID and only receives and responds to messages addressed to that ID.</a:t>
            </a:r>
          </a:p>
          <a:p>
            <a:endParaRPr lang="en-US" sz="1200" dirty="0"/>
          </a:p>
          <a:p>
            <a:r>
              <a:rPr lang="en-US" sz="1200" dirty="0" smtClean="0"/>
              <a:t>Moderate Communication Speeds: 400 kHz</a:t>
            </a:r>
          </a:p>
          <a:p>
            <a:endParaRPr lang="en-US" sz="1200" dirty="0"/>
          </a:p>
          <a:p>
            <a:r>
              <a:rPr lang="en-US" sz="1200" dirty="0" smtClean="0"/>
              <a:t>SDA (Serial Data) pin is connected to SDA pin on all modules on network</a:t>
            </a:r>
          </a:p>
          <a:p>
            <a:r>
              <a:rPr lang="en-US" sz="1200" dirty="0" smtClean="0"/>
              <a:t>SCL (Serial Clock) pin is connected to SCL pin on all modules on network</a:t>
            </a:r>
          </a:p>
          <a:p>
            <a:r>
              <a:rPr lang="en-US" sz="1200" dirty="0" smtClean="0"/>
              <a:t>GND and 3.3V lines can be used to power other devices on network</a:t>
            </a:r>
            <a:r>
              <a:rPr lang="en-US" sz="1200" dirty="0" smtClean="0"/>
              <a:t>.</a:t>
            </a:r>
          </a:p>
          <a:p>
            <a:endParaRPr lang="en-US" sz="1200" dirty="0"/>
          </a:p>
          <a:p>
            <a:r>
              <a:rPr lang="en-US" sz="1200" dirty="0"/>
              <a:t>Used to communicate with a </a:t>
            </a:r>
            <a:r>
              <a:rPr lang="en-US" sz="1200" dirty="0" smtClean="0"/>
              <a:t>sensors </a:t>
            </a:r>
            <a:r>
              <a:rPr lang="en-US" sz="1200" dirty="0"/>
              <a:t>or </a:t>
            </a:r>
            <a:r>
              <a:rPr lang="en-US" sz="1200" dirty="0" smtClean="0"/>
              <a:t>devices </a:t>
            </a:r>
            <a:r>
              <a:rPr lang="en-US" sz="1200" dirty="0"/>
              <a:t>that </a:t>
            </a:r>
            <a:r>
              <a:rPr lang="en-US" sz="1200" dirty="0" smtClean="0"/>
              <a:t>expect I</a:t>
            </a:r>
            <a:r>
              <a:rPr lang="en-US" sz="1200" baseline="30000" dirty="0" smtClean="0"/>
              <a:t>2</a:t>
            </a:r>
            <a:r>
              <a:rPr lang="en-US" sz="1200" dirty="0" smtClean="0"/>
              <a:t>C </a:t>
            </a:r>
            <a:r>
              <a:rPr lang="en-US" sz="1200" dirty="0"/>
              <a:t>communication</a:t>
            </a:r>
            <a:r>
              <a:rPr lang="en-US" sz="1200" b="1" dirty="0"/>
              <a:t>.</a:t>
            </a:r>
            <a:endParaRPr lang="en-US" sz="1200" dirty="0"/>
          </a:p>
          <a:p>
            <a:endParaRPr lang="en-US" sz="1200"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87" y="4464755"/>
            <a:ext cx="3558848" cy="2057578"/>
          </a:xfrm>
          <a:prstGeom prst="rect">
            <a:avLst/>
          </a:prstGeom>
        </p:spPr>
      </p:pic>
    </p:spTree>
    <p:extLst>
      <p:ext uri="{BB962C8B-B14F-4D97-AF65-F5344CB8AC3E}">
        <p14:creationId xmlns:p14="http://schemas.microsoft.com/office/powerpoint/2010/main" val="382636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Controller Area Network (CAN) Port</a:t>
            </a:r>
          </a:p>
          <a:p>
            <a:endParaRPr lang="en-US" sz="1200" dirty="0"/>
          </a:p>
          <a:p>
            <a:endParaRPr lang="en-US" sz="1200" dirty="0" smtClean="0"/>
          </a:p>
        </p:txBody>
      </p:sp>
      <p:sp>
        <p:nvSpPr>
          <p:cNvPr id="3" name="Rectangle 2"/>
          <p:cNvSpPr/>
          <p:nvPr/>
        </p:nvSpPr>
        <p:spPr>
          <a:xfrm>
            <a:off x="1571624" y="722859"/>
            <a:ext cx="350043" cy="271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3416320"/>
          </a:xfrm>
          <a:prstGeom prst="rect">
            <a:avLst/>
          </a:prstGeom>
          <a:noFill/>
        </p:spPr>
        <p:txBody>
          <a:bodyPr wrap="square" rtlCol="0">
            <a:spAutoFit/>
          </a:bodyPr>
          <a:lstStyle/>
          <a:p>
            <a:r>
              <a:rPr lang="en-US" sz="1200" dirty="0" smtClean="0"/>
              <a:t>Controller Area Network (CAN) serial communications port</a:t>
            </a:r>
          </a:p>
          <a:p>
            <a:endParaRPr lang="en-US" sz="1200" dirty="0" smtClean="0"/>
          </a:p>
          <a:p>
            <a:r>
              <a:rPr lang="en-US" sz="1200" dirty="0" smtClean="0"/>
              <a:t>Serial communications protocol that allows communication between modules.  Multi-Master with automatic conflict resolution. Modules only </a:t>
            </a:r>
            <a:r>
              <a:rPr lang="en-US" sz="1200" dirty="0" smtClean="0"/>
              <a:t>receive messages </a:t>
            </a:r>
            <a:r>
              <a:rPr lang="en-US" sz="1200" dirty="0" smtClean="0"/>
              <a:t>addressed to them.</a:t>
            </a:r>
          </a:p>
          <a:p>
            <a:endParaRPr lang="en-US" sz="1200" dirty="0" smtClean="0"/>
          </a:p>
          <a:p>
            <a:r>
              <a:rPr lang="en-US" sz="1200" dirty="0" smtClean="0"/>
              <a:t>1Mbit/s data rates with high fault tolerance.</a:t>
            </a:r>
            <a:endParaRPr lang="en-US" sz="1200" dirty="0"/>
          </a:p>
          <a:p>
            <a:endParaRPr lang="en-US" sz="1200" dirty="0"/>
          </a:p>
          <a:p>
            <a:r>
              <a:rPr lang="en-US" sz="1200" dirty="0" smtClean="0"/>
              <a:t>Module addressing assigned by First based on device type and manufacturer.  If multiple devices of the same type and manufacturer are present on the bus, the device will have a selectable sequence number.</a:t>
            </a:r>
          </a:p>
          <a:p>
            <a:endParaRPr lang="en-US" sz="1200" dirty="0"/>
          </a:p>
          <a:p>
            <a:r>
              <a:rPr lang="en-US" sz="1200" dirty="0" smtClean="0"/>
              <a:t>CAN L pin is connected to CAN L pin on all modules on network</a:t>
            </a:r>
          </a:p>
          <a:p>
            <a:r>
              <a:rPr lang="en-US" sz="1200" dirty="0" smtClean="0"/>
              <a:t>CAN H pin is connected to CAN H pin on all modules on </a:t>
            </a:r>
            <a:r>
              <a:rPr lang="en-US" sz="1200" dirty="0" smtClean="0"/>
              <a:t>network</a:t>
            </a:r>
          </a:p>
          <a:p>
            <a:endParaRPr lang="en-US" sz="1200" dirty="0"/>
          </a:p>
          <a:p>
            <a:r>
              <a:rPr lang="en-US" sz="1200" dirty="0" smtClean="0"/>
              <a:t>Wiring should be daisy chained module to module.</a:t>
            </a:r>
          </a:p>
          <a:p>
            <a:endParaRPr lang="en-US" sz="1200" dirty="0"/>
          </a:p>
          <a:p>
            <a:r>
              <a:rPr lang="en-US" sz="1200" dirty="0"/>
              <a:t>Used to communicate with a sensors or devices that </a:t>
            </a:r>
            <a:r>
              <a:rPr lang="en-US" sz="1200" dirty="0" smtClean="0"/>
              <a:t>expect CAN </a:t>
            </a:r>
            <a:r>
              <a:rPr lang="en-US" sz="1200" dirty="0"/>
              <a:t>communication</a:t>
            </a:r>
            <a:r>
              <a:rPr lang="en-US" sz="1200" b="1" dirty="0"/>
              <a:t>.</a:t>
            </a:r>
            <a:endParaRPr lang="en-US" sz="1200" dirty="0"/>
          </a:p>
          <a:p>
            <a:endParaRPr lang="en-US" sz="1200" dirty="0" smtClean="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014" y="4622885"/>
            <a:ext cx="3612193" cy="1684166"/>
          </a:xfrm>
          <a:prstGeom prst="rect">
            <a:avLst/>
          </a:prstGeom>
        </p:spPr>
      </p:pic>
    </p:spTree>
    <p:extLst>
      <p:ext uri="{BB962C8B-B14F-4D97-AF65-F5344CB8AC3E}">
        <p14:creationId xmlns:p14="http://schemas.microsoft.com/office/powerpoint/2010/main" val="35016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Power Connector</a:t>
            </a:r>
          </a:p>
          <a:p>
            <a:endParaRPr lang="en-US" sz="1200" dirty="0"/>
          </a:p>
          <a:p>
            <a:endParaRPr lang="en-US" sz="1200" dirty="0" smtClean="0"/>
          </a:p>
        </p:txBody>
      </p:sp>
      <p:sp>
        <p:nvSpPr>
          <p:cNvPr id="3" name="Rectangle 2"/>
          <p:cNvSpPr/>
          <p:nvPr/>
        </p:nvSpPr>
        <p:spPr>
          <a:xfrm>
            <a:off x="1921667" y="489525"/>
            <a:ext cx="350043" cy="4605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3416320"/>
          </a:xfrm>
          <a:prstGeom prst="rect">
            <a:avLst/>
          </a:prstGeom>
          <a:noFill/>
        </p:spPr>
        <p:txBody>
          <a:bodyPr wrap="square" rtlCol="0">
            <a:spAutoFit/>
          </a:bodyPr>
          <a:lstStyle/>
          <a:p>
            <a:r>
              <a:rPr lang="en-US" sz="1200" dirty="0" smtClean="0"/>
              <a:t>Power connector to power the </a:t>
            </a:r>
            <a:r>
              <a:rPr lang="en-US" sz="1200" dirty="0" err="1" smtClean="0"/>
              <a:t>RoboRIO</a:t>
            </a:r>
            <a:r>
              <a:rPr lang="en-US" sz="1200" dirty="0" smtClean="0"/>
              <a:t> device</a:t>
            </a:r>
          </a:p>
          <a:p>
            <a:endParaRPr lang="en-US" sz="1200" dirty="0"/>
          </a:p>
          <a:p>
            <a:r>
              <a:rPr lang="en-US" sz="1200" dirty="0" smtClean="0"/>
              <a:t>V: +7 to 16 V</a:t>
            </a:r>
          </a:p>
          <a:p>
            <a:r>
              <a:rPr lang="en-US" sz="1200" dirty="0" smtClean="0"/>
              <a:t>C: Ground (batt -)</a:t>
            </a:r>
          </a:p>
          <a:p>
            <a:endParaRPr lang="en-US" sz="1200" dirty="0"/>
          </a:p>
          <a:p>
            <a:r>
              <a:rPr lang="en-US" sz="1200" dirty="0" smtClean="0"/>
              <a:t>Degradation with Voltage Drop:</a:t>
            </a:r>
          </a:p>
          <a:p>
            <a:r>
              <a:rPr lang="en-US" sz="1200" dirty="0" smtClean="0"/>
              <a:t>&gt;6.8V:  	 Full normal Function</a:t>
            </a:r>
          </a:p>
          <a:p>
            <a:r>
              <a:rPr lang="en-US" sz="1200" dirty="0" smtClean="0"/>
              <a:t>6.3 – 6.8V:	6V output rail voltage may droop</a:t>
            </a:r>
          </a:p>
          <a:p>
            <a:r>
              <a:rPr lang="en-US" sz="1200" dirty="0" smtClean="0"/>
              <a:t>4.5 – 6.3V:	Voltage output rails disabled</a:t>
            </a:r>
          </a:p>
          <a:p>
            <a:r>
              <a:rPr lang="en-US" sz="1200" dirty="0"/>
              <a:t> </a:t>
            </a:r>
            <a:r>
              <a:rPr lang="en-US" sz="1200" dirty="0" smtClean="0"/>
              <a:t>     	PWM outputs stop</a:t>
            </a:r>
          </a:p>
          <a:p>
            <a:r>
              <a:rPr lang="en-US" sz="1200" dirty="0"/>
              <a:t>	</a:t>
            </a:r>
            <a:r>
              <a:rPr lang="en-US" sz="1200" dirty="0" smtClean="0"/>
              <a:t>CAN Motor Controllers disabled</a:t>
            </a:r>
          </a:p>
          <a:p>
            <a:r>
              <a:rPr lang="en-US" sz="1200" dirty="0"/>
              <a:t>	</a:t>
            </a:r>
            <a:r>
              <a:rPr lang="en-US" sz="1200" dirty="0" smtClean="0"/>
              <a:t>Relay outputs low</a:t>
            </a:r>
          </a:p>
          <a:p>
            <a:r>
              <a:rPr lang="en-US" sz="1200" dirty="0"/>
              <a:t>	</a:t>
            </a:r>
            <a:r>
              <a:rPr lang="en-US" sz="1200" dirty="0" smtClean="0"/>
              <a:t>All Normal Communication networks continue operation</a:t>
            </a:r>
          </a:p>
          <a:p>
            <a:r>
              <a:rPr lang="en-US" sz="1200" dirty="0"/>
              <a:t>	</a:t>
            </a:r>
            <a:r>
              <a:rPr lang="en-US" sz="1200" dirty="0" smtClean="0"/>
              <a:t>Voltage must recover &gt;7.5V to resume normal operation</a:t>
            </a:r>
          </a:p>
          <a:p>
            <a:r>
              <a:rPr lang="en-US" sz="1200" dirty="0" smtClean="0"/>
              <a:t>&lt;4.5V:	Controller shuts down until voltage recovers above 4.65V</a:t>
            </a:r>
          </a:p>
          <a:p>
            <a:endParaRPr lang="en-US" sz="1200" dirty="0"/>
          </a:p>
          <a:p>
            <a:r>
              <a:rPr lang="en-US" sz="1200" dirty="0" smtClean="0"/>
              <a:t>	</a:t>
            </a:r>
          </a:p>
          <a:p>
            <a:endParaRPr lang="en-US" sz="1200"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297" y="4941051"/>
            <a:ext cx="2187130" cy="990686"/>
          </a:xfrm>
          <a:prstGeom prst="rect">
            <a:avLst/>
          </a:prstGeom>
        </p:spPr>
      </p:pic>
    </p:spTree>
    <p:extLst>
      <p:ext uri="{BB962C8B-B14F-4D97-AF65-F5344CB8AC3E}">
        <p14:creationId xmlns:p14="http://schemas.microsoft.com/office/powerpoint/2010/main" val="197500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USB Device Port</a:t>
            </a:r>
          </a:p>
          <a:p>
            <a:endParaRPr lang="en-US" sz="1200" dirty="0"/>
          </a:p>
          <a:p>
            <a:endParaRPr lang="en-US" sz="1200" dirty="0" smtClean="0"/>
          </a:p>
        </p:txBody>
      </p:sp>
      <p:sp>
        <p:nvSpPr>
          <p:cNvPr id="3" name="Rectangle 2"/>
          <p:cNvSpPr/>
          <p:nvPr/>
        </p:nvSpPr>
        <p:spPr>
          <a:xfrm>
            <a:off x="2228849" y="489526"/>
            <a:ext cx="350043" cy="4605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1200329"/>
          </a:xfrm>
          <a:prstGeom prst="rect">
            <a:avLst/>
          </a:prstGeom>
          <a:noFill/>
        </p:spPr>
        <p:txBody>
          <a:bodyPr wrap="square" rtlCol="0">
            <a:spAutoFit/>
          </a:bodyPr>
          <a:lstStyle/>
          <a:p>
            <a:r>
              <a:rPr lang="en-US" sz="1200" dirty="0" smtClean="0"/>
              <a:t>Used to connect </a:t>
            </a:r>
            <a:r>
              <a:rPr lang="en-US" sz="1200" dirty="0" err="1" smtClean="0"/>
              <a:t>RoboRIO</a:t>
            </a:r>
            <a:r>
              <a:rPr lang="en-US" sz="1200" dirty="0" smtClean="0"/>
              <a:t> to a computer to deploy and debug code.  </a:t>
            </a:r>
          </a:p>
          <a:p>
            <a:endParaRPr lang="en-US" sz="1200" dirty="0"/>
          </a:p>
          <a:p>
            <a:r>
              <a:rPr lang="en-US" sz="1200" dirty="0" smtClean="0"/>
              <a:t>USB </a:t>
            </a:r>
            <a:r>
              <a:rPr lang="en-US" sz="1200" dirty="0" smtClean="0"/>
              <a:t>2.0 Protocol</a:t>
            </a:r>
            <a:endParaRPr lang="en-US" sz="1200" dirty="0" smtClean="0"/>
          </a:p>
          <a:p>
            <a:endParaRPr lang="en-US" sz="1200" dirty="0"/>
          </a:p>
          <a:p>
            <a:r>
              <a:rPr lang="en-US" sz="1200" dirty="0" smtClean="0"/>
              <a:t>	</a:t>
            </a:r>
          </a:p>
          <a:p>
            <a:endParaRPr lang="en-US" sz="1200" dirty="0" smtClean="0"/>
          </a:p>
        </p:txBody>
      </p:sp>
    </p:spTree>
    <p:extLst>
      <p:ext uri="{BB962C8B-B14F-4D97-AF65-F5344CB8AC3E}">
        <p14:creationId xmlns:p14="http://schemas.microsoft.com/office/powerpoint/2010/main" val="413435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USB Host Ports</a:t>
            </a:r>
          </a:p>
          <a:p>
            <a:endParaRPr lang="en-US" sz="1200" dirty="0"/>
          </a:p>
          <a:p>
            <a:endParaRPr lang="en-US" sz="1200" dirty="0" smtClean="0"/>
          </a:p>
        </p:txBody>
      </p:sp>
      <p:sp>
        <p:nvSpPr>
          <p:cNvPr id="3" name="Rectangle 2"/>
          <p:cNvSpPr/>
          <p:nvPr/>
        </p:nvSpPr>
        <p:spPr>
          <a:xfrm>
            <a:off x="2678909" y="489526"/>
            <a:ext cx="350043" cy="4605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2308324"/>
          </a:xfrm>
          <a:prstGeom prst="rect">
            <a:avLst/>
          </a:prstGeom>
          <a:noFill/>
        </p:spPr>
        <p:txBody>
          <a:bodyPr wrap="square" rtlCol="0">
            <a:spAutoFit/>
          </a:bodyPr>
          <a:lstStyle/>
          <a:p>
            <a:r>
              <a:rPr lang="en-US" sz="1200" dirty="0" smtClean="0"/>
              <a:t>The NI </a:t>
            </a:r>
            <a:r>
              <a:rPr lang="en-US" sz="1200" dirty="0" err="1" smtClean="0"/>
              <a:t>roboRIO</a:t>
            </a:r>
            <a:r>
              <a:rPr lang="en-US" sz="1200" dirty="0" smtClean="0"/>
              <a:t> USB host port supports the following devices:</a:t>
            </a:r>
          </a:p>
          <a:p>
            <a:pPr marL="285750" indent="-171450"/>
            <a:r>
              <a:rPr lang="en-US" sz="1200" dirty="0" smtClean="0"/>
              <a:t>• Web cameras that conform to the USB Video Device Class (UVC) protocol.</a:t>
            </a:r>
          </a:p>
          <a:p>
            <a:pPr marL="228600" indent="-114300"/>
            <a:r>
              <a:rPr lang="en-US" sz="1200" dirty="0" smtClean="0"/>
              <a:t>• Machine vision cameras that conform to the USB3 Vision standard and are backward compatible with the USB 2.0 specification.</a:t>
            </a:r>
          </a:p>
          <a:p>
            <a:pPr marL="285750" indent="-171450"/>
            <a:r>
              <a:rPr lang="en-US" sz="1200" dirty="0" smtClean="0"/>
              <a:t>• Basler ace USB3 cameras.</a:t>
            </a:r>
          </a:p>
          <a:p>
            <a:pPr marL="285750" indent="-171450"/>
            <a:r>
              <a:rPr lang="en-US" sz="1200" dirty="0" smtClean="0"/>
              <a:t>• USB Flash drives.</a:t>
            </a:r>
          </a:p>
          <a:p>
            <a:pPr marL="285750" indent="-171450"/>
            <a:r>
              <a:rPr lang="en-US" sz="1200" dirty="0" smtClean="0"/>
              <a:t>• USB-to-IDE adapters formatted with FAT16 and FAT32 file systems.</a:t>
            </a:r>
          </a:p>
          <a:p>
            <a:endParaRPr lang="en-US" sz="1200" dirty="0" smtClean="0"/>
          </a:p>
          <a:p>
            <a:r>
              <a:rPr lang="en-US" sz="1200" dirty="0" smtClean="0"/>
              <a:t>LabVIEW usually maps USB devices to the /U, /V, /W, or /X drive, starting with the /U drive</a:t>
            </a:r>
          </a:p>
          <a:p>
            <a:r>
              <a:rPr lang="en-US" sz="1200" dirty="0" smtClean="0"/>
              <a:t>if it is available.</a:t>
            </a:r>
            <a:endParaRPr lang="en-US" sz="1200" dirty="0"/>
          </a:p>
          <a:p>
            <a:r>
              <a:rPr lang="en-US" sz="1200" dirty="0" smtClean="0"/>
              <a:t>	</a:t>
            </a:r>
          </a:p>
          <a:p>
            <a:endParaRPr lang="en-US" sz="1200" dirty="0" smtClean="0"/>
          </a:p>
        </p:txBody>
      </p:sp>
    </p:spTree>
    <p:extLst>
      <p:ext uri="{BB962C8B-B14F-4D97-AF65-F5344CB8AC3E}">
        <p14:creationId xmlns:p14="http://schemas.microsoft.com/office/powerpoint/2010/main" val="345337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28267" r="2248" b="13159"/>
          <a:stretch/>
        </p:blipFill>
        <p:spPr>
          <a:xfrm>
            <a:off x="390398" y="164306"/>
            <a:ext cx="4823426" cy="4207670"/>
          </a:xfrm>
          <a:prstGeom prst="rect">
            <a:avLst/>
          </a:prstGeom>
        </p:spPr>
      </p:pic>
      <p:sp>
        <p:nvSpPr>
          <p:cNvPr id="2" name="Rectangle 1"/>
          <p:cNvSpPr/>
          <p:nvPr/>
        </p:nvSpPr>
        <p:spPr>
          <a:xfrm>
            <a:off x="5595937" y="489526"/>
            <a:ext cx="6096000" cy="738664"/>
          </a:xfrm>
          <a:prstGeom prst="rect">
            <a:avLst/>
          </a:prstGeom>
        </p:spPr>
        <p:txBody>
          <a:bodyPr>
            <a:spAutoFit/>
          </a:bodyPr>
          <a:lstStyle/>
          <a:p>
            <a:r>
              <a:rPr lang="en-US" dirty="0" smtClean="0">
                <a:solidFill>
                  <a:srgbClr val="FF0000"/>
                </a:solidFill>
              </a:rPr>
              <a:t>Ethernet Port</a:t>
            </a:r>
          </a:p>
          <a:p>
            <a:endParaRPr lang="en-US" sz="1200" dirty="0"/>
          </a:p>
          <a:p>
            <a:endParaRPr lang="en-US" sz="1200" dirty="0" smtClean="0"/>
          </a:p>
        </p:txBody>
      </p:sp>
      <p:sp>
        <p:nvSpPr>
          <p:cNvPr id="3" name="Rectangle 2"/>
          <p:cNvSpPr/>
          <p:nvPr/>
        </p:nvSpPr>
        <p:spPr>
          <a:xfrm>
            <a:off x="2993232" y="489525"/>
            <a:ext cx="407194" cy="5606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95937" y="1228190"/>
            <a:ext cx="6357938" cy="1938992"/>
          </a:xfrm>
          <a:prstGeom prst="rect">
            <a:avLst/>
          </a:prstGeom>
          <a:noFill/>
        </p:spPr>
        <p:txBody>
          <a:bodyPr wrap="square" rtlCol="0">
            <a:spAutoFit/>
          </a:bodyPr>
          <a:lstStyle/>
          <a:p>
            <a:r>
              <a:rPr lang="en-US" sz="1200" dirty="0" smtClean="0"/>
              <a:t>Used to connect </a:t>
            </a:r>
            <a:r>
              <a:rPr lang="en-US" sz="1200" dirty="0" err="1" smtClean="0"/>
              <a:t>RoboRIO</a:t>
            </a:r>
            <a:r>
              <a:rPr lang="en-US" sz="1200" dirty="0" smtClean="0"/>
              <a:t> to a computer to deploy and debug code.  </a:t>
            </a:r>
          </a:p>
          <a:p>
            <a:endParaRPr lang="en-US" sz="1200" dirty="0"/>
          </a:p>
          <a:p>
            <a:r>
              <a:rPr lang="en-US" sz="1200" dirty="0" smtClean="0"/>
              <a:t>The first time you power up the chassis, it attempts to initiate a DHCP network connection. If</a:t>
            </a:r>
          </a:p>
          <a:p>
            <a:r>
              <a:rPr lang="en-US" sz="1200" dirty="0" smtClean="0"/>
              <a:t>the chassis is unable to initiate a DHCP connection, it connects to the network with a link-local</a:t>
            </a:r>
          </a:p>
          <a:p>
            <a:r>
              <a:rPr lang="en-US" sz="1200" dirty="0" smtClean="0"/>
              <a:t>IP address with the form 169.254.x.x. 	</a:t>
            </a:r>
          </a:p>
          <a:p>
            <a:endParaRPr lang="en-US" sz="1200" dirty="0" smtClean="0"/>
          </a:p>
          <a:p>
            <a:r>
              <a:rPr lang="en-US" sz="1200" dirty="0" smtClean="0"/>
              <a:t>Used in competition to establish communication with the driver station and field controller</a:t>
            </a:r>
            <a:r>
              <a:rPr lang="en-US" sz="1200" dirty="0" smtClean="0"/>
              <a:t>.</a:t>
            </a:r>
          </a:p>
          <a:p>
            <a:endParaRPr lang="en-US" sz="1200" dirty="0"/>
          </a:p>
          <a:p>
            <a:r>
              <a:rPr lang="en-US" sz="1200" dirty="0" smtClean="0"/>
              <a:t>Typical method used by </a:t>
            </a:r>
            <a:r>
              <a:rPr lang="en-US" sz="1200" dirty="0" err="1" smtClean="0"/>
              <a:t>AdamBots</a:t>
            </a:r>
            <a:r>
              <a:rPr lang="en-US" sz="1200" dirty="0" smtClean="0"/>
              <a:t> to communicate with </a:t>
            </a:r>
            <a:r>
              <a:rPr lang="en-US" sz="1200" dirty="0" err="1" smtClean="0"/>
              <a:t>roboRIO</a:t>
            </a:r>
            <a:endParaRPr lang="en-US" sz="1200" dirty="0" smtClean="0"/>
          </a:p>
          <a:p>
            <a:endParaRPr lang="en-US" sz="1200" dirty="0" smtClean="0"/>
          </a:p>
        </p:txBody>
      </p:sp>
    </p:spTree>
    <p:extLst>
      <p:ext uri="{BB962C8B-B14F-4D97-AF65-F5344CB8AC3E}">
        <p14:creationId xmlns:p14="http://schemas.microsoft.com/office/powerpoint/2010/main" val="1934565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8329</TotalTime>
  <Words>2484</Words>
  <Application>Microsoft Office PowerPoint</Application>
  <PresentationFormat>Widescreen</PresentationFormat>
  <Paragraphs>367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FCA 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Radabaugh</dc:creator>
  <cp:lastModifiedBy>Scott Radabaugh</cp:lastModifiedBy>
  <cp:revision>41</cp:revision>
  <dcterms:created xsi:type="dcterms:W3CDTF">2021-11-10T23:56:28Z</dcterms:created>
  <dcterms:modified xsi:type="dcterms:W3CDTF">2021-11-17T22:07:55Z</dcterms:modified>
</cp:coreProperties>
</file>