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70" r:id="rId9"/>
    <p:sldId id="263" r:id="rId10"/>
    <p:sldId id="268" r:id="rId11"/>
    <p:sldId id="264" r:id="rId12"/>
    <p:sldId id="265" r:id="rId13"/>
    <p:sldId id="267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718" autoAdjust="0"/>
  </p:normalViewPr>
  <p:slideViewPr>
    <p:cSldViewPr>
      <p:cViewPr varScale="1">
        <p:scale>
          <a:sx n="79" d="100"/>
          <a:sy n="79" d="100"/>
        </p:scale>
        <p:origin x="146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5/25/2024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A37A8-1FA0-72F1-11F6-E35F7D2573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9550" y="258065"/>
            <a:ext cx="804669" cy="70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47A62-F13E-9FCF-6DFA-331684058E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3143" y="266532"/>
            <a:ext cx="661307" cy="69657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en-US" sz="2400" b="1" dirty="0" err="1">
                <a:latin typeface="Arial" charset="0"/>
                <a:cs typeface="Arial" charset="0"/>
              </a:rPr>
              <a:t>Proiect</a:t>
            </a:r>
            <a:r>
              <a:rPr lang="en-US" altLang="en-US" sz="2400" b="1">
                <a:latin typeface="Arial" charset="0"/>
                <a:cs typeface="Arial" charset="0"/>
              </a:rPr>
              <a:t> 1 – Dispozitive</a:t>
            </a:r>
            <a:r>
              <a:rPr lang="ro-RO" altLang="en-US" sz="2400" b="1">
                <a:latin typeface="Arial" charset="0"/>
                <a:cs typeface="Arial" charset="0"/>
              </a:rPr>
              <a:t> și circuite electronice</a:t>
            </a:r>
            <a:r>
              <a:rPr lang="en-US" altLang="en-US" sz="2400" b="1">
                <a:latin typeface="Arial" charset="0"/>
                <a:cs typeface="Arial" charset="0"/>
              </a:rPr>
              <a:t> (DCE)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419600" y="5715000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 </a:t>
            </a:r>
            <a:r>
              <a:rPr lang="en-US" sz="2000" b="1" dirty="0" err="1">
                <a:ea typeface="+mj-ea"/>
              </a:rPr>
              <a:t>Adamescu</a:t>
            </a:r>
            <a:r>
              <a:rPr lang="en-US" sz="2000" b="1" dirty="0">
                <a:ea typeface="+mj-ea"/>
              </a:rPr>
              <a:t> Andrei-Cosmin</a:t>
            </a:r>
          </a:p>
          <a:p>
            <a:pPr>
              <a:defRPr/>
            </a:pPr>
            <a:r>
              <a:rPr lang="en-US" sz="2000" b="1" dirty="0" err="1">
                <a:ea typeface="+mj-ea"/>
              </a:rPr>
              <a:t>Grupa</a:t>
            </a:r>
            <a:r>
              <a:rPr lang="en-US" sz="2000" b="1" dirty="0">
                <a:ea typeface="+mj-ea"/>
              </a:rPr>
              <a:t> 433E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Tema: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AMPLIFICATOR DE </a:t>
            </a:r>
            <a:r>
              <a:rPr lang="ro-RO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TENSIUNE(JOASĂ FRECVENȚĂ)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07523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1284BAA0-3AB9-C5C7-1789-DE358FA3B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3999"/>
            <a:ext cx="2423336" cy="2669701"/>
          </a:xfrm>
          <a:prstGeom prst="rect">
            <a:avLst/>
          </a:prstGeom>
        </p:spPr>
      </p:pic>
      <p:pic>
        <p:nvPicPr>
          <p:cNvPr id="6" name="Picture 5" descr="A white electronic device with a screen&#10;&#10;Description automatically generated">
            <a:extLst>
              <a:ext uri="{FF2B5EF4-FFF2-40B4-BE49-F238E27FC236}">
                <a16:creationId xmlns:a16="http://schemas.microsoft.com/office/drawing/2014/main" id="{BD5F21BC-02DA-8BA9-D7CC-70D4CEE3D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65" y="1524000"/>
            <a:ext cx="2866568" cy="2669701"/>
          </a:xfrm>
          <a:prstGeom prst="rect">
            <a:avLst/>
          </a:prstGeom>
        </p:spPr>
      </p:pic>
      <p:pic>
        <p:nvPicPr>
          <p:cNvPr id="8" name="Picture 7" descr="A person working on a table with electronics&#10;&#10;Description automatically generated">
            <a:extLst>
              <a:ext uri="{FF2B5EF4-FFF2-40B4-BE49-F238E27FC236}">
                <a16:creationId xmlns:a16="http://schemas.microsoft.com/office/drawing/2014/main" id="{0194E089-87AD-30FF-B926-B8EADA6B8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52" y="4343400"/>
            <a:ext cx="3245942" cy="2434457"/>
          </a:xfrm>
          <a:prstGeom prst="rect">
            <a:avLst/>
          </a:prstGeom>
        </p:spPr>
      </p:pic>
      <p:pic>
        <p:nvPicPr>
          <p:cNvPr id="10" name="Picture 9" descr="A green circuit board with wires and wires&#10;&#10;Description automatically generated">
            <a:extLst>
              <a:ext uri="{FF2B5EF4-FFF2-40B4-BE49-F238E27FC236}">
                <a16:creationId xmlns:a16="http://schemas.microsoft.com/office/drawing/2014/main" id="{2B78CDD8-423B-7B82-1829-B7736ECA1E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53" y="1524000"/>
            <a:ext cx="2002275" cy="26697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84446"/>
              </p:ext>
            </p:extLst>
          </p:nvPr>
        </p:nvGraphicFramePr>
        <p:xfrm>
          <a:off x="1828800" y="2080220"/>
          <a:ext cx="6477000" cy="427234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Cerințe impuse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simulări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măsurători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Amplificare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tensiune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Av=10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Amplificare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tensiune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Av=10,17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Amplificare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tensiune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Av=22,28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Sarcina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iesire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RL=5</a:t>
                      </a:r>
                      <a:r>
                        <a:rPr kumimoji="0" lang="el-GR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Sarcina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iesire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RL=5</a:t>
                      </a:r>
                      <a:r>
                        <a:rPr kumimoji="0" lang="el-GR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Sarcina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iesire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RL=5,1</a:t>
                      </a:r>
                      <a:r>
                        <a:rPr kumimoji="0" lang="el-GR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Rezistenta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intrare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Ri&gt;0,1M</a:t>
                      </a:r>
                      <a:r>
                        <a:rPr kumimoji="0" lang="el-GR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Rezistenta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intrare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Ri=4,59M</a:t>
                      </a:r>
                      <a:r>
                        <a:rPr kumimoji="0" lang="el-GR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Rezistenta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intrare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Ri=5,37M</a:t>
                      </a:r>
                      <a:r>
                        <a:rPr kumimoji="0" lang="el-GR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Rezistenta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iesire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Ro&lt;0,1</a:t>
                      </a:r>
                      <a:r>
                        <a:rPr kumimoji="0" lang="el-GR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Rezistenta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iesire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Ro=47,2m</a:t>
                      </a:r>
                      <a:r>
                        <a:rPr kumimoji="0" lang="el-GR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Rezistenta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kumimoji="0" lang="en-US" altLang="ro-R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iesire</a:t>
                      </a:r>
                      <a:r>
                        <a:rPr kumimoji="0" lang="en-US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Ro=55,7m</a:t>
                      </a:r>
                      <a:r>
                        <a:rPr kumimoji="0" lang="el-GR" altLang="ro-R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kumimoji="0" lang="ro-RO" altLang="ro-RO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255436" y="1499681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prima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perfect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vedeam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alternanta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sinusului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rezistenta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suplimentara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lipit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THT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final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vazut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ambele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alternante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crescut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amplificarea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cand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facut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 in OrCAD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curentii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etajul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diferential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buna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circuitului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crescut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adaugarea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rezistente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reusit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vad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crescut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acelasi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amplificarea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90500" y="1271081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31775" indent="-231775">
              <a:buFont typeface="Arial" charset="0"/>
              <a:buChar char="•"/>
            </a:pP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acestui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dobandit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cunostinte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legate de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electronicii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exact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lucruri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invatate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circuitele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analogice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realizarea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program precum OrCAD, PCB Editor cu care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eram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familiarizati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31775" indent="-231775">
              <a:buFont typeface="Arial" charset="0"/>
              <a:buChar char="•"/>
            </a:pP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spune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provocare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organizarii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avut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etape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ne-a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ajutat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cu pas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reusim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ajungem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final.</a:t>
            </a:r>
          </a:p>
          <a:p>
            <a:pPr marL="231775" indent="-231775">
              <a:buFont typeface="Arial" charset="0"/>
              <a:buChar char="•"/>
            </a:pP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aspect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pozitiv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am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avut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nelimitat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informatiile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realizarea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aparaturile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oferite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facultate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depana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circuitul</a:t>
            </a:r>
            <a:r>
              <a:rPr lang="en-US" alt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alt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ro-RO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isciplinele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care au fost utilizate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pentru realizarea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proiectului</a:t>
            </a:r>
            <a:r>
              <a:rPr lang="ro-RO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sunt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Dispozitive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Electronice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CEF, TCAD, CIA care ne-au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ajutat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proiectarea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circuitului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 OrCAD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dar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 face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simularile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partea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 Layout.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Disciplinele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optionale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TCAD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TIE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fi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trebuit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fie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bine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studiate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deoarece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ne-au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ajutat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realizarea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proiectului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Materiile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DE,CEF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CIA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fi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trebuit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studiate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deoarece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cursuri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avem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informatii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esentiale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 ne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ajuta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realizam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acest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proiect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81000" y="16002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N=1</a:t>
            </a:r>
          </a:p>
          <a:p>
            <a:pPr>
              <a:buFont typeface="Arial" charset="0"/>
              <a:buChar char="•"/>
            </a:pP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proiecteze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realizeze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amplificator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tensiune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joasă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frecvență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având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următoarele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charset="0"/>
              <a:buChar char="•"/>
            </a:pP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Semnal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gama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: 50 [mV];</a:t>
            </a:r>
          </a:p>
          <a:p>
            <a:pPr>
              <a:buFont typeface="Arial" charset="0"/>
              <a:buChar char="•"/>
            </a:pP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Sarcina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, RL: 5 [</a:t>
            </a:r>
            <a:r>
              <a:rPr lang="el-GR" altLang="ro-RO" dirty="0">
                <a:latin typeface="Arial" panose="020B0604020202020204" pitchFamily="34" charset="0"/>
                <a:cs typeface="Arial" panose="020B0604020202020204" pitchFamily="34" charset="0"/>
              </a:rPr>
              <a:t>Ω];</a:t>
            </a:r>
          </a:p>
          <a:p>
            <a:pPr>
              <a:buFont typeface="Arial" charset="0"/>
              <a:buChar char="•"/>
            </a:pPr>
            <a:r>
              <a:rPr lang="el-GR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Rezistența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Ri &gt;0,1 [M</a:t>
            </a:r>
            <a:r>
              <a:rPr lang="el-GR" altLang="ro-RO" dirty="0">
                <a:latin typeface="Arial" panose="020B0604020202020204" pitchFamily="34" charset="0"/>
                <a:cs typeface="Arial" panose="020B0604020202020204" pitchFamily="34" charset="0"/>
              </a:rPr>
              <a:t>Ω];</a:t>
            </a:r>
          </a:p>
          <a:p>
            <a:pPr>
              <a:buFont typeface="Arial" charset="0"/>
              <a:buChar char="•"/>
            </a:pPr>
            <a:r>
              <a:rPr lang="el-GR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Rezistența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Ro &lt; 0,1 [</a:t>
            </a:r>
            <a:r>
              <a:rPr lang="el-GR" altLang="ro-RO" dirty="0">
                <a:latin typeface="Arial" panose="020B0604020202020204" pitchFamily="34" charset="0"/>
                <a:cs typeface="Arial" panose="020B0604020202020204" pitchFamily="34" charset="0"/>
              </a:rPr>
              <a:t>Ω]; </a:t>
            </a:r>
          </a:p>
          <a:p>
            <a:pPr>
              <a:buFont typeface="Arial" charset="0"/>
              <a:buChar char="•"/>
            </a:pPr>
            <a:r>
              <a:rPr lang="el-GR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Amplificare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tensiune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, Av: 10;</a:t>
            </a:r>
          </a:p>
          <a:p>
            <a:pPr>
              <a:buFont typeface="Arial" charset="0"/>
              <a:buChar char="•"/>
            </a:pP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Domeniul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temperaturilor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funcționare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: 0˚ -70˚C (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verificabil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temperatură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>
              <a:buFont typeface="Arial" charset="0"/>
              <a:buChar char="•"/>
            </a:pP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Semnalizarea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prezenței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tensiunilor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alimentare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diodă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tip LED</a:t>
            </a:r>
            <a:endParaRPr lang="ro-RO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 Realizare în tehnologie SMT&amp;PCB</a:t>
            </a:r>
          </a:p>
          <a:p>
            <a:pPr>
              <a:buFont typeface="Arial" charset="0"/>
              <a:buChar char="•"/>
            </a:pP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 Dimensiuni PCB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: 40mm x 40 mm</a:t>
            </a:r>
          </a:p>
          <a:p>
            <a:pPr>
              <a:buFont typeface="Arial" charset="0"/>
              <a:buChar char="•"/>
            </a:pP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Plac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ă prevăzută cu doi markeri fiduciali</a:t>
            </a:r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endParaRPr lang="en-US" altLang="ro-R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bloc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  <a:p>
            <a:pPr>
              <a:buFont typeface="Arial" charset="0"/>
              <a:buChar char="•"/>
            </a:pPr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Etajul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rolul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adaptarea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impedan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ță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ntre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sursa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semnal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urm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torul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etaj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adic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adaptare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impedan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ță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mare la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impedan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ță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mic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doilea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etaj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amplificare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foarte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mare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bucl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deschis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obligatoriu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utilizeze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bucl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negativ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reduce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amplificarea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util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Etajul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șire este responsabil pentru amplificarea semnalului provenit din etajele anterioare ale amplificatorului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Reacția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negativă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feedback-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negativ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reduce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distorsiunile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îmbunătăți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liniaritatea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amplificator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elimina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distorsiuni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etaje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auxiliare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ro-RO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iagram of a circuit&#10;&#10;Description automatically generated">
            <a:extLst>
              <a:ext uri="{FF2B5EF4-FFF2-40B4-BE49-F238E27FC236}">
                <a16:creationId xmlns:a16="http://schemas.microsoft.com/office/drawing/2014/main" id="{203B95E2-C87A-D335-F263-0666E867F0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92" y="246697"/>
            <a:ext cx="4438228" cy="2496503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Rolul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acestui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amplificator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at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â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t o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amplificare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tensiune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â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, din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motiv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utilizeaz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etaje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dedicate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aceste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o-RO" dirty="0" err="1">
                <a:latin typeface="Arial" panose="020B0604020202020204" pitchFamily="34" charset="0"/>
                <a:cs typeface="Arial" panose="020B0604020202020204" pitchFamily="34" charset="0"/>
              </a:rPr>
              <a:t>sarcini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realizat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Q5, R3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referin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diodele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D2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Aceast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surs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furniza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fix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etajul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diferen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indiferent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sarcinii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alimentare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etajul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varia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alimentare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 feedback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negativ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porțiune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inversează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reintroduce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compararea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distorsiune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introdusă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amplificator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principiu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anulată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A58E2-A903-A8FD-0308-8F42AFC0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2400"/>
            <a:ext cx="4637086" cy="260684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CURENT 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N DC</a:t>
            </a:r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TENSIUNE </a:t>
            </a:r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N DC</a:t>
            </a:r>
            <a:endParaRPr lang="ro-RO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CE2A3-986A-5EE7-3022-0ED18EB1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64" y="1295400"/>
            <a:ext cx="4564736" cy="249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C8236-6D2A-1B7D-680B-D5769859C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64" y="4000500"/>
            <a:ext cx="4564736" cy="2630452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endParaRPr lang="en-US" altLang="ro-RO" dirty="0"/>
          </a:p>
          <a:p>
            <a:pPr marL="177800" indent="-177800">
              <a:buFont typeface="Arial" charset="0"/>
              <a:buChar char="•"/>
            </a:pP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REPREZENTARE</a:t>
            </a:r>
            <a:endParaRPr lang="ro-RO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altLang="ro-RO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ro-RO" dirty="0">
                <a:latin typeface="Arial" panose="020B0604020202020204" pitchFamily="34" charset="0"/>
                <a:cs typeface="Arial" panose="020B0604020202020204" pitchFamily="34" charset="0"/>
              </a:rPr>
              <a:t>BODE</a:t>
            </a:r>
            <a:endParaRPr lang="ro-RO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4E8D6-0DC9-C88E-5E14-306EF64A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34" y="1524000"/>
            <a:ext cx="6368366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6D6BE-3816-A7A9-6FA6-47697BC4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34" y="3965148"/>
            <a:ext cx="6368366" cy="20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7764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+mj-ea"/>
              </a:rPr>
              <a:t>         </a:t>
            </a:r>
            <a:r>
              <a:rPr lang="ro-RO" dirty="0">
                <a:ea typeface="+mj-ea"/>
              </a:rPr>
              <a:t> </a:t>
            </a:r>
            <a:r>
              <a:rPr lang="en-US" dirty="0">
                <a:ea typeface="+mj-ea"/>
              </a:rPr>
              <a:t>V</a:t>
            </a:r>
            <a:r>
              <a:rPr lang="ro-RO" dirty="0">
                <a:ea typeface="+mj-ea"/>
              </a:rPr>
              <a:t>edere Top</a:t>
            </a:r>
            <a:r>
              <a:rPr lang="en-US" dirty="0">
                <a:ea typeface="+mj-ea"/>
              </a:rPr>
              <a:t> 		                  </a:t>
            </a:r>
            <a:r>
              <a:rPr lang="ro-RO" dirty="0">
                <a:ea typeface="+mj-ea"/>
              </a:rPr>
              <a:t>       </a:t>
            </a:r>
            <a:r>
              <a:rPr lang="en-US" dirty="0">
                <a:ea typeface="+mj-ea"/>
              </a:rPr>
              <a:t>Vedere Bottom</a:t>
            </a: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BFF81-3092-6565-4E79-5C885415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24100"/>
            <a:ext cx="3106918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3CC7A-EFB4-0F40-3837-099BC337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324100"/>
            <a:ext cx="3276600" cy="32004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o-RO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Vedere a întregului Layout</a:t>
            </a:r>
            <a:endParaRPr 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încercat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realizez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conexiunele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cât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apropiate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 schema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electrică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am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cât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puține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conexiuni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pe BOTTOM.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Lățimea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aleasă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traseelor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semnalului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 16 mils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că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circulă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curenți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mici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iar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lățimea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traseul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masă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 20 mils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că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adună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tot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curentul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acel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punct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o-RO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o-RO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Componentele au fost puse astfel încât să imite schema electrică si mai ales să evite dezordinea.</a:t>
            </a:r>
            <a:endParaRPr 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ea typeface="+mj-ea"/>
            </a:endParaRPr>
          </a:p>
        </p:txBody>
      </p:sp>
      <p:pic>
        <p:nvPicPr>
          <p:cNvPr id="4" name="Picture 3" descr="A green circuit board with many small squares&#10;&#10;Description automatically generated">
            <a:extLst>
              <a:ext uri="{FF2B5EF4-FFF2-40B4-BE49-F238E27FC236}">
                <a16:creationId xmlns:a16="http://schemas.microsoft.com/office/drawing/2014/main" id="{58BF4BEA-F441-A75B-7779-82C5E6E4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600"/>
            <a:ext cx="3557047" cy="33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53427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14009" y="1551691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endParaRPr lang="en-US" altLang="ro-RO" dirty="0">
              <a:solidFill>
                <a:srgbClr val="FF0000"/>
              </a:solidFill>
            </a:endParaRPr>
          </a:p>
        </p:txBody>
      </p:sp>
      <p:pic>
        <p:nvPicPr>
          <p:cNvPr id="3" name="Picture 2" descr="A green circuit board on a marbled surface&#10;&#10;Description automatically generated">
            <a:extLst>
              <a:ext uri="{FF2B5EF4-FFF2-40B4-BE49-F238E27FC236}">
                <a16:creationId xmlns:a16="http://schemas.microsoft.com/office/drawing/2014/main" id="{D058C430-9FD5-96C7-C173-9279C9E5E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9" t="25782" r="24715" b="29687"/>
          <a:stretch/>
        </p:blipFill>
        <p:spPr>
          <a:xfrm>
            <a:off x="366409" y="1572768"/>
            <a:ext cx="4114800" cy="3304032"/>
          </a:xfrm>
          <a:prstGeom prst="rect">
            <a:avLst/>
          </a:prstGeom>
        </p:spPr>
      </p:pic>
      <p:pic>
        <p:nvPicPr>
          <p:cNvPr id="6" name="Picture 5" descr="A green circuit board in a metal box&#10;&#10;Description automatically generated">
            <a:extLst>
              <a:ext uri="{FF2B5EF4-FFF2-40B4-BE49-F238E27FC236}">
                <a16:creationId xmlns:a16="http://schemas.microsoft.com/office/drawing/2014/main" id="{BAB5E6F5-B931-F15C-D9C2-823BE6E68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5" t="36813" r="16982" b="17904"/>
          <a:stretch/>
        </p:blipFill>
        <p:spPr>
          <a:xfrm>
            <a:off x="4953000" y="1572768"/>
            <a:ext cx="3717034" cy="3304032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2774</TotalTime>
  <Words>980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Proiect 1 – Dispozitive și circuite electronice (DCE) </vt:lpstr>
      <vt:lpstr>Date de proiectare</vt:lpstr>
      <vt:lpstr>Schema bloc</vt:lpstr>
      <vt:lpstr>Schema electrică </vt:lpstr>
      <vt:lpstr>Simulări</vt:lpstr>
      <vt:lpstr>Simulări</vt:lpstr>
      <vt:lpstr>Layout</vt:lpstr>
      <vt:lpstr>Layout</vt:lpstr>
      <vt:lpstr>Fotografii din etapa de echipare a modulului electronic</vt:lpstr>
      <vt:lpstr>Rezultate experimentale</vt:lpstr>
      <vt:lpstr>Rezultate experimentale</vt:lpstr>
      <vt:lpstr>Concluzii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Andrei-Cosmin ADAMESCU (126640)</cp:lastModifiedBy>
  <cp:revision>273</cp:revision>
  <dcterms:created xsi:type="dcterms:W3CDTF">2014-01-15T22:07:17Z</dcterms:created>
  <dcterms:modified xsi:type="dcterms:W3CDTF">2024-05-25T18:15:35Z</dcterms:modified>
</cp:coreProperties>
</file>