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36" r:id="rId3"/>
    <p:sldId id="334" r:id="rId4"/>
    <p:sldId id="335" r:id="rId5"/>
    <p:sldId id="337" r:id="rId6"/>
    <p:sldId id="338" r:id="rId7"/>
    <p:sldId id="339" r:id="rId8"/>
    <p:sldId id="340" r:id="rId9"/>
    <p:sldId id="341" r:id="rId10"/>
    <p:sldId id="349" r:id="rId11"/>
    <p:sldId id="343" r:id="rId12"/>
    <p:sldId id="348" r:id="rId13"/>
    <p:sldId id="342" r:id="rId14"/>
    <p:sldId id="345" r:id="rId15"/>
    <p:sldId id="354" r:id="rId16"/>
    <p:sldId id="355" r:id="rId17"/>
    <p:sldId id="351" r:id="rId18"/>
    <p:sldId id="356" r:id="rId19"/>
    <p:sldId id="361" r:id="rId20"/>
    <p:sldId id="363" r:id="rId21"/>
    <p:sldId id="368" r:id="rId22"/>
    <p:sldId id="369" r:id="rId23"/>
    <p:sldId id="371" r:id="rId24"/>
    <p:sldId id="372" r:id="rId25"/>
    <p:sldId id="357" r:id="rId26"/>
    <p:sldId id="374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Dosis" panose="02010703020202060003" pitchFamily="2" charset="0"/>
      <p:regular r:id="rId33"/>
      <p:bold r:id="rId34"/>
    </p:embeddedFont>
    <p:embeddedFont>
      <p:font typeface="Petron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5" autoAdjust="0"/>
    <p:restoredTop sz="86957" autoAdjust="0"/>
  </p:normalViewPr>
  <p:slideViewPr>
    <p:cSldViewPr snapToGrid="0">
      <p:cViewPr varScale="1">
        <p:scale>
          <a:sx n="146" d="100"/>
          <a:sy n="146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3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trona"/>
              <a:buChar char="●"/>
              <a:defRPr sz="1800"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 1 Hour (Part 1)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Quigley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 of Colorado Boulder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 1 Hour (Part 2)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Quigley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CSCI </a:t>
            </a:r>
            <a:r>
              <a:rPr lang="en-US" dirty="0"/>
              <a:t>2830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ummer</a:t>
            </a:r>
            <a:r>
              <a:rPr lang="en" dirty="0"/>
              <a:t>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0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3653-D988-4C45-8A55-3E6D27FB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The power of 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1617-3184-4F6B-A8EF-E083AA899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We did multiplication with *.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We can probably do +, -, /, but can we do more?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What about taking the square root? Logarithms? Other mathematical functions?</a:t>
            </a:r>
          </a:p>
        </p:txBody>
      </p:sp>
    </p:spTree>
    <p:extLst>
      <p:ext uri="{BB962C8B-B14F-4D97-AF65-F5344CB8AC3E}">
        <p14:creationId xmlns:p14="http://schemas.microsoft.com/office/powerpoint/2010/main" val="394763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2699-98CA-43FC-9548-B01223B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A64B-B4F7-49C0-87B1-801DE6789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How-To Guides</a:t>
            </a:r>
          </a:p>
          <a:p>
            <a:pPr marL="114300" indent="0">
              <a:buNone/>
            </a:pPr>
            <a:r>
              <a:rPr lang="en-US" dirty="0"/>
              <a:t> - W3 Schools (originally for Web Programming)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Python Documentation</a:t>
            </a:r>
          </a:p>
          <a:p>
            <a:pPr marL="114300" indent="0">
              <a:buNone/>
            </a:pPr>
            <a:r>
              <a:rPr lang="en-US" dirty="0"/>
              <a:t> - docs.python.org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Community Helpdesk</a:t>
            </a:r>
          </a:p>
          <a:p>
            <a:pPr marL="114300" indent="0">
              <a:buNone/>
            </a:pPr>
            <a:r>
              <a:rPr lang="en-US" dirty="0"/>
              <a:t> - </a:t>
            </a:r>
            <a:r>
              <a:rPr lang="en-US" dirty="0" err="1"/>
              <a:t>StackOverflow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86E6-7870-4903-A0A3-653132BA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Computers do better math?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383B-B51E-4945-B6D7-C1C979855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EC5F-F3FF-4C63-B9B8-4D65B625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D2CC0-9137-4678-A052-7E12A88D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math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print(1+2*3-4/5)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math.sqrt</a:t>
            </a:r>
            <a:r>
              <a:rPr lang="en-US" dirty="0">
                <a:latin typeface="Consolas" panose="020B0609020204030204" pitchFamily="49" charset="0"/>
              </a:rPr>
              <a:t>(2))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print(math.log(10))</a:t>
            </a:r>
          </a:p>
          <a:p>
            <a:pPr>
              <a:buFontTx/>
              <a:buChar char="-"/>
            </a:pPr>
            <a:r>
              <a:rPr lang="en-US" dirty="0"/>
              <a:t>Here, we have two new functions, </a:t>
            </a:r>
            <a:r>
              <a:rPr lang="en-US" i="1" dirty="0" err="1"/>
              <a:t>sq</a:t>
            </a:r>
            <a:r>
              <a:rPr lang="en-US" i="1" dirty="0"/>
              <a:t>(</a:t>
            </a:r>
            <a:r>
              <a:rPr lang="en-US" i="1" dirty="0" err="1"/>
              <a:t>uare</a:t>
            </a:r>
            <a:r>
              <a:rPr lang="en-US" i="1" dirty="0"/>
              <a:t> )r(</a:t>
            </a:r>
            <a:r>
              <a:rPr lang="en-US" i="1" dirty="0" err="1"/>
              <a:t>oo</a:t>
            </a:r>
            <a:r>
              <a:rPr lang="en-US" i="1" dirty="0"/>
              <a:t>)t </a:t>
            </a:r>
            <a:r>
              <a:rPr lang="en-US" dirty="0"/>
              <a:t>and </a:t>
            </a:r>
            <a:r>
              <a:rPr lang="en-US" i="1" dirty="0"/>
              <a:t>log(</a:t>
            </a:r>
            <a:r>
              <a:rPr lang="en-US" i="1" dirty="0" err="1"/>
              <a:t>arithm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Notice that they come from the math </a:t>
            </a:r>
            <a:r>
              <a:rPr lang="en-US" i="1" dirty="0"/>
              <a:t>Library</a:t>
            </a:r>
          </a:p>
          <a:p>
            <a:pPr>
              <a:buFontTx/>
              <a:buChar char="-"/>
            </a:pPr>
            <a:r>
              <a:rPr lang="en-US" dirty="0"/>
              <a:t>We get new precision with numbers – floating point numbers!</a:t>
            </a:r>
          </a:p>
          <a:p>
            <a:pPr lvl="1">
              <a:buFontTx/>
              <a:buChar char="-"/>
            </a:pPr>
            <a:r>
              <a:rPr lang="en-US" dirty="0"/>
              <a:t>Notice that </a:t>
            </a:r>
            <a:r>
              <a:rPr lang="en-US" i="1" dirty="0"/>
              <a:t>log</a:t>
            </a:r>
            <a:r>
              <a:rPr lang="en-US" dirty="0"/>
              <a:t> doesn’t use base 10, it actually uses base </a:t>
            </a:r>
            <a:r>
              <a:rPr lang="en-US" i="1" dirty="0"/>
              <a:t>e</a:t>
            </a:r>
            <a:r>
              <a:rPr lang="en-US" dirty="0"/>
              <a:t> for calculations.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 library is a collection of functions, variables, and other information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DE83A6-90EF-46F1-B507-D018E1E76690}"/>
              </a:ext>
            </a:extLst>
          </p:cNvPr>
          <p:cNvSpPr txBox="1">
            <a:spLocks/>
          </p:cNvSpPr>
          <p:nvPr/>
        </p:nvSpPr>
        <p:spPr>
          <a:xfrm>
            <a:off x="311700" y="3991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 i="0" u="none" strike="noStrike" cap="none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a Library?</a:t>
            </a:r>
          </a:p>
        </p:txBody>
      </p:sp>
    </p:spTree>
    <p:extLst>
      <p:ext uri="{BB962C8B-B14F-4D97-AF65-F5344CB8AC3E}">
        <p14:creationId xmlns:p14="http://schemas.microsoft.com/office/powerpoint/2010/main" val="67925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A33-D40E-4E0A-B00E-E43F12E1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7C9F-4284-49F4-BE33-2EBDC5C58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A33-D40E-4E0A-B00E-E43F12E1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7C9F-4284-49F4-BE33-2EBDC5C5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Messing up capitalization?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Print(1+2*3-4/5)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Messing up parentheses?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print(sqrt(2)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Forgetting about </a:t>
            </a:r>
            <a:r>
              <a:rPr lang="en-US" dirty="0">
                <a:latin typeface="Consolas" panose="020B0609020204030204" pitchFamily="49" charset="0"/>
              </a:rPr>
              <a:t>import math</a:t>
            </a:r>
            <a:r>
              <a:rPr lang="en-US" dirty="0"/>
              <a:t>?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print(math.log(10))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Variable name error?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 = 10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abd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3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 1 Hour (Part 3)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Quigley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CSCI </a:t>
            </a:r>
            <a:r>
              <a:rPr lang="en-US" dirty="0"/>
              <a:t>2830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ummer</a:t>
            </a:r>
            <a:r>
              <a:rPr lang="en" dirty="0"/>
              <a:t>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93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536B-2493-4202-ACD0-380B5832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Data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496B-ED15-4968-80F6-003B7247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2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536B-2493-4202-ACD0-380B5832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Data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496B-ED15-4968-80F6-003B7247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from pandas import </a:t>
            </a:r>
            <a:r>
              <a:rPr lang="en-US" dirty="0" err="1">
                <a:latin typeface="Consolas" panose="020B0609020204030204" pitchFamily="49" charset="0"/>
              </a:rPr>
              <a:t>read_csv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records = </a:t>
            </a: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(‘testScores.csv’)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records.head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- Opened the file itself</a:t>
            </a:r>
          </a:p>
          <a:p>
            <a:pPr marL="114300" indent="0">
              <a:buNone/>
            </a:pPr>
            <a:r>
              <a:rPr lang="en-US" dirty="0"/>
              <a:t>	 - It had to be in the same folder (directory), otherwise we would have to 	indicate location as well!</a:t>
            </a:r>
          </a:p>
          <a:p>
            <a:pPr marL="114300" indent="0">
              <a:buNone/>
            </a:pPr>
            <a:r>
              <a:rPr lang="en-US" dirty="0"/>
              <a:t> - printed the “records” variable (or, the beginning </a:t>
            </a:r>
            <a:r>
              <a:rPr lang="en-US"/>
              <a:t>of it) </a:t>
            </a:r>
            <a:r>
              <a:rPr lang="en-US" dirty="0"/>
              <a:t>that is created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Does that do anything particularly useful?</a:t>
            </a:r>
          </a:p>
        </p:txBody>
      </p:sp>
    </p:spTree>
    <p:extLst>
      <p:ext uri="{BB962C8B-B14F-4D97-AF65-F5344CB8AC3E}">
        <p14:creationId xmlns:p14="http://schemas.microsoft.com/office/powerpoint/2010/main" val="29848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F17-7EC4-4794-AFDA-EAA86E87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done so far…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7ED2-7235-43A9-9F57-F3AE90B36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Gotten a Python environment up and running</a:t>
            </a:r>
          </a:p>
          <a:p>
            <a:pPr marL="114300" indent="0">
              <a:buNone/>
            </a:pPr>
            <a:r>
              <a:rPr lang="en-US" dirty="0"/>
              <a:t> - Including all appropriate packages</a:t>
            </a:r>
          </a:p>
          <a:p>
            <a:pPr marL="114300" indent="0">
              <a:buNone/>
            </a:pPr>
            <a:r>
              <a:rPr lang="en-US" dirty="0"/>
              <a:t> - Including the NumPy and Pandas Packages (for this series)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 recommend the Anaconda distribution (as presented in your pre-course content)</a:t>
            </a:r>
          </a:p>
          <a:p>
            <a:pPr marL="114300" indent="0">
              <a:buNone/>
            </a:pPr>
            <a:r>
              <a:rPr lang="en-US" dirty="0"/>
              <a:t> - https://www.anaconda.com/products/individual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8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4837-3289-4F8D-9426-4CAABFF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AA8A-FC76-4F44-A116-73EAC38F9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 storage space (frame) for information (data)</a:t>
            </a:r>
          </a:p>
          <a:p>
            <a:pPr marL="114300" indent="0">
              <a:buNone/>
            </a:pPr>
            <a:r>
              <a:rPr lang="en-US" dirty="0"/>
              <a:t> - The CSV keeps things in rows and columns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Columns : Features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- Each different facet of information you’ve taken in your data sampling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Rows : Samples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- Each different item / individual / time from which you have sampled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682EE7-AD1A-4F6D-8A02-7E6B07277A06}"/>
              </a:ext>
            </a:extLst>
          </p:cNvPr>
          <p:cNvSpPr txBox="1">
            <a:spLocks/>
          </p:cNvSpPr>
          <p:nvPr/>
        </p:nvSpPr>
        <p:spPr>
          <a:xfrm>
            <a:off x="311700" y="18579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 i="0" u="none" strike="noStrike" cap="none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What’s in Data?</a:t>
            </a:r>
          </a:p>
        </p:txBody>
      </p:sp>
    </p:spTree>
    <p:extLst>
      <p:ext uri="{BB962C8B-B14F-4D97-AF65-F5344CB8AC3E}">
        <p14:creationId xmlns:p14="http://schemas.microsoft.com/office/powerpoint/2010/main" val="122584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3D2E-12DC-4A17-852E-E0EE889A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83ED9-2633-4490-84DE-9931C02BD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</a:t>
            </a:r>
            <a:r>
              <a:rPr lang="en-US" dirty="0">
                <a:latin typeface="Consolas" panose="020B0609020204030204" pitchFamily="49" charset="0"/>
              </a:rPr>
              <a:t>“franklin”</a:t>
            </a:r>
            <a:r>
              <a:rPr lang="en-US" dirty="0"/>
              <a:t> do?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8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3D2E-12DC-4A17-852E-E0EE889A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83ED9-2633-4490-84DE-9931C02BD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</a:t>
            </a:r>
            <a:r>
              <a:rPr lang="en-US" dirty="0">
                <a:latin typeface="Consolas" panose="020B0609020204030204" pitchFamily="49" charset="0"/>
              </a:rPr>
              <a:t>“franklin”</a:t>
            </a:r>
            <a:r>
              <a:rPr lang="en-US" dirty="0"/>
              <a:t> do?</a:t>
            </a:r>
          </a:p>
          <a:p>
            <a:endParaRPr lang="en-US" dirty="0"/>
          </a:p>
          <a:p>
            <a:r>
              <a:rPr lang="en-US" dirty="0"/>
              <a:t>From the entire </a:t>
            </a:r>
            <a:r>
              <a:rPr lang="en-US" dirty="0" err="1"/>
              <a:t>DataFrame</a:t>
            </a:r>
            <a:r>
              <a:rPr lang="en-US" dirty="0"/>
              <a:t>, find the row with franklin’s information</a:t>
            </a:r>
          </a:p>
          <a:p>
            <a:pPr lvl="1"/>
            <a:r>
              <a:rPr lang="en-US" dirty="0"/>
              <a:t>From the row with franklin’s information, extract their score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0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536B-2493-4202-ACD0-380B5832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Franklin’s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496B-ED15-4968-80F6-003B7247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franklin = </a:t>
            </a:r>
            <a:r>
              <a:rPr lang="en-US" dirty="0" err="1">
                <a:latin typeface="Consolas" panose="020B0609020204030204" pitchFamily="49" charset="0"/>
              </a:rPr>
              <a:t>records.loc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records.username</a:t>
            </a:r>
            <a:r>
              <a:rPr lang="en-US" dirty="0">
                <a:latin typeface="Consolas" panose="020B0609020204030204" pitchFamily="49" charset="0"/>
              </a:rPr>
              <a:t> == “franklin”]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- We’ve (loc)</a:t>
            </a:r>
            <a:r>
              <a:rPr lang="en-US" dirty="0" err="1"/>
              <a:t>ated</a:t>
            </a:r>
            <a:r>
              <a:rPr lang="en-US" dirty="0"/>
              <a:t> </a:t>
            </a:r>
            <a:r>
              <a:rPr lang="en-US" i="1" dirty="0"/>
              <a:t>any and all</a:t>
            </a:r>
            <a:r>
              <a:rPr lang="en-US" dirty="0"/>
              <a:t> rows in the records </a:t>
            </a:r>
            <a:r>
              <a:rPr lang="en-US" dirty="0" err="1"/>
              <a:t>DataFrame</a:t>
            </a:r>
            <a:r>
              <a:rPr lang="en-US" dirty="0"/>
              <a:t> where the </a:t>
            </a:r>
            <a:r>
              <a:rPr lang="en-US" dirty="0">
                <a:latin typeface="Consolas" panose="020B0609020204030204" pitchFamily="49" charset="0"/>
              </a:rPr>
              <a:t>username</a:t>
            </a:r>
            <a:r>
              <a:rPr lang="en-US" dirty="0"/>
              <a:t> 	column’s value is e	qual to </a:t>
            </a:r>
            <a:r>
              <a:rPr lang="en-US" dirty="0">
                <a:latin typeface="Consolas" panose="020B0609020204030204" pitchFamily="49" charset="0"/>
              </a:rPr>
              <a:t>“franklin”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What did that get us?</a:t>
            </a:r>
          </a:p>
          <a:p>
            <a:pPr marL="114300" indent="0">
              <a:buNone/>
            </a:pPr>
            <a:r>
              <a:rPr lang="en-US" dirty="0"/>
              <a:t> - Still a </a:t>
            </a:r>
            <a:r>
              <a:rPr lang="en-US" dirty="0" err="1"/>
              <a:t>DataFrame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- Excluded extraneous data</a:t>
            </a:r>
          </a:p>
        </p:txBody>
      </p:sp>
    </p:spTree>
    <p:extLst>
      <p:ext uri="{BB962C8B-B14F-4D97-AF65-F5344CB8AC3E}">
        <p14:creationId xmlns:p14="http://schemas.microsoft.com/office/powerpoint/2010/main" val="412763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536B-2493-4202-ACD0-380B5832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Franklin’s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496B-ED15-4968-80F6-003B7247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franklin = </a:t>
            </a:r>
            <a:r>
              <a:rPr lang="en-US" dirty="0" err="1">
                <a:latin typeface="Consolas" panose="020B0609020204030204" pitchFamily="49" charset="0"/>
              </a:rPr>
              <a:t>records.loc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records.username</a:t>
            </a:r>
            <a:r>
              <a:rPr lang="en-US" dirty="0">
                <a:latin typeface="Consolas" panose="020B0609020204030204" pitchFamily="49" charset="0"/>
              </a:rPr>
              <a:t> == “franklin”]</a:t>
            </a:r>
          </a:p>
          <a:p>
            <a:pPr marL="1143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studentScore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franklin.iat</a:t>
            </a:r>
            <a:r>
              <a:rPr lang="en-US" dirty="0">
                <a:latin typeface="Consolas" panose="020B0609020204030204" pitchFamily="49" charset="0"/>
              </a:rPr>
              <a:t>[0,2]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- We’ve extracted the value that is 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dirty="0" err="1"/>
              <a:t>ndexed</a:t>
            </a:r>
            <a:r>
              <a:rPr lang="en-US" dirty="0"/>
              <a:t> (at) the indices row (0), column (2)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What did that get us?</a:t>
            </a:r>
          </a:p>
          <a:p>
            <a:pPr marL="114300" indent="0">
              <a:buNone/>
            </a:pPr>
            <a:r>
              <a:rPr lang="en-US" dirty="0"/>
              <a:t> - A scalar value</a:t>
            </a:r>
          </a:p>
          <a:p>
            <a:pPr marL="114300" indent="0">
              <a:buNone/>
            </a:pPr>
            <a:r>
              <a:rPr lang="en-US" dirty="0"/>
              <a:t>	- A numeric value (89, in this case)</a:t>
            </a:r>
          </a:p>
          <a:p>
            <a:pPr marL="114300" indent="0">
              <a:buNone/>
            </a:pPr>
            <a:r>
              <a:rPr lang="en-US" dirty="0"/>
              <a:t>	- Franklin’s score!</a:t>
            </a:r>
          </a:p>
        </p:txBody>
      </p:sp>
    </p:spTree>
    <p:extLst>
      <p:ext uri="{BB962C8B-B14F-4D97-AF65-F5344CB8AC3E}">
        <p14:creationId xmlns:p14="http://schemas.microsoft.com/office/powerpoint/2010/main" val="3341221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336D-FD60-4972-8DB3-F1853715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(if-else statements)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5E4B-6B4F-489D-B42F-0C281A05D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Let’s write a grading program</a:t>
            </a:r>
          </a:p>
          <a:p>
            <a:r>
              <a:rPr lang="en-US" dirty="0"/>
              <a:t>X &gt;= 90 is an A</a:t>
            </a:r>
          </a:p>
          <a:p>
            <a:r>
              <a:rPr lang="en-US" dirty="0"/>
              <a:t>80 &lt;= X &lt; 90 is a B</a:t>
            </a:r>
          </a:p>
          <a:p>
            <a:r>
              <a:rPr lang="en-US" dirty="0"/>
              <a:t>70 &lt;= X &lt; 80 is a C</a:t>
            </a:r>
          </a:p>
          <a:p>
            <a:r>
              <a:rPr lang="en-US" dirty="0"/>
              <a:t>60 &lt;= X &lt; 70 is a D</a:t>
            </a:r>
          </a:p>
          <a:p>
            <a:r>
              <a:rPr lang="en-US" dirty="0"/>
              <a:t>Anything else is F</a:t>
            </a:r>
          </a:p>
        </p:txBody>
      </p:sp>
    </p:spTree>
    <p:extLst>
      <p:ext uri="{BB962C8B-B14F-4D97-AF65-F5344CB8AC3E}">
        <p14:creationId xmlns:p14="http://schemas.microsoft.com/office/powerpoint/2010/main" val="3359295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536B-2493-4202-ACD0-380B5832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Franklin’s Score in One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496B-ED15-4968-80F6-003B7247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studentScore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records.loc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records.username</a:t>
            </a:r>
            <a:r>
              <a:rPr lang="en-US" sz="1400" dirty="0">
                <a:latin typeface="Consolas" panose="020B0609020204030204" pitchFamily="49" charset="0"/>
              </a:rPr>
              <a:t> == "franklin"]["score"].values[0]</a:t>
            </a:r>
            <a:endParaRPr lang="en-US" sz="1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- We’ve done a series of steps:</a:t>
            </a:r>
            <a:endParaRPr lang="en-US" dirty="0">
              <a:latin typeface="Petron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latin typeface="Petrona" panose="020B0604020202020204" charset="0"/>
              </a:rPr>
              <a:t>	- located </a:t>
            </a:r>
            <a:r>
              <a:rPr lang="en-US" i="1" dirty="0">
                <a:latin typeface="Petrona" panose="020B0604020202020204" charset="0"/>
              </a:rPr>
              <a:t>any and all entries</a:t>
            </a:r>
            <a:r>
              <a:rPr lang="en-US" dirty="0">
                <a:latin typeface="Petrona" panose="020B0604020202020204" charset="0"/>
              </a:rPr>
              <a:t> in records where </a:t>
            </a:r>
            <a:r>
              <a:rPr lang="en-US" dirty="0">
                <a:latin typeface="Consolas" panose="020B0609020204030204" pitchFamily="49" charset="0"/>
              </a:rPr>
              <a:t>username == “franklin”</a:t>
            </a:r>
          </a:p>
          <a:p>
            <a:pPr marL="114300" indent="0">
              <a:buNone/>
            </a:pPr>
            <a:r>
              <a:rPr lang="en-US" dirty="0"/>
              <a:t>	- isolated the “score” column from our subframe of records</a:t>
            </a:r>
          </a:p>
          <a:p>
            <a:pPr marL="114300" indent="0">
              <a:buNone/>
            </a:pPr>
            <a:r>
              <a:rPr lang="en-US" dirty="0"/>
              <a:t>	- converted the </a:t>
            </a:r>
            <a:r>
              <a:rPr lang="en-US" dirty="0" err="1"/>
              <a:t>DataFrame</a:t>
            </a:r>
            <a:r>
              <a:rPr lang="en-US" dirty="0"/>
              <a:t> into an array of values</a:t>
            </a:r>
          </a:p>
          <a:p>
            <a:pPr marL="114300" indent="0">
              <a:buNone/>
            </a:pPr>
            <a:r>
              <a:rPr lang="en-US" dirty="0"/>
              <a:t>	- grabbed the value at index 0</a:t>
            </a:r>
          </a:p>
          <a:p>
            <a:pPr marL="114300" indent="0">
              <a:buNone/>
            </a:pPr>
            <a:r>
              <a:rPr lang="en-US" dirty="0"/>
              <a:t>	- assigned that value to </a:t>
            </a:r>
            <a:r>
              <a:rPr lang="en-US" dirty="0" err="1"/>
              <a:t>studentScore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What did that get us?</a:t>
            </a:r>
          </a:p>
          <a:p>
            <a:pPr marL="114300" indent="0">
              <a:buNone/>
            </a:pPr>
            <a:r>
              <a:rPr lang="en-US" dirty="0"/>
              <a:t> - A scalar value</a:t>
            </a:r>
          </a:p>
          <a:p>
            <a:pPr marL="114300" indent="0">
              <a:buNone/>
            </a:pPr>
            <a:r>
              <a:rPr lang="en-US" dirty="0"/>
              <a:t>	- A numeric value (89, in this case)</a:t>
            </a:r>
          </a:p>
          <a:p>
            <a:pPr marL="114300" indent="0">
              <a:buNone/>
            </a:pPr>
            <a:r>
              <a:rPr lang="en-US" dirty="0"/>
              <a:t>	- Franklin’s score!</a:t>
            </a:r>
          </a:p>
        </p:txBody>
      </p:sp>
    </p:spTree>
    <p:extLst>
      <p:ext uri="{BB962C8B-B14F-4D97-AF65-F5344CB8AC3E}">
        <p14:creationId xmlns:p14="http://schemas.microsoft.com/office/powerpoint/2010/main" val="253682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57B85D-1438-4EA8-AB59-DE85B08D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9154B-167B-417F-B85A-38875C1EA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7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5ACD-2906-430B-A85A-997730AB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3C16-993F-4A2E-849D-2698F1A27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print(“hello, world!”)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dirty="0"/>
              <a:t>Python found a set of double quotes and took everything between those double quotes as a </a:t>
            </a:r>
            <a:r>
              <a:rPr lang="en-US" i="1" dirty="0"/>
              <a:t>string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Python found a </a:t>
            </a:r>
            <a:r>
              <a:rPr lang="en-US" i="1" dirty="0"/>
              <a:t>function</a:t>
            </a:r>
            <a:r>
              <a:rPr lang="en-US" dirty="0"/>
              <a:t>, </a:t>
            </a:r>
            <a:r>
              <a:rPr lang="en-US" b="1" dirty="0"/>
              <a:t>print</a:t>
            </a:r>
            <a:r>
              <a:rPr lang="en-US" dirty="0"/>
              <a:t>, and tried to execute that command on anything inside the parentheses.</a:t>
            </a:r>
          </a:p>
          <a:p>
            <a:pPr lvl="1"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print</a:t>
            </a:r>
            <a:r>
              <a:rPr lang="en-US" b="1" i="1" dirty="0"/>
              <a:t> </a:t>
            </a:r>
            <a:r>
              <a:rPr lang="en-US" dirty="0"/>
              <a:t>function can work well with strings!</a:t>
            </a:r>
          </a:p>
          <a:p>
            <a:pPr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241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108C-3D3A-40E8-B1A0-F06E32FD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F923-449F-4217-A986-2204ADEF1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i="1" dirty="0"/>
              <a:t>string</a:t>
            </a:r>
            <a:r>
              <a:rPr lang="en-US" dirty="0"/>
              <a:t> is an ordered collection (a.k.a. string) of </a:t>
            </a:r>
            <a:r>
              <a:rPr lang="en-US" i="1" dirty="0"/>
              <a:t>characters</a:t>
            </a:r>
          </a:p>
          <a:p>
            <a:pPr>
              <a:buFontTx/>
              <a:buChar char="-"/>
            </a:pPr>
            <a:endParaRPr lang="en-US" i="1" dirty="0"/>
          </a:p>
          <a:p>
            <a:pPr>
              <a:buFontTx/>
              <a:buChar char="-"/>
            </a:pPr>
            <a:endParaRPr lang="en-US" i="1" dirty="0"/>
          </a:p>
          <a:p>
            <a:pPr>
              <a:buFontTx/>
              <a:buChar char="-"/>
            </a:pPr>
            <a:r>
              <a:rPr lang="en-US" dirty="0"/>
              <a:t>A single letter, symbol, etc.</a:t>
            </a:r>
          </a:p>
          <a:p>
            <a:pPr lvl="1">
              <a:buFontTx/>
              <a:buChar char="-"/>
            </a:pPr>
            <a:r>
              <a:rPr lang="en-US" dirty="0"/>
              <a:t>In this class, we won’t be using them much.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B917B4-224E-4887-A9E2-8C77FC2BA29C}"/>
              </a:ext>
            </a:extLst>
          </p:cNvPr>
          <p:cNvSpPr txBox="1">
            <a:spLocks/>
          </p:cNvSpPr>
          <p:nvPr/>
        </p:nvSpPr>
        <p:spPr>
          <a:xfrm>
            <a:off x="311700" y="15346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 i="0" u="none" strike="noStrike" cap="none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a character?</a:t>
            </a:r>
          </a:p>
        </p:txBody>
      </p:sp>
    </p:spTree>
    <p:extLst>
      <p:ext uri="{BB962C8B-B14F-4D97-AF65-F5344CB8AC3E}">
        <p14:creationId xmlns:p14="http://schemas.microsoft.com/office/powerpoint/2010/main" val="334872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4F22-B8E3-4E9C-933F-0D149FE3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anything besides put Strings in print functions?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DBE5-7F14-4F12-9351-1A18E4B6E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EC5F-F3FF-4C63-B9B8-4D65B625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Variables? But not Math?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D2CC0-9137-4678-A052-7E12A88D7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X = “hello 2.0”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dirty="0"/>
              <a:t>Now I put my string into a variable, then I asked my print function to use the contents of that variable.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1F1-E689-4DC3-B258-DA47560D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computers do math?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8540-6F27-43B4-9FD0-36F7176A0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EC5F-F3FF-4C63-B9B8-4D65B625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Variables? But Math?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D2CC0-9137-4678-A052-7E12A88D7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X = “3*4”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Y = 3*4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print(Y)</a:t>
            </a:r>
          </a:p>
          <a:p>
            <a:pPr>
              <a:buFontTx/>
              <a:buChar char="-"/>
            </a:pPr>
            <a:r>
              <a:rPr lang="en-US" dirty="0"/>
              <a:t>Here, I’ve made a string variable “3*4”, and a numeric variable that is the result of the multiplication.</a:t>
            </a:r>
          </a:p>
          <a:p>
            <a:pPr lvl="1">
              <a:buFontTx/>
              <a:buChar char="-"/>
            </a:pPr>
            <a:r>
              <a:rPr lang="en-US" dirty="0"/>
              <a:t>Python stores the results as a numeric value in the latter case</a:t>
            </a:r>
          </a:p>
          <a:p>
            <a:pPr>
              <a:buFontTx/>
              <a:buChar char="-"/>
            </a:pPr>
            <a:r>
              <a:rPr lang="en-US" dirty="0"/>
              <a:t>Print can work with a numeric value!</a:t>
            </a:r>
          </a:p>
          <a:p>
            <a:pPr lvl="1">
              <a:buFontTx/>
              <a:buChar char="-"/>
            </a:pPr>
            <a:r>
              <a:rPr lang="en-US" dirty="0"/>
              <a:t>Where did I learn that * will do multiplication???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2399"/>
      </p:ext>
    </p:extLst>
  </p:cSld>
  <p:clrMapOvr>
    <a:masterClrMapping/>
  </p:clrMapOvr>
</p:sld>
</file>

<file path=ppt/theme/theme1.xml><?xml version="1.0" encoding="utf-8"?>
<a:theme xmlns:a="http://schemas.openxmlformats.org/drawingml/2006/main" name="CSCI 5622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1044</Words>
  <Application>Microsoft Office PowerPoint</Application>
  <PresentationFormat>On-screen Show (16:9)</PresentationFormat>
  <Paragraphs>159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Dosis</vt:lpstr>
      <vt:lpstr>Consolas</vt:lpstr>
      <vt:lpstr>Petrona</vt:lpstr>
      <vt:lpstr>CSCI 5622 Slides</vt:lpstr>
      <vt:lpstr>Python in 1 Hour (Part 1)</vt:lpstr>
      <vt:lpstr>What you’ve done so far…</vt:lpstr>
      <vt:lpstr>Hello World</vt:lpstr>
      <vt:lpstr>What Just Happened?</vt:lpstr>
      <vt:lpstr>What is a string?</vt:lpstr>
      <vt:lpstr>Can we do anything besides put Strings in print functions?</vt:lpstr>
      <vt:lpstr>Variables? But not Math?</vt:lpstr>
      <vt:lpstr>Can computers do math?</vt:lpstr>
      <vt:lpstr>Variables? But Math?</vt:lpstr>
      <vt:lpstr>Python in 1 Hour (Part 2)</vt:lpstr>
      <vt:lpstr>INTERLUDE: The power of Searching</vt:lpstr>
      <vt:lpstr>Searching</vt:lpstr>
      <vt:lpstr>Can Computers do better math?</vt:lpstr>
      <vt:lpstr>Math Functions</vt:lpstr>
      <vt:lpstr>When Things Go Wrong</vt:lpstr>
      <vt:lpstr>When Things Go Wrong</vt:lpstr>
      <vt:lpstr>Python in 1 Hour (Part 3)</vt:lpstr>
      <vt:lpstr>Reading a Data File</vt:lpstr>
      <vt:lpstr>Reading a Data File</vt:lpstr>
      <vt:lpstr>Pandas DataFrame</vt:lpstr>
      <vt:lpstr>Extracting Data from a DataFrame</vt:lpstr>
      <vt:lpstr>Extracting Data from a DataFrame</vt:lpstr>
      <vt:lpstr>Getting Franklin’s Score</vt:lpstr>
      <vt:lpstr>Getting Franklin’s Score</vt:lpstr>
      <vt:lpstr>Conditional Statements (if-else statements)</vt:lpstr>
      <vt:lpstr>Extracting Franklin’s Score in One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Quigley</dc:creator>
  <cp:lastModifiedBy>David Quigley</cp:lastModifiedBy>
  <cp:revision>138</cp:revision>
  <dcterms:modified xsi:type="dcterms:W3CDTF">2021-07-06T16:59:07Z</dcterms:modified>
</cp:coreProperties>
</file>