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0" r:id="rId4"/>
    <p:sldId id="267" r:id="rId5"/>
    <p:sldId id="268" r:id="rId6"/>
    <p:sldId id="269" r:id="rId7"/>
    <p:sldId id="261" r:id="rId8"/>
    <p:sldId id="273" r:id="rId9"/>
    <p:sldId id="262" r:id="rId10"/>
    <p:sldId id="263" r:id="rId11"/>
    <p:sldId id="271" r:id="rId12"/>
    <p:sldId id="264" r:id="rId13"/>
    <p:sldId id="270" r:id="rId14"/>
    <p:sldId id="265" r:id="rId15"/>
    <p:sldId id="274"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BFBFBF"/>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78" autoAdjust="0"/>
  </p:normalViewPr>
  <p:slideViewPr>
    <p:cSldViewPr snapToGrid="0">
      <p:cViewPr varScale="1">
        <p:scale>
          <a:sx n="76" d="100"/>
          <a:sy n="76" d="100"/>
        </p:scale>
        <p:origin x="50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61C5C-DD9E-4E45-81FA-A2FA277F8C02}"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D26C8-D163-4E65-8C54-41FB2A376284}" type="slidenum">
              <a:rPr lang="zh-CN" altLang="en-US" smtClean="0"/>
              <a:t>‹#›</a:t>
            </a:fld>
            <a:endParaRPr lang="zh-CN" altLang="en-US"/>
          </a:p>
        </p:txBody>
      </p:sp>
    </p:spTree>
    <p:extLst>
      <p:ext uri="{BB962C8B-B14F-4D97-AF65-F5344CB8AC3E}">
        <p14:creationId xmlns:p14="http://schemas.microsoft.com/office/powerpoint/2010/main" val="427291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首</a:t>
            </a:r>
            <a:r>
              <a:rPr lang="zh-CN" altLang="zh-CN" sz="1200" kern="1200" dirty="0" smtClean="0">
                <a:solidFill>
                  <a:schemeClr val="tx1"/>
                </a:solidFill>
                <a:effectLst/>
                <a:latin typeface="+mn-lt"/>
                <a:ea typeface="+mn-ea"/>
                <a:cs typeface="+mn-cs"/>
              </a:rPr>
              <a:t>先，分享一下</a:t>
            </a:r>
            <a:r>
              <a:rPr lang="en-US" altLang="zh-CN" sz="1200" kern="1200" dirty="0" smtClean="0">
                <a:solidFill>
                  <a:schemeClr val="tx1"/>
                </a:solidFill>
                <a:effectLst/>
                <a:latin typeface="+mn-lt"/>
                <a:ea typeface="+mn-ea"/>
                <a:cs typeface="+mn-cs"/>
              </a:rPr>
              <a:t>cisco</a:t>
            </a:r>
            <a:r>
              <a:rPr lang="zh-CN" altLang="zh-CN" sz="1200" kern="1200" dirty="0" smtClean="0">
                <a:solidFill>
                  <a:schemeClr val="tx1"/>
                </a:solidFill>
                <a:effectLst/>
                <a:latin typeface="+mn-lt"/>
                <a:ea typeface="+mn-ea"/>
                <a:cs typeface="+mn-cs"/>
              </a:rPr>
              <a:t>发布的</a:t>
            </a:r>
            <a:r>
              <a:rPr lang="en-US" altLang="zh-CN" sz="1200" kern="1200" dirty="0" smtClean="0">
                <a:solidFill>
                  <a:schemeClr val="tx1"/>
                </a:solidFill>
                <a:effectLst/>
                <a:latin typeface="+mn-lt"/>
                <a:ea typeface="+mn-ea"/>
                <a:cs typeface="+mn-cs"/>
              </a:rPr>
              <a:t>2017</a:t>
            </a:r>
            <a:r>
              <a:rPr lang="zh-CN" altLang="zh-CN" sz="1200" kern="1200" dirty="0" smtClean="0">
                <a:solidFill>
                  <a:schemeClr val="tx1"/>
                </a:solidFill>
                <a:effectLst/>
                <a:latin typeface="+mn-lt"/>
                <a:ea typeface="+mn-ea"/>
                <a:cs typeface="+mn-cs"/>
              </a:rPr>
              <a:t>年网络流量的数据统计。</a:t>
            </a:r>
          </a:p>
          <a:p>
            <a:r>
              <a:rPr lang="en-US" altLang="zh-CN" sz="1200" kern="1200" dirty="0" smtClean="0">
                <a:solidFill>
                  <a:schemeClr val="tx1"/>
                </a:solidFill>
                <a:effectLst/>
                <a:latin typeface="+mn-lt"/>
                <a:ea typeface="+mn-ea"/>
                <a:cs typeface="+mn-cs"/>
              </a:rPr>
              <a:t>IP</a:t>
            </a:r>
            <a:r>
              <a:rPr lang="zh-CN" altLang="en-US" sz="1200" kern="1200" dirty="0" smtClean="0">
                <a:solidFill>
                  <a:schemeClr val="tx1"/>
                </a:solidFill>
                <a:effectLst/>
                <a:latin typeface="+mn-lt"/>
                <a:ea typeface="+mn-ea"/>
                <a:cs typeface="+mn-cs"/>
              </a:rPr>
              <a:t>点播与互联网视频在</a:t>
            </a:r>
            <a:r>
              <a:rPr lang="en-US" altLang="zh-CN" sz="1200" kern="1200" dirty="0" smtClean="0">
                <a:solidFill>
                  <a:schemeClr val="tx1"/>
                </a:solidFill>
                <a:effectLst/>
                <a:latin typeface="+mn-lt"/>
                <a:ea typeface="+mn-ea"/>
                <a:cs typeface="+mn-cs"/>
              </a:rPr>
              <a:t>2022</a:t>
            </a:r>
            <a:r>
              <a:rPr lang="zh-CN" altLang="en-US" sz="1200" kern="1200" dirty="0" smtClean="0">
                <a:solidFill>
                  <a:schemeClr val="tx1"/>
                </a:solidFill>
                <a:effectLst/>
                <a:latin typeface="+mn-lt"/>
                <a:ea typeface="+mn-ea"/>
                <a:cs typeface="+mn-cs"/>
              </a:rPr>
              <a:t>年将总共占比</a:t>
            </a:r>
            <a:r>
              <a:rPr lang="en-US" altLang="zh-CN" sz="1200" kern="1200" dirty="0" smtClean="0">
                <a:solidFill>
                  <a:schemeClr val="tx1"/>
                </a:solidFill>
                <a:effectLst/>
                <a:latin typeface="+mn-lt"/>
                <a:ea typeface="+mn-ea"/>
                <a:cs typeface="+mn-cs"/>
              </a:rPr>
              <a:t>82%</a:t>
            </a:r>
            <a:r>
              <a:rPr lang="zh-CN" altLang="en-US" sz="1200" kern="1200" dirty="0" smtClean="0">
                <a:solidFill>
                  <a:schemeClr val="tx1"/>
                </a:solidFill>
                <a:effectLst/>
                <a:latin typeface="+mn-lt"/>
                <a:ea typeface="+mn-ea"/>
                <a:cs typeface="+mn-cs"/>
              </a:rPr>
              <a:t>，所以从大方向来说，对视频传输进行优化是必要的</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1328349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sz="3000" dirty="0" smtClean="0">
                <a:latin typeface="等线" panose="02010600030101010101" pitchFamily="2" charset="-122"/>
                <a:ea typeface="等线" panose="02010600030101010101" pitchFamily="2" charset="-122"/>
                <a:sym typeface="Wingdings" pitchFamily="2" charset="2"/>
              </a:rPr>
              <a:t>我们可以完善之前</a:t>
            </a:r>
            <a:r>
              <a:rPr kumimoji="1" lang="en-US" altLang="zh-CN" sz="3000" dirty="0" smtClean="0">
                <a:latin typeface="等线" panose="02010600030101010101" pitchFamily="2" charset="-122"/>
                <a:ea typeface="等线" panose="02010600030101010101" pitchFamily="2" charset="-122"/>
                <a:sym typeface="Wingdings" pitchFamily="2" charset="2"/>
              </a:rPr>
              <a:t>E2E</a:t>
            </a:r>
            <a:r>
              <a:rPr kumimoji="1" lang="zh-CN" altLang="en-US" sz="3000" dirty="0" smtClean="0">
                <a:latin typeface="等线" panose="02010600030101010101" pitchFamily="2" charset="-122"/>
                <a:ea typeface="等线" panose="02010600030101010101" pitchFamily="2" charset="-122"/>
                <a:sym typeface="Wingdings" pitchFamily="2" charset="2"/>
              </a:rPr>
              <a:t>的框架来作为</a:t>
            </a:r>
            <a:r>
              <a:rPr kumimoji="1" lang="en-US" altLang="zh-CN" sz="3000" dirty="0" smtClean="0">
                <a:latin typeface="等线" panose="02010600030101010101" pitchFamily="2" charset="-122"/>
                <a:ea typeface="等线" panose="02010600030101010101" pitchFamily="2" charset="-122"/>
                <a:sym typeface="Wingdings" pitchFamily="2" charset="2"/>
              </a:rPr>
              <a:t>baseline</a:t>
            </a:r>
          </a:p>
          <a:p>
            <a:pPr lvl="1"/>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r>
              <a:rPr kumimoji="1" lang="zh-CN" altLang="en-US" sz="3000" dirty="0" smtClean="0">
                <a:latin typeface="等线" panose="02010600030101010101" pitchFamily="2" charset="-122"/>
                <a:ea typeface="等线" panose="02010600030101010101" pitchFamily="2" charset="-122"/>
                <a:sym typeface="Wingdings" pitchFamily="2" charset="2"/>
              </a:rPr>
              <a:t>预测未来用户量对应的就是</a:t>
            </a:r>
            <a:r>
              <a:rPr kumimoji="1" lang="en-US" altLang="zh-CN" sz="3000" dirty="0" smtClean="0">
                <a:latin typeface="等线" panose="02010600030101010101" pitchFamily="2" charset="-122"/>
                <a:ea typeface="等线" panose="02010600030101010101" pitchFamily="2" charset="-122"/>
                <a:sym typeface="Wingdings" pitchFamily="2" charset="2"/>
              </a:rPr>
              <a:t>E2E</a:t>
            </a:r>
            <a:r>
              <a:rPr kumimoji="1" lang="zh-CN" altLang="en-US" sz="3000" dirty="0" smtClean="0">
                <a:latin typeface="等线" panose="02010600030101010101" pitchFamily="2" charset="-122"/>
                <a:ea typeface="等线" panose="02010600030101010101" pitchFamily="2" charset="-122"/>
                <a:sym typeface="Wingdings" pitchFamily="2" charset="2"/>
              </a:rPr>
              <a:t>中的</a:t>
            </a:r>
            <a:r>
              <a:rPr kumimoji="1" lang="en-US" altLang="zh-CN" sz="3000" dirty="0" smtClean="0">
                <a:latin typeface="等线" panose="02010600030101010101" pitchFamily="2" charset="-122"/>
                <a:ea typeface="等线" panose="02010600030101010101" pitchFamily="2" charset="-122"/>
                <a:sym typeface="Wingdings" pitchFamily="2" charset="2"/>
              </a:rPr>
              <a:t>slots</a:t>
            </a:r>
          </a:p>
          <a:p>
            <a:pPr lvl="1"/>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r>
              <a:rPr kumimoji="1" lang="zh-CN" altLang="en-US" sz="3000" dirty="0" smtClean="0">
                <a:latin typeface="等线" panose="02010600030101010101" pitchFamily="2" charset="-122"/>
                <a:ea typeface="等线" panose="02010600030101010101" pitchFamily="2" charset="-122"/>
                <a:sym typeface="Wingdings" pitchFamily="2" charset="2"/>
              </a:rPr>
              <a:t>将预测的用户量分配给</a:t>
            </a:r>
            <a:r>
              <a:rPr kumimoji="1" lang="en-US" altLang="zh-CN" sz="3000" dirty="0" smtClean="0">
                <a:latin typeface="等线" panose="02010600030101010101" pitchFamily="2" charset="-122"/>
                <a:ea typeface="等线" panose="02010600030101010101" pitchFamily="2" charset="-122"/>
                <a:sym typeface="Wingdings" pitchFamily="2" charset="2"/>
              </a:rPr>
              <a:t>CDN</a:t>
            </a:r>
            <a:r>
              <a:rPr kumimoji="1" lang="zh-CN" altLang="en-US" sz="3000" dirty="0" smtClean="0">
                <a:latin typeface="等线" panose="02010600030101010101" pitchFamily="2" charset="-122"/>
                <a:ea typeface="等线" panose="02010600030101010101" pitchFamily="2" charset="-122"/>
                <a:sym typeface="Wingdings" pitchFamily="2" charset="2"/>
              </a:rPr>
              <a:t>，这里为保证已存在用户的体验需在分配过程中保持</a:t>
            </a:r>
            <a:r>
              <a:rPr kumimoji="1" lang="en-US" altLang="zh-CN" sz="3000" dirty="0" smtClean="0">
                <a:latin typeface="等线" panose="02010600030101010101" pitchFamily="2" charset="-122"/>
                <a:ea typeface="等线" panose="02010600030101010101" pitchFamily="2" charset="-122"/>
                <a:sym typeface="Wingdings" pitchFamily="2" charset="2"/>
              </a:rPr>
              <a:t>CDN</a:t>
            </a:r>
            <a:r>
              <a:rPr kumimoji="1" lang="zh-CN" altLang="en-US" sz="3000" dirty="0" smtClean="0">
                <a:latin typeface="等线" panose="02010600030101010101" pitchFamily="2" charset="-122"/>
                <a:ea typeface="等线" panose="02010600030101010101" pitchFamily="2" charset="-122"/>
                <a:sym typeface="Wingdings" pitchFamily="2" charset="2"/>
              </a:rPr>
              <a:t>表现稳定</a:t>
            </a:r>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endParaRPr kumimoji="1" lang="en-US" altLang="zh-CN" sz="3000" dirty="0" smtClean="0">
              <a:latin typeface="等线" panose="02010600030101010101" pitchFamily="2" charset="-122"/>
              <a:ea typeface="等线" panose="02010600030101010101" pitchFamily="2" charset="-122"/>
              <a:sym typeface="Wingdings" pitchFamily="2" charset="2"/>
            </a:endParaRPr>
          </a:p>
          <a:p>
            <a:pPr lvl="1"/>
            <a:r>
              <a:rPr kumimoji="1" lang="zh-CN" altLang="en-US" sz="3000" dirty="0" smtClean="0">
                <a:latin typeface="等线" panose="02010600030101010101" pitchFamily="2" charset="-122"/>
                <a:ea typeface="等线" panose="02010600030101010101" pitchFamily="2" charset="-122"/>
                <a:sym typeface="Wingdings" pitchFamily="2" charset="2"/>
              </a:rPr>
              <a:t>用偏好模型预测</a:t>
            </a:r>
            <a:r>
              <a:rPr kumimoji="1" lang="en-US" altLang="zh-CN" sz="3000" dirty="0" err="1" smtClean="0">
                <a:latin typeface="等线" panose="02010600030101010101" pitchFamily="2" charset="-122"/>
                <a:ea typeface="等线" panose="02010600030101010101" pitchFamily="2" charset="-122"/>
                <a:sym typeface="Wingdings" pitchFamily="2" charset="2"/>
              </a:rPr>
              <a:t>QoE</a:t>
            </a:r>
            <a:r>
              <a:rPr kumimoji="1" lang="zh-CN" altLang="en-US" sz="3000" dirty="0" smtClean="0">
                <a:latin typeface="等线" panose="02010600030101010101" pitchFamily="2" charset="-122"/>
                <a:ea typeface="等线" panose="02010600030101010101" pitchFamily="2" charset="-122"/>
                <a:sym typeface="Wingdings" pitchFamily="2" charset="2"/>
              </a:rPr>
              <a:t>作为用户与</a:t>
            </a:r>
            <a:r>
              <a:rPr kumimoji="1" lang="en-US" altLang="zh-CN" sz="3000" dirty="0" smtClean="0">
                <a:latin typeface="等线" panose="02010600030101010101" pitchFamily="2" charset="-122"/>
                <a:ea typeface="等线" panose="02010600030101010101" pitchFamily="2" charset="-122"/>
                <a:sym typeface="Wingdings" pitchFamily="2" charset="2"/>
              </a:rPr>
              <a:t>slots</a:t>
            </a:r>
            <a:r>
              <a:rPr kumimoji="1" lang="zh-CN" altLang="en-US" sz="3000" dirty="0" smtClean="0">
                <a:latin typeface="等线" panose="02010600030101010101" pitchFamily="2" charset="-122"/>
                <a:ea typeface="等线" panose="02010600030101010101" pitchFamily="2" charset="-122"/>
                <a:sym typeface="Wingdings" pitchFamily="2" charset="2"/>
              </a:rPr>
              <a:t>二分匹配的边权，分配</a:t>
            </a:r>
            <a:r>
              <a:rPr kumimoji="1" lang="en-US" altLang="zh-CN" sz="3000" dirty="0" smtClean="0">
                <a:latin typeface="等线" panose="02010600030101010101" pitchFamily="2" charset="-122"/>
                <a:ea typeface="等线" panose="02010600030101010101" pitchFamily="2" charset="-122"/>
                <a:sym typeface="Wingdings" pitchFamily="2" charset="2"/>
              </a:rPr>
              <a:t>CDN</a:t>
            </a:r>
            <a:r>
              <a:rPr kumimoji="1" lang="zh-CN" altLang="en-US" sz="3000" dirty="0" smtClean="0">
                <a:latin typeface="等线" panose="02010600030101010101" pitchFamily="2" charset="-122"/>
                <a:ea typeface="等线" panose="02010600030101010101" pitchFamily="2" charset="-122"/>
                <a:sym typeface="Wingdings" pitchFamily="2" charset="2"/>
              </a:rPr>
              <a:t>，这里</a:t>
            </a:r>
            <a:r>
              <a:rPr kumimoji="1" lang="en-US" altLang="zh-CN" sz="3000" dirty="0" smtClean="0">
                <a:latin typeface="等线" panose="02010600030101010101" pitchFamily="2" charset="-122"/>
                <a:ea typeface="等线" panose="02010600030101010101" pitchFamily="2" charset="-122"/>
                <a:sym typeface="Wingdings" pitchFamily="2" charset="2"/>
              </a:rPr>
              <a:t>decision maker</a:t>
            </a:r>
            <a:r>
              <a:rPr kumimoji="1" lang="zh-CN" altLang="en-US" sz="3000" dirty="0" smtClean="0">
                <a:latin typeface="等线" panose="02010600030101010101" pitchFamily="2" charset="-122"/>
                <a:ea typeface="等线" panose="02010600030101010101" pitchFamily="2" charset="-122"/>
                <a:sym typeface="Wingdings" pitchFamily="2" charset="2"/>
              </a:rPr>
              <a:t>实际上就是二分匹配算法，将来根据实际情况可以替换</a:t>
            </a:r>
            <a:endParaRPr kumimoji="1" lang="en-US" altLang="zh-CN" sz="3000" dirty="0" smtClean="0">
              <a:latin typeface="等线" panose="02010600030101010101" pitchFamily="2" charset="-122"/>
              <a:ea typeface="等线" panose="02010600030101010101" pitchFamily="2" charset="-122"/>
              <a:sym typeface="Wingdings" pitchFamily="2" charset="2"/>
            </a:endParaRPr>
          </a:p>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2946018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2002994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213342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15</a:t>
            </a:fld>
            <a:endParaRPr lang="zh-CN" altLang="en-US"/>
          </a:p>
        </p:txBody>
      </p:sp>
    </p:spTree>
    <p:extLst>
      <p:ext uri="{BB962C8B-B14F-4D97-AF65-F5344CB8AC3E}">
        <p14:creationId xmlns:p14="http://schemas.microsoft.com/office/powerpoint/2010/main" val="343439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16</a:t>
            </a:fld>
            <a:endParaRPr lang="zh-CN" altLang="en-US"/>
          </a:p>
        </p:txBody>
      </p:sp>
    </p:spTree>
    <p:extLst>
      <p:ext uri="{BB962C8B-B14F-4D97-AF65-F5344CB8AC3E}">
        <p14:creationId xmlns:p14="http://schemas.microsoft.com/office/powerpoint/2010/main" val="165756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其中内容分发网络是在网络靠近用户的位置放置多个节点服务器所构成的在现有的互联网基础之上的一层虚拟网络，</a:t>
            </a:r>
            <a:r>
              <a:rPr lang="zh-CN" altLang="en-US" sz="1200" kern="1200" dirty="0" smtClean="0">
                <a:solidFill>
                  <a:schemeClr val="tx1"/>
                </a:solidFill>
                <a:effectLst/>
                <a:latin typeface="+mn-lt"/>
                <a:ea typeface="+mn-ea"/>
                <a:cs typeface="+mn-cs"/>
              </a:rPr>
              <a:t>它</a:t>
            </a:r>
            <a:r>
              <a:rPr lang="zh-CN" altLang="en-US" sz="1200" dirty="0" smtClean="0">
                <a:latin typeface="等线" panose="02010600030101010101" pitchFamily="2" charset="-122"/>
                <a:ea typeface="等线" panose="02010600030101010101" pitchFamily="2" charset="-122"/>
              </a:rPr>
              <a:t>将网站内容发布到接近用户的网络“边缘”，使用户可以就近取得所需的内容，解决</a:t>
            </a:r>
            <a:r>
              <a:rPr lang="en-US" altLang="zh-CN" sz="1200" dirty="0" smtClean="0">
                <a:latin typeface="等线" panose="02010600030101010101" pitchFamily="2" charset="-122"/>
                <a:ea typeface="等线" panose="02010600030101010101" pitchFamily="2" charset="-122"/>
              </a:rPr>
              <a:t>Internet</a:t>
            </a:r>
            <a:r>
              <a:rPr lang="zh-CN" altLang="en-US" sz="1200" dirty="0" smtClean="0">
                <a:latin typeface="等线" panose="02010600030101010101" pitchFamily="2" charset="-122"/>
                <a:ea typeface="等线" panose="02010600030101010101" pitchFamily="2" charset="-122"/>
              </a:rPr>
              <a:t>网络拥塞状况</a:t>
            </a: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等线" panose="02010600030101010101" pitchFamily="2" charset="-122"/>
                <a:ea typeface="等线" panose="02010600030101010101" pitchFamily="2" charset="-122"/>
              </a:rPr>
              <a:t>CDN </a:t>
            </a:r>
            <a:r>
              <a:rPr lang="zh-CN" altLang="en-US" sz="1200" dirty="0" smtClean="0">
                <a:latin typeface="等线" panose="02010600030101010101" pitchFamily="2" charset="-122"/>
                <a:ea typeface="等线" panose="02010600030101010101" pitchFamily="2" charset="-122"/>
              </a:rPr>
              <a:t>将在</a:t>
            </a:r>
            <a:r>
              <a:rPr lang="en-US" altLang="zh-CN" sz="1200" dirty="0" smtClean="0">
                <a:latin typeface="等线" panose="02010600030101010101" pitchFamily="2" charset="-122"/>
                <a:ea typeface="等线" panose="02010600030101010101" pitchFamily="2" charset="-122"/>
              </a:rPr>
              <a:t>2022</a:t>
            </a:r>
            <a:r>
              <a:rPr lang="zh-CN" altLang="en-US" sz="1200" dirty="0" smtClean="0">
                <a:latin typeface="等线" panose="02010600030101010101" pitchFamily="2" charset="-122"/>
                <a:ea typeface="等线" panose="02010600030101010101" pitchFamily="2" charset="-122"/>
              </a:rPr>
              <a:t>占总流量</a:t>
            </a:r>
            <a:r>
              <a:rPr lang="en-US" altLang="zh-CN" sz="1200" dirty="0" smtClean="0">
                <a:latin typeface="等线" panose="02010600030101010101" pitchFamily="2" charset="-122"/>
                <a:ea typeface="等线" panose="02010600030101010101" pitchFamily="2" charset="-122"/>
              </a:rPr>
              <a:t>72%</a:t>
            </a:r>
            <a:endParaRPr lang="zh-CN" altLang="en-US"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393777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dirty="0" smtClean="0"/>
              <a:t>视频质量的评价有两个角度，一个是</a:t>
            </a:r>
            <a:r>
              <a:rPr kumimoji="1" lang="en-US" altLang="zh-CN" dirty="0" err="1" smtClean="0"/>
              <a:t>QoS</a:t>
            </a:r>
            <a:r>
              <a:rPr kumimoji="1" lang="zh-CN" altLang="en-US" dirty="0" smtClean="0"/>
              <a:t>，包括</a:t>
            </a:r>
            <a:r>
              <a:rPr lang="zh-CN" altLang="en-US" dirty="0" smtClean="0">
                <a:latin typeface="等线" panose="02010600030101010101" pitchFamily="2" charset="-122"/>
                <a:ea typeface="等线" panose="02010600030101010101" pitchFamily="2" charset="-122"/>
              </a:rPr>
              <a:t>传输带宽，时延和抖动，丢包率等参数，某一个</a:t>
            </a:r>
            <a:r>
              <a:rPr lang="en-US" altLang="zh-CN" dirty="0" smtClean="0">
                <a:latin typeface="等线" panose="02010600030101010101" pitchFamily="2" charset="-122"/>
                <a:ea typeface="等线" panose="02010600030101010101" pitchFamily="2" charset="-122"/>
              </a:rPr>
              <a:t>Session</a:t>
            </a:r>
            <a:r>
              <a:rPr lang="zh-CN" altLang="en-US" dirty="0" smtClean="0">
                <a:latin typeface="等线" panose="02010600030101010101" pitchFamily="2" charset="-122"/>
                <a:ea typeface="等线" panose="02010600030101010101" pitchFamily="2" charset="-122"/>
              </a:rPr>
              <a:t>的视频</a:t>
            </a:r>
            <a:r>
              <a:rPr lang="en-US" altLang="zh-CN" dirty="0" err="1" smtClean="0">
                <a:latin typeface="等线" panose="02010600030101010101" pitchFamily="2" charset="-122"/>
                <a:ea typeface="等线" panose="02010600030101010101" pitchFamily="2" charset="-122"/>
              </a:rPr>
              <a:t>QoS</a:t>
            </a:r>
            <a:r>
              <a:rPr lang="zh-CN" altLang="en-US" dirty="0" smtClean="0">
                <a:latin typeface="等线" panose="02010600030101010101" pitchFamily="2" charset="-122"/>
                <a:ea typeface="等线" panose="02010600030101010101" pitchFamily="2" charset="-122"/>
              </a:rPr>
              <a:t>是确定的，无论是那个用户来看，而包括观看时长，主观评分等参数的</a:t>
            </a:r>
            <a:r>
              <a:rPr lang="en-US" altLang="zh-CN" dirty="0" err="1" smtClean="0">
                <a:latin typeface="等线" panose="02010600030101010101" pitchFamily="2" charset="-122"/>
                <a:ea typeface="等线" panose="02010600030101010101" pitchFamily="2" charset="-122"/>
              </a:rPr>
              <a:t>QoE</a:t>
            </a:r>
            <a:r>
              <a:rPr lang="zh-CN" altLang="en-US" dirty="0" smtClean="0">
                <a:latin typeface="等线" panose="02010600030101010101" pitchFamily="2" charset="-122"/>
                <a:ea typeface="等线" panose="02010600030101010101" pitchFamily="2" charset="-122"/>
              </a:rPr>
              <a:t>是指用户体验质量，不同用户对同一段视频的体验可能不同，甚至在不同的场合下都能对同一组</a:t>
            </a:r>
            <a:r>
              <a:rPr lang="en-US" altLang="zh-CN" dirty="0" err="1" smtClean="0">
                <a:latin typeface="等线" panose="02010600030101010101" pitchFamily="2" charset="-122"/>
                <a:ea typeface="等线" panose="02010600030101010101" pitchFamily="2" charset="-122"/>
              </a:rPr>
              <a:t>QoS</a:t>
            </a:r>
            <a:r>
              <a:rPr lang="zh-CN" altLang="en-US" dirty="0" smtClean="0">
                <a:latin typeface="等线" panose="02010600030101010101" pitchFamily="2" charset="-122"/>
                <a:ea typeface="等线" panose="02010600030101010101" pitchFamily="2" charset="-122"/>
              </a:rPr>
              <a:t>参数的</a:t>
            </a:r>
            <a:r>
              <a:rPr lang="en-US" altLang="zh-CN" dirty="0" smtClean="0">
                <a:latin typeface="等线" panose="02010600030101010101" pitchFamily="2" charset="-122"/>
                <a:ea typeface="等线" panose="02010600030101010101" pitchFamily="2" charset="-122"/>
              </a:rPr>
              <a:t>Session</a:t>
            </a:r>
            <a:r>
              <a:rPr lang="zh-CN" altLang="en-US" dirty="0" smtClean="0">
                <a:latin typeface="等线" panose="02010600030101010101" pitchFamily="2" charset="-122"/>
                <a:ea typeface="等线" panose="02010600030101010101" pitchFamily="2" charset="-122"/>
              </a:rPr>
              <a:t>有不同评价。比如某人在家里看视频和地铁中看视频相比对首帧卡顿的容忍率就会更低</a:t>
            </a:r>
            <a:endParaRPr lang="en-US" altLang="zh-CN" dirty="0" smtClean="0">
              <a:latin typeface="等线" panose="02010600030101010101" pitchFamily="2" charset="-122"/>
              <a:ea typeface="等线" panose="02010600030101010101" pitchFamily="2" charset="-122"/>
            </a:endParaRPr>
          </a:p>
          <a:p>
            <a:pPr lvl="1"/>
            <a:endParaRPr kumimoji="1" lang="en-US" altLang="zh-CN" dirty="0" smtClean="0">
              <a:latin typeface="等线" panose="02010600030101010101" pitchFamily="2" charset="-122"/>
              <a:ea typeface="等线" panose="02010600030101010101" pitchFamily="2" charset="-122"/>
            </a:endParaRPr>
          </a:p>
          <a:p>
            <a:pPr lvl="1"/>
            <a:r>
              <a:rPr kumimoji="1" lang="zh-CN" altLang="en-US" dirty="0" smtClean="0"/>
              <a:t>右侧是网页加载时间对用户</a:t>
            </a:r>
            <a:r>
              <a:rPr kumimoji="1" lang="en-US" altLang="zh-CN" dirty="0" err="1" smtClean="0"/>
              <a:t>QoE</a:t>
            </a:r>
            <a:r>
              <a:rPr kumimoji="1" lang="zh-CN" altLang="en-US" dirty="0" smtClean="0"/>
              <a:t>的影响，可以看到明显不是线性的，而且因人而异</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201786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如图是</a:t>
            </a:r>
            <a:r>
              <a:rPr kumimoji="1" lang="en-US" altLang="zh-CN" dirty="0" smtClean="0"/>
              <a:t>Cisco</a:t>
            </a:r>
            <a:r>
              <a:rPr kumimoji="1" lang="zh-CN" altLang="en-US" dirty="0" smtClean="0"/>
              <a:t>对视频类别流量占比的预测，可以看到直播视频的占比逐年上升</a:t>
            </a:r>
            <a:endParaRPr kumimoji="1" lang="en-US" altLang="zh-CN" dirty="0" smtClean="0"/>
          </a:p>
          <a:p>
            <a:endParaRPr kumimoji="1" lang="en-US" altLang="zh-CN" dirty="0" smtClean="0"/>
          </a:p>
          <a:p>
            <a:r>
              <a:rPr kumimoji="1" lang="zh-CN" altLang="en-US" dirty="0" smtClean="0"/>
              <a:t>在</a:t>
            </a:r>
            <a:r>
              <a:rPr kumimoji="1" lang="en-US" altLang="zh-CN" dirty="0" smtClean="0"/>
              <a:t>CDN</a:t>
            </a:r>
            <a:r>
              <a:rPr kumimoji="1" lang="zh-CN" altLang="en-US" dirty="0" smtClean="0"/>
              <a:t>的层面上，点播视频与直播视频区别较大，比如直播的实时性让我们不能随意为用户调换匹配好的</a:t>
            </a:r>
            <a:r>
              <a:rPr kumimoji="1" lang="en-US" altLang="zh-CN" dirty="0" smtClean="0"/>
              <a:t>CDN</a:t>
            </a:r>
            <a:r>
              <a:rPr kumimoji="1" lang="zh-CN" altLang="en-US" dirty="0" smtClean="0"/>
              <a:t>，而点播视频有缓存所以可以</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139359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下面是一些研究现状</a:t>
            </a:r>
            <a:endParaRPr kumimoji="1" lang="en-US" altLang="zh-CN" dirty="0" smtClean="0"/>
          </a:p>
          <a:p>
            <a:r>
              <a:rPr kumimoji="1" lang="zh-CN" altLang="en-US" dirty="0" smtClean="0"/>
              <a:t>这篇是</a:t>
            </a:r>
            <a:r>
              <a:rPr kumimoji="1" lang="en-US" altLang="zh-CN" dirty="0" smtClean="0"/>
              <a:t>16</a:t>
            </a:r>
            <a:r>
              <a:rPr kumimoji="1" lang="zh-CN" altLang="en-US" dirty="0" smtClean="0"/>
              <a:t>年的文章，通过提取某个</a:t>
            </a:r>
            <a:r>
              <a:rPr kumimoji="1" lang="en-US" altLang="zh-CN" dirty="0" smtClean="0"/>
              <a:t>session</a:t>
            </a:r>
            <a:r>
              <a:rPr kumimoji="1" lang="zh-CN" altLang="en-US" dirty="0" smtClean="0"/>
              <a:t>的重要特征来与其他</a:t>
            </a:r>
            <a:r>
              <a:rPr kumimoji="1" lang="en-US" altLang="zh-CN" dirty="0" smtClean="0"/>
              <a:t>session</a:t>
            </a:r>
            <a:r>
              <a:rPr kumimoji="1" lang="zh-CN" altLang="en-US" dirty="0" smtClean="0"/>
              <a:t>聚类，从而对这个</a:t>
            </a:r>
            <a:r>
              <a:rPr kumimoji="1" lang="en-US" altLang="zh-CN" dirty="0" smtClean="0"/>
              <a:t>session</a:t>
            </a:r>
            <a:r>
              <a:rPr kumimoji="1" lang="zh-CN" altLang="en-US" dirty="0" smtClean="0"/>
              <a:t>的视频质量进行预测，通过预测的质量来匹配</a:t>
            </a:r>
            <a:r>
              <a:rPr kumimoji="1" lang="en-US" altLang="zh-CN" dirty="0" smtClean="0"/>
              <a:t>CDN</a:t>
            </a:r>
          </a:p>
          <a:p>
            <a:endParaRPr kumimoji="1" lang="en-US" altLang="zh-CN" dirty="0" smtClean="0"/>
          </a:p>
          <a:p>
            <a:r>
              <a:rPr kumimoji="1" lang="zh-CN" altLang="en-US" dirty="0" smtClean="0"/>
              <a:t>这篇文章，以及大部分</a:t>
            </a:r>
            <a:r>
              <a:rPr kumimoji="1" lang="en-US" altLang="zh-CN" dirty="0" smtClean="0"/>
              <a:t>CDN</a:t>
            </a:r>
            <a:r>
              <a:rPr kumimoji="1" lang="zh-CN" altLang="en-US" dirty="0" smtClean="0"/>
              <a:t>资源调度的文章没有考虑到用户对同一个</a:t>
            </a:r>
            <a:r>
              <a:rPr kumimoji="1" lang="en-US" altLang="zh-CN" dirty="0" smtClean="0"/>
              <a:t>session</a:t>
            </a:r>
            <a:r>
              <a:rPr kumimoji="1" lang="zh-CN" altLang="en-US" dirty="0" smtClean="0"/>
              <a:t>有不同评价的可能性，因为这里的视频质量完全由</a:t>
            </a:r>
            <a:r>
              <a:rPr kumimoji="1" lang="en-US" altLang="zh-CN" dirty="0" err="1" smtClean="0"/>
              <a:t>QoS</a:t>
            </a:r>
            <a:r>
              <a:rPr kumimoji="1" lang="zh-CN" altLang="en-US" dirty="0" smtClean="0"/>
              <a:t>决定，也就是说他自己有一个固定的</a:t>
            </a:r>
            <a:r>
              <a:rPr kumimoji="1" lang="en-US" altLang="zh-CN" dirty="0" err="1" smtClean="0"/>
              <a:t>QoS</a:t>
            </a:r>
            <a:r>
              <a:rPr kumimoji="1" lang="zh-CN" altLang="en-US" dirty="0" smtClean="0"/>
              <a:t>到</a:t>
            </a:r>
            <a:r>
              <a:rPr kumimoji="1" lang="en-US" altLang="zh-CN" dirty="0" err="1" smtClean="0"/>
              <a:t>QoE</a:t>
            </a:r>
            <a:r>
              <a:rPr kumimoji="1" lang="zh-CN" altLang="en-US" dirty="0" smtClean="0"/>
              <a:t>的映射，我们想要改进的正是这一点，我们希望考虑用户个人的喜好从而让资源分配有更高的用户体验上的收益</a:t>
            </a:r>
            <a:endParaRPr kumimoji="1" lang="en-US" altLang="zh-CN" dirty="0" smtClean="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381290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E2E</a:t>
            </a:r>
            <a:r>
              <a:rPr kumimoji="1" lang="zh-CN" altLang="en-US" dirty="0" smtClean="0"/>
              <a:t>是</a:t>
            </a:r>
            <a:r>
              <a:rPr kumimoji="1" lang="en-US" altLang="zh-CN" dirty="0" smtClean="0"/>
              <a:t>19</a:t>
            </a:r>
            <a:r>
              <a:rPr kumimoji="1" lang="zh-CN" altLang="en-US" dirty="0" smtClean="0"/>
              <a:t>年的一篇文章，它发现了不同用户处在非线性</a:t>
            </a:r>
            <a:r>
              <a:rPr kumimoji="1" lang="en-US" altLang="zh-CN" dirty="0" err="1" smtClean="0"/>
              <a:t>QoE</a:t>
            </a:r>
            <a:r>
              <a:rPr kumimoji="1" lang="zh-CN" altLang="en-US" dirty="0" smtClean="0"/>
              <a:t>曲线（这个曲线是通过数据得到的同一条的曲线，描述了平均上来说用户对页面加载速度的体验变化）的不同位置，花费同样资源情况下取得的用户体验的收益可能不同，因而当许多用户来发起请求的时候它通过两个步骤来做资源调度：</a:t>
            </a:r>
            <a:endParaRPr kumimoji="1" lang="en-US" altLang="zh-CN" dirty="0" smtClean="0"/>
          </a:p>
          <a:p>
            <a:r>
              <a:rPr kumimoji="1" lang="zh-CN" altLang="en-US" dirty="0" smtClean="0"/>
              <a:t>第一步将服务器端的</a:t>
            </a:r>
            <a:r>
              <a:rPr kumimoji="1" lang="en-US" altLang="zh-CN" dirty="0" smtClean="0"/>
              <a:t>slots</a:t>
            </a:r>
            <a:r>
              <a:rPr kumimoji="1" lang="zh-CN" altLang="en-US" dirty="0" smtClean="0"/>
              <a:t>分好，这样第二部无论如何分配用户都不会影响到既定的服务器性能，第二部做最大权重和的二分图匹配，将</a:t>
            </a:r>
            <a:r>
              <a:rPr kumimoji="1" lang="en-US" altLang="zh-CN" dirty="0" err="1" smtClean="0"/>
              <a:t>QoE</a:t>
            </a:r>
            <a:r>
              <a:rPr kumimoji="1" lang="zh-CN" altLang="en-US" dirty="0" smtClean="0"/>
              <a:t>函数的和作为目标函数得到最大值从而为用户分配</a:t>
            </a:r>
            <a:r>
              <a:rPr kumimoji="1" lang="en-US" altLang="zh-CN" dirty="0" smtClean="0"/>
              <a:t>slots</a:t>
            </a:r>
            <a:r>
              <a:rPr kumimoji="1" lang="zh-CN" altLang="en-US" dirty="0" smtClean="0"/>
              <a:t>。这里的</a:t>
            </a:r>
            <a:r>
              <a:rPr kumimoji="1" lang="en-US" altLang="zh-CN" dirty="0" err="1" smtClean="0"/>
              <a:t>QoE</a:t>
            </a:r>
            <a:r>
              <a:rPr kumimoji="1" lang="zh-CN" altLang="en-US" dirty="0" smtClean="0"/>
              <a:t>是由用户的状态与服务器的状态共同决定的，考虑到了用户的主观感受。但这里是以数据库来举例，我们在为视频来匹配</a:t>
            </a:r>
            <a:r>
              <a:rPr kumimoji="1" lang="en-US" altLang="zh-CN" dirty="0" smtClean="0"/>
              <a:t>CDN</a:t>
            </a:r>
            <a:r>
              <a:rPr kumimoji="1" lang="zh-CN" altLang="en-US" dirty="0" smtClean="0"/>
              <a:t>的时候需要考虑相比仅一个延迟来说更多更高维的参数。</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346281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dirty="0" smtClean="0"/>
              <a:t>我们希望这个策略能够通过</a:t>
            </a:r>
            <a:r>
              <a:rPr kumimoji="1" lang="zh-CN" altLang="en-US" dirty="0" smtClean="0">
                <a:latin typeface="等线" panose="02010600030101010101" pitchFamily="2" charset="-122"/>
                <a:ea typeface="等线" panose="02010600030101010101" pitchFamily="2" charset="-122"/>
                <a:sym typeface="Wingdings" pitchFamily="2" charset="2"/>
              </a:rPr>
              <a:t>实时</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信息包括</a:t>
            </a:r>
            <a:r>
              <a:rPr kumimoji="1" lang="en-US" altLang="zh-CN" dirty="0" err="1" smtClean="0">
                <a:latin typeface="等线" panose="02010600030101010101" pitchFamily="2" charset="-122"/>
                <a:ea typeface="等线" panose="02010600030101010101" pitchFamily="2" charset="-122"/>
                <a:sym typeface="Wingdings" pitchFamily="2" charset="2"/>
              </a:rPr>
              <a:t>QoS</a:t>
            </a:r>
            <a:r>
              <a:rPr kumimoji="1" lang="zh-CN" altLang="en-US" dirty="0" smtClean="0">
                <a:latin typeface="等线" panose="02010600030101010101" pitchFamily="2" charset="-122"/>
                <a:ea typeface="等线" panose="02010600030101010101" pitchFamily="2" charset="-122"/>
                <a:sym typeface="Wingdings" pitchFamily="2" charset="2"/>
              </a:rPr>
              <a:t>参数，</a:t>
            </a:r>
            <a:r>
              <a:rPr lang="en-US" altLang="zh-CN" dirty="0" smtClean="0">
                <a:latin typeface="等线" panose="02010600030101010101" pitchFamily="2" charset="-122"/>
                <a:ea typeface="等线" panose="02010600030101010101" pitchFamily="2" charset="-122"/>
              </a:rPr>
              <a:t>CDN</a:t>
            </a:r>
            <a:r>
              <a:rPr lang="zh-CN" altLang="en-US" dirty="0" smtClean="0">
                <a:latin typeface="等线" panose="02010600030101010101" pitchFamily="2" charset="-122"/>
                <a:ea typeface="等线" panose="02010600030101010101" pitchFamily="2" charset="-122"/>
              </a:rPr>
              <a:t>地理位置，缓存内容等，以及</a:t>
            </a:r>
            <a:r>
              <a:rPr kumimoji="1" lang="zh-CN" altLang="en-US" dirty="0" smtClean="0">
                <a:latin typeface="等线" panose="02010600030101010101" pitchFamily="2" charset="-122"/>
                <a:ea typeface="等线" panose="02010600030101010101" pitchFamily="2" charset="-122"/>
                <a:sym typeface="Wingdings" pitchFamily="2" charset="2"/>
              </a:rPr>
              <a:t>用户信息，包括用户画像与观看历史等，来建立一个用户对</a:t>
            </a:r>
            <a:r>
              <a:rPr kumimoji="1" lang="en-US" altLang="zh-CN" dirty="0" smtClean="0">
                <a:latin typeface="等线" panose="02010600030101010101" pitchFamily="2" charset="-122"/>
                <a:ea typeface="等线" panose="02010600030101010101" pitchFamily="2" charset="-122"/>
                <a:sym typeface="Wingdings" pitchFamily="2" charset="2"/>
              </a:rPr>
              <a:t>session</a:t>
            </a:r>
            <a:r>
              <a:rPr kumimoji="1" lang="zh-CN" altLang="en-US" dirty="0" smtClean="0">
                <a:latin typeface="等线" panose="02010600030101010101" pitchFamily="2" charset="-122"/>
                <a:ea typeface="等线" panose="02010600030101010101" pitchFamily="2" charset="-122"/>
                <a:sym typeface="Wingdings" pitchFamily="2" charset="2"/>
              </a:rPr>
              <a:t>的偏好模型，这个模型能够综合考虑用户端的信息与</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的信息对某个可能的分配进行打分，之后通过这个分数来决定</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的分配</a:t>
            </a:r>
            <a:endParaRPr kumimoji="1" lang="en-US" altLang="zh-CN" dirty="0" smtClean="0">
              <a:latin typeface="等线" panose="02010600030101010101" pitchFamily="2" charset="-122"/>
              <a:ea typeface="等线" panose="02010600030101010101" pitchFamily="2" charset="-122"/>
              <a:sym typeface="Wingdings" pitchFamily="2" charset="2"/>
            </a:endParaRPr>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42714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数据来自快手的直播视频数据由于今年刚刚拿到，还没有做测量，计划在寒假完成</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162584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匹配模型可以参考推荐系统的方法，利用其中特征工程和非线性关系提取的优势来处理一个</a:t>
            </a:r>
            <a:r>
              <a:rPr kumimoji="1" lang="en-US" altLang="zh-CN" dirty="0" smtClean="0"/>
              <a:t>session</a:t>
            </a:r>
            <a:r>
              <a:rPr kumimoji="1" lang="zh-CN" altLang="en-US" dirty="0" smtClean="0"/>
              <a:t>包括用户与</a:t>
            </a:r>
            <a:r>
              <a:rPr kumimoji="1" lang="en-US" altLang="zh-CN" dirty="0" smtClean="0"/>
              <a:t>CDN</a:t>
            </a:r>
            <a:r>
              <a:rPr kumimoji="1" lang="zh-CN" altLang="en-US" dirty="0" smtClean="0"/>
              <a:t>信息的高维信息，预测</a:t>
            </a:r>
            <a:r>
              <a:rPr kumimoji="1" lang="en-US" altLang="zh-CN" dirty="0" err="1" smtClean="0"/>
              <a:t>QoE</a:t>
            </a:r>
            <a:endParaRPr kumimoji="1" lang="en-US" altLang="zh-CN" dirty="0" smtClean="0"/>
          </a:p>
          <a:p>
            <a:endParaRPr kumimoji="1" lang="en-US" altLang="zh-CN" dirty="0" smtClean="0"/>
          </a:p>
          <a:p>
            <a:r>
              <a:rPr kumimoji="1" lang="zh-CN" altLang="en-US" dirty="0" smtClean="0"/>
              <a:t>这张图是一个基于</a:t>
            </a:r>
            <a:r>
              <a:rPr kumimoji="1" lang="en-US" altLang="zh-CN" dirty="0" smtClean="0"/>
              <a:t>FFM</a:t>
            </a:r>
            <a:r>
              <a:rPr kumimoji="1" lang="zh-CN" altLang="en-US" dirty="0" smtClean="0"/>
              <a:t>（</a:t>
            </a:r>
            <a:r>
              <a:rPr kumimoji="1" lang="en-US" altLang="zh-CN" dirty="0" smtClean="0"/>
              <a:t>field factorization machine</a:t>
            </a:r>
            <a:r>
              <a:rPr kumimoji="1" lang="zh-CN" altLang="en-US" dirty="0" smtClean="0"/>
              <a:t>）的电影推荐系统，实质上和我们的应用十分相似，都是对用户评分的回归，但是大多数推荐系统的训练数据都有明确的目标评分，我们显然不能直接把观看时长作为</a:t>
            </a:r>
            <a:r>
              <a:rPr kumimoji="1" lang="en-US" altLang="zh-CN" dirty="0" err="1" smtClean="0"/>
              <a:t>QoE</a:t>
            </a:r>
            <a:r>
              <a:rPr kumimoji="1" lang="zh-CN" altLang="en-US" dirty="0" smtClean="0"/>
              <a:t>放在评分里，需要进一步处理。</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162412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0438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33056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60829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29096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41972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3961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40640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55956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77545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27210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4E404-B2FD-409A-8E08-AF830D7D20B6}"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24484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4E404-B2FD-409A-8E08-AF830D7D20B6}" type="datetimeFigureOut">
              <a:rPr lang="zh-CN" altLang="en-US" smtClean="0"/>
              <a:t>2020/1/6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45680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7734380" y="5177262"/>
            <a:ext cx="3775393" cy="523220"/>
          </a:xfrm>
          <a:prstGeom prst="rect">
            <a:avLst/>
          </a:prstGeom>
          <a:noFill/>
        </p:spPr>
        <p:txBody>
          <a:bodyPr wrap="none" rtlCol="0">
            <a:spAutoFit/>
          </a:bodyPr>
          <a:lstStyle/>
          <a:p>
            <a:r>
              <a:rPr lang="zh-CN" altLang="en-US" sz="2800" b="1" dirty="0" smtClean="0">
                <a:solidFill>
                  <a:schemeClr val="tx1">
                    <a:lumMod val="75000"/>
                    <a:lumOff val="25000"/>
                  </a:schemeClr>
                </a:solidFill>
                <a:ea typeface="华文楷体" panose="02010600040101010101" pitchFamily="2" charset="-122"/>
              </a:rPr>
              <a:t>本科综合论文训练开题</a:t>
            </a:r>
            <a:endParaRPr lang="zh-CN" altLang="en-US" sz="2800" b="1" dirty="0">
              <a:solidFill>
                <a:schemeClr val="tx1">
                  <a:lumMod val="75000"/>
                  <a:lumOff val="25000"/>
                </a:schemeClr>
              </a:solidFill>
              <a:ea typeface="华文楷体" panose="02010600040101010101" pitchFamily="2" charset="-122"/>
            </a:endParaRPr>
          </a:p>
        </p:txBody>
      </p:sp>
      <p:cxnSp>
        <p:nvCxnSpPr>
          <p:cNvPr id="4" name="直接连接符 3"/>
          <p:cNvCxnSpPr/>
          <p:nvPr/>
        </p:nvCxnSpPr>
        <p:spPr>
          <a:xfrm>
            <a:off x="9649679"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3887173" y="3877109"/>
            <a:ext cx="7622600" cy="769441"/>
          </a:xfrm>
          <a:prstGeom prst="rect">
            <a:avLst/>
          </a:prstGeom>
          <a:noFill/>
        </p:spPr>
        <p:txBody>
          <a:bodyPr wrap="none" rtlCol="0">
            <a:spAutoFit/>
          </a:bodyPr>
          <a:lstStyle/>
          <a:p>
            <a:pPr algn="r"/>
            <a:r>
              <a:rPr lang="zh-CN" altLang="en-US" sz="4400" b="1" dirty="0" smtClean="0">
                <a:solidFill>
                  <a:schemeClr val="tx1">
                    <a:lumMod val="75000"/>
                    <a:lumOff val="25000"/>
                  </a:schemeClr>
                </a:solidFill>
                <a:latin typeface="华文楷体" panose="02010600040101010101" pitchFamily="2" charset="-122"/>
                <a:ea typeface="华文楷体" panose="02010600040101010101" pitchFamily="2" charset="-122"/>
              </a:rPr>
              <a:t>用户偏好驱动的</a:t>
            </a:r>
            <a:r>
              <a:rPr lang="en-US" altLang="zh-CN" sz="4400" b="1" dirty="0" smtClean="0">
                <a:solidFill>
                  <a:schemeClr val="tx1">
                    <a:lumMod val="75000"/>
                    <a:lumOff val="25000"/>
                  </a:schemeClr>
                </a:solidFill>
                <a:latin typeface="华文楷体" panose="02010600040101010101" pitchFamily="2" charset="-122"/>
                <a:ea typeface="华文楷体" panose="02010600040101010101" pitchFamily="2" charset="-122"/>
              </a:rPr>
              <a:t>CDN</a:t>
            </a:r>
            <a:r>
              <a:rPr lang="zh-CN" altLang="en-US" sz="4400" b="1" dirty="0" smtClean="0">
                <a:solidFill>
                  <a:schemeClr val="tx1">
                    <a:lumMod val="75000"/>
                    <a:lumOff val="25000"/>
                  </a:schemeClr>
                </a:solidFill>
                <a:latin typeface="华文楷体" panose="02010600040101010101" pitchFamily="2" charset="-122"/>
                <a:ea typeface="华文楷体" panose="02010600040101010101" pitchFamily="2" charset="-122"/>
              </a:rPr>
              <a:t>资源调度</a:t>
            </a:r>
            <a:endParaRPr lang="zh-CN" altLang="en-US" sz="44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762422"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3777739" y="5700482"/>
            <a:ext cx="7732034" cy="953659"/>
          </a:xfrm>
          <a:prstGeom prst="rect">
            <a:avLst/>
          </a:prstGeom>
          <a:noFill/>
        </p:spPr>
        <p:txBody>
          <a:bodyPr wrap="square" rtlCol="0">
            <a:spAutoFit/>
          </a:bodyPr>
          <a:lstStyle/>
          <a:p>
            <a:pPr algn="r">
              <a:lnSpc>
                <a:spcPct val="120000"/>
              </a:lnSpc>
            </a:pP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李涵宇</a:t>
            </a:r>
            <a:r>
              <a:rPr lang="en-US" altLang="zh-CN" sz="2400" dirty="0" smtClean="0">
                <a:solidFill>
                  <a:schemeClr val="tx1">
                    <a:lumMod val="75000"/>
                    <a:lumOff val="25000"/>
                  </a:schemeClr>
                </a:solidFill>
                <a:latin typeface="华文楷体" panose="02010600040101010101" pitchFamily="2" charset="-122"/>
                <a:ea typeface="华文楷体" panose="02010600040101010101" pitchFamily="2" charset="-122"/>
              </a:rPr>
              <a:t>2016012156</a:t>
            </a:r>
          </a:p>
          <a:p>
            <a:pPr algn="r">
              <a:lnSpc>
                <a:spcPct val="120000"/>
              </a:lnSpc>
            </a:pP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指导老师 </a:t>
            </a:r>
            <a:r>
              <a:rPr lang="en-US" altLang="zh-CN" sz="2400" dirty="0" smtClean="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孙立峰</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76242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141" y="3770844"/>
            <a:ext cx="12196141" cy="103309"/>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4141" y="0"/>
            <a:ext cx="3137850" cy="1327881"/>
          </a:xfrm>
          <a:prstGeom prst="rect">
            <a:avLst/>
          </a:prstGeom>
        </p:spPr>
      </p:pic>
    </p:spTree>
    <p:extLst>
      <p:ext uri="{BB962C8B-B14F-4D97-AF65-F5344CB8AC3E}">
        <p14:creationId xmlns:p14="http://schemas.microsoft.com/office/powerpoint/2010/main" val="292427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研究内容与研究策略</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研究框架</a:t>
            </a:r>
            <a:endParaRPr lang="zh-CN" altLang="en-US" dirty="0"/>
          </a:p>
        </p:txBody>
      </p:sp>
      <p:sp>
        <p:nvSpPr>
          <p:cNvPr id="14" name="内容占位符 13"/>
          <p:cNvSpPr>
            <a:spLocks noGrp="1"/>
          </p:cNvSpPr>
          <p:nvPr>
            <p:ph idx="1"/>
          </p:nvPr>
        </p:nvSpPr>
        <p:spPr>
          <a:xfrm>
            <a:off x="838199" y="1825625"/>
            <a:ext cx="10747851" cy="4351338"/>
          </a:xfrm>
        </p:spPr>
        <p:txBody>
          <a:bodyPr>
            <a:normAutofit/>
          </a:bodyPr>
          <a:lstStyle/>
          <a:p>
            <a:pPr lvl="1"/>
            <a:r>
              <a:rPr kumimoji="1" lang="zh-CN" altLang="en-US" dirty="0" smtClean="0">
                <a:latin typeface="等线" panose="02010600030101010101" pitchFamily="2" charset="-122"/>
                <a:ea typeface="等线" panose="02010600030101010101" pitchFamily="2" charset="-122"/>
                <a:sym typeface="Wingdings" pitchFamily="2" charset="2"/>
              </a:rPr>
              <a:t>数据</a:t>
            </a:r>
            <a:endParaRPr kumimoji="1" lang="en-US" altLang="zh-CN" dirty="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smtClean="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观看记录与实时</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信息记录</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测量</a:t>
            </a:r>
            <a:endParaRPr kumimoji="1" lang="en-US" altLang="zh-CN" dirty="0" smtClean="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各种可能的因素与以观看时长为主的</a:t>
            </a:r>
            <a:r>
              <a:rPr kumimoji="1" lang="en-US" altLang="zh-CN" dirty="0" err="1" smtClean="0">
                <a:latin typeface="等线" panose="02010600030101010101" pitchFamily="2" charset="-122"/>
                <a:ea typeface="等线" panose="02010600030101010101" pitchFamily="2" charset="-122"/>
                <a:sym typeface="Wingdings" pitchFamily="2" charset="2"/>
              </a:rPr>
              <a:t>QoE</a:t>
            </a:r>
            <a:r>
              <a:rPr kumimoji="1" lang="zh-CN" altLang="en-US" dirty="0" smtClean="0">
                <a:latin typeface="等线" panose="02010600030101010101" pitchFamily="2" charset="-122"/>
                <a:ea typeface="等线" panose="02010600030101010101" pitchFamily="2" charset="-122"/>
                <a:sym typeface="Wingdings" pitchFamily="2" charset="2"/>
              </a:rPr>
              <a:t>评价标准之间的关联</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建模</a:t>
            </a:r>
            <a:endParaRPr kumimoji="1" lang="en-US" altLang="zh-CN" dirty="0" smtClean="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类似推荐系统的用户</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匹配度模型来预测真实</a:t>
            </a:r>
            <a:r>
              <a:rPr kumimoji="1" lang="en-US" altLang="zh-CN" dirty="0" err="1" smtClean="0">
                <a:latin typeface="等线" panose="02010600030101010101" pitchFamily="2" charset="-122"/>
                <a:ea typeface="等线" panose="02010600030101010101" pitchFamily="2" charset="-122"/>
                <a:sym typeface="Wingdings" pitchFamily="2" charset="2"/>
              </a:rPr>
              <a:t>QoE</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算法</a:t>
            </a:r>
            <a:endParaRPr kumimoji="1" lang="en-US" altLang="zh-CN" dirty="0">
              <a:latin typeface="等线" panose="02010600030101010101" pitchFamily="2" charset="-122"/>
              <a:ea typeface="等线" panose="02010600030101010101" pitchFamily="2" charset="-122"/>
              <a:sym typeface="Wingdings" pitchFamily="2" charset="2"/>
            </a:endParaRPr>
          </a:p>
          <a:p>
            <a:pPr marL="457200" lvl="1" indent="0">
              <a:buNone/>
            </a:pPr>
            <a:r>
              <a:rPr kumimoji="1" lang="en-US" altLang="zh-CN" dirty="0" smtClean="0">
                <a:latin typeface="等线" panose="02010600030101010101" pitchFamily="2" charset="-122"/>
                <a:ea typeface="等线" panose="02010600030101010101" pitchFamily="2" charset="-122"/>
                <a:sym typeface="Wingdings" pitchFamily="2" charset="2"/>
              </a:rPr>
              <a:t>	</a:t>
            </a:r>
            <a:r>
              <a:rPr kumimoji="1" lang="zh-CN" altLang="en-US" dirty="0" smtClean="0">
                <a:latin typeface="等线" panose="02010600030101010101" pitchFamily="2" charset="-122"/>
                <a:ea typeface="等线" panose="02010600030101010101" pitchFamily="2" charset="-122"/>
                <a:sym typeface="Wingdings" pitchFamily="2" charset="2"/>
              </a:rPr>
              <a:t>在考虑用户</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复杂关联下最大化总</a:t>
            </a:r>
            <a:r>
              <a:rPr kumimoji="1" lang="en-US" altLang="zh-CN" dirty="0" err="1" smtClean="0">
                <a:latin typeface="等线" panose="02010600030101010101" pitchFamily="2" charset="-122"/>
                <a:ea typeface="等线" panose="02010600030101010101" pitchFamily="2" charset="-122"/>
                <a:sym typeface="Wingdings" pitchFamily="2" charset="2"/>
              </a:rPr>
              <a:t>QoE</a:t>
            </a:r>
            <a:r>
              <a:rPr kumimoji="1" lang="zh-CN" altLang="en-US" dirty="0" smtClean="0">
                <a:latin typeface="等线" panose="02010600030101010101" pitchFamily="2" charset="-122"/>
                <a:ea typeface="等线" panose="02010600030101010101" pitchFamily="2" charset="-122"/>
                <a:sym typeface="Wingdings" pitchFamily="2" charset="2"/>
              </a:rPr>
              <a:t>同时保证公平性的分配算法</a:t>
            </a:r>
            <a:endParaRPr kumimoji="1" lang="en-US" altLang="zh-CN"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3039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研究方法与创新点</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细粒度资源调度</a:t>
            </a:r>
            <a:endParaRPr lang="zh-CN" altLang="en-US" dirty="0"/>
          </a:p>
        </p:txBody>
      </p:sp>
      <p:sp>
        <p:nvSpPr>
          <p:cNvPr id="14" name="内容占位符 13"/>
          <p:cNvSpPr>
            <a:spLocks noGrp="1"/>
          </p:cNvSpPr>
          <p:nvPr>
            <p:ph idx="1"/>
          </p:nvPr>
        </p:nvSpPr>
        <p:spPr>
          <a:xfrm>
            <a:off x="290199" y="3233713"/>
            <a:ext cx="3646648" cy="3893701"/>
          </a:xfrm>
        </p:spPr>
        <p:txBody>
          <a:bodyPr/>
          <a:lstStyle/>
          <a:p>
            <a:pPr lvl="1"/>
            <a:r>
              <a:rPr kumimoji="1" lang="zh-CN" altLang="en-US" dirty="0" smtClean="0">
                <a:latin typeface="等线" panose="02010600030101010101" pitchFamily="2" charset="-122"/>
                <a:ea typeface="等线" panose="02010600030101010101" pitchFamily="2" charset="-122"/>
                <a:sym typeface="Wingdings" pitchFamily="2" charset="2"/>
              </a:rPr>
              <a:t>用户偏好与</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信息的匹配模型</a:t>
            </a:r>
            <a:endParaRPr kumimoji="1" lang="en-US" altLang="zh-CN" dirty="0" smtClean="0">
              <a:latin typeface="等线" panose="02010600030101010101" pitchFamily="2" charset="-122"/>
              <a:ea typeface="等线" panose="02010600030101010101" pitchFamily="2" charset="-122"/>
              <a:sym typeface="Wingdings" pitchFamily="2" charset="2"/>
            </a:endParaRPr>
          </a:p>
          <a:p>
            <a:pPr marL="457200" lvl="1" indent="0">
              <a:buNone/>
            </a:pPr>
            <a:endParaRPr kumimoji="1" lang="en-US" altLang="zh-CN" dirty="0">
              <a:latin typeface="等线" panose="02010600030101010101" pitchFamily="2" charset="-122"/>
              <a:ea typeface="等线" panose="02010600030101010101" pitchFamily="2" charset="-122"/>
              <a:sym typeface="Wingdings" pitchFamily="2" charset="2"/>
            </a:endParaRPr>
          </a:p>
          <a:p>
            <a:pPr marL="457200" lvl="1" indent="0">
              <a:buNone/>
            </a:pPr>
            <a:r>
              <a:rPr kumimoji="1" lang="zh-CN" altLang="en-US" dirty="0" smtClean="0">
                <a:latin typeface="等线" panose="02010600030101010101" pitchFamily="2" charset="-122"/>
                <a:ea typeface="等线" panose="02010600030101010101" pitchFamily="2" charset="-122"/>
                <a:sym typeface="Wingdings" pitchFamily="2" charset="2"/>
              </a:rPr>
              <a:t>基于</a:t>
            </a:r>
            <a:r>
              <a:rPr kumimoji="1" lang="en-US" altLang="zh-CN" dirty="0" smtClean="0">
                <a:latin typeface="等线" panose="02010600030101010101" pitchFamily="2" charset="-122"/>
                <a:ea typeface="等线" panose="02010600030101010101" pitchFamily="2" charset="-122"/>
                <a:sym typeface="Wingdings" pitchFamily="2" charset="2"/>
              </a:rPr>
              <a:t>FFM</a:t>
            </a:r>
            <a:r>
              <a:rPr kumimoji="1" lang="zh-CN" altLang="en-US" dirty="0" smtClean="0">
                <a:latin typeface="等线" panose="02010600030101010101" pitchFamily="2" charset="-122"/>
                <a:ea typeface="等线" panose="02010600030101010101" pitchFamily="2" charset="-122"/>
                <a:sym typeface="Wingdings" pitchFamily="2" charset="2"/>
              </a:rPr>
              <a:t>的评分预测等</a:t>
            </a:r>
            <a:endParaRPr kumimoji="1" lang="en-US" altLang="zh-CN"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xmlns="" id="{D880727C-4383-48D7-B8DD-A5C82853F962}"/>
              </a:ext>
            </a:extLst>
          </p:cNvPr>
          <p:cNvPicPr>
            <a:picLocks noChangeAspect="1"/>
          </p:cNvPicPr>
          <p:nvPr/>
        </p:nvPicPr>
        <p:blipFill>
          <a:blip r:embed="rId3"/>
          <a:stretch>
            <a:fillRect/>
          </a:stretch>
        </p:blipFill>
        <p:spPr>
          <a:xfrm>
            <a:off x="4445526" y="2486505"/>
            <a:ext cx="6908274" cy="3029577"/>
          </a:xfrm>
          <a:prstGeom prst="rect">
            <a:avLst/>
          </a:prstGeom>
        </p:spPr>
      </p:pic>
    </p:spTree>
    <p:extLst>
      <p:ext uri="{BB962C8B-B14F-4D97-AF65-F5344CB8AC3E}">
        <p14:creationId xmlns:p14="http://schemas.microsoft.com/office/powerpoint/2010/main" val="41800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研究方法与创新点</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拟将</a:t>
            </a:r>
            <a:r>
              <a:rPr lang="en-US" altLang="zh-CN" sz="3600" b="1" dirty="0" smtClean="0">
                <a:latin typeface="等线 Light" panose="02010600030101010101" pitchFamily="2" charset="-122"/>
                <a:ea typeface="等线 Light" panose="02010600030101010101" pitchFamily="2" charset="-122"/>
              </a:rPr>
              <a:t>E2E</a:t>
            </a:r>
            <a:r>
              <a:rPr lang="zh-CN" altLang="en-US" sz="3600" b="1" dirty="0" smtClean="0">
                <a:latin typeface="等线 Light" panose="02010600030101010101" pitchFamily="2" charset="-122"/>
                <a:ea typeface="等线 Light" panose="02010600030101010101" pitchFamily="2" charset="-122"/>
              </a:rPr>
              <a:t>的推广方法作为</a:t>
            </a:r>
            <a:r>
              <a:rPr lang="en-US" altLang="zh-CN" sz="3600" b="1" dirty="0" smtClean="0">
                <a:latin typeface="等线 Light" panose="02010600030101010101" pitchFamily="2" charset="-122"/>
                <a:ea typeface="等线 Light" panose="02010600030101010101" pitchFamily="2" charset="-122"/>
              </a:rPr>
              <a:t>baseline</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圆角矩形 3"/>
          <p:cNvSpPr/>
          <p:nvPr/>
        </p:nvSpPr>
        <p:spPr>
          <a:xfrm>
            <a:off x="4500579" y="2108595"/>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Workload prediction</a:t>
            </a:r>
            <a:endParaRPr lang="zh-CN" altLang="en-US" dirty="0"/>
          </a:p>
        </p:txBody>
      </p:sp>
      <p:sp>
        <p:nvSpPr>
          <p:cNvPr id="11" name="圆角矩形 10"/>
          <p:cNvSpPr/>
          <p:nvPr/>
        </p:nvSpPr>
        <p:spPr>
          <a:xfrm>
            <a:off x="2776053" y="2122884"/>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Workload manager</a:t>
            </a:r>
            <a:endParaRPr lang="zh-CN" altLang="en-US" dirty="0"/>
          </a:p>
        </p:txBody>
      </p:sp>
      <p:sp>
        <p:nvSpPr>
          <p:cNvPr id="12" name="圆角矩形 11"/>
          <p:cNvSpPr/>
          <p:nvPr/>
        </p:nvSpPr>
        <p:spPr>
          <a:xfrm>
            <a:off x="6225105" y="2115033"/>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Preference model</a:t>
            </a:r>
            <a:endParaRPr lang="zh-CN" altLang="en-US" dirty="0"/>
          </a:p>
        </p:txBody>
      </p:sp>
      <p:sp>
        <p:nvSpPr>
          <p:cNvPr id="15" name="圆角矩形 14"/>
          <p:cNvSpPr/>
          <p:nvPr/>
        </p:nvSpPr>
        <p:spPr>
          <a:xfrm>
            <a:off x="7949631" y="2115033"/>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Decision maker</a:t>
            </a:r>
            <a:endParaRPr lang="zh-CN" altLang="en-US" dirty="0"/>
          </a:p>
        </p:txBody>
      </p:sp>
      <p:sp>
        <p:nvSpPr>
          <p:cNvPr id="5" name="矩形 4"/>
          <p:cNvSpPr/>
          <p:nvPr/>
        </p:nvSpPr>
        <p:spPr>
          <a:xfrm>
            <a:off x="2984158" y="4317377"/>
            <a:ext cx="295674" cy="994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84158" y="3322738"/>
            <a:ext cx="295674" cy="994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984158" y="5312016"/>
            <a:ext cx="295674" cy="9946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869201" y="5240613"/>
            <a:ext cx="295674" cy="379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869201" y="4245974"/>
            <a:ext cx="295674" cy="3791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869441" y="5928273"/>
            <a:ext cx="295674" cy="37919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869201" y="3301694"/>
            <a:ext cx="295674" cy="335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p:cNvSpPr/>
          <p:nvPr/>
        </p:nvSpPr>
        <p:spPr>
          <a:xfrm>
            <a:off x="5869201" y="3637334"/>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 name="矩形 30"/>
          <p:cNvSpPr/>
          <p:nvPr/>
        </p:nvSpPr>
        <p:spPr>
          <a:xfrm>
            <a:off x="5869201" y="4623090"/>
            <a:ext cx="295674" cy="335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矩形 31"/>
          <p:cNvSpPr/>
          <p:nvPr/>
        </p:nvSpPr>
        <p:spPr>
          <a:xfrm>
            <a:off x="5869201" y="4958730"/>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矩形 33"/>
          <p:cNvSpPr/>
          <p:nvPr/>
        </p:nvSpPr>
        <p:spPr>
          <a:xfrm>
            <a:off x="5869201" y="5625449"/>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p:cNvSpPr/>
          <p:nvPr/>
        </p:nvSpPr>
        <p:spPr>
          <a:xfrm>
            <a:off x="8490398" y="3276340"/>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椭圆 34"/>
          <p:cNvSpPr/>
          <p:nvPr/>
        </p:nvSpPr>
        <p:spPr>
          <a:xfrm>
            <a:off x="8490398" y="3768581"/>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6" name="椭圆 35"/>
          <p:cNvSpPr/>
          <p:nvPr/>
        </p:nvSpPr>
        <p:spPr>
          <a:xfrm>
            <a:off x="8490398" y="4360616"/>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7" name="椭圆 36"/>
          <p:cNvSpPr/>
          <p:nvPr/>
        </p:nvSpPr>
        <p:spPr>
          <a:xfrm>
            <a:off x="8490398" y="4949275"/>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8" name="椭圆 37"/>
          <p:cNvSpPr/>
          <p:nvPr/>
        </p:nvSpPr>
        <p:spPr>
          <a:xfrm>
            <a:off x="8490398" y="5536004"/>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8490398" y="6101939"/>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矩形 39"/>
          <p:cNvSpPr/>
          <p:nvPr/>
        </p:nvSpPr>
        <p:spPr>
          <a:xfrm>
            <a:off x="5869201" y="3941071"/>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 name="直接连接符 8"/>
          <p:cNvCxnSpPr>
            <a:stCxn id="27" idx="3"/>
            <a:endCxn id="7" idx="2"/>
          </p:cNvCxnSpPr>
          <p:nvPr/>
        </p:nvCxnSpPr>
        <p:spPr>
          <a:xfrm flipV="1">
            <a:off x="6164875" y="3378698"/>
            <a:ext cx="2325523" cy="90816"/>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2" name="直接连接符 41"/>
          <p:cNvCxnSpPr>
            <a:stCxn id="28" idx="3"/>
            <a:endCxn id="38" idx="2"/>
          </p:cNvCxnSpPr>
          <p:nvPr/>
        </p:nvCxnSpPr>
        <p:spPr>
          <a:xfrm>
            <a:off x="6164875" y="3790242"/>
            <a:ext cx="2325523" cy="1848120"/>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5" name="直接连接符 44"/>
          <p:cNvCxnSpPr>
            <a:stCxn id="40" idx="3"/>
            <a:endCxn id="36" idx="2"/>
          </p:cNvCxnSpPr>
          <p:nvPr/>
        </p:nvCxnSpPr>
        <p:spPr>
          <a:xfrm>
            <a:off x="6164875" y="4093979"/>
            <a:ext cx="2325523" cy="368995"/>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8" name="直接连接符 47"/>
          <p:cNvCxnSpPr>
            <a:stCxn id="31" idx="3"/>
            <a:endCxn id="35" idx="2"/>
          </p:cNvCxnSpPr>
          <p:nvPr/>
        </p:nvCxnSpPr>
        <p:spPr>
          <a:xfrm flipV="1">
            <a:off x="6164875" y="3870939"/>
            <a:ext cx="2325523" cy="919971"/>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51" name="直接连接符 50"/>
          <p:cNvCxnSpPr>
            <a:stCxn id="32" idx="3"/>
            <a:endCxn id="39" idx="2"/>
          </p:cNvCxnSpPr>
          <p:nvPr/>
        </p:nvCxnSpPr>
        <p:spPr>
          <a:xfrm>
            <a:off x="6164875" y="5111638"/>
            <a:ext cx="2325523" cy="1092659"/>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54" name="直接连接符 53"/>
          <p:cNvCxnSpPr>
            <a:stCxn id="34" idx="3"/>
            <a:endCxn id="37" idx="2"/>
          </p:cNvCxnSpPr>
          <p:nvPr/>
        </p:nvCxnSpPr>
        <p:spPr>
          <a:xfrm flipV="1">
            <a:off x="6164875" y="5051633"/>
            <a:ext cx="2325523" cy="726724"/>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sp>
        <p:nvSpPr>
          <p:cNvPr id="63" name="文本框 62"/>
          <p:cNvSpPr txBox="1"/>
          <p:nvPr/>
        </p:nvSpPr>
        <p:spPr>
          <a:xfrm>
            <a:off x="1839259" y="5852673"/>
            <a:ext cx="1028621" cy="523220"/>
          </a:xfrm>
          <a:prstGeom prst="rect">
            <a:avLst/>
          </a:prstGeom>
          <a:noFill/>
        </p:spPr>
        <p:txBody>
          <a:bodyPr wrap="square" rtlCol="0">
            <a:spAutoFit/>
          </a:bodyPr>
          <a:lstStyle/>
          <a:p>
            <a:r>
              <a:rPr lang="en-US" altLang="zh-CN" sz="2800" dirty="0" smtClean="0"/>
              <a:t>CDN</a:t>
            </a:r>
            <a:endParaRPr lang="zh-CN" altLang="en-US" sz="2800" dirty="0"/>
          </a:p>
        </p:txBody>
      </p:sp>
      <p:cxnSp>
        <p:nvCxnSpPr>
          <p:cNvPr id="68" name="曲线连接符 67"/>
          <p:cNvCxnSpPr>
            <a:stCxn id="11" idx="2"/>
            <a:endCxn id="28" idx="1"/>
          </p:cNvCxnSpPr>
          <p:nvPr/>
        </p:nvCxnSpPr>
        <p:spPr>
          <a:xfrm rot="16200000" flipH="1">
            <a:off x="4152846" y="2073887"/>
            <a:ext cx="1004828" cy="2427881"/>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11" idx="2"/>
          </p:cNvCxnSpPr>
          <p:nvPr/>
        </p:nvCxnSpPr>
        <p:spPr>
          <a:xfrm rot="16200000" flipH="1">
            <a:off x="3583851" y="2642883"/>
            <a:ext cx="2142818" cy="2427880"/>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84" name="曲线连接符 83"/>
          <p:cNvCxnSpPr>
            <a:stCxn id="11" idx="2"/>
            <a:endCxn id="34" idx="1"/>
          </p:cNvCxnSpPr>
          <p:nvPr/>
        </p:nvCxnSpPr>
        <p:spPr>
          <a:xfrm rot="16200000" flipH="1">
            <a:off x="3158789" y="3067944"/>
            <a:ext cx="2992943" cy="2427881"/>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4" idx="2"/>
            <a:endCxn id="27" idx="0"/>
          </p:cNvCxnSpPr>
          <p:nvPr/>
        </p:nvCxnSpPr>
        <p:spPr>
          <a:xfrm rot="16200000" flipH="1">
            <a:off x="5326158" y="2610813"/>
            <a:ext cx="530569" cy="851192"/>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4870026" y="5625449"/>
            <a:ext cx="851338" cy="1015663"/>
          </a:xfrm>
          <a:prstGeom prst="rect">
            <a:avLst/>
          </a:prstGeom>
          <a:noFill/>
        </p:spPr>
        <p:txBody>
          <a:bodyPr wrap="square" rtlCol="0">
            <a:spAutoFit/>
          </a:bodyPr>
          <a:lstStyle/>
          <a:p>
            <a:r>
              <a:rPr lang="en-US" altLang="zh-CN" sz="2000" dirty="0" smtClean="0"/>
              <a:t>Slots for users</a:t>
            </a:r>
            <a:endParaRPr lang="zh-CN" altLang="en-US" sz="2000" dirty="0"/>
          </a:p>
        </p:txBody>
      </p:sp>
      <p:sp>
        <p:nvSpPr>
          <p:cNvPr id="110" name="文本框 109"/>
          <p:cNvSpPr txBox="1"/>
          <p:nvPr/>
        </p:nvSpPr>
        <p:spPr>
          <a:xfrm>
            <a:off x="9087244" y="5852673"/>
            <a:ext cx="1229710" cy="523220"/>
          </a:xfrm>
          <a:prstGeom prst="rect">
            <a:avLst/>
          </a:prstGeom>
          <a:noFill/>
        </p:spPr>
        <p:txBody>
          <a:bodyPr wrap="square" rtlCol="0">
            <a:spAutoFit/>
          </a:bodyPr>
          <a:lstStyle/>
          <a:p>
            <a:r>
              <a:rPr lang="en-US" altLang="zh-CN" sz="2800" dirty="0" smtClean="0"/>
              <a:t>Users</a:t>
            </a:r>
            <a:endParaRPr lang="zh-CN" altLang="en-US" sz="2800" dirty="0"/>
          </a:p>
        </p:txBody>
      </p:sp>
    </p:spTree>
    <p:extLst>
      <p:ext uri="{BB962C8B-B14F-4D97-AF65-F5344CB8AC3E}">
        <p14:creationId xmlns:p14="http://schemas.microsoft.com/office/powerpoint/2010/main" val="1265805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研究难点与创新点</a:t>
            </a:r>
            <a:endParaRPr lang="zh-CN" altLang="en-US" dirty="0"/>
          </a:p>
        </p:txBody>
      </p:sp>
      <p:sp>
        <p:nvSpPr>
          <p:cNvPr id="14" name="内容占位符 13"/>
          <p:cNvSpPr>
            <a:spLocks noGrp="1"/>
          </p:cNvSpPr>
          <p:nvPr>
            <p:ph idx="1"/>
          </p:nvPr>
        </p:nvSpPr>
        <p:spPr>
          <a:xfrm>
            <a:off x="838200" y="1825625"/>
            <a:ext cx="10906638" cy="4351338"/>
          </a:xfrm>
        </p:spPr>
        <p:txBody>
          <a:bodyPr>
            <a:normAutofit/>
          </a:bodyPr>
          <a:lstStyle/>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用户与</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的匹配模型如何通过充满用户个人不确定行为的观看记录训练？</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新进入用户对已存在用户的影响，</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本身动态变化是否预测？</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2"/>
            <a:r>
              <a:rPr kumimoji="1" lang="zh-CN" altLang="en-US" dirty="0" smtClean="0">
                <a:latin typeface="等线" panose="02010600030101010101" pitchFamily="2" charset="-122"/>
                <a:ea typeface="等线" panose="02010600030101010101" pitchFamily="2" charset="-122"/>
                <a:sym typeface="Wingdings" pitchFamily="2" charset="2"/>
              </a:rPr>
              <a:t>更新整体策略时对未来的用户量做出预测之后再考虑现有用户的分配</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客户端与服务器端的抉择</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2"/>
            <a:r>
              <a:rPr kumimoji="1" lang="zh-CN" altLang="en-US" dirty="0" smtClean="0">
                <a:latin typeface="等线" panose="02010600030101010101" pitchFamily="2" charset="-122"/>
                <a:ea typeface="等线" panose="02010600030101010101" pitchFamily="2" charset="-122"/>
                <a:sym typeface="Wingdings" pitchFamily="2" charset="2"/>
              </a:rPr>
              <a:t>客户端无法汇总所有用户的信息实时计算，通讯成本过大</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2"/>
            <a:r>
              <a:rPr kumimoji="1" lang="zh-CN" altLang="en-US" dirty="0" smtClean="0">
                <a:latin typeface="等线" panose="02010600030101010101" pitchFamily="2" charset="-122"/>
                <a:ea typeface="等线" panose="02010600030101010101" pitchFamily="2" charset="-122"/>
                <a:sym typeface="Wingdings" pitchFamily="2" charset="2"/>
              </a:rPr>
              <a:t>服务器端无法进行复杂度过高的整体计算（由于密集的请求），或者无法用实时的</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信息与用户信息更新完整的分配策略</a:t>
            </a:r>
            <a:endParaRPr kumimoji="1" lang="en-US" altLang="zh-CN"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81342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研究进度规划</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9" name="表格 8"/>
          <p:cNvGraphicFramePr>
            <a:graphicFrameLocks noGrp="1"/>
          </p:cNvGraphicFramePr>
          <p:nvPr>
            <p:extLst>
              <p:ext uri="{D42A27DB-BD31-4B8C-83A1-F6EECF244321}">
                <p14:modId xmlns:p14="http://schemas.microsoft.com/office/powerpoint/2010/main" val="3913436947"/>
              </p:ext>
            </p:extLst>
          </p:nvPr>
        </p:nvGraphicFramePr>
        <p:xfrm>
          <a:off x="2320379" y="2539834"/>
          <a:ext cx="8037572" cy="2930504"/>
        </p:xfrm>
        <a:graphic>
          <a:graphicData uri="http://schemas.openxmlformats.org/drawingml/2006/table">
            <a:tbl>
              <a:tblPr/>
              <a:tblGrid>
                <a:gridCol w="1135290"/>
                <a:gridCol w="5170901"/>
                <a:gridCol w="1731381"/>
              </a:tblGrid>
              <a:tr h="471663">
                <a:tc gridSpan="3">
                  <a:txBody>
                    <a:bodyPr/>
                    <a:lstStyle/>
                    <a:p>
                      <a:pPr algn="ctr" fontAlgn="ct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 时间：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2020</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1</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月 </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 2020</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6</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月</a:t>
                      </a:r>
                      <a:endParaRPr lang="zh-CN" altLang="en-US" sz="2000" b="1" i="0" u="none" strike="noStrike" dirty="0">
                        <a:solidFill>
                          <a:schemeClr val="bg1"/>
                        </a:solidFill>
                        <a:effectLst/>
                        <a:latin typeface="等线" panose="02010600030101010101" pitchFamily="2" charset="-122"/>
                        <a:ea typeface="等线" panose="02010600030101010101" pitchFamily="2" charset="-122"/>
                      </a:endParaRPr>
                    </a:p>
                  </a:txBody>
                  <a:tcPr marL="4807" marR="4807" marT="4807" marB="0" anchor="ctr">
                    <a:lnL>
                      <a:noFill/>
                    </a:lnL>
                    <a:lnR>
                      <a:noFill/>
                    </a:lnR>
                    <a:lnT>
                      <a:noFill/>
                    </a:lnT>
                    <a:lnB>
                      <a:noFill/>
                    </a:lnB>
                    <a:lnTlToBr w="12700" cmpd="sng">
                      <a:noFill/>
                      <a:prstDash val="solid"/>
                    </a:lnTlToBr>
                    <a:lnBlToTr w="12700" cmpd="sng">
                      <a:noFill/>
                      <a:prstDash val="solid"/>
                    </a:lnBlToTr>
                    <a:solidFill>
                      <a:srgbClr val="5C307D"/>
                    </a:solidFill>
                  </a:tcPr>
                </a:tc>
                <a:tc hMerge="1">
                  <a:txBody>
                    <a:bodyPr/>
                    <a:lstStyle/>
                    <a:p>
                      <a:endParaRPr lang="zh-CN" altLang="en-US"/>
                    </a:p>
                  </a:txBody>
                  <a:tcPr/>
                </a:tc>
                <a:tc hMerge="1">
                  <a:txBody>
                    <a:bodyPr/>
                    <a:lstStyle/>
                    <a:p>
                      <a:endParaRPr lang="zh-CN" altLang="en-US"/>
                    </a:p>
                  </a:txBody>
                  <a:tcPr/>
                </a:tc>
              </a:tr>
              <a:tr h="351263">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序号</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工作任务</a:t>
                      </a:r>
                      <a:endParaRPr lang="zh-CN" altLang="en-US" sz="1600" b="0" i="0" u="none" strike="noStrike" kern="1200" dirty="0">
                        <a:solidFill>
                          <a:schemeClr val="tx1">
                            <a:lumMod val="85000"/>
                            <a:lumOff val="15000"/>
                          </a:schemeClr>
                        </a:solidFill>
                        <a:effectLst/>
                        <a:latin typeface="等线" panose="02010600030101010101" pitchFamily="2" charset="-122"/>
                        <a:ea typeface="等线" panose="0201060003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日期</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1</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完成调研阅读报告</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2020.1-2020.3</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2</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分析数据做测量</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2020.1-2020.3 </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3</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通过分析与实验确定调度方法</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2020.4</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4</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系统实现，性能评价，完成实验</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2020.4-2020.5</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5</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完成论文</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2020.5</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6</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综合论文答辩</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2020.6</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25802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Reference</a:t>
            </a:r>
            <a:endParaRPr lang="zh-CN" altLang="en-US" dirty="0"/>
          </a:p>
        </p:txBody>
      </p:sp>
      <p:sp>
        <p:nvSpPr>
          <p:cNvPr id="2" name="内容占位符 1"/>
          <p:cNvSpPr>
            <a:spLocks noGrp="1"/>
          </p:cNvSpPr>
          <p:nvPr>
            <p:ph idx="1"/>
          </p:nvPr>
        </p:nvSpPr>
        <p:spPr/>
        <p:txBody>
          <a:bodyPr/>
          <a:lstStyle/>
          <a:p>
            <a:pPr marL="514350" indent="-514350">
              <a:buFont typeface="+mj-lt"/>
              <a:buAutoNum type="arabicPeriod"/>
            </a:pPr>
            <a:r>
              <a:rPr lang="en-US" altLang="zh-CN" dirty="0" err="1"/>
              <a:t>Junchen</a:t>
            </a:r>
            <a:r>
              <a:rPr lang="en-US" altLang="zh-CN" dirty="0"/>
              <a:t> </a:t>
            </a:r>
            <a:r>
              <a:rPr lang="en-US" altLang="zh-CN" dirty="0" smtClean="0"/>
              <a:t>Jiang, </a:t>
            </a:r>
            <a:r>
              <a:rPr lang="en-US" altLang="zh-CN" dirty="0"/>
              <a:t>Vyas </a:t>
            </a:r>
            <a:r>
              <a:rPr lang="en-US" altLang="zh-CN" dirty="0" err="1" smtClean="0"/>
              <a:t>Sekar</a:t>
            </a:r>
            <a:r>
              <a:rPr lang="en-US" altLang="zh-CN" dirty="0" smtClean="0"/>
              <a:t>, </a:t>
            </a:r>
            <a:r>
              <a:rPr lang="en-US" altLang="zh-CN" dirty="0"/>
              <a:t>Henry </a:t>
            </a:r>
            <a:r>
              <a:rPr lang="en-US" altLang="zh-CN" dirty="0" smtClean="0"/>
              <a:t>Milner, </a:t>
            </a:r>
            <a:r>
              <a:rPr lang="en-US" altLang="zh-CN" dirty="0"/>
              <a:t>Davis </a:t>
            </a:r>
            <a:r>
              <a:rPr lang="en-US" altLang="zh-CN" dirty="0" smtClean="0"/>
              <a:t>Shepherd, </a:t>
            </a:r>
            <a:r>
              <a:rPr lang="en-US" altLang="zh-CN" dirty="0"/>
              <a:t>Ion </a:t>
            </a:r>
            <a:r>
              <a:rPr lang="en-US" altLang="zh-CN" dirty="0" err="1" smtClean="0"/>
              <a:t>Stoica</a:t>
            </a:r>
            <a:r>
              <a:rPr lang="en-US" altLang="zh-CN" dirty="0" smtClean="0"/>
              <a:t>, </a:t>
            </a:r>
            <a:r>
              <a:rPr lang="en-US" altLang="zh-CN" dirty="0"/>
              <a:t>Hui Zhang, CFA: A Practical Prediction System for Video </a:t>
            </a:r>
            <a:r>
              <a:rPr lang="en-US" altLang="zh-CN" dirty="0" err="1"/>
              <a:t>QoE</a:t>
            </a:r>
            <a:r>
              <a:rPr lang="en-US" altLang="zh-CN" dirty="0"/>
              <a:t> </a:t>
            </a:r>
            <a:r>
              <a:rPr lang="en-US" altLang="zh-CN" dirty="0" smtClean="0"/>
              <a:t>Optimization, NSDI ’16</a:t>
            </a:r>
          </a:p>
          <a:p>
            <a:pPr marL="514350" indent="-514350">
              <a:buFont typeface="+mj-lt"/>
              <a:buAutoNum type="arabicPeriod"/>
            </a:pPr>
            <a:r>
              <a:rPr lang="en-US" altLang="zh-CN" dirty="0"/>
              <a:t>Xu </a:t>
            </a:r>
            <a:r>
              <a:rPr lang="en-US" altLang="zh-CN" dirty="0" smtClean="0"/>
              <a:t>Zhang </a:t>
            </a:r>
            <a:r>
              <a:rPr lang="en-US" altLang="zh-CN" dirty="0"/>
              <a:t>, Siddhartha </a:t>
            </a:r>
            <a:r>
              <a:rPr lang="en-US" altLang="zh-CN" dirty="0" smtClean="0"/>
              <a:t>Sen </a:t>
            </a:r>
            <a:r>
              <a:rPr lang="en-US" altLang="zh-CN" dirty="0"/>
              <a:t>, </a:t>
            </a:r>
            <a:r>
              <a:rPr lang="en-US" altLang="zh-CN" dirty="0" err="1"/>
              <a:t>Daniar</a:t>
            </a:r>
            <a:r>
              <a:rPr lang="en-US" altLang="zh-CN" dirty="0"/>
              <a:t> </a:t>
            </a:r>
            <a:r>
              <a:rPr lang="en-US" altLang="zh-CN" dirty="0" err="1" smtClean="0"/>
              <a:t>Kurniawan</a:t>
            </a:r>
            <a:r>
              <a:rPr lang="en-US" altLang="zh-CN" dirty="0" smtClean="0"/>
              <a:t> </a:t>
            </a:r>
            <a:r>
              <a:rPr lang="en-US" altLang="zh-CN" dirty="0"/>
              <a:t>, </a:t>
            </a:r>
            <a:r>
              <a:rPr lang="en-US" altLang="zh-CN" dirty="0" err="1"/>
              <a:t>Haryadi</a:t>
            </a:r>
            <a:r>
              <a:rPr lang="en-US" altLang="zh-CN" dirty="0"/>
              <a:t> </a:t>
            </a:r>
            <a:r>
              <a:rPr lang="en-US" altLang="zh-CN" dirty="0" err="1" smtClean="0"/>
              <a:t>Gunawi</a:t>
            </a:r>
            <a:r>
              <a:rPr lang="en-US" altLang="zh-CN" dirty="0" smtClean="0"/>
              <a:t> </a:t>
            </a:r>
            <a:r>
              <a:rPr lang="en-US" altLang="zh-CN" dirty="0"/>
              <a:t>, </a:t>
            </a:r>
            <a:r>
              <a:rPr lang="en-US" altLang="zh-CN" dirty="0" err="1"/>
              <a:t>Junchen</a:t>
            </a:r>
            <a:r>
              <a:rPr lang="en-US" altLang="zh-CN" dirty="0"/>
              <a:t> </a:t>
            </a:r>
            <a:r>
              <a:rPr lang="en-US" altLang="zh-CN" dirty="0" smtClean="0"/>
              <a:t>Jiang, E2E</a:t>
            </a:r>
            <a:r>
              <a:rPr lang="en-US" altLang="zh-CN" dirty="0"/>
              <a:t>: Embracing User Heterogeneity to Improve Quality of </a:t>
            </a:r>
            <a:r>
              <a:rPr lang="en-US" altLang="zh-CN" dirty="0" smtClean="0"/>
              <a:t>experience </a:t>
            </a:r>
            <a:r>
              <a:rPr lang="en-US" altLang="zh-CN" dirty="0"/>
              <a:t>on the Web, SIGCOMM </a:t>
            </a:r>
            <a:r>
              <a:rPr lang="en-US" altLang="zh-CN" dirty="0" smtClean="0"/>
              <a:t>’19</a:t>
            </a:r>
          </a:p>
          <a:p>
            <a:pPr marL="514350" indent="-514350">
              <a:buFont typeface="+mj-lt"/>
              <a:buAutoNum type="arabicPeriod"/>
            </a:pPr>
            <a:r>
              <a:rPr lang="en-US" altLang="zh-CN" dirty="0"/>
              <a:t>Cisco Visual Networking Index: Forecast and Trends, </a:t>
            </a:r>
            <a:r>
              <a:rPr lang="en-US" altLang="zh-CN" dirty="0" smtClean="0"/>
              <a:t>2017–2022, 2019</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8220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致谢</a:t>
            </a:r>
            <a:endParaRPr lang="zh-CN" altLang="en-US" dirty="0"/>
          </a:p>
        </p:txBody>
      </p:sp>
      <p:sp>
        <p:nvSpPr>
          <p:cNvPr id="14" name="内容占位符 13"/>
          <p:cNvSpPr>
            <a:spLocks noGrp="1"/>
          </p:cNvSpPr>
          <p:nvPr>
            <p:ph idx="1"/>
          </p:nvPr>
        </p:nvSpPr>
        <p:spPr>
          <a:xfrm>
            <a:off x="838200" y="1825625"/>
            <a:ext cx="5403812" cy="4351338"/>
          </a:xfrm>
        </p:spPr>
        <p:txBody>
          <a:bodyPr>
            <a:normAutofit/>
          </a:bodyPr>
          <a:lstStyle/>
          <a:p>
            <a:pPr lvl="1"/>
            <a:r>
              <a:rPr kumimoji="1" lang="zh-CN" altLang="en-US" sz="3200" dirty="0" smtClean="0">
                <a:latin typeface="等线 Light" panose="02010600030101010101" pitchFamily="2" charset="-122"/>
                <a:ea typeface="等线 Light" panose="02010600030101010101" pitchFamily="2" charset="-122"/>
                <a:sym typeface="Wingdings" pitchFamily="2" charset="2"/>
              </a:rPr>
              <a:t>感谢参加评审选题报告的各位老师和同学！</a:t>
            </a:r>
            <a:endParaRPr kumimoji="1" lang="en-US" altLang="zh-CN" sz="3200" dirty="0" smtClean="0">
              <a:latin typeface="等线 Light" panose="02010600030101010101" pitchFamily="2" charset="-122"/>
              <a:ea typeface="等线 Light" panose="02010600030101010101" pitchFamily="2" charset="-122"/>
              <a:sym typeface="Wingdings" pitchFamily="2" charset="2"/>
            </a:endParaRPr>
          </a:p>
          <a:p>
            <a:pPr lvl="1"/>
            <a:endParaRPr kumimoji="1" lang="en-US" altLang="zh-CN" sz="3200" dirty="0">
              <a:latin typeface="等线 Light" panose="02010600030101010101" pitchFamily="2" charset="-122"/>
              <a:ea typeface="等线 Light" panose="02010600030101010101" pitchFamily="2" charset="-122"/>
              <a:sym typeface="Wingdings" pitchFamily="2" charset="2"/>
            </a:endParaRPr>
          </a:p>
          <a:p>
            <a:pPr lvl="1"/>
            <a:endParaRPr kumimoji="1" lang="zh-CN" altLang="en-US" sz="3200" dirty="0" smtClean="0">
              <a:latin typeface="等线 Light" panose="02010600030101010101" pitchFamily="2" charset="-122"/>
              <a:ea typeface="等线 Light" panose="02010600030101010101" pitchFamily="2" charset="-122"/>
              <a:sym typeface="Wingdings" pitchFamily="2" charset="2"/>
            </a:endParaRPr>
          </a:p>
          <a:p>
            <a:pPr lvl="1"/>
            <a:r>
              <a:rPr kumimoji="1" lang="zh-CN" altLang="en-US" sz="3200" dirty="0" smtClean="0">
                <a:latin typeface="等线 Light" panose="02010600030101010101" pitchFamily="2" charset="-122"/>
                <a:ea typeface="等线 Light" panose="02010600030101010101" pitchFamily="2" charset="-122"/>
                <a:sym typeface="Wingdings" pitchFamily="2" charset="2"/>
              </a:rPr>
              <a:t>欢迎各位老师和同学提问</a:t>
            </a: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descr="https://timgsa.baidu.com/timg?image&amp;quality=80&amp;size=b9999_10000&amp;sec=1578125855937&amp;di=2481f2d88c08610de7443c5d5944ce24&amp;imgtype=0&amp;src=http%3A%2F%2F9247836.s21i-9.faiusr.com%2F2%2FABUIABACGAAgn7-xuAUoof7lmAEw9gQ49g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028" y="1795815"/>
            <a:ext cx="4782482" cy="478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58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6004"/>
            <a:ext cx="2870282" cy="1214651"/>
          </a:xfrm>
          <a:prstGeom prst="rect">
            <a:avLst/>
          </a:prstGeom>
        </p:spPr>
      </p:pic>
      <p:sp>
        <p:nvSpPr>
          <p:cNvPr id="39" name="文本框 38"/>
          <p:cNvSpPr txBox="1"/>
          <p:nvPr/>
        </p:nvSpPr>
        <p:spPr>
          <a:xfrm>
            <a:off x="1687773" y="3083033"/>
            <a:ext cx="3123394" cy="646331"/>
          </a:xfrm>
          <a:prstGeom prst="rect">
            <a:avLst/>
          </a:prstGeom>
          <a:noFill/>
        </p:spPr>
        <p:txBody>
          <a:bodyPr wrap="square" rtlCol="0">
            <a:spAutoFit/>
          </a:bodyPr>
          <a:lstStyle/>
          <a:p>
            <a:r>
              <a:rPr lang="en-US" altLang="zh-CN" sz="3600" b="1" dirty="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36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0" y="1305569"/>
            <a:ext cx="12192000" cy="75648"/>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7076106"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45264"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p>
        </p:txBody>
      </p:sp>
      <p:sp>
        <p:nvSpPr>
          <p:cNvPr id="17" name="文本框 16"/>
          <p:cNvSpPr txBox="1"/>
          <p:nvPr/>
        </p:nvSpPr>
        <p:spPr>
          <a:xfrm>
            <a:off x="5037578" y="2903399"/>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1</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19" name="文本框 18"/>
          <p:cNvSpPr txBox="1"/>
          <p:nvPr/>
        </p:nvSpPr>
        <p:spPr>
          <a:xfrm>
            <a:off x="5508045" y="297012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等线" panose="02010600030101010101" pitchFamily="2" charset="-122"/>
                <a:ea typeface="等线" panose="02010600030101010101" pitchFamily="2" charset="-122"/>
              </a:rPr>
              <a:t>课题背景和意义</a:t>
            </a:r>
          </a:p>
        </p:txBody>
      </p:sp>
      <p:cxnSp>
        <p:nvCxnSpPr>
          <p:cNvPr id="20" name="直接连接符 19"/>
          <p:cNvCxnSpPr/>
          <p:nvPr/>
        </p:nvCxnSpPr>
        <p:spPr>
          <a:xfrm flipH="1">
            <a:off x="5260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860582" y="2913617"/>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2</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2" name="文本框 21"/>
          <p:cNvSpPr txBox="1"/>
          <p:nvPr/>
        </p:nvSpPr>
        <p:spPr>
          <a:xfrm>
            <a:off x="8361427" y="2994901"/>
            <a:ext cx="1569660" cy="369332"/>
          </a:xfrm>
          <a:prstGeom prst="rect">
            <a:avLst/>
          </a:prstGeom>
          <a:noFill/>
        </p:spPr>
        <p:txBody>
          <a:bodyPr wrap="none" rtlCol="0">
            <a:spAutoFit/>
          </a:bodyPr>
          <a:lstStyle/>
          <a:p>
            <a:r>
              <a:rPr lang="zh-CN" altLang="en-US" dirty="0">
                <a:solidFill>
                  <a:schemeClr val="tx1">
                    <a:lumMod val="75000"/>
                    <a:lumOff val="25000"/>
                  </a:schemeClr>
                </a:solidFill>
                <a:latin typeface="等线" panose="02010600030101010101" pitchFamily="2" charset="-122"/>
                <a:ea typeface="等线" panose="02010600030101010101" pitchFamily="2" charset="-122"/>
              </a:rPr>
              <a:t>研究问题现状</a:t>
            </a:r>
          </a:p>
        </p:txBody>
      </p:sp>
      <p:cxnSp>
        <p:nvCxnSpPr>
          <p:cNvPr id="23" name="直接连接符 22"/>
          <p:cNvCxnSpPr/>
          <p:nvPr/>
        </p:nvCxnSpPr>
        <p:spPr>
          <a:xfrm flipH="1">
            <a:off x="8114970"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037578" y="3482781"/>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3</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5" name="文本框 24"/>
          <p:cNvSpPr txBox="1"/>
          <p:nvPr/>
        </p:nvSpPr>
        <p:spPr>
          <a:xfrm>
            <a:off x="5508044" y="3549506"/>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等线" panose="02010600030101010101" pitchFamily="2" charset="-122"/>
                <a:ea typeface="等线" panose="02010600030101010101" pitchFamily="2" charset="-122"/>
              </a:rPr>
              <a:t>研究内容与研究策略</a:t>
            </a:r>
          </a:p>
        </p:txBody>
      </p:sp>
      <p:cxnSp>
        <p:nvCxnSpPr>
          <p:cNvPr id="26" name="直接连接符 25"/>
          <p:cNvCxnSpPr/>
          <p:nvPr/>
        </p:nvCxnSpPr>
        <p:spPr>
          <a:xfrm flipH="1">
            <a:off x="5260631"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60582" y="3492999"/>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4</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8" name="文本框 27"/>
          <p:cNvSpPr txBox="1"/>
          <p:nvPr/>
        </p:nvSpPr>
        <p:spPr>
          <a:xfrm>
            <a:off x="8361428" y="3574283"/>
            <a:ext cx="2031325" cy="369332"/>
          </a:xfrm>
          <a:prstGeom prst="rect">
            <a:avLst/>
          </a:prstGeom>
          <a:noFill/>
        </p:spPr>
        <p:txBody>
          <a:bodyPr wrap="none" rtlCol="0">
            <a:spAutoFit/>
          </a:bodyPr>
          <a:lstStyle/>
          <a:p>
            <a:r>
              <a:rPr lang="zh-CN" altLang="en-US" dirty="0" smtClean="0">
                <a:solidFill>
                  <a:schemeClr val="tx1">
                    <a:lumMod val="75000"/>
                    <a:lumOff val="25000"/>
                  </a:schemeClr>
                </a:solidFill>
                <a:latin typeface="等线" panose="02010600030101010101" pitchFamily="2" charset="-122"/>
                <a:ea typeface="等线" panose="02010600030101010101" pitchFamily="2" charset="-122"/>
              </a:rPr>
              <a:t>研究难点与创新</a:t>
            </a:r>
            <a:r>
              <a:rPr lang="zh-CN" altLang="en-US" dirty="0">
                <a:solidFill>
                  <a:schemeClr val="tx1">
                    <a:lumMod val="75000"/>
                    <a:lumOff val="25000"/>
                  </a:schemeClr>
                </a:solidFill>
                <a:latin typeface="等线" panose="02010600030101010101" pitchFamily="2" charset="-122"/>
                <a:ea typeface="等线" panose="02010600030101010101" pitchFamily="2" charset="-122"/>
              </a:rPr>
              <a:t>点</a:t>
            </a:r>
          </a:p>
        </p:txBody>
      </p:sp>
      <p:cxnSp>
        <p:nvCxnSpPr>
          <p:cNvPr id="29" name="直接连接符 28"/>
          <p:cNvCxnSpPr/>
          <p:nvPr/>
        </p:nvCxnSpPr>
        <p:spPr>
          <a:xfrm flipH="1">
            <a:off x="8114970"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37578" y="4056524"/>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5</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31" name="文本框 30"/>
          <p:cNvSpPr txBox="1"/>
          <p:nvPr/>
        </p:nvSpPr>
        <p:spPr>
          <a:xfrm>
            <a:off x="5508044" y="4123249"/>
            <a:ext cx="172354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等线" panose="02010600030101010101" pitchFamily="2" charset="-122"/>
                <a:ea typeface="等线" panose="02010600030101010101" pitchFamily="2" charset="-122"/>
              </a:rPr>
              <a:t>研究进度规划</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32" name="直接连接符 31"/>
          <p:cNvCxnSpPr/>
          <p:nvPr/>
        </p:nvCxnSpPr>
        <p:spPr>
          <a:xfrm flipH="1">
            <a:off x="5260631" y="423615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6" name="椭圆 16"/>
          <p:cNvSpPr/>
          <p:nvPr/>
        </p:nvSpPr>
        <p:spPr>
          <a:xfrm>
            <a:off x="10875326"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11196300"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8" name="直接连接符 7"/>
          <p:cNvCxnSpPr/>
          <p:nvPr/>
        </p:nvCxnSpPr>
        <p:spPr>
          <a:xfrm>
            <a:off x="4802460" y="299490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57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移动视频流量增长迅速</a:t>
            </a:r>
            <a:r>
              <a:rPr lang="en-US" altLang="zh-CN" sz="3600" b="1" dirty="0" smtClean="0">
                <a:solidFill>
                  <a:schemeClr val="tx1">
                    <a:lumMod val="75000"/>
                    <a:lumOff val="25000"/>
                  </a:schemeClr>
                </a:solidFill>
                <a:ea typeface="华文楷体" panose="02010600040101010101" pitchFamily="2" charset="-122"/>
              </a:rPr>
              <a:t>	</a:t>
            </a:r>
            <a:endParaRPr lang="zh-CN" altLang="en-US" dirty="0"/>
          </a:p>
        </p:txBody>
      </p:sp>
      <p:pic>
        <p:nvPicPr>
          <p:cNvPr id="15" name="内容占位符 14"/>
          <p:cNvPicPr>
            <a:picLocks noGrp="1" noChangeAspect="1"/>
          </p:cNvPicPr>
          <p:nvPr>
            <p:ph idx="1"/>
          </p:nvPr>
        </p:nvPicPr>
        <p:blipFill>
          <a:blip r:embed="rId3"/>
          <a:stretch>
            <a:fillRect/>
          </a:stretch>
        </p:blipFill>
        <p:spPr>
          <a:xfrm>
            <a:off x="838200" y="2169646"/>
            <a:ext cx="10515600" cy="3919927"/>
          </a:xfrm>
          <a:prstGeom prst="rect">
            <a:avLst/>
          </a:prstGeom>
        </p:spPr>
      </p:pic>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99219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内容分发网络（</a:t>
            </a:r>
            <a:r>
              <a:rPr lang="en-US" altLang="zh-CN" sz="3600" b="1" dirty="0" smtClean="0">
                <a:latin typeface="等线 Light" panose="02010600030101010101" pitchFamily="2" charset="-122"/>
                <a:ea typeface="等线 Light" panose="02010600030101010101" pitchFamily="2" charset="-122"/>
              </a:rPr>
              <a:t>CDN</a:t>
            </a:r>
            <a:r>
              <a:rPr lang="zh-CN" altLang="en-US" sz="3600" b="1" dirty="0" smtClean="0">
                <a:latin typeface="等线 Light" panose="02010600030101010101" pitchFamily="2" charset="-122"/>
                <a:ea typeface="等线 Light" panose="02010600030101010101" pitchFamily="2" charset="-122"/>
              </a:rPr>
              <a:t>）</a:t>
            </a:r>
            <a:r>
              <a:rPr lang="en-US" altLang="zh-CN" sz="3600" b="1" dirty="0" smtClean="0">
                <a:solidFill>
                  <a:schemeClr val="tx1">
                    <a:lumMod val="75000"/>
                    <a:lumOff val="25000"/>
                  </a:schemeClr>
                </a:solidFill>
                <a:ea typeface="华文楷体" panose="02010600040101010101" pitchFamily="2" charset="-122"/>
              </a:rPr>
              <a:t>	</a:t>
            </a:r>
            <a:endParaRPr lang="zh-CN" altLang="en-US" dirty="0"/>
          </a:p>
        </p:txBody>
      </p:sp>
      <p:sp>
        <p:nvSpPr>
          <p:cNvPr id="14" name="内容占位符 13"/>
          <p:cNvSpPr>
            <a:spLocks noGrp="1"/>
          </p:cNvSpPr>
          <p:nvPr>
            <p:ph sz="half" idx="1"/>
          </p:nvPr>
        </p:nvSpPr>
        <p:spPr/>
        <p:txBody>
          <a:bodyPr>
            <a:normAutofit/>
          </a:bodyPr>
          <a:lstStyle/>
          <a:p>
            <a:endParaRPr lang="en-US" altLang="zh-CN" sz="2400" dirty="0" smtClean="0">
              <a:latin typeface="等线 Light" panose="02010600030101010101" pitchFamily="2" charset="-122"/>
              <a:ea typeface="等线 Light" panose="02010600030101010101" pitchFamily="2" charset="-122"/>
            </a:endParaRPr>
          </a:p>
          <a:p>
            <a:r>
              <a:rPr lang="zh-CN" altLang="en-US" sz="2400" dirty="0" smtClean="0">
                <a:latin typeface="等线" panose="02010600030101010101" pitchFamily="2" charset="-122"/>
                <a:ea typeface="等线" panose="02010600030101010101" pitchFamily="2" charset="-122"/>
              </a:rPr>
              <a:t>将网站内容发布到接近用户的网络“边缘”，使用户可以就近取得所需的内容，解决</a:t>
            </a:r>
            <a:r>
              <a:rPr lang="en-US" altLang="zh-CN" sz="2400" dirty="0" smtClean="0">
                <a:latin typeface="等线" panose="02010600030101010101" pitchFamily="2" charset="-122"/>
                <a:ea typeface="等线" panose="02010600030101010101" pitchFamily="2" charset="-122"/>
              </a:rPr>
              <a:t>Internet</a:t>
            </a:r>
            <a:r>
              <a:rPr lang="zh-CN" altLang="en-US" sz="2400" dirty="0" smtClean="0">
                <a:latin typeface="等线" panose="02010600030101010101" pitchFamily="2" charset="-122"/>
                <a:ea typeface="等线" panose="02010600030101010101" pitchFamily="2" charset="-122"/>
              </a:rPr>
              <a:t>网络拥塞状况</a:t>
            </a:r>
            <a:endParaRPr lang="en-US" altLang="zh-CN" sz="2400" dirty="0" smtClean="0">
              <a:latin typeface="等线" panose="02010600030101010101" pitchFamily="2" charset="-122"/>
              <a:ea typeface="等线" panose="02010600030101010101" pitchFamily="2" charset="-122"/>
            </a:endParaRPr>
          </a:p>
          <a:p>
            <a:endParaRPr lang="en-US" altLang="zh-CN" sz="2400" dirty="0">
              <a:latin typeface="等线" panose="02010600030101010101" pitchFamily="2" charset="-122"/>
              <a:ea typeface="等线" panose="02010600030101010101" pitchFamily="2" charset="-122"/>
            </a:endParaRP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CDN </a:t>
            </a:r>
            <a:r>
              <a:rPr lang="zh-CN" altLang="en-US" sz="2400" dirty="0" smtClean="0">
                <a:latin typeface="等线" panose="02010600030101010101" pitchFamily="2" charset="-122"/>
                <a:ea typeface="等线" panose="02010600030101010101" pitchFamily="2" charset="-122"/>
              </a:rPr>
              <a:t>将在</a:t>
            </a:r>
            <a:r>
              <a:rPr lang="en-US" altLang="zh-CN" sz="2400" dirty="0" smtClean="0">
                <a:latin typeface="等线" panose="02010600030101010101" pitchFamily="2" charset="-122"/>
                <a:ea typeface="等线" panose="02010600030101010101" pitchFamily="2" charset="-122"/>
              </a:rPr>
              <a:t>2022</a:t>
            </a:r>
            <a:r>
              <a:rPr lang="zh-CN" altLang="en-US" sz="2400" dirty="0" smtClean="0">
                <a:latin typeface="等线" panose="02010600030101010101" pitchFamily="2" charset="-122"/>
                <a:ea typeface="等线" panose="02010600030101010101" pitchFamily="2" charset="-122"/>
              </a:rPr>
              <a:t>占总流量</a:t>
            </a:r>
            <a:r>
              <a:rPr lang="en-US" altLang="zh-CN" sz="2400" dirty="0" smtClean="0">
                <a:latin typeface="等线" panose="02010600030101010101" pitchFamily="2" charset="-122"/>
                <a:ea typeface="等线" panose="02010600030101010101" pitchFamily="2" charset="-122"/>
              </a:rPr>
              <a:t>72%</a:t>
            </a:r>
            <a:endParaRPr lang="zh-CN" altLang="en-US" sz="2400" dirty="0" smtClean="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Picture 2"/>
          <p:cNvPicPr>
            <a:picLocks noChangeAspect="1" noChangeArrowheads="1"/>
          </p:cNvPicPr>
          <p:nvPr/>
        </p:nvPicPr>
        <p:blipFill>
          <a:blip r:embed="rId3"/>
          <a:srcRect/>
          <a:stretch>
            <a:fillRect/>
          </a:stretch>
        </p:blipFill>
        <p:spPr bwMode="auto">
          <a:xfrm>
            <a:off x="6963859" y="1825459"/>
            <a:ext cx="4389941" cy="4662270"/>
          </a:xfrm>
          <a:prstGeom prst="rect">
            <a:avLst/>
          </a:prstGeom>
          <a:noFill/>
          <a:ln w="9525">
            <a:noFill/>
            <a:miter lim="800000"/>
            <a:headEnd/>
            <a:tailEnd/>
          </a:ln>
          <a:effectLst/>
        </p:spPr>
      </p:pic>
    </p:spTree>
    <p:extLst>
      <p:ext uri="{BB962C8B-B14F-4D97-AF65-F5344CB8AC3E}">
        <p14:creationId xmlns:p14="http://schemas.microsoft.com/office/powerpoint/2010/main" val="3421718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en-US" altLang="zh-CN" sz="3600" b="1" dirty="0" err="1" smtClean="0">
                <a:latin typeface="等线 Light" panose="02010600030101010101" pitchFamily="2" charset="-122"/>
                <a:ea typeface="等线 Light" panose="02010600030101010101" pitchFamily="2" charset="-122"/>
              </a:rPr>
              <a:t>QoS</a:t>
            </a:r>
            <a:r>
              <a:rPr lang="zh-CN" altLang="en-US" sz="3600" b="1" dirty="0" smtClean="0">
                <a:latin typeface="等线 Light" panose="02010600030101010101" pitchFamily="2" charset="-122"/>
                <a:ea typeface="等线 Light" panose="02010600030101010101" pitchFamily="2" charset="-122"/>
              </a:rPr>
              <a:t>与</a:t>
            </a:r>
            <a:r>
              <a:rPr lang="en-US" altLang="zh-CN" sz="3600" b="1" dirty="0" err="1" smtClean="0">
                <a:latin typeface="等线 Light" panose="02010600030101010101" pitchFamily="2" charset="-122"/>
                <a:ea typeface="等线 Light" panose="02010600030101010101" pitchFamily="2" charset="-122"/>
              </a:rPr>
              <a:t>QoE</a:t>
            </a:r>
            <a:r>
              <a:rPr lang="zh-CN" altLang="en-US" sz="3600" b="1" dirty="0" smtClean="0">
                <a:latin typeface="等线 Light" panose="02010600030101010101" pitchFamily="2" charset="-122"/>
                <a:ea typeface="等线 Light" panose="02010600030101010101" pitchFamily="2" charset="-122"/>
              </a:rPr>
              <a:t>的关系</a:t>
            </a:r>
            <a:endParaRPr lang="zh-CN" altLang="en-US" dirty="0"/>
          </a:p>
        </p:txBody>
      </p:sp>
      <p:sp>
        <p:nvSpPr>
          <p:cNvPr id="14" name="内容占位符 13"/>
          <p:cNvSpPr>
            <a:spLocks noGrp="1"/>
          </p:cNvSpPr>
          <p:nvPr>
            <p:ph sz="half" idx="1"/>
          </p:nvPr>
        </p:nvSpPr>
        <p:spPr/>
        <p:txBody>
          <a:bodyPr>
            <a:normAutofit/>
          </a:bodyPr>
          <a:lstStyle/>
          <a:p>
            <a:r>
              <a:rPr lang="en-US" altLang="zh-CN" dirty="0" err="1" smtClean="0">
                <a:latin typeface="等线" panose="02010600030101010101" pitchFamily="2" charset="-122"/>
                <a:ea typeface="等线" panose="02010600030101010101" pitchFamily="2" charset="-122"/>
              </a:rPr>
              <a:t>QoS</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传输带宽</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时延和抖动</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丢包率</a:t>
            </a:r>
            <a:endParaRPr lang="en-US" altLang="zh-CN" dirty="0" smtClean="0">
              <a:latin typeface="等线" panose="02010600030101010101" pitchFamily="2" charset="-122"/>
              <a:ea typeface="等线" panose="02010600030101010101" pitchFamily="2" charset="-122"/>
            </a:endParaRPr>
          </a:p>
          <a:p>
            <a:endParaRPr lang="en-US" altLang="zh-CN" dirty="0" smtClean="0">
              <a:latin typeface="等线" panose="02010600030101010101" pitchFamily="2" charset="-122"/>
              <a:ea typeface="等线" panose="02010600030101010101" pitchFamily="2" charset="-122"/>
            </a:endParaRPr>
          </a:p>
          <a:p>
            <a:r>
              <a:rPr lang="en-US" altLang="zh-CN" dirty="0" err="1" smtClean="0">
                <a:latin typeface="等线" panose="02010600030101010101" pitchFamily="2" charset="-122"/>
                <a:ea typeface="等线" panose="02010600030101010101" pitchFamily="2" charset="-122"/>
              </a:rPr>
              <a:t>QoE</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观看时长</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主观评分</a:t>
            </a:r>
            <a:endParaRPr lang="en-US" altLang="zh-CN" dirty="0" smtClean="0">
              <a:latin typeface="等线" panose="02010600030101010101" pitchFamily="2" charset="-122"/>
              <a:ea typeface="等线" panose="02010600030101010101" pitchFamily="2" charset="-122"/>
            </a:endParaRPr>
          </a:p>
        </p:txBody>
      </p:sp>
      <p:sp>
        <p:nvSpPr>
          <p:cNvPr id="6" name="内容占位符 5"/>
          <p:cNvSpPr>
            <a:spLocks noGrp="1"/>
          </p:cNvSpPr>
          <p:nvPr>
            <p:ph sz="half" idx="2"/>
          </p:nvPr>
        </p:nvSpPr>
        <p:spPr/>
        <p:txBody>
          <a:bodyPr/>
          <a:lstStyle/>
          <a:p>
            <a:pPr marL="0" indent="0">
              <a:buNone/>
            </a:pPr>
            <a:r>
              <a:rPr lang="zh-CN" altLang="en-US" dirty="0" smtClean="0">
                <a:latin typeface="等线" panose="02010600030101010101" pitchFamily="2" charset="-122"/>
                <a:ea typeface="等线" panose="02010600030101010101" pitchFamily="2" charset="-122"/>
              </a:rPr>
              <a:t>两者关系并非线性</a:t>
            </a:r>
            <a:endParaRPr lang="en-US" altLang="zh-CN" dirty="0" smtClean="0">
              <a:latin typeface="等线" panose="02010600030101010101" pitchFamily="2" charset="-122"/>
              <a:ea typeface="等线" panose="02010600030101010101" pitchFamily="2" charset="-122"/>
            </a:endParaRPr>
          </a:p>
          <a:p>
            <a:pPr marL="0" indent="0">
              <a:buNone/>
            </a:pPr>
            <a:r>
              <a:rPr lang="zh-CN" altLang="en-US" dirty="0" smtClean="0">
                <a:latin typeface="等线" panose="02010600030101010101" pitchFamily="2" charset="-122"/>
                <a:ea typeface="等线" panose="02010600030101010101" pitchFamily="2" charset="-122"/>
              </a:rPr>
              <a:t>并且因人而异</a:t>
            </a:r>
            <a:endParaRPr lang="zh-CN" altLang="en-US" dirty="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rotWithShape="1">
          <a:blip r:embed="rId3"/>
          <a:srcRect l="7581" t="121" r="9506" b="-1"/>
          <a:stretch/>
        </p:blipFill>
        <p:spPr>
          <a:xfrm>
            <a:off x="4247122" y="2991302"/>
            <a:ext cx="7944877" cy="3577065"/>
          </a:xfrm>
          <a:prstGeom prst="rect">
            <a:avLst/>
          </a:prstGeom>
        </p:spPr>
      </p:pic>
    </p:spTree>
    <p:extLst>
      <p:ext uri="{BB962C8B-B14F-4D97-AF65-F5344CB8AC3E}">
        <p14:creationId xmlns:p14="http://schemas.microsoft.com/office/powerpoint/2010/main" val="3098307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课题背景与意义</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直播与点播</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内容占位符 1"/>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1795814"/>
            <a:ext cx="12207403" cy="4772553"/>
          </a:xfrm>
          <a:prstGeom prst="rect">
            <a:avLst/>
          </a:prstGeom>
        </p:spPr>
      </p:pic>
    </p:spTree>
    <p:extLst>
      <p:ext uri="{BB962C8B-B14F-4D97-AF65-F5344CB8AC3E}">
        <p14:creationId xmlns:p14="http://schemas.microsoft.com/office/powerpoint/2010/main" val="315305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研究问题现状</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en-US" altLang="zh-CN" sz="3600" b="1" dirty="0" smtClean="0">
                <a:latin typeface="等线 Light" panose="02010600030101010101" pitchFamily="2" charset="-122"/>
                <a:ea typeface="等线 Light" panose="02010600030101010101" pitchFamily="2" charset="-122"/>
              </a:rPr>
              <a:t>CDN</a:t>
            </a:r>
            <a:r>
              <a:rPr lang="zh-CN" altLang="en-US" sz="3600" b="1" dirty="0" smtClean="0">
                <a:latin typeface="等线 Light" panose="02010600030101010101" pitchFamily="2" charset="-122"/>
                <a:ea typeface="等线 Light" panose="02010600030101010101" pitchFamily="2" charset="-122"/>
              </a:rPr>
              <a:t>视频资源调度</a:t>
            </a:r>
            <a:endParaRPr lang="zh-CN" altLang="en-US" dirty="0"/>
          </a:p>
        </p:txBody>
      </p:sp>
      <p:sp>
        <p:nvSpPr>
          <p:cNvPr id="14" name="内容占位符 13"/>
          <p:cNvSpPr>
            <a:spLocks noGrp="1"/>
          </p:cNvSpPr>
          <p:nvPr>
            <p:ph idx="1"/>
          </p:nvPr>
        </p:nvSpPr>
        <p:spPr>
          <a:xfrm>
            <a:off x="838200" y="1825625"/>
            <a:ext cx="6334638" cy="4351338"/>
          </a:xfrm>
        </p:spPr>
        <p:txBody>
          <a:bodyPr>
            <a:normAutofit/>
          </a:bodyPr>
          <a:lstStyle/>
          <a:p>
            <a:pPr marL="457200" lvl="1" indent="0">
              <a:buNone/>
            </a:pPr>
            <a:r>
              <a:rPr lang="en-US" altLang="zh-CN" sz="2800" dirty="0" smtClean="0"/>
              <a:t>Critical Feature Analytics (CFA)</a:t>
            </a:r>
            <a:endParaRPr kumimoji="1" lang="en-US" altLang="zh-CN" sz="2800" dirty="0" smtClean="0">
              <a:sym typeface="Wingdings" pitchFamily="2" charset="2"/>
            </a:endParaRPr>
          </a:p>
          <a:p>
            <a:pPr lvl="1">
              <a:lnSpc>
                <a:spcPct val="200000"/>
              </a:lnSpc>
            </a:pPr>
            <a:r>
              <a:rPr lang="en-US" altLang="zh-CN" dirty="0" smtClean="0"/>
              <a:t>Critical feature learning</a:t>
            </a:r>
          </a:p>
          <a:p>
            <a:pPr lvl="1">
              <a:lnSpc>
                <a:spcPct val="200000"/>
              </a:lnSpc>
            </a:pPr>
            <a:r>
              <a:rPr lang="en-US" altLang="zh-CN" dirty="0" smtClean="0"/>
              <a:t>Quality estimation</a:t>
            </a:r>
          </a:p>
          <a:p>
            <a:pPr lvl="1">
              <a:lnSpc>
                <a:spcPct val="200000"/>
              </a:lnSpc>
            </a:pPr>
            <a:r>
              <a:rPr lang="en-US" altLang="zh-CN" dirty="0" smtClean="0"/>
              <a:t>Real-time query/response. (decision maker)</a:t>
            </a:r>
            <a:endParaRPr kumimoji="1" lang="en-US" altLang="zh-CN" dirty="0">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rotWithShape="1">
          <a:blip r:embed="rId3"/>
          <a:srcRect l="13022"/>
          <a:stretch/>
        </p:blipFill>
        <p:spPr>
          <a:xfrm>
            <a:off x="7452086" y="1795815"/>
            <a:ext cx="4739913" cy="3317979"/>
          </a:xfrm>
          <a:prstGeom prst="rect">
            <a:avLst/>
          </a:prstGeom>
        </p:spPr>
      </p:pic>
      <p:sp>
        <p:nvSpPr>
          <p:cNvPr id="4" name="圆角矩形 3"/>
          <p:cNvSpPr/>
          <p:nvPr/>
        </p:nvSpPr>
        <p:spPr>
          <a:xfrm>
            <a:off x="1232432" y="4937259"/>
            <a:ext cx="5546174" cy="1269514"/>
          </a:xfrm>
          <a:prstGeom prst="roundRect">
            <a:avLst/>
          </a:prstGeom>
          <a:solidFill>
            <a:srgbClr val="5C307D"/>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dirty="0" smtClean="0">
                <a:latin typeface="等线" panose="02010600030101010101" pitchFamily="2" charset="-122"/>
                <a:ea typeface="等线" panose="02010600030101010101" pitchFamily="2" charset="-122"/>
              </a:rPr>
              <a:t>没有考虑用户个人的偏好</a:t>
            </a:r>
            <a:endParaRPr lang="en-US" altLang="zh-CN" sz="2400" dirty="0" smtClean="0">
              <a:latin typeface="等线" panose="02010600030101010101" pitchFamily="2" charset="-122"/>
              <a:ea typeface="等线" panose="02010600030101010101" pitchFamily="2" charset="-122"/>
            </a:endParaRPr>
          </a:p>
          <a:p>
            <a:pPr algn="ctr"/>
            <a:r>
              <a:rPr lang="zh-CN" altLang="en-US" sz="2400" dirty="0" smtClean="0">
                <a:latin typeface="等线" panose="02010600030101010101" pitchFamily="2" charset="-122"/>
                <a:ea typeface="等线" panose="02010600030101010101" pitchFamily="2" charset="-122"/>
              </a:rPr>
              <a:t>判断标准由视频质量（</a:t>
            </a:r>
            <a:r>
              <a:rPr lang="en-US" altLang="zh-CN" sz="2400" dirty="0" err="1" smtClean="0">
                <a:latin typeface="等线" panose="02010600030101010101" pitchFamily="2" charset="-122"/>
                <a:ea typeface="等线" panose="02010600030101010101" pitchFamily="2" charset="-122"/>
              </a:rPr>
              <a:t>QoS</a:t>
            </a:r>
            <a:r>
              <a:rPr lang="zh-CN" altLang="en-US" sz="2400" dirty="0" smtClean="0">
                <a:latin typeface="等线" panose="02010600030101010101" pitchFamily="2" charset="-122"/>
                <a:ea typeface="等线" panose="02010600030101010101" pitchFamily="2" charset="-122"/>
              </a:rPr>
              <a:t>参数）决定</a:t>
            </a:r>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59559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研究问题现状</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考虑用户个人信息</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内容占位符 13"/>
          <p:cNvSpPr txBox="1">
            <a:spLocks/>
          </p:cNvSpPr>
          <p:nvPr/>
        </p:nvSpPr>
        <p:spPr>
          <a:xfrm>
            <a:off x="838200" y="1825625"/>
            <a:ext cx="57432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altLang="zh-CN" sz="3600" dirty="0" smtClean="0"/>
              <a:t>E2E</a:t>
            </a:r>
            <a:endParaRPr kumimoji="1" lang="en-US" altLang="zh-CN" sz="3600" dirty="0" smtClean="0">
              <a:sym typeface="Wingdings" pitchFamily="2" charset="2"/>
            </a:endParaRPr>
          </a:p>
          <a:p>
            <a:pPr lvl="1">
              <a:lnSpc>
                <a:spcPct val="200000"/>
              </a:lnSpc>
            </a:pPr>
            <a:r>
              <a:rPr kumimoji="1" lang="zh-CN" altLang="en-US" dirty="0" smtClean="0">
                <a:latin typeface="等线" panose="02010600030101010101" pitchFamily="2" charset="-122"/>
                <a:ea typeface="等线" panose="02010600030101010101" pitchFamily="2" charset="-122"/>
                <a:sym typeface="Wingdings" pitchFamily="2" charset="2"/>
              </a:rPr>
              <a:t>通过考虑用户异质性，让分配网络资源的时候所有用户的平均</a:t>
            </a:r>
            <a:r>
              <a:rPr kumimoji="1" lang="en-US" altLang="zh-CN" dirty="0" err="1" smtClean="0">
                <a:latin typeface="等线" panose="02010600030101010101" pitchFamily="2" charset="-122"/>
                <a:ea typeface="等线" panose="02010600030101010101" pitchFamily="2" charset="-122"/>
                <a:sym typeface="Wingdings" pitchFamily="2" charset="2"/>
              </a:rPr>
              <a:t>QoE</a:t>
            </a:r>
            <a:r>
              <a:rPr kumimoji="1" lang="zh-CN" altLang="en-US" dirty="0" smtClean="0">
                <a:latin typeface="等线" panose="02010600030101010101" pitchFamily="2" charset="-122"/>
                <a:ea typeface="等线" panose="02010600030101010101" pitchFamily="2" charset="-122"/>
                <a:sym typeface="Wingdings" pitchFamily="2" charset="2"/>
              </a:rPr>
              <a:t>提升</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lnSpc>
                <a:spcPct val="200000"/>
              </a:lnSpc>
            </a:pPr>
            <a:endParaRPr kumimoji="1" lang="en-US" altLang="zh-CN" dirty="0">
              <a:latin typeface="等线" panose="02010600030101010101" pitchFamily="2" charset="-122"/>
              <a:ea typeface="等线" panose="02010600030101010101" pitchFamily="2" charset="-122"/>
              <a:sym typeface="Wingdings" pitchFamily="2" charset="2"/>
            </a:endParaRPr>
          </a:p>
        </p:txBody>
      </p:sp>
      <p:sp>
        <p:nvSpPr>
          <p:cNvPr id="12" name="圆角矩形 11"/>
          <p:cNvSpPr/>
          <p:nvPr/>
        </p:nvSpPr>
        <p:spPr>
          <a:xfrm>
            <a:off x="6581490" y="5065894"/>
            <a:ext cx="5610509" cy="1269514"/>
          </a:xfrm>
          <a:prstGeom prst="roundRect">
            <a:avLst/>
          </a:prstGeom>
          <a:solidFill>
            <a:srgbClr val="5C307D"/>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smtClean="0">
                <a:latin typeface="等线" panose="02010600030101010101" pitchFamily="2" charset="-122"/>
                <a:ea typeface="等线" panose="02010600030101010101" pitchFamily="2" charset="-122"/>
              </a:rPr>
              <a:t>文章中数据库的例子仅考虑了延迟与</a:t>
            </a:r>
            <a:r>
              <a:rPr lang="en-US" altLang="zh-CN" sz="2000" dirty="0" err="1" smtClean="0">
                <a:latin typeface="等线" panose="02010600030101010101" pitchFamily="2" charset="-122"/>
                <a:ea typeface="等线" panose="02010600030101010101" pitchFamily="2" charset="-122"/>
              </a:rPr>
              <a:t>QoE</a:t>
            </a:r>
            <a:r>
              <a:rPr lang="zh-CN" altLang="en-US" sz="2000" dirty="0" smtClean="0">
                <a:latin typeface="等线" panose="02010600030101010101" pitchFamily="2" charset="-122"/>
                <a:ea typeface="等线" panose="02010600030101010101" pitchFamily="2" charset="-122"/>
              </a:rPr>
              <a:t>的关系；</a:t>
            </a:r>
            <a:endParaRPr lang="en-US" altLang="zh-CN" sz="2000" dirty="0" smtClean="0">
              <a:latin typeface="等线" panose="02010600030101010101" pitchFamily="2" charset="-122"/>
              <a:ea typeface="等线" panose="02010600030101010101" pitchFamily="2" charset="-122"/>
            </a:endParaRPr>
          </a:p>
          <a:p>
            <a:pPr algn="ctr"/>
            <a:r>
              <a:rPr lang="zh-CN" altLang="en-US" sz="2000" dirty="0" smtClean="0">
                <a:latin typeface="等线" panose="02010600030101010101" pitchFamily="2" charset="-122"/>
                <a:ea typeface="等线" panose="02010600030101010101" pitchFamily="2" charset="-122"/>
              </a:rPr>
              <a:t>由于性能原因需要隔一段时间更新一次查询表</a:t>
            </a:r>
            <a:endParaRPr lang="zh-CN" altLang="en-US" sz="2000"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rotWithShape="1">
          <a:blip r:embed="rId3"/>
          <a:srcRect l="5398"/>
          <a:stretch/>
        </p:blipFill>
        <p:spPr>
          <a:xfrm>
            <a:off x="6586965" y="1795815"/>
            <a:ext cx="5605035" cy="3164952"/>
          </a:xfrm>
          <a:prstGeom prst="rect">
            <a:avLst/>
          </a:prstGeom>
        </p:spPr>
      </p:pic>
      <p:pic>
        <p:nvPicPr>
          <p:cNvPr id="5" name="图片 4"/>
          <p:cNvPicPr>
            <a:picLocks noChangeAspect="1"/>
          </p:cNvPicPr>
          <p:nvPr/>
        </p:nvPicPr>
        <p:blipFill>
          <a:blip r:embed="rId4"/>
          <a:stretch>
            <a:fillRect/>
          </a:stretch>
        </p:blipFill>
        <p:spPr>
          <a:xfrm>
            <a:off x="613907" y="4317587"/>
            <a:ext cx="5899140" cy="2020834"/>
          </a:xfrm>
          <a:prstGeom prst="rect">
            <a:avLst/>
          </a:prstGeom>
        </p:spPr>
      </p:pic>
    </p:spTree>
    <p:extLst>
      <p:ext uri="{BB962C8B-B14F-4D97-AF65-F5344CB8AC3E}">
        <p14:creationId xmlns:p14="http://schemas.microsoft.com/office/powerpoint/2010/main" val="1495522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研究内容与研究策略</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输入输出</a:t>
            </a:r>
            <a:endParaRPr lang="zh-CN" altLang="en-US" dirty="0"/>
          </a:p>
        </p:txBody>
      </p:sp>
      <p:sp>
        <p:nvSpPr>
          <p:cNvPr id="14" name="内容占位符 13"/>
          <p:cNvSpPr>
            <a:spLocks noGrp="1"/>
          </p:cNvSpPr>
          <p:nvPr>
            <p:ph sz="half" idx="1"/>
          </p:nvPr>
        </p:nvSpPr>
        <p:spPr>
          <a:xfrm>
            <a:off x="553477" y="2006504"/>
            <a:ext cx="5181600" cy="4351338"/>
          </a:xfrm>
        </p:spPr>
        <p:txBody>
          <a:bodyPr/>
          <a:lstStyle/>
          <a:p>
            <a:pPr marL="457200" lvl="1" indent="0">
              <a:buNone/>
            </a:pPr>
            <a:r>
              <a:rPr kumimoji="1" lang="zh-CN" altLang="en-US" sz="2800" dirty="0" smtClean="0">
                <a:latin typeface="等线" panose="02010600030101010101" pitchFamily="2" charset="-122"/>
                <a:ea typeface="等线" panose="02010600030101010101" pitchFamily="2" charset="-122"/>
                <a:sym typeface="Wingdings" pitchFamily="2" charset="2"/>
              </a:rPr>
              <a:t>输入：</a:t>
            </a:r>
            <a:endParaRPr kumimoji="1" lang="en-US" altLang="zh-CN" sz="2800"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实时</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a:t>
            </a:r>
            <a:r>
              <a:rPr kumimoji="1" lang="en-US" altLang="zh-CN" dirty="0" err="1" smtClean="0">
                <a:latin typeface="等线" panose="02010600030101010101" pitchFamily="2" charset="-122"/>
                <a:ea typeface="等线" panose="02010600030101010101" pitchFamily="2" charset="-122"/>
                <a:sym typeface="Wingdings" pitchFamily="2" charset="2"/>
              </a:rPr>
              <a:t>QoS</a:t>
            </a:r>
            <a:r>
              <a:rPr kumimoji="1" lang="zh-CN" altLang="en-US" dirty="0" smtClean="0">
                <a:latin typeface="等线" panose="02010600030101010101" pitchFamily="2" charset="-122"/>
                <a:ea typeface="等线" panose="02010600030101010101" pitchFamily="2" charset="-122"/>
                <a:sym typeface="Wingdings" pitchFamily="2" charset="2"/>
              </a:rPr>
              <a:t>参数，</a:t>
            </a:r>
            <a:r>
              <a:rPr lang="en-US" altLang="zh-CN" dirty="0" smtClean="0">
                <a:latin typeface="等线" panose="02010600030101010101" pitchFamily="2" charset="-122"/>
                <a:ea typeface="等线" panose="02010600030101010101" pitchFamily="2" charset="-122"/>
              </a:rPr>
              <a:t>CDN</a:t>
            </a:r>
            <a:r>
              <a:rPr lang="zh-CN" altLang="en-US" dirty="0" smtClean="0">
                <a:latin typeface="等线" panose="02010600030101010101" pitchFamily="2" charset="-122"/>
                <a:ea typeface="等线" panose="02010600030101010101" pitchFamily="2" charset="-122"/>
              </a:rPr>
              <a:t>地理位置，缓存内容等</a:t>
            </a:r>
            <a:endParaRPr kumimoji="1" lang="en-US" altLang="zh-CN" dirty="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用户信息：用户画像与观看历史</a:t>
            </a:r>
            <a:endParaRPr kumimoji="1" lang="en-US" altLang="zh-CN" dirty="0" smtClean="0">
              <a:latin typeface="等线" panose="02010600030101010101" pitchFamily="2" charset="-122"/>
              <a:ea typeface="等线" panose="02010600030101010101" pitchFamily="2" charset="-122"/>
              <a:sym typeface="Wingdings" pitchFamily="2" charset="2"/>
            </a:endParaRPr>
          </a:p>
        </p:txBody>
      </p:sp>
      <p:sp>
        <p:nvSpPr>
          <p:cNvPr id="2" name="内容占位符 1"/>
          <p:cNvSpPr>
            <a:spLocks noGrp="1"/>
          </p:cNvSpPr>
          <p:nvPr>
            <p:ph sz="half" idx="2"/>
          </p:nvPr>
        </p:nvSpPr>
        <p:spPr>
          <a:xfrm>
            <a:off x="7178314" y="4961998"/>
            <a:ext cx="5181600" cy="4351338"/>
          </a:xfrm>
        </p:spPr>
        <p:txBody>
          <a:bodyPr/>
          <a:lstStyle/>
          <a:p>
            <a:pPr marL="0" indent="0">
              <a:buNone/>
            </a:pPr>
            <a:r>
              <a:rPr lang="zh-CN" altLang="en-US" dirty="0" smtClean="0">
                <a:latin typeface="等线" panose="02010600030101010101" pitchFamily="2" charset="-122"/>
                <a:ea typeface="等线" panose="02010600030101010101" pitchFamily="2" charset="-122"/>
              </a:rPr>
              <a:t>输出：</a:t>
            </a:r>
            <a:endParaRPr lang="en-US" altLang="zh-CN" dirty="0" smtClean="0">
              <a:latin typeface="等线" panose="02010600030101010101" pitchFamily="2" charset="-122"/>
              <a:ea typeface="等线" panose="02010600030101010101" pitchFamily="2" charset="-122"/>
            </a:endParaRPr>
          </a:p>
          <a:p>
            <a:r>
              <a:rPr lang="zh-CN" altLang="en-US" sz="2400" dirty="0" smtClean="0">
                <a:latin typeface="等线" panose="02010600030101010101" pitchFamily="2" charset="-122"/>
                <a:ea typeface="等线" panose="02010600030101010101" pitchFamily="2" charset="-122"/>
              </a:rPr>
              <a:t>为用户分配的</a:t>
            </a:r>
            <a:r>
              <a:rPr lang="en-US" altLang="zh-CN" sz="2400" dirty="0" smtClean="0">
                <a:latin typeface="等线" panose="02010600030101010101" pitchFamily="2" charset="-122"/>
                <a:ea typeface="等线" panose="02010600030101010101" pitchFamily="2" charset="-122"/>
              </a:rPr>
              <a:t>CDN</a:t>
            </a:r>
            <a:endParaRPr lang="en-US" altLang="zh-CN" sz="2400" dirty="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圆角矩形 3"/>
          <p:cNvSpPr/>
          <p:nvPr/>
        </p:nvSpPr>
        <p:spPr>
          <a:xfrm>
            <a:off x="7178314" y="2595198"/>
            <a:ext cx="3422156" cy="769189"/>
          </a:xfrm>
          <a:prstGeom prst="roundRect">
            <a:avLst/>
          </a:prstGeom>
          <a:solidFill>
            <a:srgbClr val="5C3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等线" panose="02010600030101010101" pitchFamily="2" charset="-122"/>
                <a:ea typeface="等线" panose="02010600030101010101" pitchFamily="2" charset="-122"/>
              </a:rPr>
              <a:t>类似于推荐系统中评分预测的偏好模型</a:t>
            </a:r>
            <a:endParaRPr lang="zh-CN" altLang="en-US" dirty="0">
              <a:latin typeface="等线" panose="02010600030101010101" pitchFamily="2" charset="-122"/>
              <a:ea typeface="等线" panose="02010600030101010101" pitchFamily="2" charset="-122"/>
            </a:endParaRPr>
          </a:p>
        </p:txBody>
      </p:sp>
      <p:sp>
        <p:nvSpPr>
          <p:cNvPr id="11" name="圆角矩形 10"/>
          <p:cNvSpPr/>
          <p:nvPr/>
        </p:nvSpPr>
        <p:spPr>
          <a:xfrm>
            <a:off x="1433199" y="4961998"/>
            <a:ext cx="3422156" cy="769189"/>
          </a:xfrm>
          <a:prstGeom prst="roundRect">
            <a:avLst/>
          </a:prstGeom>
          <a:solidFill>
            <a:srgbClr val="5C3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等线" panose="02010600030101010101" pitchFamily="2" charset="-122"/>
                <a:ea typeface="等线" panose="02010600030101010101" pitchFamily="2" charset="-122"/>
              </a:rPr>
              <a:t>依据预测的用户与所有</a:t>
            </a:r>
            <a:r>
              <a:rPr lang="en-US" altLang="zh-CN" dirty="0" smtClean="0">
                <a:latin typeface="等线" panose="02010600030101010101" pitchFamily="2" charset="-122"/>
                <a:ea typeface="等线" panose="02010600030101010101" pitchFamily="2" charset="-122"/>
              </a:rPr>
              <a:t>CDN</a:t>
            </a:r>
            <a:r>
              <a:rPr lang="zh-CN" altLang="en-US" dirty="0" smtClean="0">
                <a:latin typeface="等线" panose="02010600030101010101" pitchFamily="2" charset="-122"/>
                <a:ea typeface="等线" panose="02010600030101010101" pitchFamily="2" charset="-122"/>
              </a:rPr>
              <a:t>的匹配评分进行资源调度</a:t>
            </a:r>
            <a:endParaRPr lang="zh-CN" altLang="en-US" dirty="0">
              <a:latin typeface="等线" panose="02010600030101010101" pitchFamily="2" charset="-122"/>
              <a:ea typeface="等线" panose="02010600030101010101" pitchFamily="2" charset="-122"/>
            </a:endParaRPr>
          </a:p>
        </p:txBody>
      </p:sp>
      <p:sp>
        <p:nvSpPr>
          <p:cNvPr id="5" name="右箭头 4"/>
          <p:cNvSpPr/>
          <p:nvPr/>
        </p:nvSpPr>
        <p:spPr>
          <a:xfrm>
            <a:off x="5831353" y="2910309"/>
            <a:ext cx="1100565" cy="226346"/>
          </a:xfrm>
          <a:prstGeom prst="rightArrow">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774064">
            <a:off x="5122845" y="4009350"/>
            <a:ext cx="1946307" cy="463248"/>
          </a:xfrm>
          <a:prstGeom prst="rightArrow">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545716" y="5237866"/>
            <a:ext cx="1100565" cy="226346"/>
          </a:xfrm>
          <a:prstGeom prst="rightArrow">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6282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4106</TotalTime>
  <Words>1466</Words>
  <Application>Microsoft Office PowerPoint</Application>
  <PresentationFormat>宽屏</PresentationFormat>
  <Paragraphs>165</Paragraphs>
  <Slides>16</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STKaiti</vt:lpstr>
      <vt:lpstr>STKaiti</vt:lpstr>
      <vt:lpstr>宋体</vt:lpstr>
      <vt:lpstr>Arial</vt:lpstr>
      <vt:lpstr>Calibri</vt:lpstr>
      <vt:lpstr>Calibri Light</vt:lpstr>
      <vt:lpstr>Wingdings</vt:lpstr>
      <vt:lpstr>Office 主题</vt:lpstr>
      <vt:lpstr>PowerPoint 演示文稿</vt:lpstr>
      <vt:lpstr>PowerPoint 演示文稿</vt:lpstr>
      <vt:lpstr>课题背景与意义 移动视频流量增长迅速 </vt:lpstr>
      <vt:lpstr>课题背景与意义 内容分发网络（CDN） </vt:lpstr>
      <vt:lpstr>课题背景与意义 QoS与QoE的关系</vt:lpstr>
      <vt:lpstr>课题背景与意义 直播与点播</vt:lpstr>
      <vt:lpstr>研究问题现状 CDN视频资源调度</vt:lpstr>
      <vt:lpstr>研究问题现状 考虑用户个人信息</vt:lpstr>
      <vt:lpstr>研究内容与研究策略 输入输出</vt:lpstr>
      <vt:lpstr>研究内容与研究策略 研究框架</vt:lpstr>
      <vt:lpstr>研究方法与创新点 细粒度资源调度</vt:lpstr>
      <vt:lpstr>研究方法与创新点 拟将E2E的推广方法作为baseline</vt:lpstr>
      <vt:lpstr>研究难点与创新点</vt:lpstr>
      <vt:lpstr>研究进度规划</vt:lpstr>
      <vt:lpstr>Reference</vt:lpstr>
      <vt:lpstr>致谢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用户偏好驱动的CDN资源调度</dc:title>
  <dc:creator>李 涵宇</dc:creator>
  <cp:lastModifiedBy>李 涵宇</cp:lastModifiedBy>
  <cp:revision>54</cp:revision>
  <dcterms:created xsi:type="dcterms:W3CDTF">2020-01-01T15:08:11Z</dcterms:created>
  <dcterms:modified xsi:type="dcterms:W3CDTF">2020-01-06T02:55:32Z</dcterms:modified>
</cp:coreProperties>
</file>