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57" r:id="rId5"/>
    <p:sldId id="260" r:id="rId6"/>
    <p:sldId id="259" r:id="rId7"/>
    <p:sldId id="263" r:id="rId8"/>
    <p:sldId id="265" r:id="rId9"/>
    <p:sldId id="266" r:id="rId10"/>
    <p:sldId id="262" r:id="rId11"/>
    <p:sldId id="267" r:id="rId12"/>
    <p:sldId id="268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946E374-950C-48D6-8EF0-21E928A436CA}">
          <p14:sldIdLst>
            <p14:sldId id="256"/>
            <p14:sldId id="264"/>
            <p14:sldId id="269"/>
          </p14:sldIdLst>
        </p14:section>
        <p14:section name="Traditional methods" id="{E561E196-F160-481E-AE76-69DB9A467246}">
          <p14:sldIdLst>
            <p14:sldId id="257"/>
            <p14:sldId id="260"/>
            <p14:sldId id="259"/>
            <p14:sldId id="263"/>
            <p14:sldId id="265"/>
            <p14:sldId id="266"/>
          </p14:sldIdLst>
        </p14:section>
        <p14:section name="DL-involved methods" id="{09749748-A038-4261-B5E4-7B622AE903A1}">
          <p14:sldIdLst>
            <p14:sldId id="262"/>
            <p14:sldId id="267"/>
            <p14:sldId id="268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5603" autoAdjust="0"/>
  </p:normalViewPr>
  <p:slideViewPr>
    <p:cSldViewPr snapToGrid="0">
      <p:cViewPr>
        <p:scale>
          <a:sx n="85" d="100"/>
          <a:sy n="85" d="100"/>
        </p:scale>
        <p:origin x="48" y="189"/>
      </p:cViewPr>
      <p:guideLst/>
    </p:cSldViewPr>
  </p:slideViewPr>
  <p:outlineViewPr>
    <p:cViewPr>
      <p:scale>
        <a:sx n="75" d="100"/>
        <a:sy n="75" d="100"/>
      </p:scale>
      <p:origin x="0" y="-1280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3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9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1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4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0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0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5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38F8-3714-4262-BABB-E412BEAD4EC2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43BF-21C3-4C9D-B14A-4CE841CE40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5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Recommendation system survey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00133" y="504937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Hanyu</a:t>
            </a:r>
            <a:r>
              <a:rPr lang="en-US" altLang="zh-CN" sz="3600" dirty="0" smtClean="0"/>
              <a:t> Li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997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954925"/>
          </a:xfrm>
        </p:spPr>
        <p:txBody>
          <a:bodyPr/>
          <a:lstStyle/>
          <a:p>
            <a:r>
              <a:rPr lang="en-US" altLang="zh-CN" dirty="0" smtClean="0"/>
              <a:t>DL-involved methods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chemeClr val="tx1"/>
                </a:solidFill>
              </a:rPr>
              <a:t>Main reference: </a:t>
            </a:r>
          </a:p>
          <a:p>
            <a:r>
              <a:rPr lang="en-US" altLang="zh-CN" i="1" dirty="0" err="1">
                <a:solidFill>
                  <a:schemeClr val="tx1"/>
                </a:solidFill>
              </a:rPr>
              <a:t>Shuai</a:t>
            </a:r>
            <a:r>
              <a:rPr lang="en-US" altLang="zh-CN" i="1" dirty="0">
                <a:solidFill>
                  <a:schemeClr val="tx1"/>
                </a:solidFill>
              </a:rPr>
              <a:t> Zhang, Lina Yao, and </a:t>
            </a:r>
            <a:r>
              <a:rPr lang="en-US" altLang="zh-CN" i="1" dirty="0" err="1">
                <a:solidFill>
                  <a:schemeClr val="tx1"/>
                </a:solidFill>
              </a:rPr>
              <a:t>Aixin</a:t>
            </a:r>
            <a:r>
              <a:rPr lang="en-US" altLang="zh-CN" i="1" dirty="0">
                <a:solidFill>
                  <a:schemeClr val="tx1"/>
                </a:solidFill>
              </a:rPr>
              <a:t> Sun. 2017. </a:t>
            </a:r>
          </a:p>
          <a:p>
            <a:r>
              <a:rPr lang="en-US" altLang="zh-CN" i="1" dirty="0">
                <a:solidFill>
                  <a:schemeClr val="tx1"/>
                </a:solidFill>
              </a:rPr>
              <a:t>Deep Learning based Recommender System: A Survey and New Perspectives.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7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7954" y="279193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065" y="365125"/>
            <a:ext cx="7910898" cy="61791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26088" y="1690451"/>
            <a:ext cx="647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feature </a:t>
            </a:r>
            <a:r>
              <a:rPr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extraction</a:t>
            </a:r>
          </a:p>
        </p:txBody>
      </p:sp>
      <p:sp>
        <p:nvSpPr>
          <p:cNvPr id="2" name="矩形 1"/>
          <p:cNvSpPr/>
          <p:nvPr/>
        </p:nvSpPr>
        <p:spPr>
          <a:xfrm>
            <a:off x="10284136" y="5493871"/>
            <a:ext cx="212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nonlinear correlation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9115951" y="1952061"/>
            <a:ext cx="310137" cy="11501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" idx="1"/>
          </p:cNvCxnSpPr>
          <p:nvPr/>
        </p:nvCxnSpPr>
        <p:spPr>
          <a:xfrm>
            <a:off x="9772299" y="5874354"/>
            <a:ext cx="511837" cy="965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NCF(Neural Collaborative Filtering)</a:t>
            </a:r>
            <a:br>
              <a:rPr lang="en-US" altLang="zh-CN" dirty="0" smtClean="0"/>
            </a:br>
            <a:r>
              <a:rPr lang="en-US" altLang="zh-CN" sz="4000" dirty="0" smtClean="0">
                <a:solidFill>
                  <a:schemeClr val="tx2"/>
                </a:solidFill>
              </a:rPr>
              <a:t>Using MLP	Solely DL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26737" cy="4351338"/>
          </a:xfrm>
        </p:spPr>
        <p:txBody>
          <a:bodyPr/>
          <a:lstStyle/>
          <a:p>
            <a:r>
              <a:rPr lang="en-US" altLang="zh-CN" dirty="0" smtClean="0"/>
              <a:t>Generalization of MF:</a:t>
            </a:r>
          </a:p>
          <a:p>
            <a:pPr marL="0" indent="0">
              <a:buNone/>
            </a:pPr>
            <a:r>
              <a:rPr lang="en-US" altLang="zh-CN" dirty="0" smtClean="0"/>
              <a:t>MLP instead of simple inner product of latent vectors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MSE loss</a:t>
            </a:r>
          </a:p>
          <a:p>
            <a:r>
              <a:rPr lang="en-US" altLang="zh-CN" dirty="0" smtClean="0"/>
              <a:t>Negative sampling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398"/>
          <a:stretch/>
        </p:blipFill>
        <p:spPr>
          <a:xfrm>
            <a:off x="6019331" y="1690688"/>
            <a:ext cx="6060535" cy="47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DeepMF</a:t>
            </a:r>
            <a:r>
              <a:rPr lang="en-US" altLang="zh-CN" dirty="0" smtClean="0"/>
              <a:t>(Deep Matrix Factorization)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000" dirty="0">
                <a:solidFill>
                  <a:schemeClr val="tx2"/>
                </a:solidFill>
              </a:rPr>
              <a:t>Using MLP	Solely 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71616" cy="4351338"/>
          </a:xfrm>
        </p:spPr>
        <p:txBody>
          <a:bodyPr/>
          <a:lstStyle/>
          <a:p>
            <a:r>
              <a:rPr lang="en-US" altLang="zh-CN" dirty="0" smtClean="0"/>
              <a:t>Combining(simple addition) with MLP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ach field will be represented by the </a:t>
            </a:r>
            <a:r>
              <a:rPr lang="en-US" altLang="zh-CN" dirty="0" err="1" smtClean="0"/>
              <a:t>V_i</a:t>
            </a:r>
            <a:r>
              <a:rPr lang="en-US" altLang="zh-CN" dirty="0" smtClean="0"/>
              <a:t> that belongs to the 1 in one-hot vector </a:t>
            </a:r>
          </a:p>
          <a:p>
            <a:pPr lvl="1"/>
            <a:r>
              <a:rPr lang="en-US" altLang="zh-CN" dirty="0" smtClean="0"/>
              <a:t>Turing the size of a field to 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16" y="1825625"/>
            <a:ext cx="6370982" cy="39335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98273" y="5824287"/>
            <a:ext cx="475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Latent vector(</a:t>
            </a:r>
            <a:r>
              <a:rPr lang="en-US" altLang="zh-CN" sz="2400" dirty="0" err="1" smtClean="0">
                <a:solidFill>
                  <a:schemeClr val="accent2">
                    <a:lumMod val="75000"/>
                  </a:schemeClr>
                </a:solidFill>
              </a:rPr>
              <a:t>V_i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) from different fields concatenated together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6064211" y="4729075"/>
            <a:ext cx="534062" cy="15107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9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Session-based Recommendation with </a:t>
            </a:r>
            <a:r>
              <a:rPr lang="en-US" altLang="zh-CN" dirty="0" smtClean="0"/>
              <a:t>RNN</a:t>
            </a:r>
            <a:br>
              <a:rPr lang="en-US" altLang="zh-CN" dirty="0" smtClean="0"/>
            </a:br>
            <a:r>
              <a:rPr lang="en-US" altLang="zh-CN" sz="4000" dirty="0" smtClean="0">
                <a:solidFill>
                  <a:schemeClr val="tx2"/>
                </a:solidFill>
              </a:rPr>
              <a:t>Using RNN</a:t>
            </a:r>
            <a:r>
              <a:rPr lang="en-US" altLang="zh-CN" sz="4000" dirty="0">
                <a:solidFill>
                  <a:schemeClr val="tx2"/>
                </a:solidFill>
              </a:rPr>
              <a:t>	</a:t>
            </a:r>
            <a:r>
              <a:rPr lang="en-US" altLang="zh-CN" sz="4000" dirty="0" smtClean="0">
                <a:solidFill>
                  <a:schemeClr val="tx2"/>
                </a:solidFill>
              </a:rPr>
              <a:t>Solely 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31621" cy="4351338"/>
          </a:xfrm>
        </p:spPr>
        <p:txBody>
          <a:bodyPr/>
          <a:lstStyle/>
          <a:p>
            <a:r>
              <a:rPr lang="en-US" altLang="zh-CN" dirty="0" smtClean="0"/>
              <a:t>Comparatively smaller data from all history to cookie or session</a:t>
            </a:r>
          </a:p>
          <a:p>
            <a:endParaRPr lang="en-US" altLang="zh-CN" dirty="0"/>
          </a:p>
          <a:p>
            <a:r>
              <a:rPr lang="en-US" altLang="zh-CN" dirty="0" smtClean="0"/>
              <a:t>Input the previous session and output the probability of appearance of every item in the </a:t>
            </a:r>
            <a:r>
              <a:rPr lang="en-US" altLang="zh-CN" smtClean="0"/>
              <a:t>upcoming session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61" y="1825625"/>
            <a:ext cx="4953964" cy="41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8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DeepcoNN</a:t>
            </a:r>
            <a:r>
              <a:rPr lang="en-US" altLang="zh-CN" dirty="0" smtClean="0"/>
              <a:t>(</a:t>
            </a:r>
            <a:r>
              <a:rPr lang="en-US" altLang="zh-CN" dirty="0"/>
              <a:t>Deep Cooperative Neural Network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000" dirty="0">
                <a:solidFill>
                  <a:schemeClr val="tx2"/>
                </a:solidFill>
              </a:rPr>
              <a:t>Using </a:t>
            </a:r>
            <a:r>
              <a:rPr lang="en-US" altLang="zh-CN" sz="4000" dirty="0" smtClean="0">
                <a:solidFill>
                  <a:schemeClr val="tx2"/>
                </a:solidFill>
              </a:rPr>
              <a:t>CNN</a:t>
            </a:r>
            <a:r>
              <a:rPr lang="en-US" altLang="zh-CN" sz="4000" dirty="0">
                <a:solidFill>
                  <a:schemeClr val="tx2"/>
                </a:solidFill>
              </a:rPr>
              <a:t>	</a:t>
            </a:r>
            <a:r>
              <a:rPr lang="en-US" altLang="zh-CN" sz="4000" dirty="0" smtClean="0">
                <a:solidFill>
                  <a:schemeClr val="tx2"/>
                </a:solidFill>
              </a:rPr>
              <a:t>Tightly coupled with 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73567" cy="4351338"/>
          </a:xfrm>
        </p:spPr>
        <p:txBody>
          <a:bodyPr/>
          <a:lstStyle/>
          <a:p>
            <a:r>
              <a:rPr lang="en-US" altLang="zh-CN" dirty="0" smtClean="0"/>
              <a:t>Simply use CNN to extract text feature</a:t>
            </a:r>
          </a:p>
          <a:p>
            <a:endParaRPr lang="en-US" altLang="zh-CN" dirty="0"/>
          </a:p>
          <a:p>
            <a:r>
              <a:rPr lang="en-US" altLang="zh-CN" dirty="0" smtClean="0"/>
              <a:t>Feed the extracted feature of user and item into FM</a:t>
            </a:r>
          </a:p>
          <a:p>
            <a:endParaRPr lang="en-US" altLang="zh-CN" dirty="0"/>
          </a:p>
          <a:p>
            <a:r>
              <a:rPr lang="en-US" altLang="zh-CN" dirty="0" smtClean="0"/>
              <a:t>Transnet </a:t>
            </a:r>
            <a:r>
              <a:rPr lang="en-US" altLang="zh-CN" dirty="0" smtClean="0"/>
              <a:t>modified this network so that it will not rely heavily on the review from desired user to desired item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67" y="1825625"/>
            <a:ext cx="4437400" cy="47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concern:</a:t>
            </a:r>
            <a:br>
              <a:rPr lang="en-US" altLang="zh-CN" dirty="0" smtClean="0"/>
            </a:br>
            <a:r>
              <a:rPr lang="en-US" altLang="zh-CN" sz="4000" dirty="0" smtClean="0">
                <a:solidFill>
                  <a:schemeClr val="tx2"/>
                </a:solidFill>
              </a:rPr>
              <a:t>Fill in the user-item matrix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4260"/>
            <a:ext cx="10515600" cy="29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7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95508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solidFill>
                  <a:schemeClr val="accent2"/>
                </a:solidFill>
              </a:rPr>
              <a:t>User&amp;Item</a:t>
            </a:r>
            <a:r>
              <a:rPr lang="en-US" altLang="zh-CN" dirty="0" smtClean="0">
                <a:solidFill>
                  <a:schemeClr val="accent2"/>
                </a:solidFill>
              </a:rPr>
              <a:t> matrix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Rating </a:t>
            </a:r>
            <a:r>
              <a:rPr lang="en-US" altLang="zh-CN" dirty="0" smtClean="0">
                <a:solidFill>
                  <a:schemeClr val="accent2"/>
                </a:solidFill>
              </a:rPr>
              <a:t>prediction: </a:t>
            </a:r>
            <a:r>
              <a:rPr lang="en-US" altLang="zh-CN" dirty="0" smtClean="0"/>
              <a:t>fill </a:t>
            </a:r>
            <a:r>
              <a:rPr lang="en-US" altLang="zh-CN" dirty="0"/>
              <a:t>the missing entries of the </a:t>
            </a:r>
            <a:r>
              <a:rPr lang="en-US" altLang="zh-CN" dirty="0" smtClean="0"/>
              <a:t>user-item rating </a:t>
            </a:r>
            <a:r>
              <a:rPr lang="en-US" altLang="zh-CN" dirty="0"/>
              <a:t>matrix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accent2"/>
                </a:solidFill>
              </a:rPr>
              <a:t>Top-n </a:t>
            </a:r>
            <a:r>
              <a:rPr lang="en-US" altLang="zh-CN" dirty="0" smtClean="0">
                <a:solidFill>
                  <a:schemeClr val="accent2"/>
                </a:solidFill>
              </a:rPr>
              <a:t>recommendation: </a:t>
            </a:r>
            <a:r>
              <a:rPr lang="en-US" altLang="zh-CN" dirty="0" smtClean="0"/>
              <a:t>provide ranked </a:t>
            </a:r>
            <a:r>
              <a:rPr lang="en-US" altLang="zh-CN" dirty="0"/>
              <a:t>list with n items to users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Classification task:</a:t>
            </a:r>
            <a:r>
              <a:rPr lang="en-US" altLang="zh-CN" dirty="0" smtClean="0"/>
              <a:t> classify </a:t>
            </a:r>
            <a:r>
              <a:rPr lang="en-US" altLang="zh-CN" dirty="0"/>
              <a:t>the candidate items into </a:t>
            </a:r>
            <a:r>
              <a:rPr lang="en-US" altLang="zh-CN" dirty="0" smtClean="0"/>
              <a:t>categories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Complicit/Implicit feedback: </a:t>
            </a:r>
            <a:r>
              <a:rPr lang="en-US" altLang="zh-CN" dirty="0" smtClean="0"/>
              <a:t>user’s </a:t>
            </a:r>
            <a:r>
              <a:rPr lang="en-US" altLang="zh-CN" dirty="0"/>
              <a:t>previous </a:t>
            </a:r>
            <a:r>
              <a:rPr lang="en-US" altLang="zh-CN" dirty="0" smtClean="0"/>
              <a:t>ratings/</a:t>
            </a:r>
            <a:r>
              <a:rPr lang="en-US" altLang="zh-CN" dirty="0"/>
              <a:t>browsing histories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Collaborative filtering: </a:t>
            </a:r>
            <a:r>
              <a:rPr lang="en-US" altLang="zh-CN" dirty="0" smtClean="0"/>
              <a:t>makes </a:t>
            </a:r>
            <a:r>
              <a:rPr lang="en-US" altLang="zh-CN" dirty="0"/>
              <a:t>recommendations by learning from </a:t>
            </a:r>
            <a:r>
              <a:rPr lang="en-US" altLang="zh-CN" dirty="0" smtClean="0"/>
              <a:t>user-item historical </a:t>
            </a:r>
            <a:r>
              <a:rPr lang="en-US" altLang="zh-CN" dirty="0"/>
              <a:t>interactions, either explicit </a:t>
            </a:r>
            <a:r>
              <a:rPr lang="en-US" altLang="zh-CN" dirty="0" smtClean="0"/>
              <a:t>or </a:t>
            </a:r>
            <a:r>
              <a:rPr lang="en-US" altLang="zh-CN" dirty="0"/>
              <a:t>implicit feedback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Content-based:</a:t>
            </a:r>
            <a:r>
              <a:rPr lang="en-US" altLang="zh-CN" dirty="0" smtClean="0"/>
              <a:t> </a:t>
            </a:r>
            <a:r>
              <a:rPr lang="en-US" altLang="zh-CN" dirty="0"/>
              <a:t>based on comparisons across items’ and users’ auxiliary </a:t>
            </a:r>
            <a:r>
              <a:rPr lang="en-US" altLang="zh-CN" dirty="0" smtClean="0"/>
              <a:t>information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Latent </a:t>
            </a:r>
            <a:r>
              <a:rPr lang="en-US" altLang="zh-CN" dirty="0" smtClean="0">
                <a:solidFill>
                  <a:schemeClr val="accent2"/>
                </a:solidFill>
              </a:rPr>
              <a:t>vector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Negative sampling: </a:t>
            </a:r>
            <a:r>
              <a:rPr lang="en-US" altLang="zh-CN" dirty="0"/>
              <a:t>sample a small subset from the negative set (items with which the user has not interacted)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0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954925"/>
          </a:xfrm>
        </p:spPr>
        <p:txBody>
          <a:bodyPr/>
          <a:lstStyle/>
          <a:p>
            <a:r>
              <a:rPr lang="en-US" altLang="zh-CN" dirty="0" smtClean="0"/>
              <a:t>Traditional methods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831850" y="3365891"/>
            <a:ext cx="10515600" cy="272376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Including:</a:t>
            </a:r>
          </a:p>
          <a:p>
            <a:r>
              <a:rPr lang="en-US" altLang="zh-CN" sz="2800" dirty="0" smtClean="0"/>
              <a:t>Content-based;</a:t>
            </a:r>
          </a:p>
          <a:p>
            <a:r>
              <a:rPr lang="en-US" altLang="zh-CN" sz="2800" dirty="0" smtClean="0"/>
              <a:t>User-CF;</a:t>
            </a:r>
          </a:p>
          <a:p>
            <a:r>
              <a:rPr lang="en-US" altLang="zh-CN" sz="2800" dirty="0" smtClean="0"/>
              <a:t>Item-CF;</a:t>
            </a:r>
          </a:p>
          <a:p>
            <a:r>
              <a:rPr lang="en-US" altLang="zh-CN" sz="2800" dirty="0" smtClean="0"/>
              <a:t>Model-CF: MF, BPR, FM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6665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Content-based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3600" dirty="0" smtClean="0"/>
              <a:t>Try to figure out:</a:t>
            </a:r>
          </a:p>
          <a:p>
            <a:endParaRPr lang="en-US" altLang="zh-CN" sz="3600" dirty="0" smtClean="0"/>
          </a:p>
          <a:p>
            <a:pPr lvl="1"/>
            <a:r>
              <a:rPr lang="en-US" altLang="zh-CN" sz="3200" dirty="0" smtClean="0"/>
              <a:t>What users like		</a:t>
            </a:r>
          </a:p>
          <a:p>
            <a:pPr lvl="2"/>
            <a:r>
              <a:rPr lang="en-US" altLang="zh-CN" sz="2800" dirty="0" smtClean="0"/>
              <a:t>From the history</a:t>
            </a:r>
          </a:p>
          <a:p>
            <a:pPr lvl="2"/>
            <a:endParaRPr lang="en-US" altLang="zh-CN" sz="2800" dirty="0" smtClean="0"/>
          </a:p>
          <a:p>
            <a:pPr lvl="1"/>
            <a:r>
              <a:rPr lang="en-US" altLang="zh-CN" sz="3200" dirty="0" smtClean="0"/>
              <a:t>What items are		</a:t>
            </a:r>
          </a:p>
          <a:p>
            <a:pPr lvl="2"/>
            <a:r>
              <a:rPr lang="en-US" altLang="zh-CN" sz="2800" dirty="0" smtClean="0"/>
              <a:t>From heuristic methods or tagging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For example: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Extract feature from items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use the mean of user history to represent the interest of this user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Do cosine similarity to find an unexplored item for the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2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Collaborative filtering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747828"/>
          </a:xfrm>
        </p:spPr>
        <p:txBody>
          <a:bodyPr/>
          <a:lstStyle/>
          <a:p>
            <a:r>
              <a:rPr lang="en-US" altLang="zh-CN" dirty="0" smtClean="0"/>
              <a:t>User-CF</a:t>
            </a:r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47828"/>
          </a:xfrm>
        </p:spPr>
        <p:txBody>
          <a:bodyPr/>
          <a:lstStyle/>
          <a:p>
            <a:r>
              <a:rPr lang="en-US" altLang="zh-CN" dirty="0" smtClean="0"/>
              <a:t>Item-CF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9" y="2962921"/>
            <a:ext cx="4610421" cy="7983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43" y="2962921"/>
            <a:ext cx="5162288" cy="7983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6118" y="4562082"/>
            <a:ext cx="6510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Average rating of the same items/users from similar users/items that is not empty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431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Collaborative </a:t>
            </a:r>
            <a:r>
              <a:rPr lang="en-US" altLang="zh-CN" dirty="0"/>
              <a:t>filtering</a:t>
            </a:r>
            <a:br>
              <a:rPr lang="en-US" altLang="zh-CN" dirty="0"/>
            </a:br>
            <a:r>
              <a:rPr lang="en-US" altLang="zh-CN" sz="4000" dirty="0">
                <a:solidFill>
                  <a:schemeClr val="tx2"/>
                </a:solidFill>
              </a:rPr>
              <a:t>Model-based </a:t>
            </a:r>
            <a:r>
              <a:rPr lang="en-US" altLang="zh-CN" sz="4000" dirty="0" smtClean="0">
                <a:solidFill>
                  <a:schemeClr val="tx2"/>
                </a:solidFill>
              </a:rPr>
              <a:t>CF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4519174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MF(using </a:t>
            </a:r>
            <a:r>
              <a:rPr lang="en-US" altLang="zh-CN" sz="3200" dirty="0" smtClean="0"/>
              <a:t>SVD)</a:t>
            </a:r>
          </a:p>
          <a:p>
            <a:pPr marL="0" indent="0">
              <a:buNone/>
            </a:pPr>
            <a:r>
              <a:rPr lang="en-US" altLang="zh-CN" dirty="0" smtClean="0"/>
              <a:t>Matrix Factorization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k is latent vector dimension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One row in X corresponds to The description of a user using k dimension vector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Use gradient descent to fit X and Y(with ground truth of A) 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886" y="1690688"/>
            <a:ext cx="6323818" cy="28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br>
              <a:rPr lang="en-US" altLang="zh-CN" dirty="0"/>
            </a:br>
            <a:r>
              <a:rPr lang="en-US" altLang="zh-CN" sz="4000" dirty="0">
                <a:solidFill>
                  <a:schemeClr val="tx2"/>
                </a:solidFill>
              </a:rPr>
              <a:t>Model-based 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851891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BPR</a:t>
            </a:r>
          </a:p>
          <a:p>
            <a:pPr marL="0" indent="0">
              <a:buNone/>
            </a:pPr>
            <a:r>
              <a:rPr lang="en-US" altLang="zh-CN" dirty="0"/>
              <a:t>Bayesian Personalized </a:t>
            </a:r>
            <a:r>
              <a:rPr lang="en-US" altLang="zh-CN" dirty="0" smtClean="0"/>
              <a:t>Ranking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Triplet: (u,i_1,i_2)-&gt; in ground truth u like i_1 more than i_2</a:t>
            </a:r>
          </a:p>
          <a:p>
            <a:pPr lvl="1"/>
            <a:r>
              <a:rPr lang="en-US" altLang="zh-CN" dirty="0" smtClean="0"/>
              <a:t>Maximize likelihood of all triplets adjusting MF parameters</a:t>
            </a:r>
          </a:p>
          <a:p>
            <a:pPr lvl="1"/>
            <a:r>
              <a:rPr lang="en-US" altLang="zh-CN" dirty="0" smtClean="0"/>
              <a:t>No need to assume all unknown items are disliked by users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78" y="2806533"/>
            <a:ext cx="6647632" cy="2008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091" y="959766"/>
            <a:ext cx="1186005" cy="54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Collaborative filtering</a:t>
            </a:r>
            <a:br>
              <a:rPr lang="en-US" altLang="zh-CN" dirty="0"/>
            </a:br>
            <a:r>
              <a:rPr lang="en-US" altLang="zh-CN" sz="4000" dirty="0">
                <a:solidFill>
                  <a:schemeClr val="tx2"/>
                </a:solidFill>
              </a:rPr>
              <a:t>Model-based 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FM</a:t>
            </a:r>
          </a:p>
          <a:p>
            <a:pPr marL="0" indent="0">
              <a:buNone/>
            </a:pPr>
            <a:r>
              <a:rPr lang="en-US" altLang="zh-CN" dirty="0" smtClean="0"/>
              <a:t>Factorization Machine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880727C-4383-48D7-B8DD-A5C82853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2731"/>
            <a:ext cx="6908274" cy="30295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284" y="1496644"/>
            <a:ext cx="6581775" cy="1581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075838"/>
            <a:ext cx="3200400" cy="1133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5967" y="4727519"/>
            <a:ext cx="2647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latent vector for each sparse feature, thus do not need to optimize every pair </a:t>
            </a:r>
            <a:r>
              <a:rPr lang="en-US" altLang="zh-CN" dirty="0" err="1" smtClean="0"/>
              <a:t>seperately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12408</TotalTime>
  <Words>448</Words>
  <Application>Microsoft Office PowerPoint</Application>
  <PresentationFormat>宽屏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Recommendation system survey</vt:lpstr>
      <vt:lpstr>Main concern: Fill in the user-item matrix</vt:lpstr>
      <vt:lpstr>Some Concepts</vt:lpstr>
      <vt:lpstr>Traditional methods</vt:lpstr>
      <vt:lpstr>Content-based</vt:lpstr>
      <vt:lpstr>Collaborative filtering</vt:lpstr>
      <vt:lpstr>Collaborative filtering Model-based CF</vt:lpstr>
      <vt:lpstr>Collaborative filtering Model-based CF</vt:lpstr>
      <vt:lpstr>Collaborative filtering Model-based CF</vt:lpstr>
      <vt:lpstr>DL-involved methods</vt:lpstr>
      <vt:lpstr>Summary</vt:lpstr>
      <vt:lpstr>NCF(Neural Collaborative Filtering) Using MLP Solely DL</vt:lpstr>
      <vt:lpstr>DeepMF(Deep Matrix Factorization) Using MLP Solely DL</vt:lpstr>
      <vt:lpstr>Session-based Recommendation with RNN Using RNN Solely DL</vt:lpstr>
      <vt:lpstr>DeepcoNN(Deep Cooperative Neural Network) Using CNN Tightly coupled with FM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survey</dc:title>
  <dc:creator>李 涵宇</dc:creator>
  <cp:lastModifiedBy>李 涵宇</cp:lastModifiedBy>
  <cp:revision>37</cp:revision>
  <dcterms:created xsi:type="dcterms:W3CDTF">2019-10-22T15:21:16Z</dcterms:created>
  <dcterms:modified xsi:type="dcterms:W3CDTF">2019-10-31T16:38:39Z</dcterms:modified>
</cp:coreProperties>
</file>