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0a960d2b04c64e04" Type="http://schemas.microsoft.com/office/2006/relationships/txt" Target="udata/data.dat"/><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7" r:id="rId4"/>
    <p:sldId id="268" r:id="rId5"/>
    <p:sldId id="275" r:id="rId6"/>
    <p:sldId id="261" r:id="rId7"/>
    <p:sldId id="277" r:id="rId8"/>
    <p:sldId id="271" r:id="rId9"/>
    <p:sldId id="278" r:id="rId10"/>
    <p:sldId id="263" r:id="rId11"/>
    <p:sldId id="279" r:id="rId12"/>
    <p:sldId id="265" r:id="rId13"/>
    <p:sldId id="274"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ED7D31"/>
    <a:srgbClr val="FFB366"/>
    <a:srgbClr val="F8CBAD"/>
    <a:srgbClr val="C55A11"/>
    <a:srgbClr val="5C307D"/>
    <a:srgbClr val="FF660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78" autoAdjust="0"/>
  </p:normalViewPr>
  <p:slideViewPr>
    <p:cSldViewPr snapToGrid="0">
      <p:cViewPr>
        <p:scale>
          <a:sx n="66" d="100"/>
          <a:sy n="66" d="100"/>
        </p:scale>
        <p:origin x="885" y="2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61C5C-DD9E-4E45-81FA-A2FA277F8C02}" type="datetimeFigureOut">
              <a:rPr lang="zh-CN" altLang="en-US" smtClean="0"/>
              <a:t>2020/4/4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D26C8-D163-4E65-8C54-41FB2A376284}" type="slidenum">
              <a:rPr lang="zh-CN" altLang="en-US" smtClean="0"/>
              <a:t>‹#›</a:t>
            </a:fld>
            <a:endParaRPr lang="zh-CN" altLang="en-US"/>
          </a:p>
        </p:txBody>
      </p:sp>
    </p:spTree>
    <p:extLst>
      <p:ext uri="{BB962C8B-B14F-4D97-AF65-F5344CB8AC3E}">
        <p14:creationId xmlns:p14="http://schemas.microsoft.com/office/powerpoint/2010/main" val="4272913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DD26C8-D163-4E65-8C54-41FB2A376284}" type="slidenum">
              <a:rPr lang="zh-CN" altLang="en-US" smtClean="0"/>
              <a:t>1</a:t>
            </a:fld>
            <a:endParaRPr lang="zh-CN" altLang="en-US"/>
          </a:p>
        </p:txBody>
      </p:sp>
    </p:spTree>
    <p:extLst>
      <p:ext uri="{BB962C8B-B14F-4D97-AF65-F5344CB8AC3E}">
        <p14:creationId xmlns:p14="http://schemas.microsoft.com/office/powerpoint/2010/main" val="345972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11</a:t>
            </a:fld>
            <a:endParaRPr lang="zh-CN" altLang="en-US"/>
          </a:p>
        </p:txBody>
      </p:sp>
    </p:spTree>
    <p:extLst>
      <p:ext uri="{BB962C8B-B14F-4D97-AF65-F5344CB8AC3E}">
        <p14:creationId xmlns:p14="http://schemas.microsoft.com/office/powerpoint/2010/main" val="1092180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12</a:t>
            </a:fld>
            <a:endParaRPr lang="zh-CN" altLang="en-US"/>
          </a:p>
        </p:txBody>
      </p:sp>
    </p:spTree>
    <p:extLst>
      <p:ext uri="{BB962C8B-B14F-4D97-AF65-F5344CB8AC3E}">
        <p14:creationId xmlns:p14="http://schemas.microsoft.com/office/powerpoint/2010/main" val="213342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13</a:t>
            </a:fld>
            <a:endParaRPr lang="zh-CN" altLang="en-US"/>
          </a:p>
        </p:txBody>
      </p:sp>
    </p:spTree>
    <p:extLst>
      <p:ext uri="{BB962C8B-B14F-4D97-AF65-F5344CB8AC3E}">
        <p14:creationId xmlns:p14="http://schemas.microsoft.com/office/powerpoint/2010/main" val="3434394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14</a:t>
            </a:fld>
            <a:endParaRPr lang="zh-CN" altLang="en-US"/>
          </a:p>
        </p:txBody>
      </p:sp>
    </p:spTree>
    <p:extLst>
      <p:ext uri="{BB962C8B-B14F-4D97-AF65-F5344CB8AC3E}">
        <p14:creationId xmlns:p14="http://schemas.microsoft.com/office/powerpoint/2010/main" val="165756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等线" panose="02010600030101010101" pitchFamily="2" charset="-122"/>
              <a:ea typeface="等线"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3</a:t>
            </a:fld>
            <a:endParaRPr lang="zh-CN" altLang="en-US"/>
          </a:p>
        </p:txBody>
      </p:sp>
    </p:spTree>
    <p:extLst>
      <p:ext uri="{BB962C8B-B14F-4D97-AF65-F5344CB8AC3E}">
        <p14:creationId xmlns:p14="http://schemas.microsoft.com/office/powerpoint/2010/main" val="3937773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kumimoji="1" lang="zh-CN" altLang="en-US" dirty="0" smtClean="0"/>
              <a:t>做调度其实是一个优化的过程，其目标函数从简单到复杂举例为：最简单的标准例如平均负载地理位置具有显而易见的调度方式，</a:t>
            </a:r>
            <a:r>
              <a:rPr kumimoji="1" lang="en-US" altLang="zh-CN" dirty="0" err="1" smtClean="0"/>
              <a:t>QoS</a:t>
            </a:r>
            <a:r>
              <a:rPr kumimoji="1" lang="zh-CN" altLang="en-US" dirty="0" smtClean="0"/>
              <a:t>，包括</a:t>
            </a:r>
            <a:r>
              <a:rPr lang="zh-CN" altLang="en-US" dirty="0" smtClean="0">
                <a:latin typeface="等线" panose="02010600030101010101" pitchFamily="2" charset="-122"/>
                <a:ea typeface="等线" panose="02010600030101010101" pitchFamily="2" charset="-122"/>
              </a:rPr>
              <a:t>传输带宽，时延和抖动，丢包率等参数，某一个</a:t>
            </a:r>
            <a:r>
              <a:rPr lang="en-US" altLang="zh-CN" dirty="0" smtClean="0">
                <a:latin typeface="等线" panose="02010600030101010101" pitchFamily="2" charset="-122"/>
                <a:ea typeface="等线" panose="02010600030101010101" pitchFamily="2" charset="-122"/>
              </a:rPr>
              <a:t>Session</a:t>
            </a:r>
            <a:r>
              <a:rPr lang="zh-CN" altLang="en-US" dirty="0" smtClean="0">
                <a:latin typeface="等线" panose="02010600030101010101" pitchFamily="2" charset="-122"/>
                <a:ea typeface="等线" panose="02010600030101010101" pitchFamily="2" charset="-122"/>
              </a:rPr>
              <a:t>的视频</a:t>
            </a:r>
            <a:r>
              <a:rPr lang="en-US" altLang="zh-CN" dirty="0" err="1" smtClean="0">
                <a:latin typeface="等线" panose="02010600030101010101" pitchFamily="2" charset="-122"/>
                <a:ea typeface="等线" panose="02010600030101010101" pitchFamily="2" charset="-122"/>
              </a:rPr>
              <a:t>QoS</a:t>
            </a:r>
            <a:r>
              <a:rPr lang="zh-CN" altLang="en-US" dirty="0" smtClean="0">
                <a:latin typeface="等线" panose="02010600030101010101" pitchFamily="2" charset="-122"/>
                <a:ea typeface="等线" panose="02010600030101010101" pitchFamily="2" charset="-122"/>
              </a:rPr>
              <a:t>是确定的，无论是那个用户来看，而包括观看时长，主观评分等参数的</a:t>
            </a:r>
            <a:r>
              <a:rPr lang="en-US" altLang="zh-CN" dirty="0" err="1" smtClean="0">
                <a:latin typeface="等线" panose="02010600030101010101" pitchFamily="2" charset="-122"/>
                <a:ea typeface="等线" panose="02010600030101010101" pitchFamily="2" charset="-122"/>
              </a:rPr>
              <a:t>QoE</a:t>
            </a:r>
            <a:r>
              <a:rPr lang="zh-CN" altLang="en-US" dirty="0" smtClean="0">
                <a:latin typeface="等线" panose="02010600030101010101" pitchFamily="2" charset="-122"/>
                <a:ea typeface="等线" panose="02010600030101010101" pitchFamily="2" charset="-122"/>
              </a:rPr>
              <a:t>是指用户体验质量，不同用户对同一段视频的体验可能不同，甚至在不同的场合下都能对同一组</a:t>
            </a:r>
            <a:r>
              <a:rPr lang="en-US" altLang="zh-CN" dirty="0" err="1" smtClean="0">
                <a:latin typeface="等线" panose="02010600030101010101" pitchFamily="2" charset="-122"/>
                <a:ea typeface="等线" panose="02010600030101010101" pitchFamily="2" charset="-122"/>
              </a:rPr>
              <a:t>QoS</a:t>
            </a:r>
            <a:r>
              <a:rPr lang="zh-CN" altLang="en-US" dirty="0" smtClean="0">
                <a:latin typeface="等线" panose="02010600030101010101" pitchFamily="2" charset="-122"/>
                <a:ea typeface="等线" panose="02010600030101010101" pitchFamily="2" charset="-122"/>
              </a:rPr>
              <a:t>参数的</a:t>
            </a:r>
            <a:r>
              <a:rPr lang="en-US" altLang="zh-CN" dirty="0" smtClean="0">
                <a:latin typeface="等线" panose="02010600030101010101" pitchFamily="2" charset="-122"/>
                <a:ea typeface="等线" panose="02010600030101010101" pitchFamily="2" charset="-122"/>
              </a:rPr>
              <a:t>Session</a:t>
            </a:r>
            <a:r>
              <a:rPr lang="zh-CN" altLang="en-US" dirty="0" smtClean="0">
                <a:latin typeface="等线" panose="02010600030101010101" pitchFamily="2" charset="-122"/>
                <a:ea typeface="等线" panose="02010600030101010101" pitchFamily="2" charset="-122"/>
              </a:rPr>
              <a:t>有不同评价。比如某人在家里看视频和地铁中看视频相比对首帧卡顿的容忍率就会更低</a:t>
            </a:r>
            <a:endParaRPr lang="en-US" altLang="zh-CN" dirty="0" smtClean="0">
              <a:latin typeface="等线" panose="02010600030101010101" pitchFamily="2" charset="-122"/>
              <a:ea typeface="等线" panose="02010600030101010101" pitchFamily="2" charset="-122"/>
            </a:endParaRPr>
          </a:p>
          <a:p>
            <a:pPr lvl="1"/>
            <a:endParaRPr kumimoji="1" lang="en-US" altLang="zh-CN" dirty="0" smtClean="0">
              <a:latin typeface="等线" panose="02010600030101010101" pitchFamily="2" charset="-122"/>
              <a:ea typeface="等线" panose="02010600030101010101" pitchFamily="2" charset="-122"/>
            </a:endParaRPr>
          </a:p>
          <a:p>
            <a:pPr lvl="1"/>
            <a:r>
              <a:rPr kumimoji="1" lang="zh-CN" altLang="en-US" dirty="0" smtClean="0"/>
              <a:t>右侧是</a:t>
            </a:r>
            <a:r>
              <a:rPr kumimoji="1" lang="en-US" altLang="zh-CN" dirty="0" smtClean="0"/>
              <a:t>E2E</a:t>
            </a:r>
            <a:r>
              <a:rPr kumimoji="1" lang="zh-CN" altLang="en-US" dirty="0" smtClean="0"/>
              <a:t>文章中网页加载时间对用户</a:t>
            </a:r>
            <a:r>
              <a:rPr kumimoji="1" lang="en-US" altLang="zh-CN" dirty="0" err="1" smtClean="0"/>
              <a:t>QoE</a:t>
            </a:r>
            <a:r>
              <a:rPr kumimoji="1" lang="zh-CN" altLang="en-US" dirty="0" smtClean="0"/>
              <a:t>的影响，可以看到明显不是线性的，而且因人而异</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4</a:t>
            </a:fld>
            <a:endParaRPr lang="zh-CN" altLang="en-US"/>
          </a:p>
        </p:txBody>
      </p:sp>
    </p:spTree>
    <p:extLst>
      <p:ext uri="{BB962C8B-B14F-4D97-AF65-F5344CB8AC3E}">
        <p14:creationId xmlns:p14="http://schemas.microsoft.com/office/powerpoint/2010/main" val="201786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kumimoji="1" lang="zh-CN" altLang="en-US" dirty="0" smtClean="0"/>
              <a:t>我们希望这个策略能够通过包括</a:t>
            </a:r>
            <a:r>
              <a:rPr kumimoji="1" lang="zh-CN" altLang="en-US" dirty="0" smtClean="0">
                <a:latin typeface="等线" panose="02010600030101010101" pitchFamily="2" charset="-122"/>
                <a:ea typeface="等线" panose="02010600030101010101" pitchFamily="2" charset="-122"/>
                <a:sym typeface="Wingdings" pitchFamily="2" charset="2"/>
              </a:rPr>
              <a:t>实时</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信息与</a:t>
            </a:r>
            <a:r>
              <a:rPr lang="zh-CN" altLang="en-US" dirty="0" smtClean="0">
                <a:latin typeface="等线" panose="02010600030101010101" pitchFamily="2" charset="-122"/>
                <a:ea typeface="等线" panose="02010600030101010101" pitchFamily="2" charset="-122"/>
              </a:rPr>
              <a:t>以及（</a:t>
            </a:r>
            <a:r>
              <a:rPr kumimoji="1" lang="zh-CN" altLang="en-US" dirty="0" smtClean="0">
                <a:latin typeface="等线" panose="02010600030101010101" pitchFamily="2" charset="-122"/>
                <a:ea typeface="等线" panose="02010600030101010101" pitchFamily="2" charset="-122"/>
                <a:sym typeface="Wingdings" pitchFamily="2" charset="2"/>
              </a:rPr>
              <a:t>用户信息、直播间信息）的二元组，来建立一个用户对</a:t>
            </a:r>
            <a:r>
              <a:rPr kumimoji="1" lang="en-US" altLang="zh-CN" dirty="0" smtClean="0">
                <a:latin typeface="等线" panose="02010600030101010101" pitchFamily="2" charset="-122"/>
                <a:ea typeface="等线" panose="02010600030101010101" pitchFamily="2" charset="-122"/>
                <a:sym typeface="Wingdings" pitchFamily="2" charset="2"/>
              </a:rPr>
              <a:t>session</a:t>
            </a:r>
            <a:r>
              <a:rPr kumimoji="1" lang="zh-CN" altLang="en-US" dirty="0" smtClean="0">
                <a:latin typeface="等线" panose="02010600030101010101" pitchFamily="2" charset="-122"/>
                <a:ea typeface="等线" panose="02010600030101010101" pitchFamily="2" charset="-122"/>
                <a:sym typeface="Wingdings" pitchFamily="2" charset="2"/>
              </a:rPr>
              <a:t>的偏好模型，这个模型能够综合考虑用户端的信息与</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的信息对某个可能的分配进行打分，之后通过这个分数来决定</a:t>
            </a:r>
            <a:r>
              <a:rPr kumimoji="1" lang="en-US" altLang="zh-CN" dirty="0" smtClean="0">
                <a:latin typeface="等线" panose="02010600030101010101" pitchFamily="2" charset="-122"/>
                <a:ea typeface="等线" panose="02010600030101010101" pitchFamily="2" charset="-122"/>
                <a:sym typeface="Wingdings" pitchFamily="2" charset="2"/>
              </a:rPr>
              <a:t>CDN</a:t>
            </a:r>
            <a:r>
              <a:rPr kumimoji="1" lang="zh-CN" altLang="en-US" dirty="0" smtClean="0">
                <a:latin typeface="等线" panose="02010600030101010101" pitchFamily="2" charset="-122"/>
                <a:ea typeface="等线" panose="02010600030101010101" pitchFamily="2" charset="-122"/>
                <a:sym typeface="Wingdings" pitchFamily="2" charset="2"/>
              </a:rPr>
              <a:t>的分配</a:t>
            </a:r>
            <a:endParaRPr kumimoji="1" lang="en-US" altLang="zh-CN" dirty="0" smtClean="0">
              <a:latin typeface="等线" panose="02010600030101010101" pitchFamily="2" charset="-122"/>
              <a:ea typeface="等线" panose="02010600030101010101" pitchFamily="2" charset="-122"/>
              <a:sym typeface="Wingdings" pitchFamily="2" charset="2"/>
            </a:endParaRPr>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5</a:t>
            </a:fld>
            <a:endParaRPr lang="zh-CN" altLang="en-US"/>
          </a:p>
        </p:txBody>
      </p:sp>
    </p:spTree>
    <p:extLst>
      <p:ext uri="{BB962C8B-B14F-4D97-AF65-F5344CB8AC3E}">
        <p14:creationId xmlns:p14="http://schemas.microsoft.com/office/powerpoint/2010/main" val="128726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下面是一些前人的方案：</a:t>
            </a:r>
            <a:endParaRPr kumimoji="1" lang="en-US" altLang="zh-CN" dirty="0" smtClean="0"/>
          </a:p>
          <a:p>
            <a:r>
              <a:rPr kumimoji="1" lang="zh-CN" altLang="en-US" dirty="0" smtClean="0"/>
              <a:t>基于预测的调度策略大致流程为：首先要建立一个描述用户体验的优化的目标（或标准）与其计算方法，之后提出一个调度策略来试图在多个选择中选取能够最大化目标函数的</a:t>
            </a:r>
            <a:endParaRPr kumimoji="1" lang="en-US" altLang="zh-CN" dirty="0" smtClean="0"/>
          </a:p>
          <a:p>
            <a:endParaRPr kumimoji="1" lang="en-US" altLang="zh-CN" dirty="0" smtClean="0"/>
          </a:p>
          <a:p>
            <a:endParaRPr kumimoji="1" lang="en-US" altLang="zh-CN" dirty="0" smtClean="0"/>
          </a:p>
          <a:p>
            <a:r>
              <a:rPr kumimoji="1" lang="zh-CN" altLang="en-US" dirty="0" smtClean="0"/>
              <a:t>这篇是</a:t>
            </a:r>
            <a:r>
              <a:rPr kumimoji="1" lang="en-US" altLang="zh-CN" dirty="0" smtClean="0"/>
              <a:t>16</a:t>
            </a:r>
            <a:r>
              <a:rPr kumimoji="1" lang="zh-CN" altLang="en-US" dirty="0" smtClean="0"/>
              <a:t>年的文章，通过提取某个</a:t>
            </a:r>
            <a:r>
              <a:rPr kumimoji="1" lang="en-US" altLang="zh-CN" dirty="0" smtClean="0"/>
              <a:t>session</a:t>
            </a:r>
            <a:r>
              <a:rPr kumimoji="1" lang="zh-CN" altLang="en-US" dirty="0" smtClean="0"/>
              <a:t>的重要特征来与其他</a:t>
            </a:r>
            <a:r>
              <a:rPr kumimoji="1" lang="en-US" altLang="zh-CN" dirty="0" smtClean="0"/>
              <a:t>session</a:t>
            </a:r>
            <a:r>
              <a:rPr kumimoji="1" lang="zh-CN" altLang="en-US" dirty="0" smtClean="0"/>
              <a:t>聚类，从而对这个</a:t>
            </a:r>
            <a:r>
              <a:rPr kumimoji="1" lang="en-US" altLang="zh-CN" dirty="0" smtClean="0"/>
              <a:t>session</a:t>
            </a:r>
            <a:r>
              <a:rPr kumimoji="1" lang="zh-CN" altLang="en-US" dirty="0" smtClean="0"/>
              <a:t>的视频质量进行预测，通过预测的质量来匹配</a:t>
            </a:r>
            <a:r>
              <a:rPr kumimoji="1" lang="en-US" altLang="zh-CN" dirty="0" smtClean="0"/>
              <a:t>CDN</a:t>
            </a:r>
          </a:p>
          <a:p>
            <a:r>
              <a:rPr kumimoji="1" lang="zh-CN" altLang="en-US" dirty="0" smtClean="0"/>
              <a:t>这篇文章，以及大部分</a:t>
            </a:r>
            <a:r>
              <a:rPr kumimoji="1" lang="en-US" altLang="zh-CN" dirty="0" smtClean="0"/>
              <a:t>CDN</a:t>
            </a:r>
            <a:r>
              <a:rPr kumimoji="1" lang="zh-CN" altLang="en-US" dirty="0" smtClean="0"/>
              <a:t>资源调度的文章没有考虑到用户对同一个</a:t>
            </a:r>
            <a:r>
              <a:rPr kumimoji="1" lang="en-US" altLang="zh-CN" dirty="0" smtClean="0"/>
              <a:t>session</a:t>
            </a:r>
            <a:r>
              <a:rPr kumimoji="1" lang="zh-CN" altLang="en-US" dirty="0" smtClean="0"/>
              <a:t>有不同评价的可能性，因为这里的视频质量完全由</a:t>
            </a:r>
            <a:r>
              <a:rPr kumimoji="1" lang="en-US" altLang="zh-CN" dirty="0" err="1" smtClean="0"/>
              <a:t>QoS</a:t>
            </a:r>
            <a:r>
              <a:rPr kumimoji="1" lang="zh-CN" altLang="en-US" dirty="0" smtClean="0"/>
              <a:t>决定，也就是说他自己有一个固定的</a:t>
            </a:r>
            <a:r>
              <a:rPr kumimoji="1" lang="en-US" altLang="zh-CN" dirty="0" err="1" smtClean="0"/>
              <a:t>QoS</a:t>
            </a:r>
            <a:r>
              <a:rPr kumimoji="1" lang="zh-CN" altLang="en-US" dirty="0" smtClean="0"/>
              <a:t>到</a:t>
            </a:r>
            <a:r>
              <a:rPr kumimoji="1" lang="en-US" altLang="zh-CN" dirty="0" err="1" smtClean="0"/>
              <a:t>QoE</a:t>
            </a:r>
            <a:r>
              <a:rPr kumimoji="1" lang="zh-CN" altLang="en-US" dirty="0" smtClean="0"/>
              <a:t>的映射，我们想要改进的正是这一点，我们希望考虑用户个人的喜好从而让资源分配有更高的用户体验上的收益</a:t>
            </a:r>
            <a:endParaRPr kumimoji="1" lang="en-US" altLang="zh-CN" dirty="0" smtClean="0"/>
          </a:p>
          <a:p>
            <a:endParaRPr kumimoji="1" lang="en-US" altLang="zh-CN" dirty="0" smtClean="0"/>
          </a:p>
          <a:p>
            <a:r>
              <a:rPr kumimoji="1" lang="en-US" altLang="zh-CN" dirty="0" smtClean="0"/>
              <a:t>E2E</a:t>
            </a:r>
            <a:r>
              <a:rPr kumimoji="1" lang="zh-CN" altLang="en-US" dirty="0" smtClean="0"/>
              <a:t>是</a:t>
            </a:r>
            <a:r>
              <a:rPr kumimoji="1" lang="en-US" altLang="zh-CN" dirty="0" smtClean="0"/>
              <a:t>19</a:t>
            </a:r>
            <a:r>
              <a:rPr kumimoji="1" lang="zh-CN" altLang="en-US" dirty="0" smtClean="0"/>
              <a:t>年的一篇文章，它发现了不同用户处在非线性</a:t>
            </a:r>
            <a:r>
              <a:rPr kumimoji="1" lang="en-US" altLang="zh-CN" dirty="0" err="1" smtClean="0"/>
              <a:t>QoE</a:t>
            </a:r>
            <a:r>
              <a:rPr kumimoji="1" lang="zh-CN" altLang="en-US" dirty="0" smtClean="0"/>
              <a:t>曲线（这个曲线是通过数据得到的同一条的曲线，描述了平均上来说用户对页面加载速度的体验变化）的不同位置，花费同样资源情况下取得的用户体验的收益可能不同，因而当许多用户来发起请求的时候它通过两个步骤来做资源调度：</a:t>
            </a:r>
            <a:endParaRPr kumimoji="1" lang="en-US" altLang="zh-CN" dirty="0" smtClean="0"/>
          </a:p>
          <a:p>
            <a:r>
              <a:rPr kumimoji="1" lang="zh-CN" altLang="en-US" dirty="0" smtClean="0"/>
              <a:t>第一步将服务器端的</a:t>
            </a:r>
            <a:r>
              <a:rPr kumimoji="1" lang="en-US" altLang="zh-CN" dirty="0" smtClean="0"/>
              <a:t>slots</a:t>
            </a:r>
            <a:r>
              <a:rPr kumimoji="1" lang="zh-CN" altLang="en-US" dirty="0" smtClean="0"/>
              <a:t>分好，这样第二部无论如何分配用户都不会影响到既定的服务器性能，第二部做最大权重和的二分图匹配，将</a:t>
            </a:r>
            <a:r>
              <a:rPr kumimoji="1" lang="en-US" altLang="zh-CN" dirty="0" err="1" smtClean="0"/>
              <a:t>QoE</a:t>
            </a:r>
            <a:r>
              <a:rPr kumimoji="1" lang="zh-CN" altLang="en-US" dirty="0" smtClean="0"/>
              <a:t>函数的和作为目标函数得到最大值从而为用户分配</a:t>
            </a:r>
            <a:r>
              <a:rPr kumimoji="1" lang="en-US" altLang="zh-CN" dirty="0" smtClean="0"/>
              <a:t>slots</a:t>
            </a:r>
            <a:r>
              <a:rPr kumimoji="1" lang="zh-CN" altLang="en-US" dirty="0" smtClean="0"/>
              <a:t>。这里的</a:t>
            </a:r>
            <a:r>
              <a:rPr kumimoji="1" lang="en-US" altLang="zh-CN" dirty="0" err="1" smtClean="0"/>
              <a:t>QoE</a:t>
            </a:r>
            <a:r>
              <a:rPr kumimoji="1" lang="zh-CN" altLang="en-US" dirty="0" smtClean="0"/>
              <a:t>是由用户的状态与服务器的状态共同决定的，考虑到了用户的主观感受。但这里是以数据库来举例，我们在为视频来匹配</a:t>
            </a:r>
            <a:r>
              <a:rPr kumimoji="1" lang="en-US" altLang="zh-CN" dirty="0" smtClean="0"/>
              <a:t>CDN</a:t>
            </a:r>
            <a:r>
              <a:rPr kumimoji="1" lang="zh-CN" altLang="en-US" dirty="0" smtClean="0"/>
              <a:t>的时候需要考虑相比仅一个延迟来说更多更高维的参数。</a:t>
            </a:r>
          </a:p>
          <a:p>
            <a:endParaRPr kumimoji="1" lang="en-US" altLang="zh-CN" dirty="0" smtClean="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6</a:t>
            </a:fld>
            <a:endParaRPr lang="zh-CN" altLang="en-US"/>
          </a:p>
        </p:txBody>
      </p:sp>
    </p:spTree>
    <p:extLst>
      <p:ext uri="{BB962C8B-B14F-4D97-AF65-F5344CB8AC3E}">
        <p14:creationId xmlns:p14="http://schemas.microsoft.com/office/powerpoint/2010/main" val="381290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7</a:t>
            </a:fld>
            <a:endParaRPr lang="zh-CN" altLang="en-US"/>
          </a:p>
        </p:txBody>
      </p:sp>
    </p:spTree>
    <p:extLst>
      <p:ext uri="{BB962C8B-B14F-4D97-AF65-F5344CB8AC3E}">
        <p14:creationId xmlns:p14="http://schemas.microsoft.com/office/powerpoint/2010/main" val="46185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QoE</a:t>
            </a:r>
            <a:r>
              <a:rPr kumimoji="1" lang="zh-CN" altLang="en-US" dirty="0" smtClean="0"/>
              <a:t>的</a:t>
            </a:r>
            <a:r>
              <a:rPr kumimoji="1" lang="en-US" altLang="zh-CN" dirty="0" smtClean="0"/>
              <a:t>metric</a:t>
            </a:r>
            <a:r>
              <a:rPr kumimoji="1" lang="zh-CN" altLang="en-US" dirty="0" smtClean="0"/>
              <a:t>我们按照广为接受的标准定为观看时长，在两个不同的</a:t>
            </a:r>
            <a:r>
              <a:rPr kumimoji="1" lang="en-US" altLang="zh-CN" dirty="0" err="1" smtClean="0"/>
              <a:t>QoS</a:t>
            </a:r>
            <a:r>
              <a:rPr kumimoji="1" lang="zh-CN" altLang="en-US" dirty="0" smtClean="0"/>
              <a:t>参数下，均符合预期，在加载时间很短的时候人们感觉不到太大差异，加载时间较长则变化放缓。故如果分配资源的系统相对更多地考虑处在快速变化区的用户，总</a:t>
            </a:r>
            <a:r>
              <a:rPr kumimoji="1" lang="en-US" altLang="zh-CN" dirty="0" err="1" smtClean="0"/>
              <a:t>QoE</a:t>
            </a:r>
            <a:r>
              <a:rPr kumimoji="1" lang="zh-CN" altLang="en-US" dirty="0" smtClean="0"/>
              <a:t>提升空间较大。值得一提的是，我们的</a:t>
            </a:r>
            <a:r>
              <a:rPr kumimoji="1" lang="en-US" altLang="zh-CN" dirty="0" err="1" smtClean="0"/>
              <a:t>ffm</a:t>
            </a:r>
            <a:r>
              <a:rPr kumimoji="1" lang="zh-CN" altLang="en-US" dirty="0" smtClean="0"/>
              <a:t>模型预期能够对多个</a:t>
            </a:r>
            <a:r>
              <a:rPr kumimoji="1" lang="en-US" altLang="zh-CN" dirty="0" err="1" smtClean="0"/>
              <a:t>QoS</a:t>
            </a:r>
            <a:r>
              <a:rPr kumimoji="1" lang="zh-CN" altLang="en-US" dirty="0" smtClean="0"/>
              <a:t>参数综合考虑给出</a:t>
            </a:r>
            <a:r>
              <a:rPr kumimoji="1" lang="en-US" altLang="zh-CN" dirty="0" err="1" smtClean="0"/>
              <a:t>QoE</a:t>
            </a:r>
            <a:r>
              <a:rPr kumimoji="1" lang="zh-CN" altLang="en-US" dirty="0" smtClean="0"/>
              <a:t>预测值，绝不仅仅是对一维特征的函数拟合再加权。</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8</a:t>
            </a:fld>
            <a:endParaRPr lang="zh-CN" altLang="en-US"/>
          </a:p>
        </p:txBody>
      </p:sp>
    </p:spTree>
    <p:extLst>
      <p:ext uri="{BB962C8B-B14F-4D97-AF65-F5344CB8AC3E}">
        <p14:creationId xmlns:p14="http://schemas.microsoft.com/office/powerpoint/2010/main" val="162412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不同用户之间对于同样的</a:t>
            </a:r>
            <a:r>
              <a:rPr kumimoji="1" lang="en-US" altLang="zh-CN" dirty="0" err="1" smtClean="0"/>
              <a:t>QoS</a:t>
            </a:r>
            <a:r>
              <a:rPr kumimoji="1" lang="zh-CN" altLang="en-US" dirty="0" smtClean="0"/>
              <a:t>标准（横轴），</a:t>
            </a:r>
            <a:r>
              <a:rPr kumimoji="1" lang="en-US" altLang="zh-CN" dirty="0" err="1" smtClean="0"/>
              <a:t>QoE</a:t>
            </a:r>
            <a:r>
              <a:rPr kumimoji="1" lang="zh-CN" altLang="en-US" dirty="0" smtClean="0"/>
              <a:t>（纵轴）的变化方式不尽相同</a:t>
            </a:r>
            <a:endParaRPr kumimoji="1" lang="en-US" altLang="zh-CN" dirty="0" smtClean="0"/>
          </a:p>
          <a:p>
            <a:r>
              <a:rPr kumimoji="1" lang="zh-CN" altLang="en-US" dirty="0" smtClean="0"/>
              <a:t>对于不同直播间来说同理</a:t>
            </a:r>
            <a:endParaRPr kumimoji="1" lang="en-US" altLang="zh-CN" dirty="0" smtClean="0"/>
          </a:p>
          <a:p>
            <a:r>
              <a:rPr kumimoji="1" lang="zh-CN" altLang="en-US" dirty="0" smtClean="0"/>
              <a:t>这是符合直觉的，比如不同种类的直播间，播户外的对于画质要求就不算高，但游戏直播间的观众则不能忍受低画质</a:t>
            </a:r>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9</a:t>
            </a:fld>
            <a:endParaRPr lang="zh-CN" altLang="en-US"/>
          </a:p>
        </p:txBody>
      </p:sp>
    </p:spTree>
    <p:extLst>
      <p:ext uri="{BB962C8B-B14F-4D97-AF65-F5344CB8AC3E}">
        <p14:creationId xmlns:p14="http://schemas.microsoft.com/office/powerpoint/2010/main" val="164424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E16E15A-D7A9-4169-A7C2-BCB1B8BA29D0}" type="slidenum">
              <a:rPr lang="zh-CN" altLang="en-US" smtClean="0"/>
              <a:t>10</a:t>
            </a:fld>
            <a:endParaRPr lang="zh-CN" altLang="en-US"/>
          </a:p>
        </p:txBody>
      </p:sp>
    </p:spTree>
    <p:extLst>
      <p:ext uri="{BB962C8B-B14F-4D97-AF65-F5344CB8AC3E}">
        <p14:creationId xmlns:p14="http://schemas.microsoft.com/office/powerpoint/2010/main" val="162584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04381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33056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360829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29096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419728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39616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40640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55956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177545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227210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4E404-B2FD-409A-8E08-AF830D7D20B6}" type="datetimeFigureOut">
              <a:rPr lang="zh-CN" altLang="en-US" smtClean="0"/>
              <a:t>2020/4/4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324484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4E404-B2FD-409A-8E08-AF830D7D20B6}" type="datetimeFigureOut">
              <a:rPr lang="zh-CN" altLang="en-US" smtClean="0"/>
              <a:t>2020/4/4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39A95-ED40-41B7-8780-A8D183729BCB}" type="slidenum">
              <a:rPr lang="zh-CN" altLang="en-US" smtClean="0"/>
              <a:t>‹#›</a:t>
            </a:fld>
            <a:endParaRPr lang="zh-CN" altLang="en-US"/>
          </a:p>
        </p:txBody>
      </p:sp>
    </p:spTree>
    <p:extLst>
      <p:ext uri="{BB962C8B-B14F-4D97-AF65-F5344CB8AC3E}">
        <p14:creationId xmlns:p14="http://schemas.microsoft.com/office/powerpoint/2010/main" val="345680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9"/>
          <p:cNvSpPr txBox="1"/>
          <p:nvPr/>
        </p:nvSpPr>
        <p:spPr>
          <a:xfrm>
            <a:off x="7734380" y="5177262"/>
            <a:ext cx="3775393" cy="523220"/>
          </a:xfrm>
          <a:prstGeom prst="rect">
            <a:avLst/>
          </a:prstGeom>
          <a:noFill/>
        </p:spPr>
        <p:txBody>
          <a:bodyPr wrap="none" rtlCol="0">
            <a:spAutoFit/>
          </a:bodyPr>
          <a:lstStyle/>
          <a:p>
            <a:r>
              <a:rPr lang="zh-CN" altLang="en-US" sz="2800" b="1" dirty="0" smtClean="0">
                <a:solidFill>
                  <a:schemeClr val="tx1">
                    <a:lumMod val="75000"/>
                    <a:lumOff val="25000"/>
                  </a:schemeClr>
                </a:solidFill>
                <a:ea typeface="华文楷体" panose="02010600040101010101" pitchFamily="2" charset="-122"/>
              </a:rPr>
              <a:t>本科综合论文训练中期</a:t>
            </a:r>
            <a:endParaRPr lang="zh-CN" altLang="en-US" sz="2800" b="1" dirty="0">
              <a:solidFill>
                <a:schemeClr val="tx1">
                  <a:lumMod val="75000"/>
                  <a:lumOff val="25000"/>
                </a:schemeClr>
              </a:solidFill>
              <a:ea typeface="华文楷体" panose="02010600040101010101" pitchFamily="2" charset="-122"/>
            </a:endParaRPr>
          </a:p>
        </p:txBody>
      </p:sp>
      <p:cxnSp>
        <p:nvCxnSpPr>
          <p:cNvPr id="4" name="直接连接符 3"/>
          <p:cNvCxnSpPr/>
          <p:nvPr/>
        </p:nvCxnSpPr>
        <p:spPr>
          <a:xfrm>
            <a:off x="9649679" y="4988969"/>
            <a:ext cx="181395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3887173" y="3877109"/>
            <a:ext cx="7622600" cy="769441"/>
          </a:xfrm>
          <a:prstGeom prst="rect">
            <a:avLst/>
          </a:prstGeom>
          <a:noFill/>
        </p:spPr>
        <p:txBody>
          <a:bodyPr wrap="none" rtlCol="0">
            <a:spAutoFit/>
          </a:bodyPr>
          <a:lstStyle/>
          <a:p>
            <a:pPr algn="r"/>
            <a:r>
              <a:rPr lang="zh-CN" altLang="en-US" sz="4400" b="1" dirty="0" smtClean="0">
                <a:solidFill>
                  <a:schemeClr val="tx1">
                    <a:lumMod val="75000"/>
                    <a:lumOff val="25000"/>
                  </a:schemeClr>
                </a:solidFill>
                <a:latin typeface="华文楷体" panose="02010600040101010101" pitchFamily="2" charset="-122"/>
                <a:ea typeface="华文楷体" panose="02010600040101010101" pitchFamily="2" charset="-122"/>
              </a:rPr>
              <a:t>用户偏好驱动的</a:t>
            </a:r>
            <a:r>
              <a:rPr lang="en-US" altLang="zh-CN" sz="4400" b="1" dirty="0" smtClean="0">
                <a:solidFill>
                  <a:schemeClr val="tx1">
                    <a:lumMod val="75000"/>
                    <a:lumOff val="25000"/>
                  </a:schemeClr>
                </a:solidFill>
                <a:latin typeface="华文楷体" panose="02010600040101010101" pitchFamily="2" charset="-122"/>
                <a:ea typeface="华文楷体" panose="02010600040101010101" pitchFamily="2" charset="-122"/>
              </a:rPr>
              <a:t>CDN</a:t>
            </a:r>
            <a:r>
              <a:rPr lang="zh-CN" altLang="en-US" sz="4400" b="1" dirty="0" smtClean="0">
                <a:solidFill>
                  <a:schemeClr val="tx1">
                    <a:lumMod val="75000"/>
                    <a:lumOff val="25000"/>
                  </a:schemeClr>
                </a:solidFill>
                <a:latin typeface="华文楷体" panose="02010600040101010101" pitchFamily="2" charset="-122"/>
                <a:ea typeface="华文楷体" panose="02010600040101010101" pitchFamily="2" charset="-122"/>
              </a:rPr>
              <a:t>资源调度</a:t>
            </a:r>
            <a:endParaRPr lang="zh-CN" altLang="en-US" sz="4400" b="1"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矩形 9"/>
          <p:cNvSpPr/>
          <p:nvPr/>
        </p:nvSpPr>
        <p:spPr>
          <a:xfrm>
            <a:off x="762422"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90"/>
          <p:cNvSpPr txBox="1"/>
          <p:nvPr/>
        </p:nvSpPr>
        <p:spPr>
          <a:xfrm>
            <a:off x="3777739" y="5700482"/>
            <a:ext cx="7732034" cy="953659"/>
          </a:xfrm>
          <a:prstGeom prst="rect">
            <a:avLst/>
          </a:prstGeom>
          <a:noFill/>
        </p:spPr>
        <p:txBody>
          <a:bodyPr wrap="square" rtlCol="0">
            <a:spAutoFit/>
          </a:bodyPr>
          <a:lstStyle/>
          <a:p>
            <a:pPr algn="r">
              <a:lnSpc>
                <a:spcPct val="120000"/>
              </a:lnSpc>
            </a:pPr>
            <a:r>
              <a:rPr lang="zh-CN" altLang="en-US" sz="2400" dirty="0" smtClean="0">
                <a:solidFill>
                  <a:schemeClr val="tx1">
                    <a:lumMod val="75000"/>
                    <a:lumOff val="25000"/>
                  </a:schemeClr>
                </a:solidFill>
                <a:latin typeface="华文楷体" panose="02010600040101010101" pitchFamily="2" charset="-122"/>
                <a:ea typeface="华文楷体" panose="02010600040101010101" pitchFamily="2" charset="-122"/>
              </a:rPr>
              <a:t>李涵宇</a:t>
            </a:r>
            <a:r>
              <a:rPr lang="en-US" altLang="zh-CN" sz="2400" dirty="0" smtClean="0">
                <a:solidFill>
                  <a:schemeClr val="tx1">
                    <a:lumMod val="75000"/>
                    <a:lumOff val="25000"/>
                  </a:schemeClr>
                </a:solidFill>
                <a:latin typeface="华文楷体" panose="02010600040101010101" pitchFamily="2" charset="-122"/>
                <a:ea typeface="华文楷体" panose="02010600040101010101" pitchFamily="2" charset="-122"/>
              </a:rPr>
              <a:t>2016012156</a:t>
            </a:r>
          </a:p>
          <a:p>
            <a:pPr algn="r">
              <a:lnSpc>
                <a:spcPct val="120000"/>
              </a:lnSpc>
            </a:pPr>
            <a:r>
              <a:rPr lang="zh-CN" altLang="en-US" sz="2400" dirty="0" smtClean="0">
                <a:solidFill>
                  <a:schemeClr val="tx1">
                    <a:lumMod val="75000"/>
                    <a:lumOff val="25000"/>
                  </a:schemeClr>
                </a:solidFill>
                <a:latin typeface="华文楷体" panose="02010600040101010101" pitchFamily="2" charset="-122"/>
                <a:ea typeface="华文楷体" panose="02010600040101010101" pitchFamily="2" charset="-122"/>
              </a:rPr>
              <a:t>指导老师 </a:t>
            </a:r>
            <a:r>
              <a:rPr lang="en-US" altLang="zh-CN" sz="2400" dirty="0" smtClean="0">
                <a:solidFill>
                  <a:schemeClr val="tx1">
                    <a:lumMod val="75000"/>
                    <a:lumOff val="25000"/>
                  </a:schemeClr>
                </a:solidFill>
                <a:latin typeface="华文楷体" panose="02010600040101010101" pitchFamily="2" charset="-122"/>
                <a:ea typeface="华文楷体" panose="02010600040101010101" pitchFamily="2" charset="-122"/>
              </a:rPr>
              <a:t>- </a:t>
            </a:r>
            <a:r>
              <a:rPr lang="zh-CN" altLang="en-US" sz="2400" dirty="0" smtClean="0">
                <a:solidFill>
                  <a:schemeClr val="tx1">
                    <a:lumMod val="75000"/>
                    <a:lumOff val="25000"/>
                  </a:schemeClr>
                </a:solidFill>
                <a:latin typeface="华文楷体" panose="02010600040101010101" pitchFamily="2" charset="-122"/>
                <a:ea typeface="华文楷体" panose="02010600040101010101" pitchFamily="2" charset="-122"/>
              </a:rPr>
              <a:t>孙立峰</a:t>
            </a:r>
            <a:endParaRPr lang="zh-CN" altLang="en-US" sz="2400" dirty="0">
              <a:solidFill>
                <a:schemeClr val="tx1">
                  <a:lumMod val="75000"/>
                  <a:lumOff val="25000"/>
                </a:schemeClr>
              </a:solidFill>
              <a:latin typeface="华文楷体" panose="02010600040101010101" pitchFamily="2" charset="-122"/>
              <a:ea typeface="华文楷体" panose="02010600040101010101" pitchFamily="2" charset="-122"/>
            </a:endParaRPr>
          </a:p>
        </p:txBody>
      </p:sp>
      <p:cxnSp>
        <p:nvCxnSpPr>
          <p:cNvPr id="7" name="直接连接符 6"/>
          <p:cNvCxnSpPr/>
          <p:nvPr/>
        </p:nvCxnSpPr>
        <p:spPr>
          <a:xfrm>
            <a:off x="762423"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141" y="3770844"/>
            <a:ext cx="12196141" cy="103309"/>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4141" y="0"/>
            <a:ext cx="3137850" cy="1327881"/>
          </a:xfrm>
          <a:prstGeom prst="rect">
            <a:avLst/>
          </a:prstGeom>
        </p:spPr>
      </p:pic>
    </p:spTree>
    <p:extLst>
      <p:ext uri="{BB962C8B-B14F-4D97-AF65-F5344CB8AC3E}">
        <p14:creationId xmlns:p14="http://schemas.microsoft.com/office/powerpoint/2010/main" val="2924271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研究工作进展</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理论分析</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圆角矩形 10"/>
          <p:cNvSpPr/>
          <p:nvPr/>
        </p:nvSpPr>
        <p:spPr>
          <a:xfrm>
            <a:off x="1828183" y="2109857"/>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Workload prediction</a:t>
            </a:r>
            <a:endParaRPr lang="zh-CN" altLang="en-US" dirty="0"/>
          </a:p>
        </p:txBody>
      </p:sp>
      <p:sp>
        <p:nvSpPr>
          <p:cNvPr id="12" name="圆角矩形 11"/>
          <p:cNvSpPr/>
          <p:nvPr/>
        </p:nvSpPr>
        <p:spPr>
          <a:xfrm>
            <a:off x="8164449" y="2062308"/>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Workload manager</a:t>
            </a:r>
            <a:endParaRPr lang="zh-CN" altLang="en-US" dirty="0"/>
          </a:p>
        </p:txBody>
      </p:sp>
      <p:sp>
        <p:nvSpPr>
          <p:cNvPr id="15" name="圆角矩形 14"/>
          <p:cNvSpPr/>
          <p:nvPr/>
        </p:nvSpPr>
        <p:spPr>
          <a:xfrm>
            <a:off x="4291569" y="2062308"/>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Preference model</a:t>
            </a:r>
            <a:endParaRPr lang="zh-CN" altLang="en-US" dirty="0"/>
          </a:p>
        </p:txBody>
      </p:sp>
      <p:sp>
        <p:nvSpPr>
          <p:cNvPr id="16" name="圆角矩形 15"/>
          <p:cNvSpPr/>
          <p:nvPr/>
        </p:nvSpPr>
        <p:spPr>
          <a:xfrm>
            <a:off x="6228009" y="2032865"/>
            <a:ext cx="1330534" cy="662530"/>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t>Decision maker</a:t>
            </a:r>
            <a:endParaRPr lang="zh-CN" altLang="en-US" dirty="0"/>
          </a:p>
        </p:txBody>
      </p:sp>
      <p:sp>
        <p:nvSpPr>
          <p:cNvPr id="23" name="矩形 22"/>
          <p:cNvSpPr/>
          <p:nvPr/>
        </p:nvSpPr>
        <p:spPr>
          <a:xfrm rot="10800000">
            <a:off x="7098875" y="3233111"/>
            <a:ext cx="295674" cy="945193"/>
          </a:xfrm>
          <a:prstGeom prst="rect">
            <a:avLst/>
          </a:prstGeom>
          <a:solidFill>
            <a:srgbClr val="C55A1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tx1"/>
              </a:solidFill>
            </a:endParaRPr>
          </a:p>
        </p:txBody>
      </p:sp>
      <p:sp>
        <p:nvSpPr>
          <p:cNvPr id="27" name="矩形 26"/>
          <p:cNvSpPr/>
          <p:nvPr/>
        </p:nvSpPr>
        <p:spPr>
          <a:xfrm rot="10800000">
            <a:off x="7098875" y="4386450"/>
            <a:ext cx="295674" cy="607966"/>
          </a:xfrm>
          <a:prstGeom prst="rect">
            <a:avLst/>
          </a:prstGeom>
          <a:solidFill>
            <a:srgbClr val="ED7D3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tx1"/>
              </a:solidFill>
            </a:endParaRPr>
          </a:p>
        </p:txBody>
      </p:sp>
      <p:sp>
        <p:nvSpPr>
          <p:cNvPr id="29" name="矩形 28"/>
          <p:cNvSpPr/>
          <p:nvPr/>
        </p:nvSpPr>
        <p:spPr>
          <a:xfrm rot="10800000">
            <a:off x="7098875" y="5207717"/>
            <a:ext cx="295674" cy="305816"/>
          </a:xfrm>
          <a:prstGeom prst="rect">
            <a:avLst/>
          </a:prstGeom>
          <a:solidFill>
            <a:srgbClr val="F8CBA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tx1"/>
              </a:solidFill>
            </a:endParaRPr>
          </a:p>
        </p:txBody>
      </p:sp>
      <p:sp>
        <p:nvSpPr>
          <p:cNvPr id="31" name="椭圆 30"/>
          <p:cNvSpPr/>
          <p:nvPr/>
        </p:nvSpPr>
        <p:spPr>
          <a:xfrm>
            <a:off x="4631714" y="3567015"/>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3" name="椭圆 32"/>
          <p:cNvSpPr/>
          <p:nvPr/>
        </p:nvSpPr>
        <p:spPr>
          <a:xfrm>
            <a:off x="4630505" y="4455796"/>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6" name="椭圆 35"/>
          <p:cNvSpPr/>
          <p:nvPr/>
        </p:nvSpPr>
        <p:spPr>
          <a:xfrm>
            <a:off x="4630505" y="5275518"/>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38" name="直接连接符 37"/>
          <p:cNvCxnSpPr>
            <a:stCxn id="23" idx="3"/>
            <a:endCxn id="31" idx="6"/>
          </p:cNvCxnSpPr>
          <p:nvPr/>
        </p:nvCxnSpPr>
        <p:spPr>
          <a:xfrm flipH="1" flipV="1">
            <a:off x="4836430" y="3669373"/>
            <a:ext cx="2262445" cy="36334"/>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39" name="直接连接符 38"/>
          <p:cNvCxnSpPr>
            <a:stCxn id="23" idx="3"/>
            <a:endCxn id="36" idx="6"/>
          </p:cNvCxnSpPr>
          <p:nvPr/>
        </p:nvCxnSpPr>
        <p:spPr>
          <a:xfrm flipH="1">
            <a:off x="4835221" y="3705707"/>
            <a:ext cx="2263654" cy="1672169"/>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40" name="直接连接符 39"/>
          <p:cNvCxnSpPr>
            <a:stCxn id="23" idx="3"/>
            <a:endCxn id="33" idx="6"/>
          </p:cNvCxnSpPr>
          <p:nvPr/>
        </p:nvCxnSpPr>
        <p:spPr>
          <a:xfrm flipH="1">
            <a:off x="4835221" y="3705707"/>
            <a:ext cx="2263654" cy="852447"/>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41" name="直接连接符 40"/>
          <p:cNvCxnSpPr>
            <a:stCxn id="27" idx="3"/>
            <a:endCxn id="31" idx="6"/>
          </p:cNvCxnSpPr>
          <p:nvPr/>
        </p:nvCxnSpPr>
        <p:spPr>
          <a:xfrm flipH="1" flipV="1">
            <a:off x="4836430" y="3669373"/>
            <a:ext cx="2262445" cy="1021060"/>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42" name="直接连接符 41"/>
          <p:cNvCxnSpPr>
            <a:stCxn id="27" idx="3"/>
            <a:endCxn id="33" idx="6"/>
          </p:cNvCxnSpPr>
          <p:nvPr/>
        </p:nvCxnSpPr>
        <p:spPr>
          <a:xfrm flipH="1" flipV="1">
            <a:off x="4835221" y="4558154"/>
            <a:ext cx="2263654" cy="132279"/>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43" name="直接连接符 42"/>
          <p:cNvCxnSpPr>
            <a:stCxn id="29" idx="3"/>
            <a:endCxn id="31" idx="6"/>
          </p:cNvCxnSpPr>
          <p:nvPr/>
        </p:nvCxnSpPr>
        <p:spPr>
          <a:xfrm flipH="1" flipV="1">
            <a:off x="4836430" y="3669373"/>
            <a:ext cx="2262445" cy="1691252"/>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sp>
        <p:nvSpPr>
          <p:cNvPr id="44" name="文本框 43"/>
          <p:cNvSpPr txBox="1"/>
          <p:nvPr/>
        </p:nvSpPr>
        <p:spPr>
          <a:xfrm>
            <a:off x="3815057" y="5527514"/>
            <a:ext cx="1618688" cy="954107"/>
          </a:xfrm>
          <a:prstGeom prst="rect">
            <a:avLst/>
          </a:prstGeom>
          <a:noFill/>
        </p:spPr>
        <p:txBody>
          <a:bodyPr wrap="square" rtlCol="0">
            <a:spAutoFit/>
          </a:bodyPr>
          <a:lstStyle/>
          <a:p>
            <a:r>
              <a:rPr lang="en-US" altLang="zh-CN" sz="2800" dirty="0" smtClean="0"/>
              <a:t>classes of users</a:t>
            </a:r>
            <a:endParaRPr lang="zh-CN" altLang="en-US" sz="2800" dirty="0"/>
          </a:p>
        </p:txBody>
      </p:sp>
      <p:cxnSp>
        <p:nvCxnSpPr>
          <p:cNvPr id="45" name="曲线连接符 44"/>
          <p:cNvCxnSpPr>
            <a:stCxn id="12" idx="2"/>
            <a:endCxn id="23" idx="1"/>
          </p:cNvCxnSpPr>
          <p:nvPr/>
        </p:nvCxnSpPr>
        <p:spPr>
          <a:xfrm rot="5400000">
            <a:off x="7621699" y="2497689"/>
            <a:ext cx="980869" cy="1435167"/>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12" idx="2"/>
            <a:endCxn id="27" idx="1"/>
          </p:cNvCxnSpPr>
          <p:nvPr/>
        </p:nvCxnSpPr>
        <p:spPr>
          <a:xfrm rot="5400000">
            <a:off x="7129336" y="2990052"/>
            <a:ext cx="1965595" cy="1435167"/>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p:cNvCxnSpPr>
            <a:stCxn id="12" idx="2"/>
            <a:endCxn id="29" idx="1"/>
          </p:cNvCxnSpPr>
          <p:nvPr/>
        </p:nvCxnSpPr>
        <p:spPr>
          <a:xfrm rot="5400000">
            <a:off x="6794240" y="3325148"/>
            <a:ext cx="2635787" cy="1435167"/>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7098874" y="5744084"/>
            <a:ext cx="1229710" cy="523220"/>
          </a:xfrm>
          <a:prstGeom prst="rect">
            <a:avLst/>
          </a:prstGeom>
          <a:noFill/>
        </p:spPr>
        <p:txBody>
          <a:bodyPr wrap="square" rtlCol="0">
            <a:spAutoFit/>
          </a:bodyPr>
          <a:lstStyle/>
          <a:p>
            <a:r>
              <a:rPr lang="en-US" altLang="zh-CN" sz="2800" dirty="0" smtClean="0"/>
              <a:t>CDNs</a:t>
            </a:r>
            <a:endParaRPr lang="zh-CN" altLang="en-US" sz="2800" dirty="0"/>
          </a:p>
        </p:txBody>
      </p:sp>
      <p:cxnSp>
        <p:nvCxnSpPr>
          <p:cNvPr id="198" name="直接连接符 197"/>
          <p:cNvCxnSpPr>
            <a:stCxn id="27" idx="3"/>
            <a:endCxn id="36" idx="6"/>
          </p:cNvCxnSpPr>
          <p:nvPr/>
        </p:nvCxnSpPr>
        <p:spPr>
          <a:xfrm flipH="1">
            <a:off x="4835221" y="4690433"/>
            <a:ext cx="2263654" cy="687443"/>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203" name="直接连接符 202"/>
          <p:cNvCxnSpPr>
            <a:stCxn id="29" idx="3"/>
            <a:endCxn id="33" idx="6"/>
          </p:cNvCxnSpPr>
          <p:nvPr/>
        </p:nvCxnSpPr>
        <p:spPr>
          <a:xfrm flipH="1" flipV="1">
            <a:off x="4835221" y="4558154"/>
            <a:ext cx="2263654" cy="802471"/>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206" name="直接连接符 205"/>
          <p:cNvCxnSpPr>
            <a:stCxn id="29" idx="3"/>
            <a:endCxn id="36" idx="6"/>
          </p:cNvCxnSpPr>
          <p:nvPr/>
        </p:nvCxnSpPr>
        <p:spPr>
          <a:xfrm flipH="1">
            <a:off x="4835221" y="5360625"/>
            <a:ext cx="2263654" cy="17251"/>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18" name="文本框 217"/>
              <p:cNvSpPr txBox="1"/>
              <p:nvPr/>
            </p:nvSpPr>
            <p:spPr>
              <a:xfrm>
                <a:off x="5349758" y="3337892"/>
                <a:ext cx="492760"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ED7D31"/>
                              </a:solidFill>
                              <a:latin typeface="Cambria Math" panose="02040503050406030204" pitchFamily="18" charset="0"/>
                            </a:rPr>
                          </m:ctrlPr>
                        </m:sSubPr>
                        <m:e>
                          <m:r>
                            <a:rPr lang="en-US" altLang="zh-CN" b="0" i="1" smtClean="0">
                              <a:solidFill>
                                <a:srgbClr val="ED7D31"/>
                              </a:solidFill>
                              <a:latin typeface="Cambria Math" panose="02040503050406030204" pitchFamily="18" charset="0"/>
                            </a:rPr>
                            <m:t>𝑤</m:t>
                          </m:r>
                        </m:e>
                        <m:sub>
                          <m:r>
                            <a:rPr lang="en-US" altLang="zh-CN" b="0" i="1" smtClean="0">
                              <a:solidFill>
                                <a:srgbClr val="ED7D31"/>
                              </a:solidFill>
                              <a:latin typeface="Cambria Math" panose="02040503050406030204" pitchFamily="18" charset="0"/>
                            </a:rPr>
                            <m:t>𝑖𝑗</m:t>
                          </m:r>
                        </m:sub>
                      </m:sSub>
                    </m:oMath>
                  </m:oMathPara>
                </a14:m>
                <a:endParaRPr lang="zh-CN" altLang="en-US" dirty="0">
                  <a:solidFill>
                    <a:srgbClr val="ED7D31"/>
                  </a:solidFill>
                </a:endParaRPr>
              </a:p>
            </p:txBody>
          </p:sp>
        </mc:Choice>
        <mc:Fallback>
          <p:sp>
            <p:nvSpPr>
              <p:cNvPr id="218" name="文本框 217"/>
              <p:cNvSpPr txBox="1">
                <a:spLocks noRot="1" noChangeAspect="1" noMove="1" noResize="1" noEditPoints="1" noAdjustHandles="1" noChangeArrowheads="1" noChangeShapeType="1" noTextEdit="1"/>
              </p:cNvSpPr>
              <p:nvPr/>
            </p:nvSpPr>
            <p:spPr>
              <a:xfrm>
                <a:off x="5349758" y="3337892"/>
                <a:ext cx="492760" cy="391646"/>
              </a:xfrm>
              <a:prstGeom prst="rect">
                <a:avLst/>
              </a:prstGeom>
              <a:blipFill rotWithShape="0">
                <a:blip r:embed="rId3"/>
                <a:stretch>
                  <a:fillRect b="-7813"/>
                </a:stretch>
              </a:blipFill>
            </p:spPr>
            <p:txBody>
              <a:bodyPr/>
              <a:lstStyle/>
              <a:p>
                <a:r>
                  <a:rPr lang="zh-CN" altLang="en-US">
                    <a:noFill/>
                  </a:rPr>
                  <a:t> </a:t>
                </a:r>
              </a:p>
            </p:txBody>
          </p:sp>
        </mc:Fallback>
      </mc:AlternateContent>
      <p:cxnSp>
        <p:nvCxnSpPr>
          <p:cNvPr id="222" name="直接箭头连接符 221"/>
          <p:cNvCxnSpPr>
            <a:stCxn id="218" idx="0"/>
            <a:endCxn id="15" idx="2"/>
          </p:cNvCxnSpPr>
          <p:nvPr/>
        </p:nvCxnSpPr>
        <p:spPr>
          <a:xfrm flipH="1" flipV="1">
            <a:off x="4956836" y="2724838"/>
            <a:ext cx="639302" cy="613054"/>
          </a:xfrm>
          <a:prstGeom prst="straightConnector1">
            <a:avLst/>
          </a:prstGeom>
          <a:ln w="28575">
            <a:solidFill>
              <a:srgbClr val="FF993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4" name="文本框 293"/>
              <p:cNvSpPr txBox="1"/>
              <p:nvPr/>
            </p:nvSpPr>
            <p:spPr>
              <a:xfrm>
                <a:off x="6176244" y="3350753"/>
                <a:ext cx="492760"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ED7D31"/>
                              </a:solidFill>
                              <a:latin typeface="Cambria Math" panose="02040503050406030204" pitchFamily="18" charset="0"/>
                            </a:rPr>
                          </m:ctrlPr>
                        </m:sSubPr>
                        <m:e>
                          <m:r>
                            <a:rPr lang="en-US" altLang="zh-CN" b="0" i="1" smtClean="0">
                              <a:solidFill>
                                <a:srgbClr val="ED7D31"/>
                              </a:solidFill>
                              <a:latin typeface="Cambria Math" panose="02040503050406030204" pitchFamily="18" charset="0"/>
                            </a:rPr>
                            <m:t>𝑓</m:t>
                          </m:r>
                        </m:e>
                        <m:sub>
                          <m:r>
                            <a:rPr lang="en-US" altLang="zh-CN" b="0" i="1" smtClean="0">
                              <a:solidFill>
                                <a:srgbClr val="ED7D31"/>
                              </a:solidFill>
                              <a:latin typeface="Cambria Math" panose="02040503050406030204" pitchFamily="18" charset="0"/>
                            </a:rPr>
                            <m:t>𝑖𝑗</m:t>
                          </m:r>
                        </m:sub>
                      </m:sSub>
                    </m:oMath>
                  </m:oMathPara>
                </a14:m>
                <a:endParaRPr lang="zh-CN" altLang="en-US" dirty="0">
                  <a:solidFill>
                    <a:srgbClr val="ED7D31"/>
                  </a:solidFill>
                </a:endParaRPr>
              </a:p>
            </p:txBody>
          </p:sp>
        </mc:Choice>
        <mc:Fallback>
          <p:sp>
            <p:nvSpPr>
              <p:cNvPr id="294" name="文本框 293"/>
              <p:cNvSpPr txBox="1">
                <a:spLocks noRot="1" noChangeAspect="1" noMove="1" noResize="1" noEditPoints="1" noAdjustHandles="1" noChangeArrowheads="1" noChangeShapeType="1" noTextEdit="1"/>
              </p:cNvSpPr>
              <p:nvPr/>
            </p:nvSpPr>
            <p:spPr>
              <a:xfrm>
                <a:off x="6176244" y="3350753"/>
                <a:ext cx="492760" cy="391646"/>
              </a:xfrm>
              <a:prstGeom prst="rect">
                <a:avLst/>
              </a:prstGeom>
              <a:blipFill rotWithShape="0">
                <a:blip r:embed="rId4"/>
                <a:stretch>
                  <a:fillRect b="-7813"/>
                </a:stretch>
              </a:blipFill>
            </p:spPr>
            <p:txBody>
              <a:bodyPr/>
              <a:lstStyle/>
              <a:p>
                <a:r>
                  <a:rPr lang="zh-CN" altLang="en-US">
                    <a:noFill/>
                  </a:rPr>
                  <a:t> </a:t>
                </a:r>
              </a:p>
            </p:txBody>
          </p:sp>
        </mc:Fallback>
      </mc:AlternateContent>
      <p:cxnSp>
        <p:nvCxnSpPr>
          <p:cNvPr id="295" name="直接箭头连接符 294"/>
          <p:cNvCxnSpPr>
            <a:stCxn id="294" idx="0"/>
            <a:endCxn id="16" idx="2"/>
          </p:cNvCxnSpPr>
          <p:nvPr/>
        </p:nvCxnSpPr>
        <p:spPr>
          <a:xfrm flipV="1">
            <a:off x="6422624" y="2695395"/>
            <a:ext cx="470652" cy="655358"/>
          </a:xfrm>
          <a:prstGeom prst="straightConnector1">
            <a:avLst/>
          </a:prstGeom>
          <a:ln w="28575">
            <a:solidFill>
              <a:srgbClr val="FF993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2" name="文本框 301"/>
              <p:cNvSpPr txBox="1"/>
              <p:nvPr/>
            </p:nvSpPr>
            <p:spPr>
              <a:xfrm>
                <a:off x="7353767" y="3211914"/>
                <a:ext cx="4927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ED7D31"/>
                              </a:solidFill>
                              <a:latin typeface="Cambria Math" panose="02040503050406030204" pitchFamily="18" charset="0"/>
                            </a:rPr>
                          </m:ctrlPr>
                        </m:sSubPr>
                        <m:e>
                          <m:r>
                            <a:rPr lang="en-US" altLang="zh-CN" b="0" i="1" smtClean="0">
                              <a:solidFill>
                                <a:srgbClr val="ED7D31"/>
                              </a:solidFill>
                              <a:latin typeface="Cambria Math" panose="02040503050406030204" pitchFamily="18" charset="0"/>
                            </a:rPr>
                            <m:t>𝑐</m:t>
                          </m:r>
                        </m:e>
                        <m:sub>
                          <m:r>
                            <a:rPr lang="en-US" altLang="zh-CN" b="0" i="1" smtClean="0">
                              <a:solidFill>
                                <a:srgbClr val="ED7D31"/>
                              </a:solidFill>
                              <a:latin typeface="Cambria Math" panose="02040503050406030204" pitchFamily="18" charset="0"/>
                            </a:rPr>
                            <m:t>1</m:t>
                          </m:r>
                        </m:sub>
                      </m:sSub>
                    </m:oMath>
                  </m:oMathPara>
                </a14:m>
                <a:endParaRPr lang="zh-CN" altLang="en-US" dirty="0">
                  <a:solidFill>
                    <a:srgbClr val="ED7D31"/>
                  </a:solidFill>
                </a:endParaRPr>
              </a:p>
            </p:txBody>
          </p:sp>
        </mc:Choice>
        <mc:Fallback>
          <p:sp>
            <p:nvSpPr>
              <p:cNvPr id="302" name="文本框 301"/>
              <p:cNvSpPr txBox="1">
                <a:spLocks noRot="1" noChangeAspect="1" noMove="1" noResize="1" noEditPoints="1" noAdjustHandles="1" noChangeArrowheads="1" noChangeShapeType="1" noTextEdit="1"/>
              </p:cNvSpPr>
              <p:nvPr/>
            </p:nvSpPr>
            <p:spPr>
              <a:xfrm>
                <a:off x="7353767" y="3211914"/>
                <a:ext cx="492760"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4" name="文本框 303"/>
              <p:cNvSpPr txBox="1"/>
              <p:nvPr/>
            </p:nvSpPr>
            <p:spPr>
              <a:xfrm>
                <a:off x="7353767" y="4227548"/>
                <a:ext cx="4927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ED7D31"/>
                              </a:solidFill>
                              <a:latin typeface="Cambria Math" panose="02040503050406030204" pitchFamily="18" charset="0"/>
                            </a:rPr>
                          </m:ctrlPr>
                        </m:sSubPr>
                        <m:e>
                          <m:r>
                            <a:rPr lang="en-US" altLang="zh-CN" b="0" i="1" smtClean="0">
                              <a:solidFill>
                                <a:srgbClr val="ED7D31"/>
                              </a:solidFill>
                              <a:latin typeface="Cambria Math" panose="02040503050406030204" pitchFamily="18" charset="0"/>
                            </a:rPr>
                            <m:t>𝑐</m:t>
                          </m:r>
                        </m:e>
                        <m:sub>
                          <m:r>
                            <a:rPr lang="en-US" altLang="zh-CN" b="0" i="1" smtClean="0">
                              <a:solidFill>
                                <a:srgbClr val="ED7D31"/>
                              </a:solidFill>
                              <a:latin typeface="Cambria Math" panose="02040503050406030204" pitchFamily="18" charset="0"/>
                            </a:rPr>
                            <m:t>2</m:t>
                          </m:r>
                        </m:sub>
                      </m:sSub>
                    </m:oMath>
                  </m:oMathPara>
                </a14:m>
                <a:endParaRPr lang="zh-CN" altLang="en-US" dirty="0">
                  <a:solidFill>
                    <a:srgbClr val="ED7D31"/>
                  </a:solidFill>
                </a:endParaRPr>
              </a:p>
            </p:txBody>
          </p:sp>
        </mc:Choice>
        <mc:Fallback>
          <p:sp>
            <p:nvSpPr>
              <p:cNvPr id="304" name="文本框 303"/>
              <p:cNvSpPr txBox="1">
                <a:spLocks noRot="1" noChangeAspect="1" noMove="1" noResize="1" noEditPoints="1" noAdjustHandles="1" noChangeArrowheads="1" noChangeShapeType="1" noTextEdit="1"/>
              </p:cNvSpPr>
              <p:nvPr/>
            </p:nvSpPr>
            <p:spPr>
              <a:xfrm>
                <a:off x="7353767" y="4227548"/>
                <a:ext cx="492760"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5" name="文本框 304"/>
              <p:cNvSpPr txBox="1"/>
              <p:nvPr/>
            </p:nvSpPr>
            <p:spPr>
              <a:xfrm>
                <a:off x="7403063" y="5314053"/>
                <a:ext cx="4927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ED7D31"/>
                              </a:solidFill>
                              <a:latin typeface="Cambria Math" panose="02040503050406030204" pitchFamily="18" charset="0"/>
                            </a:rPr>
                          </m:ctrlPr>
                        </m:sSubPr>
                        <m:e>
                          <m:r>
                            <a:rPr lang="en-US" altLang="zh-CN" b="0" i="1" smtClean="0">
                              <a:solidFill>
                                <a:srgbClr val="ED7D31"/>
                              </a:solidFill>
                              <a:latin typeface="Cambria Math" panose="02040503050406030204" pitchFamily="18" charset="0"/>
                            </a:rPr>
                            <m:t>𝑐</m:t>
                          </m:r>
                        </m:e>
                        <m:sub>
                          <m:r>
                            <a:rPr lang="en-US" altLang="zh-CN" b="0" i="1" smtClean="0">
                              <a:solidFill>
                                <a:srgbClr val="ED7D31"/>
                              </a:solidFill>
                              <a:latin typeface="Cambria Math" panose="02040503050406030204" pitchFamily="18" charset="0"/>
                            </a:rPr>
                            <m:t>3</m:t>
                          </m:r>
                        </m:sub>
                      </m:sSub>
                    </m:oMath>
                  </m:oMathPara>
                </a14:m>
                <a:endParaRPr lang="zh-CN" altLang="en-US" dirty="0">
                  <a:solidFill>
                    <a:srgbClr val="ED7D31"/>
                  </a:solidFill>
                </a:endParaRPr>
              </a:p>
            </p:txBody>
          </p:sp>
        </mc:Choice>
        <mc:Fallback>
          <p:sp>
            <p:nvSpPr>
              <p:cNvPr id="305" name="文本框 304"/>
              <p:cNvSpPr txBox="1">
                <a:spLocks noRot="1" noChangeAspect="1" noMove="1" noResize="1" noEditPoints="1" noAdjustHandles="1" noChangeArrowheads="1" noChangeShapeType="1" noTextEdit="1"/>
              </p:cNvSpPr>
              <p:nvPr/>
            </p:nvSpPr>
            <p:spPr>
              <a:xfrm>
                <a:off x="7403063" y="5314053"/>
                <a:ext cx="492760" cy="369332"/>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6" name="文本框 305"/>
              <p:cNvSpPr txBox="1"/>
              <p:nvPr/>
            </p:nvSpPr>
            <p:spPr>
              <a:xfrm>
                <a:off x="4223749" y="3224778"/>
                <a:ext cx="4927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ED7D31"/>
                              </a:solidFill>
                              <a:latin typeface="Cambria Math" panose="02040503050406030204" pitchFamily="18" charset="0"/>
                            </a:rPr>
                          </m:ctrlPr>
                        </m:sSubPr>
                        <m:e>
                          <m:r>
                            <a:rPr lang="en-US" altLang="zh-CN" b="0" i="1" smtClean="0">
                              <a:solidFill>
                                <a:srgbClr val="ED7D31"/>
                              </a:solidFill>
                              <a:latin typeface="Cambria Math" panose="02040503050406030204" pitchFamily="18" charset="0"/>
                            </a:rPr>
                            <m:t>𝑢</m:t>
                          </m:r>
                        </m:e>
                        <m:sub>
                          <m:r>
                            <a:rPr lang="en-US" altLang="zh-CN" b="0" i="1" smtClean="0">
                              <a:solidFill>
                                <a:srgbClr val="ED7D31"/>
                              </a:solidFill>
                              <a:latin typeface="Cambria Math" panose="02040503050406030204" pitchFamily="18" charset="0"/>
                            </a:rPr>
                            <m:t>1</m:t>
                          </m:r>
                        </m:sub>
                      </m:sSub>
                    </m:oMath>
                  </m:oMathPara>
                </a14:m>
                <a:endParaRPr lang="zh-CN" altLang="en-US" dirty="0">
                  <a:solidFill>
                    <a:srgbClr val="ED7D31"/>
                  </a:solidFill>
                </a:endParaRPr>
              </a:p>
            </p:txBody>
          </p:sp>
        </mc:Choice>
        <mc:Fallback>
          <p:sp>
            <p:nvSpPr>
              <p:cNvPr id="306" name="文本框 305"/>
              <p:cNvSpPr txBox="1">
                <a:spLocks noRot="1" noChangeAspect="1" noMove="1" noResize="1" noEditPoints="1" noAdjustHandles="1" noChangeArrowheads="1" noChangeShapeType="1" noTextEdit="1"/>
              </p:cNvSpPr>
              <p:nvPr/>
            </p:nvSpPr>
            <p:spPr>
              <a:xfrm>
                <a:off x="4223749" y="3224778"/>
                <a:ext cx="492760" cy="369332"/>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7" name="文本框 306"/>
              <p:cNvSpPr txBox="1"/>
              <p:nvPr/>
            </p:nvSpPr>
            <p:spPr>
              <a:xfrm>
                <a:off x="4236288" y="4113968"/>
                <a:ext cx="4927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ED7D31"/>
                              </a:solidFill>
                              <a:latin typeface="Cambria Math" panose="02040503050406030204" pitchFamily="18" charset="0"/>
                            </a:rPr>
                          </m:ctrlPr>
                        </m:sSubPr>
                        <m:e>
                          <m:r>
                            <a:rPr lang="en-US" altLang="zh-CN" b="0" i="1" smtClean="0">
                              <a:solidFill>
                                <a:srgbClr val="ED7D31"/>
                              </a:solidFill>
                              <a:latin typeface="Cambria Math" panose="02040503050406030204" pitchFamily="18" charset="0"/>
                            </a:rPr>
                            <m:t>𝑢</m:t>
                          </m:r>
                        </m:e>
                        <m:sub>
                          <m:r>
                            <a:rPr lang="en-US" altLang="zh-CN" b="0" i="1" smtClean="0">
                              <a:solidFill>
                                <a:srgbClr val="ED7D31"/>
                              </a:solidFill>
                              <a:latin typeface="Cambria Math" panose="02040503050406030204" pitchFamily="18" charset="0"/>
                            </a:rPr>
                            <m:t>2</m:t>
                          </m:r>
                        </m:sub>
                      </m:sSub>
                    </m:oMath>
                  </m:oMathPara>
                </a14:m>
                <a:endParaRPr lang="zh-CN" altLang="en-US" dirty="0">
                  <a:solidFill>
                    <a:srgbClr val="ED7D31"/>
                  </a:solidFill>
                </a:endParaRPr>
              </a:p>
            </p:txBody>
          </p:sp>
        </mc:Choice>
        <mc:Fallback>
          <p:sp>
            <p:nvSpPr>
              <p:cNvPr id="307" name="文本框 306"/>
              <p:cNvSpPr txBox="1">
                <a:spLocks noRot="1" noChangeAspect="1" noMove="1" noResize="1" noEditPoints="1" noAdjustHandles="1" noChangeArrowheads="1" noChangeShapeType="1" noTextEdit="1"/>
              </p:cNvSpPr>
              <p:nvPr/>
            </p:nvSpPr>
            <p:spPr>
              <a:xfrm>
                <a:off x="4236288" y="4113968"/>
                <a:ext cx="492760" cy="369332"/>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8" name="文本框 307"/>
              <p:cNvSpPr txBox="1"/>
              <p:nvPr/>
            </p:nvSpPr>
            <p:spPr>
              <a:xfrm>
                <a:off x="4227651" y="4944721"/>
                <a:ext cx="4927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ED7D31"/>
                              </a:solidFill>
                              <a:latin typeface="Cambria Math" panose="02040503050406030204" pitchFamily="18" charset="0"/>
                            </a:rPr>
                          </m:ctrlPr>
                        </m:sSubPr>
                        <m:e>
                          <m:r>
                            <a:rPr lang="en-US" altLang="zh-CN" b="0" i="1" smtClean="0">
                              <a:solidFill>
                                <a:srgbClr val="ED7D31"/>
                              </a:solidFill>
                              <a:latin typeface="Cambria Math" panose="02040503050406030204" pitchFamily="18" charset="0"/>
                            </a:rPr>
                            <m:t>𝑢</m:t>
                          </m:r>
                        </m:e>
                        <m:sub>
                          <m:r>
                            <a:rPr lang="en-US" altLang="zh-CN" b="0" i="1" smtClean="0">
                              <a:solidFill>
                                <a:srgbClr val="ED7D31"/>
                              </a:solidFill>
                              <a:latin typeface="Cambria Math" panose="02040503050406030204" pitchFamily="18" charset="0"/>
                            </a:rPr>
                            <m:t>3</m:t>
                          </m:r>
                        </m:sub>
                      </m:sSub>
                    </m:oMath>
                  </m:oMathPara>
                </a14:m>
                <a:endParaRPr lang="zh-CN" altLang="en-US" dirty="0">
                  <a:solidFill>
                    <a:srgbClr val="ED7D31"/>
                  </a:solidFill>
                </a:endParaRPr>
              </a:p>
            </p:txBody>
          </p:sp>
        </mc:Choice>
        <mc:Fallback>
          <p:sp>
            <p:nvSpPr>
              <p:cNvPr id="308" name="文本框 307"/>
              <p:cNvSpPr txBox="1">
                <a:spLocks noRot="1" noChangeAspect="1" noMove="1" noResize="1" noEditPoints="1" noAdjustHandles="1" noChangeArrowheads="1" noChangeShapeType="1" noTextEdit="1"/>
              </p:cNvSpPr>
              <p:nvPr/>
            </p:nvSpPr>
            <p:spPr>
              <a:xfrm>
                <a:off x="4227651" y="4944721"/>
                <a:ext cx="492760"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0" name="文本框 309"/>
              <p:cNvSpPr txBox="1"/>
              <p:nvPr/>
            </p:nvSpPr>
            <p:spPr>
              <a:xfrm>
                <a:off x="8024975" y="388810"/>
                <a:ext cx="4264493" cy="1116781"/>
              </a:xfrm>
              <a:prstGeom prst="rect">
                <a:avLst/>
              </a:prstGeom>
              <a:noFill/>
            </p:spPr>
            <p:txBody>
              <a:bodyPr wrap="square" rtlCol="0">
                <a:spAutoFit/>
              </a:bodyPr>
              <a:lstStyle/>
              <a:p>
                <a:r>
                  <a:rPr lang="en-US" altLang="zh-CN" sz="3200" dirty="0" smtClean="0">
                    <a:solidFill>
                      <a:schemeClr val="tx1"/>
                    </a:solidFill>
                  </a:rPr>
                  <a:t>Input: </a:t>
                </a:r>
                <a14:m>
                  <m:oMath xmlns:m="http://schemas.openxmlformats.org/officeDocument/2006/math">
                    <m:sSub>
                      <m:sSubPr>
                        <m:ctrlPr>
                          <a:rPr lang="en-US" altLang="zh-CN" sz="3200" i="1">
                            <a:solidFill>
                              <a:schemeClr val="tx1"/>
                            </a:solidFill>
                            <a:latin typeface="Cambria Math" panose="02040503050406030204" pitchFamily="18" charset="0"/>
                          </a:rPr>
                        </m:ctrlPr>
                      </m:sSubPr>
                      <m:e>
                        <m:r>
                          <a:rPr lang="en-US" altLang="zh-CN" sz="3200" i="1">
                            <a:solidFill>
                              <a:schemeClr val="tx1"/>
                            </a:solidFill>
                            <a:latin typeface="Cambria Math" panose="02040503050406030204" pitchFamily="18" charset="0"/>
                          </a:rPr>
                          <m:t>𝑢</m:t>
                        </m:r>
                      </m:e>
                      <m:sub>
                        <m:r>
                          <a:rPr lang="en-US" altLang="zh-CN" sz="3200" b="0" i="1" smtClean="0">
                            <a:solidFill>
                              <a:schemeClr val="tx1"/>
                            </a:solidFill>
                            <a:latin typeface="Cambria Math" panose="02040503050406030204" pitchFamily="18" charset="0"/>
                          </a:rPr>
                          <m:t>𝑖</m:t>
                        </m:r>
                      </m:sub>
                    </m:sSub>
                  </m:oMath>
                </a14:m>
                <a:endParaRPr lang="en-US" altLang="zh-CN" sz="3200" dirty="0" smtClean="0">
                  <a:solidFill>
                    <a:schemeClr val="tx1"/>
                  </a:solidFill>
                </a:endParaRPr>
              </a:p>
              <a:p>
                <a:r>
                  <a:rPr lang="en-US" altLang="zh-CN" sz="3200" dirty="0" smtClean="0">
                    <a:solidFill>
                      <a:schemeClr val="tx1"/>
                    </a:solidFill>
                  </a:rPr>
                  <a:t>Output: </a:t>
                </a:r>
                <a14:m>
                  <m:oMath xmlns:m="http://schemas.openxmlformats.org/officeDocument/2006/math">
                    <m:sSub>
                      <m:sSubPr>
                        <m:ctrlPr>
                          <a:rPr lang="en-US" altLang="zh-CN" sz="3200" i="1">
                            <a:solidFill>
                              <a:schemeClr val="tx1"/>
                            </a:solidFill>
                            <a:latin typeface="Cambria Math" panose="02040503050406030204" pitchFamily="18" charset="0"/>
                          </a:rPr>
                        </m:ctrlPr>
                      </m:sSubPr>
                      <m:e>
                        <m:r>
                          <a:rPr lang="en-US" altLang="zh-CN" sz="3200" i="1">
                            <a:solidFill>
                              <a:schemeClr val="tx1"/>
                            </a:solidFill>
                            <a:latin typeface="Cambria Math" panose="02040503050406030204" pitchFamily="18" charset="0"/>
                          </a:rPr>
                          <m:t>𝑓</m:t>
                        </m:r>
                      </m:e>
                      <m:sub>
                        <m:r>
                          <a:rPr lang="en-US" altLang="zh-CN" sz="3200" i="1">
                            <a:solidFill>
                              <a:schemeClr val="tx1"/>
                            </a:solidFill>
                            <a:latin typeface="Cambria Math" panose="02040503050406030204" pitchFamily="18" charset="0"/>
                          </a:rPr>
                          <m:t>𝑖𝑗</m:t>
                        </m:r>
                      </m:sub>
                    </m:sSub>
                  </m:oMath>
                </a14:m>
                <a:endParaRPr lang="zh-CN" altLang="en-US" dirty="0"/>
              </a:p>
            </p:txBody>
          </p:sp>
        </mc:Choice>
        <mc:Fallback xmlns="">
          <p:sp>
            <p:nvSpPr>
              <p:cNvPr id="310" name="文本框 309"/>
              <p:cNvSpPr txBox="1">
                <a:spLocks noRot="1" noChangeAspect="1" noMove="1" noResize="1" noEditPoints="1" noAdjustHandles="1" noChangeArrowheads="1" noChangeShapeType="1" noTextEdit="1"/>
              </p:cNvSpPr>
              <p:nvPr/>
            </p:nvSpPr>
            <p:spPr>
              <a:xfrm>
                <a:off x="8024975" y="388810"/>
                <a:ext cx="4264493" cy="1116781"/>
              </a:xfrm>
              <a:prstGeom prst="rect">
                <a:avLst/>
              </a:prstGeom>
              <a:blipFill rotWithShape="0">
                <a:blip r:embed="rId11"/>
                <a:stretch>
                  <a:fillRect l="-3571" t="-6557" b="-14208"/>
                </a:stretch>
              </a:blipFill>
            </p:spPr>
            <p:txBody>
              <a:bodyPr/>
              <a:lstStyle/>
              <a:p>
                <a:r>
                  <a:rPr lang="zh-CN" altLang="en-US">
                    <a:noFill/>
                  </a:rPr>
                  <a:t> </a:t>
                </a:r>
              </a:p>
            </p:txBody>
          </p:sp>
        </mc:Fallback>
      </mc:AlternateContent>
      <p:cxnSp>
        <p:nvCxnSpPr>
          <p:cNvPr id="48" name="曲线连接符 47"/>
          <p:cNvCxnSpPr>
            <a:stCxn id="11" idx="2"/>
            <a:endCxn id="31" idx="2"/>
          </p:cNvCxnSpPr>
          <p:nvPr/>
        </p:nvCxnSpPr>
        <p:spPr>
          <a:xfrm rot="16200000" flipH="1">
            <a:off x="3114089" y="2151748"/>
            <a:ext cx="896986" cy="2138264"/>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11" idx="2"/>
            <a:endCxn id="36" idx="2"/>
          </p:cNvCxnSpPr>
          <p:nvPr/>
        </p:nvCxnSpPr>
        <p:spPr>
          <a:xfrm rot="16200000" flipH="1">
            <a:off x="2259233" y="3006603"/>
            <a:ext cx="2605489" cy="2137055"/>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11" idx="2"/>
            <a:endCxn id="33" idx="2"/>
          </p:cNvCxnSpPr>
          <p:nvPr/>
        </p:nvCxnSpPr>
        <p:spPr>
          <a:xfrm rot="16200000" flipH="1">
            <a:off x="2669094" y="2596742"/>
            <a:ext cx="1785767" cy="2137055"/>
          </a:xfrm>
          <a:prstGeom prst="curvedConnector2">
            <a:avLst/>
          </a:prstGeom>
          <a:ln w="38100">
            <a:solidFill>
              <a:srgbClr val="FF993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97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研究工作进展</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理论分析</a:t>
            </a:r>
            <a:endParaRPr lang="zh-CN" altLang="en-US" dirty="0"/>
          </a:p>
        </p:txBody>
      </p:sp>
      <p:sp>
        <p:nvSpPr>
          <p:cNvPr id="2" name="内容占位符 1"/>
          <p:cNvSpPr>
            <a:spLocks noGrp="1"/>
          </p:cNvSpPr>
          <p:nvPr>
            <p:ph idx="1"/>
          </p:nvPr>
        </p:nvSpPr>
        <p:spPr/>
        <p:txBody>
          <a:bodyPr/>
          <a:lstStyle/>
          <a:p>
            <a:r>
              <a:rPr lang="en-US" altLang="zh-CN" dirty="0" smtClean="0"/>
              <a:t>Preference model</a:t>
            </a:r>
          </a:p>
          <a:p>
            <a:pPr marL="457200" lvl="1" indent="0">
              <a:buNone/>
            </a:pP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303226" y="5514447"/>
            <a:ext cx="1002687" cy="25349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010000</a:t>
            </a:r>
            <a:endParaRPr lang="zh-CN" altLang="en-US" dirty="0">
              <a:solidFill>
                <a:schemeClr val="tx1"/>
              </a:solidFill>
            </a:endParaRPr>
          </a:p>
        </p:txBody>
      </p:sp>
      <p:sp>
        <p:nvSpPr>
          <p:cNvPr id="48" name="矩形 47"/>
          <p:cNvSpPr/>
          <p:nvPr/>
        </p:nvSpPr>
        <p:spPr>
          <a:xfrm>
            <a:off x="2529560" y="5514447"/>
            <a:ext cx="1002687" cy="25349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0010</a:t>
            </a:r>
            <a:endParaRPr lang="zh-CN" altLang="en-US" dirty="0">
              <a:solidFill>
                <a:schemeClr val="tx1"/>
              </a:solidFill>
            </a:endParaRPr>
          </a:p>
        </p:txBody>
      </p:sp>
      <p:sp>
        <p:nvSpPr>
          <p:cNvPr id="49" name="矩形 48"/>
          <p:cNvSpPr/>
          <p:nvPr/>
        </p:nvSpPr>
        <p:spPr>
          <a:xfrm>
            <a:off x="3750561" y="5514447"/>
            <a:ext cx="1002687" cy="25349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10000</a:t>
            </a:r>
            <a:endParaRPr lang="zh-CN" altLang="en-US" dirty="0">
              <a:solidFill>
                <a:schemeClr val="tx1"/>
              </a:solidFill>
            </a:endParaRPr>
          </a:p>
        </p:txBody>
      </p:sp>
      <p:sp>
        <p:nvSpPr>
          <p:cNvPr id="51" name="矩形 50"/>
          <p:cNvSpPr/>
          <p:nvPr/>
        </p:nvSpPr>
        <p:spPr>
          <a:xfrm>
            <a:off x="4971562" y="5514447"/>
            <a:ext cx="1002687" cy="25349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0001</a:t>
            </a:r>
            <a:endParaRPr lang="zh-CN" altLang="en-US" dirty="0">
              <a:solidFill>
                <a:schemeClr val="tx1"/>
              </a:solidFill>
            </a:endParaRPr>
          </a:p>
        </p:txBody>
      </p:sp>
      <p:sp>
        <p:nvSpPr>
          <p:cNvPr id="52" name="矩形 51"/>
          <p:cNvSpPr/>
          <p:nvPr/>
        </p:nvSpPr>
        <p:spPr>
          <a:xfrm>
            <a:off x="7730968" y="5510697"/>
            <a:ext cx="1002687" cy="25349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010</a:t>
            </a:r>
            <a:endParaRPr lang="zh-CN" altLang="en-US" dirty="0">
              <a:solidFill>
                <a:schemeClr val="tx1"/>
              </a:solidFill>
            </a:endParaRPr>
          </a:p>
        </p:txBody>
      </p:sp>
      <p:sp>
        <p:nvSpPr>
          <p:cNvPr id="53" name="矩形 52"/>
          <p:cNvSpPr/>
          <p:nvPr/>
        </p:nvSpPr>
        <p:spPr>
          <a:xfrm>
            <a:off x="8957302" y="5514447"/>
            <a:ext cx="1002687" cy="25349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0010</a:t>
            </a:r>
            <a:endParaRPr lang="zh-CN" altLang="en-US" dirty="0">
              <a:solidFill>
                <a:schemeClr val="tx1"/>
              </a:solidFill>
            </a:endParaRPr>
          </a:p>
        </p:txBody>
      </p:sp>
      <p:sp>
        <p:nvSpPr>
          <p:cNvPr id="54" name="矩形 53"/>
          <p:cNvSpPr/>
          <p:nvPr/>
        </p:nvSpPr>
        <p:spPr>
          <a:xfrm>
            <a:off x="10178303" y="5510697"/>
            <a:ext cx="1002687" cy="25349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00001</a:t>
            </a:r>
            <a:endParaRPr lang="zh-CN" altLang="en-US" dirty="0">
              <a:solidFill>
                <a:schemeClr val="tx1"/>
              </a:solidFill>
            </a:endParaRPr>
          </a:p>
        </p:txBody>
      </p:sp>
      <p:sp>
        <p:nvSpPr>
          <p:cNvPr id="5" name="文本框 4"/>
          <p:cNvSpPr txBox="1"/>
          <p:nvPr/>
        </p:nvSpPr>
        <p:spPr>
          <a:xfrm>
            <a:off x="2892168" y="5853797"/>
            <a:ext cx="1855545" cy="646331"/>
          </a:xfrm>
          <a:prstGeom prst="rect">
            <a:avLst/>
          </a:prstGeom>
          <a:noFill/>
        </p:spPr>
        <p:txBody>
          <a:bodyPr wrap="square" rtlCol="0">
            <a:spAutoFit/>
          </a:bodyPr>
          <a:lstStyle/>
          <a:p>
            <a:r>
              <a:rPr lang="en-US" altLang="zh-CN" dirty="0" smtClean="0"/>
              <a:t>Input feature: user field </a:t>
            </a:r>
            <a:endParaRPr lang="zh-CN" altLang="en-US" dirty="0"/>
          </a:p>
        </p:txBody>
      </p:sp>
      <p:sp>
        <p:nvSpPr>
          <p:cNvPr id="55" name="文本框 54"/>
          <p:cNvSpPr txBox="1"/>
          <p:nvPr/>
        </p:nvSpPr>
        <p:spPr>
          <a:xfrm>
            <a:off x="8625561" y="5832592"/>
            <a:ext cx="1855545" cy="646331"/>
          </a:xfrm>
          <a:prstGeom prst="rect">
            <a:avLst/>
          </a:prstGeom>
          <a:noFill/>
        </p:spPr>
        <p:txBody>
          <a:bodyPr wrap="square" rtlCol="0">
            <a:spAutoFit/>
          </a:bodyPr>
          <a:lstStyle/>
          <a:p>
            <a:r>
              <a:rPr lang="en-US" altLang="zh-CN" dirty="0" smtClean="0"/>
              <a:t>Input feature: CDN field </a:t>
            </a:r>
            <a:endParaRPr lang="zh-CN" altLang="en-US" dirty="0"/>
          </a:p>
        </p:txBody>
      </p:sp>
      <p:sp>
        <p:nvSpPr>
          <p:cNvPr id="56" name="矩形 55"/>
          <p:cNvSpPr/>
          <p:nvPr/>
        </p:nvSpPr>
        <p:spPr>
          <a:xfrm rot="5400000">
            <a:off x="1102610" y="4785751"/>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7" name="矩形 56"/>
          <p:cNvSpPr/>
          <p:nvPr/>
        </p:nvSpPr>
        <p:spPr>
          <a:xfrm rot="5400000">
            <a:off x="2578825" y="4785751"/>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8" name="矩形 57"/>
          <p:cNvSpPr/>
          <p:nvPr/>
        </p:nvSpPr>
        <p:spPr>
          <a:xfrm rot="5400000">
            <a:off x="3509182" y="4785751"/>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9" name="矩形 58"/>
          <p:cNvSpPr/>
          <p:nvPr/>
        </p:nvSpPr>
        <p:spPr>
          <a:xfrm rot="5400000">
            <a:off x="5114408" y="4785751"/>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0" name="矩形 59"/>
          <p:cNvSpPr/>
          <p:nvPr/>
        </p:nvSpPr>
        <p:spPr>
          <a:xfrm rot="5400000">
            <a:off x="7730968" y="4782001"/>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矩形 60"/>
          <p:cNvSpPr/>
          <p:nvPr/>
        </p:nvSpPr>
        <p:spPr>
          <a:xfrm rot="5400000">
            <a:off x="9022351" y="4782002"/>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2" name="矩形 61"/>
          <p:cNvSpPr/>
          <p:nvPr/>
        </p:nvSpPr>
        <p:spPr>
          <a:xfrm rot="5400000">
            <a:off x="10351432" y="4782000"/>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 name="文本框 5"/>
          <p:cNvSpPr txBox="1"/>
          <p:nvPr/>
        </p:nvSpPr>
        <p:spPr>
          <a:xfrm>
            <a:off x="100092" y="4572000"/>
            <a:ext cx="1382385" cy="646331"/>
          </a:xfrm>
          <a:prstGeom prst="rect">
            <a:avLst/>
          </a:prstGeom>
          <a:noFill/>
        </p:spPr>
        <p:txBody>
          <a:bodyPr wrap="square" rtlCol="0">
            <a:spAutoFit/>
          </a:bodyPr>
          <a:lstStyle/>
          <a:p>
            <a:r>
              <a:rPr lang="en-US" altLang="zh-CN" dirty="0" smtClean="0"/>
              <a:t>Embedding vector</a:t>
            </a:r>
            <a:endParaRPr lang="zh-CN" altLang="en-US" dirty="0"/>
          </a:p>
        </p:txBody>
      </p:sp>
      <p:sp>
        <p:nvSpPr>
          <p:cNvPr id="63" name="矩形 62"/>
          <p:cNvSpPr/>
          <p:nvPr/>
        </p:nvSpPr>
        <p:spPr>
          <a:xfrm>
            <a:off x="3363062" y="3606045"/>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4" name="矩形 63"/>
          <p:cNvSpPr/>
          <p:nvPr/>
        </p:nvSpPr>
        <p:spPr>
          <a:xfrm>
            <a:off x="2355549" y="3606045"/>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5" name="矩形 64"/>
          <p:cNvSpPr/>
          <p:nvPr/>
        </p:nvSpPr>
        <p:spPr>
          <a:xfrm>
            <a:off x="5368338" y="3604982"/>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6" name="矩形 65"/>
          <p:cNvSpPr/>
          <p:nvPr/>
        </p:nvSpPr>
        <p:spPr>
          <a:xfrm>
            <a:off x="4365651" y="3606045"/>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7" name="矩形 66"/>
          <p:cNvSpPr/>
          <p:nvPr/>
        </p:nvSpPr>
        <p:spPr>
          <a:xfrm>
            <a:off x="8503190" y="3601788"/>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矩形 67"/>
          <p:cNvSpPr/>
          <p:nvPr/>
        </p:nvSpPr>
        <p:spPr>
          <a:xfrm>
            <a:off x="7500503" y="3601622"/>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矩形 68"/>
          <p:cNvSpPr/>
          <p:nvPr/>
        </p:nvSpPr>
        <p:spPr>
          <a:xfrm>
            <a:off x="9505877" y="3599368"/>
            <a:ext cx="1002687" cy="1848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1" name="矩形 70"/>
          <p:cNvSpPr/>
          <p:nvPr/>
        </p:nvSpPr>
        <p:spPr>
          <a:xfrm>
            <a:off x="6057053" y="2282152"/>
            <a:ext cx="1673915" cy="5413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FFM</a:t>
            </a:r>
            <a:endParaRPr lang="zh-CN" altLang="en-US" dirty="0">
              <a:solidFill>
                <a:schemeClr val="tx1"/>
              </a:solidFill>
            </a:endParaRPr>
          </a:p>
        </p:txBody>
      </p:sp>
      <p:cxnSp>
        <p:nvCxnSpPr>
          <p:cNvPr id="8" name="直接箭头连接符 7"/>
          <p:cNvCxnSpPr>
            <a:stCxn id="64" idx="0"/>
            <a:endCxn id="71" idx="2"/>
          </p:cNvCxnSpPr>
          <p:nvPr/>
        </p:nvCxnSpPr>
        <p:spPr>
          <a:xfrm flipV="1">
            <a:off x="2856893" y="2823466"/>
            <a:ext cx="4037118" cy="7825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3" idx="0"/>
            <a:endCxn id="71" idx="2"/>
          </p:cNvCxnSpPr>
          <p:nvPr/>
        </p:nvCxnSpPr>
        <p:spPr>
          <a:xfrm flipV="1">
            <a:off x="3864406" y="2823466"/>
            <a:ext cx="3029605" cy="7825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66" idx="0"/>
            <a:endCxn id="71" idx="2"/>
          </p:cNvCxnSpPr>
          <p:nvPr/>
        </p:nvCxnSpPr>
        <p:spPr>
          <a:xfrm flipV="1">
            <a:off x="4866995" y="2823466"/>
            <a:ext cx="2027016" cy="7825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5" idx="0"/>
            <a:endCxn id="71" idx="2"/>
          </p:cNvCxnSpPr>
          <p:nvPr/>
        </p:nvCxnSpPr>
        <p:spPr>
          <a:xfrm flipV="1">
            <a:off x="5869682" y="2823466"/>
            <a:ext cx="1024329" cy="7815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68" idx="0"/>
            <a:endCxn id="71" idx="2"/>
          </p:cNvCxnSpPr>
          <p:nvPr/>
        </p:nvCxnSpPr>
        <p:spPr>
          <a:xfrm flipH="1" flipV="1">
            <a:off x="6894011" y="2823466"/>
            <a:ext cx="1107836" cy="7781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67" idx="0"/>
            <a:endCxn id="71" idx="2"/>
          </p:cNvCxnSpPr>
          <p:nvPr/>
        </p:nvCxnSpPr>
        <p:spPr>
          <a:xfrm flipH="1" flipV="1">
            <a:off x="6894011" y="2823466"/>
            <a:ext cx="2110523" cy="7783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9" idx="0"/>
            <a:endCxn id="71" idx="2"/>
          </p:cNvCxnSpPr>
          <p:nvPr/>
        </p:nvCxnSpPr>
        <p:spPr>
          <a:xfrm flipH="1" flipV="1">
            <a:off x="6894011" y="2823466"/>
            <a:ext cx="3113210" cy="7759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6" idx="1"/>
            <a:endCxn id="64" idx="2"/>
          </p:cNvCxnSpPr>
          <p:nvPr/>
        </p:nvCxnSpPr>
        <p:spPr>
          <a:xfrm flipV="1">
            <a:off x="1603954" y="3790877"/>
            <a:ext cx="1252939" cy="5859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7" idx="1"/>
            <a:endCxn id="63" idx="2"/>
          </p:cNvCxnSpPr>
          <p:nvPr/>
        </p:nvCxnSpPr>
        <p:spPr>
          <a:xfrm flipV="1">
            <a:off x="3080169" y="3790877"/>
            <a:ext cx="784237" cy="5859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58" idx="1"/>
            <a:endCxn id="66" idx="2"/>
          </p:cNvCxnSpPr>
          <p:nvPr/>
        </p:nvCxnSpPr>
        <p:spPr>
          <a:xfrm flipV="1">
            <a:off x="4010526" y="3790877"/>
            <a:ext cx="856469" cy="5859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59" idx="1"/>
            <a:endCxn id="65" idx="2"/>
          </p:cNvCxnSpPr>
          <p:nvPr/>
        </p:nvCxnSpPr>
        <p:spPr>
          <a:xfrm flipV="1">
            <a:off x="5615752" y="3789814"/>
            <a:ext cx="253930" cy="5870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0" idx="1"/>
            <a:endCxn id="68" idx="2"/>
          </p:cNvCxnSpPr>
          <p:nvPr/>
        </p:nvCxnSpPr>
        <p:spPr>
          <a:xfrm flipH="1" flipV="1">
            <a:off x="8001847" y="3786454"/>
            <a:ext cx="230465" cy="5866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1" idx="1"/>
            <a:endCxn id="67" idx="2"/>
          </p:cNvCxnSpPr>
          <p:nvPr/>
        </p:nvCxnSpPr>
        <p:spPr>
          <a:xfrm flipH="1" flipV="1">
            <a:off x="9004534" y="3786620"/>
            <a:ext cx="519161" cy="5864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2" idx="1"/>
            <a:endCxn id="69" idx="2"/>
          </p:cNvCxnSpPr>
          <p:nvPr/>
        </p:nvCxnSpPr>
        <p:spPr>
          <a:xfrm flipH="1" flipV="1">
            <a:off x="10007221" y="3784200"/>
            <a:ext cx="845555" cy="588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1604109" y="3296918"/>
            <a:ext cx="769258" cy="646331"/>
          </a:xfrm>
          <a:prstGeom prst="rect">
            <a:avLst/>
          </a:prstGeom>
          <a:noFill/>
        </p:spPr>
        <p:txBody>
          <a:bodyPr wrap="square" rtlCol="0">
            <a:spAutoFit/>
          </a:bodyPr>
          <a:lstStyle/>
          <a:p>
            <a:r>
              <a:rPr lang="en-US" altLang="zh-CN" dirty="0" smtClean="0"/>
              <a:t>User field</a:t>
            </a:r>
            <a:endParaRPr lang="zh-CN" altLang="en-US" dirty="0"/>
          </a:p>
        </p:txBody>
      </p:sp>
      <p:sp>
        <p:nvSpPr>
          <p:cNvPr id="106" name="文本框 105"/>
          <p:cNvSpPr txBox="1"/>
          <p:nvPr/>
        </p:nvSpPr>
        <p:spPr>
          <a:xfrm>
            <a:off x="10698150" y="3002932"/>
            <a:ext cx="769258" cy="646331"/>
          </a:xfrm>
          <a:prstGeom prst="rect">
            <a:avLst/>
          </a:prstGeom>
          <a:noFill/>
        </p:spPr>
        <p:txBody>
          <a:bodyPr wrap="square" rtlCol="0">
            <a:spAutoFit/>
          </a:bodyPr>
          <a:lstStyle/>
          <a:p>
            <a:r>
              <a:rPr lang="en-US" altLang="zh-CN" dirty="0" smtClean="0"/>
              <a:t>CDN field</a:t>
            </a:r>
            <a:endParaRPr lang="zh-CN" altLang="en-US" dirty="0"/>
          </a:p>
        </p:txBody>
      </p:sp>
    </p:spTree>
    <p:extLst>
      <p:ext uri="{BB962C8B-B14F-4D97-AF65-F5344CB8AC3E}">
        <p14:creationId xmlns:p14="http://schemas.microsoft.com/office/powerpoint/2010/main" val="2990194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研究进度规划</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9" name="表格 8"/>
          <p:cNvGraphicFramePr>
            <a:graphicFrameLocks noGrp="1"/>
          </p:cNvGraphicFramePr>
          <p:nvPr>
            <p:extLst>
              <p:ext uri="{D42A27DB-BD31-4B8C-83A1-F6EECF244321}">
                <p14:modId xmlns:p14="http://schemas.microsoft.com/office/powerpoint/2010/main" val="2567546257"/>
              </p:ext>
            </p:extLst>
          </p:nvPr>
        </p:nvGraphicFramePr>
        <p:xfrm>
          <a:off x="2320379" y="2539834"/>
          <a:ext cx="8037572" cy="2930504"/>
        </p:xfrm>
        <a:graphic>
          <a:graphicData uri="http://schemas.openxmlformats.org/drawingml/2006/table">
            <a:tbl>
              <a:tblPr/>
              <a:tblGrid>
                <a:gridCol w="1135290"/>
                <a:gridCol w="5170901"/>
                <a:gridCol w="1731381"/>
              </a:tblGrid>
              <a:tr h="471663">
                <a:tc gridSpan="3">
                  <a:txBody>
                    <a:bodyPr/>
                    <a:lstStyle/>
                    <a:p>
                      <a:pPr algn="ctr" fontAlgn="ct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 时间：</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2020</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年</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1</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月 </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 2020</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年</a:t>
                      </a:r>
                      <a:r>
                        <a:rPr lang="en-US" altLang="zh-CN" sz="2000" b="1" i="0" u="none" strike="noStrike" dirty="0" smtClean="0">
                          <a:solidFill>
                            <a:schemeClr val="bg1"/>
                          </a:solidFill>
                          <a:effectLst/>
                          <a:latin typeface="等线" panose="02010600030101010101" pitchFamily="2" charset="-122"/>
                          <a:ea typeface="等线" panose="02010600030101010101" pitchFamily="2" charset="-122"/>
                        </a:rPr>
                        <a:t>6</a:t>
                      </a:r>
                      <a:r>
                        <a:rPr lang="zh-CN" altLang="en-US" sz="2000" b="1" i="0" u="none" strike="noStrike" dirty="0" smtClean="0">
                          <a:solidFill>
                            <a:schemeClr val="bg1"/>
                          </a:solidFill>
                          <a:effectLst/>
                          <a:latin typeface="等线" panose="02010600030101010101" pitchFamily="2" charset="-122"/>
                          <a:ea typeface="等线" panose="02010600030101010101" pitchFamily="2" charset="-122"/>
                        </a:rPr>
                        <a:t>月</a:t>
                      </a:r>
                      <a:endParaRPr lang="zh-CN" altLang="en-US" sz="2000" b="1" i="0" u="none" strike="noStrike" dirty="0">
                        <a:solidFill>
                          <a:schemeClr val="bg1"/>
                        </a:solidFill>
                        <a:effectLst/>
                        <a:latin typeface="等线" panose="02010600030101010101" pitchFamily="2" charset="-122"/>
                        <a:ea typeface="等线" panose="02010600030101010101" pitchFamily="2" charset="-122"/>
                      </a:endParaRPr>
                    </a:p>
                  </a:txBody>
                  <a:tcPr marL="4807" marR="4807" marT="4807" marB="0" anchor="ctr">
                    <a:lnL>
                      <a:noFill/>
                    </a:lnL>
                    <a:lnR>
                      <a:noFill/>
                    </a:lnR>
                    <a:lnT>
                      <a:noFill/>
                    </a:lnT>
                    <a:lnB>
                      <a:noFill/>
                    </a:lnB>
                    <a:lnTlToBr w="12700" cmpd="sng">
                      <a:noFill/>
                      <a:prstDash val="solid"/>
                    </a:lnTlToBr>
                    <a:lnBlToTr w="12700" cmpd="sng">
                      <a:noFill/>
                      <a:prstDash val="solid"/>
                    </a:lnBlToTr>
                    <a:solidFill>
                      <a:srgbClr val="5C307D"/>
                    </a:solidFill>
                  </a:tcPr>
                </a:tc>
                <a:tc hMerge="1">
                  <a:txBody>
                    <a:bodyPr/>
                    <a:lstStyle/>
                    <a:p>
                      <a:endParaRPr lang="zh-CN" altLang="en-US"/>
                    </a:p>
                  </a:txBody>
                  <a:tcPr/>
                </a:tc>
                <a:tc hMerge="1">
                  <a:txBody>
                    <a:bodyPr/>
                    <a:lstStyle/>
                    <a:p>
                      <a:endParaRPr lang="zh-CN" altLang="en-US"/>
                    </a:p>
                  </a:txBody>
                  <a:tcPr/>
                </a:tc>
              </a:tr>
              <a:tr h="351263">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序号</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ct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工作任务</a:t>
                      </a:r>
                      <a:endParaRPr lang="zh-CN" altLang="en-US" sz="1600" b="0" i="0" u="none" strike="noStrike" kern="1200" dirty="0">
                        <a:solidFill>
                          <a:schemeClr val="tx1">
                            <a:lumMod val="85000"/>
                            <a:lumOff val="15000"/>
                          </a:schemeClr>
                        </a:solidFill>
                        <a:effectLst/>
                        <a:latin typeface="等线" panose="02010600030101010101" pitchFamily="2" charset="-122"/>
                        <a:ea typeface="等线" panose="02010600030101010101" pitchFamily="2" charset="-122"/>
                        <a:cs typeface="+mn-cs"/>
                      </a:endParaRPr>
                    </a:p>
                  </a:txBody>
                  <a:tcPr marL="4807" marR="4807" marT="480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日期</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12700" cap="flat" cmpd="sng" algn="ctr">
                      <a:solidFill>
                        <a:schemeClr val="tx1"/>
                      </a:solidFill>
                      <a:prstDash val="solid"/>
                      <a:round/>
                      <a:headEnd type="none" w="med" len="med"/>
                      <a:tailEnd type="none" w="med" len="med"/>
                    </a:lnL>
                    <a:lnR w="6350" cap="flat" cmpd="sng" algn="ctr">
                      <a:noFill/>
                      <a:prstDash val="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51263">
                <a:tc>
                  <a:txBody>
                    <a:bodyPr/>
                    <a:lstStyle/>
                    <a:p>
                      <a:pPr algn="ctr" fontAlgn="ctr"/>
                      <a:r>
                        <a:rPr lang="en-US" altLang="zh-CN" sz="1400" b="0" i="0" u="none" strike="noStrike" dirty="0" smtClean="0">
                          <a:solidFill>
                            <a:schemeClr val="bg1"/>
                          </a:solidFill>
                          <a:effectLst/>
                          <a:latin typeface="等线" panose="02010600030101010101" pitchFamily="2" charset="-122"/>
                          <a:ea typeface="等线" panose="02010600030101010101" pitchFamily="2" charset="-122"/>
                        </a:rPr>
                        <a:t>1</a:t>
                      </a:r>
                      <a:endParaRPr lang="en-US" altLang="zh-CN" sz="1400" b="0" i="0" u="none" strike="noStrike" dirty="0">
                        <a:solidFill>
                          <a:schemeClr val="bg1"/>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5C307D"/>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完成调研阅读报告</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2020.1-2020.3</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bg1"/>
                          </a:solidFill>
                          <a:effectLst/>
                          <a:latin typeface="等线" panose="02010600030101010101" pitchFamily="2" charset="-122"/>
                          <a:ea typeface="等线" panose="02010600030101010101" pitchFamily="2" charset="-122"/>
                        </a:rPr>
                        <a:t>2</a:t>
                      </a:r>
                      <a:endParaRPr lang="en-US" altLang="zh-CN" sz="1400" b="0" i="0" u="none" strike="noStrike" dirty="0">
                        <a:solidFill>
                          <a:schemeClr val="bg1"/>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5C307D"/>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分析数据做测量</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2020.1-2020.3 </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3</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通过分析与实验确定调度方法</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2020.4</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4</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i="0" u="none" strike="noStrike" kern="1200" dirty="0" smtClean="0">
                          <a:solidFill>
                            <a:schemeClr val="tx1">
                              <a:lumMod val="85000"/>
                              <a:lumOff val="15000"/>
                            </a:schemeClr>
                          </a:solidFill>
                          <a:effectLst/>
                          <a:latin typeface="等线" panose="02010600030101010101" pitchFamily="2" charset="-122"/>
                          <a:ea typeface="等线" panose="02010600030101010101" pitchFamily="2" charset="-122"/>
                          <a:cs typeface="+mn-cs"/>
                        </a:rPr>
                        <a:t>系统实现，性能评价，完成实验</a:t>
                      </a: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2020.4-2020.5</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5</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完成论文</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2020.5</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r h="351263">
                <a:tc>
                  <a:txBody>
                    <a:bodyPr/>
                    <a:lstStyle/>
                    <a:p>
                      <a:pPr algn="ctr" fontAlgn="ctr"/>
                      <a:r>
                        <a:rPr lang="en-US" altLang="zh-CN" sz="14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6</a:t>
                      </a:r>
                      <a:endParaRPr lang="en-US" altLang="zh-CN" sz="14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zh-CN" altLang="en-US" sz="1600" b="0" i="0" u="none" strike="noStrike" dirty="0" smtClean="0">
                          <a:solidFill>
                            <a:schemeClr val="tx1">
                              <a:lumMod val="85000"/>
                              <a:lumOff val="15000"/>
                            </a:schemeClr>
                          </a:solidFill>
                          <a:effectLst/>
                          <a:latin typeface="等线" panose="02010600030101010101" pitchFamily="2" charset="-122"/>
                          <a:ea typeface="等线" panose="02010600030101010101" pitchFamily="2" charset="-122"/>
                        </a:rPr>
                        <a:t>综合论文答辩</a:t>
                      </a:r>
                      <a:endParaRPr lang="zh-CN" altLang="en-US" sz="16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c>
                  <a:txBody>
                    <a:bodyPr/>
                    <a:lstStyle/>
                    <a:p>
                      <a:pPr algn="ctr" fontAlgn="ctr"/>
                      <a:r>
                        <a:rPr lang="en-US" altLang="zh-CN" sz="1800" dirty="0" smtClean="0">
                          <a:latin typeface="等线" panose="02010600030101010101" pitchFamily="2" charset="-122"/>
                          <a:ea typeface="等线" panose="02010600030101010101" pitchFamily="2" charset="-122"/>
                          <a:cs typeface="STKaiti" charset="-122"/>
                        </a:rPr>
                        <a:t>2020.6</a:t>
                      </a:r>
                      <a:endParaRPr lang="zh-CN" altLang="en-US" sz="1800" b="0" i="0" u="none" strike="noStrike" dirty="0">
                        <a:solidFill>
                          <a:schemeClr val="tx1">
                            <a:lumMod val="85000"/>
                            <a:lumOff val="15000"/>
                          </a:schemeClr>
                        </a:solidFill>
                        <a:effectLst/>
                        <a:latin typeface="等线" panose="02010600030101010101" pitchFamily="2" charset="-122"/>
                        <a:ea typeface="等线" panose="02010600030101010101" pitchFamily="2" charset="-122"/>
                      </a:endParaRPr>
                    </a:p>
                  </a:txBody>
                  <a:tcPr marL="4807" marR="4807" marT="480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bg1">
                        <a:lumMod val="95000"/>
                      </a:schemeClr>
                    </a:solidFill>
                  </a:tcPr>
                </a:tc>
              </a:tr>
            </a:tbl>
          </a:graphicData>
        </a:graphic>
      </p:graphicFrame>
      <p:sp>
        <p:nvSpPr>
          <p:cNvPr id="2" name="文本框 1"/>
          <p:cNvSpPr txBox="1"/>
          <p:nvPr/>
        </p:nvSpPr>
        <p:spPr>
          <a:xfrm>
            <a:off x="1046305" y="2798367"/>
            <a:ext cx="1110418" cy="2031325"/>
          </a:xfrm>
          <a:prstGeom prst="rect">
            <a:avLst/>
          </a:prstGeom>
          <a:noFill/>
        </p:spPr>
        <p:txBody>
          <a:bodyPr wrap="square" rtlCol="0">
            <a:spAutoFit/>
          </a:bodyPr>
          <a:lstStyle/>
          <a:p>
            <a:endParaRPr lang="en-US" altLang="zh-CN" dirty="0" smtClean="0"/>
          </a:p>
          <a:p>
            <a:endParaRPr lang="en-US" altLang="zh-CN" dirty="0"/>
          </a:p>
          <a:p>
            <a:endParaRPr lang="en-US" altLang="zh-CN" dirty="0" smtClean="0"/>
          </a:p>
          <a:p>
            <a:r>
              <a:rPr lang="zh-CN" altLang="en-US" dirty="0" smtClean="0">
                <a:latin typeface="黑体" panose="02010609060101010101" pitchFamily="49" charset="-122"/>
                <a:ea typeface="黑体" panose="02010609060101010101" pitchFamily="49" charset="-122"/>
              </a:rPr>
              <a:t>已完成</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待完成</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5802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Reference</a:t>
            </a:r>
            <a:endParaRPr lang="zh-CN" altLang="en-US" dirty="0"/>
          </a:p>
        </p:txBody>
      </p:sp>
      <p:sp>
        <p:nvSpPr>
          <p:cNvPr id="2" name="内容占位符 1"/>
          <p:cNvSpPr>
            <a:spLocks noGrp="1"/>
          </p:cNvSpPr>
          <p:nvPr>
            <p:ph idx="1"/>
          </p:nvPr>
        </p:nvSpPr>
        <p:spPr/>
        <p:txBody>
          <a:bodyPr>
            <a:normAutofit/>
          </a:bodyPr>
          <a:lstStyle/>
          <a:p>
            <a:pPr marL="514350" indent="-514350">
              <a:buFont typeface="+mj-lt"/>
              <a:buAutoNum type="arabicPeriod"/>
            </a:pPr>
            <a:r>
              <a:rPr lang="en-US" altLang="zh-CN" dirty="0" err="1"/>
              <a:t>Junchen</a:t>
            </a:r>
            <a:r>
              <a:rPr lang="en-US" altLang="zh-CN" dirty="0"/>
              <a:t> </a:t>
            </a:r>
            <a:r>
              <a:rPr lang="en-US" altLang="zh-CN" dirty="0" smtClean="0"/>
              <a:t>Jiang, </a:t>
            </a:r>
            <a:r>
              <a:rPr lang="en-US" altLang="zh-CN" dirty="0"/>
              <a:t>Vyas </a:t>
            </a:r>
            <a:r>
              <a:rPr lang="en-US" altLang="zh-CN" dirty="0" err="1" smtClean="0"/>
              <a:t>Sekar</a:t>
            </a:r>
            <a:r>
              <a:rPr lang="en-US" altLang="zh-CN" dirty="0" smtClean="0"/>
              <a:t>, </a:t>
            </a:r>
            <a:r>
              <a:rPr lang="en-US" altLang="zh-CN" dirty="0"/>
              <a:t>Henry </a:t>
            </a:r>
            <a:r>
              <a:rPr lang="en-US" altLang="zh-CN" dirty="0" smtClean="0"/>
              <a:t>Milner, </a:t>
            </a:r>
            <a:r>
              <a:rPr lang="en-US" altLang="zh-CN" dirty="0"/>
              <a:t>Davis </a:t>
            </a:r>
            <a:r>
              <a:rPr lang="en-US" altLang="zh-CN" dirty="0" smtClean="0"/>
              <a:t>Shepherd, </a:t>
            </a:r>
            <a:r>
              <a:rPr lang="en-US" altLang="zh-CN" dirty="0"/>
              <a:t>Ion </a:t>
            </a:r>
            <a:r>
              <a:rPr lang="en-US" altLang="zh-CN" dirty="0" err="1" smtClean="0"/>
              <a:t>Stoica</a:t>
            </a:r>
            <a:r>
              <a:rPr lang="en-US" altLang="zh-CN" dirty="0" smtClean="0"/>
              <a:t>, </a:t>
            </a:r>
            <a:r>
              <a:rPr lang="en-US" altLang="zh-CN" dirty="0"/>
              <a:t>Hui Zhang, CFA: A Practical Prediction System for Video </a:t>
            </a:r>
            <a:r>
              <a:rPr lang="en-US" altLang="zh-CN" dirty="0" err="1"/>
              <a:t>QoE</a:t>
            </a:r>
            <a:r>
              <a:rPr lang="en-US" altLang="zh-CN" dirty="0"/>
              <a:t> </a:t>
            </a:r>
            <a:r>
              <a:rPr lang="en-US" altLang="zh-CN" dirty="0" smtClean="0"/>
              <a:t>Optimization, NSDI ’16</a:t>
            </a:r>
          </a:p>
          <a:p>
            <a:pPr marL="514350" indent="-514350">
              <a:buFont typeface="+mj-lt"/>
              <a:buAutoNum type="arabicPeriod"/>
            </a:pPr>
            <a:r>
              <a:rPr lang="en-US" altLang="zh-CN" dirty="0"/>
              <a:t>Xu </a:t>
            </a:r>
            <a:r>
              <a:rPr lang="en-US" altLang="zh-CN" dirty="0" smtClean="0"/>
              <a:t>Zhang </a:t>
            </a:r>
            <a:r>
              <a:rPr lang="en-US" altLang="zh-CN" dirty="0"/>
              <a:t>, Siddhartha </a:t>
            </a:r>
            <a:r>
              <a:rPr lang="en-US" altLang="zh-CN" dirty="0" smtClean="0"/>
              <a:t>Sen </a:t>
            </a:r>
            <a:r>
              <a:rPr lang="en-US" altLang="zh-CN" dirty="0"/>
              <a:t>, </a:t>
            </a:r>
            <a:r>
              <a:rPr lang="en-US" altLang="zh-CN" dirty="0" err="1"/>
              <a:t>Daniar</a:t>
            </a:r>
            <a:r>
              <a:rPr lang="en-US" altLang="zh-CN" dirty="0"/>
              <a:t> </a:t>
            </a:r>
            <a:r>
              <a:rPr lang="en-US" altLang="zh-CN" dirty="0" err="1" smtClean="0"/>
              <a:t>Kurniawan</a:t>
            </a:r>
            <a:r>
              <a:rPr lang="en-US" altLang="zh-CN" dirty="0" smtClean="0"/>
              <a:t> </a:t>
            </a:r>
            <a:r>
              <a:rPr lang="en-US" altLang="zh-CN" dirty="0"/>
              <a:t>, </a:t>
            </a:r>
            <a:r>
              <a:rPr lang="en-US" altLang="zh-CN" dirty="0" err="1"/>
              <a:t>Haryadi</a:t>
            </a:r>
            <a:r>
              <a:rPr lang="en-US" altLang="zh-CN" dirty="0"/>
              <a:t> </a:t>
            </a:r>
            <a:r>
              <a:rPr lang="en-US" altLang="zh-CN" dirty="0" err="1" smtClean="0"/>
              <a:t>Gunawi</a:t>
            </a:r>
            <a:r>
              <a:rPr lang="en-US" altLang="zh-CN" dirty="0" smtClean="0"/>
              <a:t> </a:t>
            </a:r>
            <a:r>
              <a:rPr lang="en-US" altLang="zh-CN" dirty="0"/>
              <a:t>, </a:t>
            </a:r>
            <a:r>
              <a:rPr lang="en-US" altLang="zh-CN" dirty="0" err="1"/>
              <a:t>Junchen</a:t>
            </a:r>
            <a:r>
              <a:rPr lang="en-US" altLang="zh-CN" dirty="0"/>
              <a:t> </a:t>
            </a:r>
            <a:r>
              <a:rPr lang="en-US" altLang="zh-CN" dirty="0" smtClean="0"/>
              <a:t>Jiang, E2E</a:t>
            </a:r>
            <a:r>
              <a:rPr lang="en-US" altLang="zh-CN" dirty="0"/>
              <a:t>: Embracing User Heterogeneity to Improve Quality of </a:t>
            </a:r>
            <a:r>
              <a:rPr lang="en-US" altLang="zh-CN" dirty="0" smtClean="0"/>
              <a:t>experience </a:t>
            </a:r>
            <a:r>
              <a:rPr lang="en-US" altLang="zh-CN" dirty="0"/>
              <a:t>on the Web, SIGCOMM </a:t>
            </a:r>
            <a:r>
              <a:rPr lang="en-US" altLang="zh-CN" dirty="0" smtClean="0"/>
              <a:t>’19</a:t>
            </a:r>
          </a:p>
          <a:p>
            <a:pPr marL="514350" indent="-514350">
              <a:buFont typeface="+mj-lt"/>
              <a:buAutoNum type="arabicPeriod"/>
            </a:pPr>
            <a:r>
              <a:rPr lang="en-US" altLang="zh-CN" dirty="0" err="1"/>
              <a:t>Junchen</a:t>
            </a:r>
            <a:r>
              <a:rPr lang="en-US" altLang="zh-CN" dirty="0"/>
              <a:t> </a:t>
            </a:r>
            <a:r>
              <a:rPr lang="en-US" altLang="zh-CN" dirty="0" smtClean="0"/>
              <a:t>Jiang, </a:t>
            </a:r>
            <a:r>
              <a:rPr lang="en-US" altLang="zh-CN" dirty="0" err="1"/>
              <a:t>Shijie</a:t>
            </a:r>
            <a:r>
              <a:rPr lang="en-US" altLang="zh-CN" dirty="0"/>
              <a:t> Sun, Vyas </a:t>
            </a:r>
            <a:r>
              <a:rPr lang="en-US" altLang="zh-CN" dirty="0" err="1" smtClean="0"/>
              <a:t>Sekar</a:t>
            </a:r>
            <a:r>
              <a:rPr lang="en-US" altLang="zh-CN" dirty="0" smtClean="0"/>
              <a:t>, </a:t>
            </a:r>
            <a:r>
              <a:rPr lang="en-US" altLang="zh-CN" dirty="0"/>
              <a:t>Hui </a:t>
            </a:r>
            <a:r>
              <a:rPr lang="en-US" altLang="zh-CN" dirty="0" smtClean="0"/>
              <a:t>Zhang, </a:t>
            </a:r>
            <a:r>
              <a:rPr lang="en-US" altLang="zh-CN" dirty="0" err="1" smtClean="0"/>
              <a:t>Pytheas</a:t>
            </a:r>
            <a:r>
              <a:rPr lang="en-US" altLang="zh-CN" dirty="0"/>
              <a:t>: Enabling Data-Driven Quality of Experience Optimization </a:t>
            </a:r>
            <a:r>
              <a:rPr lang="en-US" altLang="zh-CN" dirty="0" smtClean="0"/>
              <a:t>Using </a:t>
            </a:r>
            <a:r>
              <a:rPr lang="en-US" altLang="zh-CN" dirty="0"/>
              <a:t>Group-Based </a:t>
            </a:r>
            <a:r>
              <a:rPr lang="en-US" altLang="zh-CN" dirty="0" smtClean="0"/>
              <a:t>Exploration-Exploitation, NSDI ‘17</a:t>
            </a: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8220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致谢</a:t>
            </a:r>
            <a:endParaRPr lang="zh-CN" altLang="en-US" dirty="0"/>
          </a:p>
        </p:txBody>
      </p:sp>
      <p:sp>
        <p:nvSpPr>
          <p:cNvPr id="14" name="内容占位符 13"/>
          <p:cNvSpPr>
            <a:spLocks noGrp="1"/>
          </p:cNvSpPr>
          <p:nvPr>
            <p:ph idx="1"/>
          </p:nvPr>
        </p:nvSpPr>
        <p:spPr>
          <a:xfrm>
            <a:off x="838200" y="1825625"/>
            <a:ext cx="5403812" cy="4351338"/>
          </a:xfrm>
        </p:spPr>
        <p:txBody>
          <a:bodyPr>
            <a:normAutofit/>
          </a:bodyPr>
          <a:lstStyle/>
          <a:p>
            <a:pPr lvl="1"/>
            <a:r>
              <a:rPr kumimoji="1" lang="zh-CN" altLang="en-US" sz="3200" smtClean="0">
                <a:latin typeface="等线 Light" panose="02010600030101010101" pitchFamily="2" charset="-122"/>
                <a:ea typeface="等线 Light" panose="02010600030101010101" pitchFamily="2" charset="-122"/>
                <a:sym typeface="Wingdings" pitchFamily="2" charset="2"/>
              </a:rPr>
              <a:t>感谢参加评审中期报告</a:t>
            </a:r>
            <a:r>
              <a:rPr kumimoji="1" lang="zh-CN" altLang="en-US" sz="3200" dirty="0" smtClean="0">
                <a:latin typeface="等线 Light" panose="02010600030101010101" pitchFamily="2" charset="-122"/>
                <a:ea typeface="等线 Light" panose="02010600030101010101" pitchFamily="2" charset="-122"/>
                <a:sym typeface="Wingdings" pitchFamily="2" charset="2"/>
              </a:rPr>
              <a:t>的各位老师和同学！</a:t>
            </a:r>
            <a:endParaRPr kumimoji="1" lang="en-US" altLang="zh-CN" sz="3200" dirty="0" smtClean="0">
              <a:latin typeface="等线 Light" panose="02010600030101010101" pitchFamily="2" charset="-122"/>
              <a:ea typeface="等线 Light" panose="02010600030101010101" pitchFamily="2" charset="-122"/>
              <a:sym typeface="Wingdings" pitchFamily="2" charset="2"/>
            </a:endParaRPr>
          </a:p>
          <a:p>
            <a:pPr lvl="1"/>
            <a:endParaRPr kumimoji="1" lang="en-US" altLang="zh-CN" sz="3200" dirty="0">
              <a:latin typeface="等线 Light" panose="02010600030101010101" pitchFamily="2" charset="-122"/>
              <a:ea typeface="等线 Light" panose="02010600030101010101" pitchFamily="2" charset="-122"/>
              <a:sym typeface="Wingdings" pitchFamily="2" charset="2"/>
            </a:endParaRPr>
          </a:p>
          <a:p>
            <a:pPr lvl="1"/>
            <a:endParaRPr kumimoji="1" lang="zh-CN" altLang="en-US" sz="3200" dirty="0" smtClean="0">
              <a:latin typeface="等线 Light" panose="02010600030101010101" pitchFamily="2" charset="-122"/>
              <a:ea typeface="等线 Light" panose="02010600030101010101" pitchFamily="2" charset="-122"/>
              <a:sym typeface="Wingdings" pitchFamily="2" charset="2"/>
            </a:endParaRPr>
          </a:p>
          <a:p>
            <a:pPr lvl="1"/>
            <a:r>
              <a:rPr kumimoji="1" lang="zh-CN" altLang="en-US" sz="3200" dirty="0" smtClean="0">
                <a:latin typeface="等线 Light" panose="02010600030101010101" pitchFamily="2" charset="-122"/>
                <a:ea typeface="等线 Light" panose="02010600030101010101" pitchFamily="2" charset="-122"/>
                <a:sym typeface="Wingdings" pitchFamily="2" charset="2"/>
              </a:rPr>
              <a:t>欢迎各位老师和同学提问</a:t>
            </a: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26" name="Picture 2" descr="https://timgsa.baidu.com/timg?image&amp;quality=80&amp;size=b9999_10000&amp;sec=1578125855937&amp;di=2481f2d88c08610de7443c5d5944ce24&amp;imgtype=0&amp;src=http%3A%2F%2F9247836.s21i-9.faiusr.com%2F2%2FABUIABACGAAgn7-xuAUoof7lmAEw9gQ49g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028" y="1795815"/>
            <a:ext cx="4782482" cy="478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58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1202643"/>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6004"/>
            <a:ext cx="2870282" cy="1214651"/>
          </a:xfrm>
          <a:prstGeom prst="rect">
            <a:avLst/>
          </a:prstGeom>
        </p:spPr>
      </p:pic>
      <p:sp>
        <p:nvSpPr>
          <p:cNvPr id="39" name="文本框 38"/>
          <p:cNvSpPr txBox="1"/>
          <p:nvPr/>
        </p:nvSpPr>
        <p:spPr>
          <a:xfrm>
            <a:off x="1687773" y="3083033"/>
            <a:ext cx="3123394" cy="646331"/>
          </a:xfrm>
          <a:prstGeom prst="rect">
            <a:avLst/>
          </a:prstGeom>
          <a:noFill/>
        </p:spPr>
        <p:txBody>
          <a:bodyPr wrap="square" rtlCol="0">
            <a:spAutoFit/>
          </a:bodyPr>
          <a:lstStyle/>
          <a:p>
            <a:r>
              <a:rPr lang="en-US" altLang="zh-CN" sz="3600" b="1" dirty="0">
                <a:solidFill>
                  <a:schemeClr val="bg1">
                    <a:lumMod val="65000"/>
                  </a:schemeClr>
                </a:solidFill>
                <a:latin typeface="华文楷体" panose="02010600040101010101" pitchFamily="2" charset="-122"/>
                <a:ea typeface="华文楷体" panose="02010600040101010101" pitchFamily="2" charset="-122"/>
              </a:rPr>
              <a:t>CONTENTS</a:t>
            </a:r>
            <a:endParaRPr lang="zh-CN" altLang="en-US" sz="3600" b="1" dirty="0">
              <a:solidFill>
                <a:schemeClr val="bg1">
                  <a:lumMod val="65000"/>
                </a:schemeClr>
              </a:solidFill>
              <a:latin typeface="华文楷体" panose="02010600040101010101" pitchFamily="2" charset="-122"/>
              <a:ea typeface="华文楷体" panose="02010600040101010101" pitchFamily="2" charset="-122"/>
            </a:endParaRPr>
          </a:p>
        </p:txBody>
      </p:sp>
      <p:grpSp>
        <p:nvGrpSpPr>
          <p:cNvPr id="43" name="组合 42"/>
          <p:cNvGrpSpPr/>
          <p:nvPr/>
        </p:nvGrpSpPr>
        <p:grpSpPr>
          <a:xfrm>
            <a:off x="0" y="1305569"/>
            <a:ext cx="12192000" cy="75648"/>
            <a:chOff x="30834" y="1305568"/>
            <a:chExt cx="8816454" cy="66133"/>
          </a:xfrm>
        </p:grpSpPr>
        <p:sp>
          <p:nvSpPr>
            <p:cNvPr id="14" name="矩形 13"/>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a:off x="7076106" y="6627119"/>
            <a:ext cx="408725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45264" y="2917957"/>
            <a:ext cx="902811" cy="523220"/>
          </a:xfrm>
          <a:prstGeom prst="rect">
            <a:avLst/>
          </a:prstGeom>
          <a:noFill/>
        </p:spPr>
        <p:txBody>
          <a:bodyPr wrap="none" rtlCol="0">
            <a:spAutoFit/>
          </a:bodyPr>
          <a:lstStyle/>
          <a:p>
            <a:r>
              <a:rPr lang="zh-CN" altLang="en-US" sz="2800" b="1" dirty="0">
                <a:solidFill>
                  <a:srgbClr val="5C307D"/>
                </a:solidFill>
                <a:latin typeface="华文楷体" panose="02010600040101010101" pitchFamily="2" charset="-122"/>
                <a:ea typeface="华文楷体" panose="02010600040101010101" pitchFamily="2" charset="-122"/>
              </a:rPr>
              <a:t>目录</a:t>
            </a:r>
          </a:p>
        </p:txBody>
      </p:sp>
      <p:sp>
        <p:nvSpPr>
          <p:cNvPr id="17" name="文本框 16"/>
          <p:cNvSpPr txBox="1"/>
          <p:nvPr/>
        </p:nvSpPr>
        <p:spPr>
          <a:xfrm>
            <a:off x="5037578" y="2903399"/>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1</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19" name="文本框 18"/>
          <p:cNvSpPr txBox="1"/>
          <p:nvPr/>
        </p:nvSpPr>
        <p:spPr>
          <a:xfrm>
            <a:off x="5508045" y="2970124"/>
            <a:ext cx="1980029"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等线" panose="02010600030101010101" pitchFamily="2" charset="-122"/>
                <a:ea typeface="等线" panose="02010600030101010101" pitchFamily="2" charset="-122"/>
              </a:rPr>
              <a:t>课题背景与目标</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endParaRPr>
          </a:p>
        </p:txBody>
      </p:sp>
      <p:cxnSp>
        <p:nvCxnSpPr>
          <p:cNvPr id="20" name="直接连接符 19"/>
          <p:cNvCxnSpPr/>
          <p:nvPr/>
        </p:nvCxnSpPr>
        <p:spPr>
          <a:xfrm flipH="1">
            <a:off x="5260631"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860582" y="2913617"/>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2</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22" name="文本框 21"/>
          <p:cNvSpPr txBox="1"/>
          <p:nvPr/>
        </p:nvSpPr>
        <p:spPr>
          <a:xfrm>
            <a:off x="8361427" y="2994901"/>
            <a:ext cx="1723549"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等线" panose="02010600030101010101" pitchFamily="2" charset="-122"/>
                <a:ea typeface="等线" panose="02010600030101010101" pitchFamily="2" charset="-122"/>
              </a:rPr>
              <a:t>现有方法调研</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endParaRPr>
          </a:p>
        </p:txBody>
      </p:sp>
      <p:cxnSp>
        <p:nvCxnSpPr>
          <p:cNvPr id="23" name="直接连接符 22"/>
          <p:cNvCxnSpPr/>
          <p:nvPr/>
        </p:nvCxnSpPr>
        <p:spPr>
          <a:xfrm flipH="1">
            <a:off x="8114970" y="308303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037578" y="3482781"/>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3</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25" name="文本框 24"/>
          <p:cNvSpPr txBox="1"/>
          <p:nvPr/>
        </p:nvSpPr>
        <p:spPr>
          <a:xfrm>
            <a:off x="5508044" y="3549506"/>
            <a:ext cx="1723549"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等线" panose="02010600030101010101" pitchFamily="2" charset="-122"/>
                <a:ea typeface="等线" panose="02010600030101010101" pitchFamily="2" charset="-122"/>
              </a:rPr>
              <a:t>研究工作进展</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endParaRPr>
          </a:p>
        </p:txBody>
      </p:sp>
      <p:cxnSp>
        <p:nvCxnSpPr>
          <p:cNvPr id="26" name="直接连接符 25"/>
          <p:cNvCxnSpPr/>
          <p:nvPr/>
        </p:nvCxnSpPr>
        <p:spPr>
          <a:xfrm flipH="1">
            <a:off x="5260631"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860582" y="3492999"/>
            <a:ext cx="401072" cy="584775"/>
          </a:xfrm>
          <a:prstGeom prst="rect">
            <a:avLst/>
          </a:prstGeom>
          <a:noFill/>
        </p:spPr>
        <p:txBody>
          <a:bodyPr wrap="none" rtlCol="0">
            <a:spAutoFit/>
          </a:bodyPr>
          <a:lstStyle/>
          <a:p>
            <a:pPr algn="ctr"/>
            <a:r>
              <a:rPr lang="en-US" altLang="zh-CN" sz="3200" dirty="0">
                <a:solidFill>
                  <a:srgbClr val="5C307D"/>
                </a:solidFill>
                <a:latin typeface="等线" panose="02010600030101010101" pitchFamily="2" charset="-122"/>
                <a:ea typeface="等线" panose="02010600030101010101" pitchFamily="2" charset="-122"/>
              </a:rPr>
              <a:t>4</a:t>
            </a:r>
            <a:endParaRPr lang="zh-CN" altLang="en-US" sz="3200" dirty="0">
              <a:solidFill>
                <a:srgbClr val="5C307D"/>
              </a:solidFill>
              <a:latin typeface="等线" panose="02010600030101010101" pitchFamily="2" charset="-122"/>
              <a:ea typeface="等线" panose="02010600030101010101" pitchFamily="2" charset="-122"/>
            </a:endParaRPr>
          </a:p>
        </p:txBody>
      </p:sp>
      <p:sp>
        <p:nvSpPr>
          <p:cNvPr id="28" name="文本框 27"/>
          <p:cNvSpPr txBox="1"/>
          <p:nvPr/>
        </p:nvSpPr>
        <p:spPr>
          <a:xfrm>
            <a:off x="8361428" y="3574283"/>
            <a:ext cx="1723549"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等线" panose="02010600030101010101" pitchFamily="2" charset="-122"/>
                <a:ea typeface="等线" panose="02010600030101010101" pitchFamily="2" charset="-122"/>
              </a:rPr>
              <a:t>研究进度规划</a:t>
            </a:r>
            <a:endParaRPr lang="zh-CN" altLang="en-US" sz="2000" dirty="0">
              <a:solidFill>
                <a:schemeClr val="tx1">
                  <a:lumMod val="75000"/>
                  <a:lumOff val="25000"/>
                </a:schemeClr>
              </a:solidFill>
              <a:latin typeface="等线" panose="02010600030101010101" pitchFamily="2" charset="-122"/>
              <a:ea typeface="等线" panose="02010600030101010101" pitchFamily="2" charset="-122"/>
            </a:endParaRPr>
          </a:p>
        </p:txBody>
      </p:sp>
      <p:cxnSp>
        <p:nvCxnSpPr>
          <p:cNvPr id="29" name="直接连接符 28"/>
          <p:cNvCxnSpPr/>
          <p:nvPr/>
        </p:nvCxnSpPr>
        <p:spPr>
          <a:xfrm flipH="1">
            <a:off x="8114970" y="366241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sp>
        <p:nvSpPr>
          <p:cNvPr id="36" name="椭圆 16"/>
          <p:cNvSpPr/>
          <p:nvPr/>
        </p:nvSpPr>
        <p:spPr>
          <a:xfrm>
            <a:off x="10875326" y="6346632"/>
            <a:ext cx="288032" cy="288032"/>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37" name="椭圆 17"/>
          <p:cNvSpPr/>
          <p:nvPr/>
        </p:nvSpPr>
        <p:spPr>
          <a:xfrm>
            <a:off x="11196300" y="6029540"/>
            <a:ext cx="288032" cy="288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cxnSp>
        <p:nvCxnSpPr>
          <p:cNvPr id="8" name="直接连接符 7"/>
          <p:cNvCxnSpPr/>
          <p:nvPr/>
        </p:nvCxnSpPr>
        <p:spPr>
          <a:xfrm>
            <a:off x="4802460" y="2994901"/>
            <a:ext cx="0" cy="15472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576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课题背景与目标</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内容分发网络（</a:t>
            </a:r>
            <a:r>
              <a:rPr lang="en-US" altLang="zh-CN" sz="3600" b="1" dirty="0" smtClean="0">
                <a:latin typeface="等线 Light" panose="02010600030101010101" pitchFamily="2" charset="-122"/>
                <a:ea typeface="等线 Light" panose="02010600030101010101" pitchFamily="2" charset="-122"/>
              </a:rPr>
              <a:t>CDN</a:t>
            </a:r>
            <a:r>
              <a:rPr lang="zh-CN" altLang="en-US" sz="3600" b="1" dirty="0" smtClean="0">
                <a:latin typeface="等线 Light" panose="02010600030101010101" pitchFamily="2" charset="-122"/>
                <a:ea typeface="等线 Light" panose="02010600030101010101" pitchFamily="2" charset="-122"/>
              </a:rPr>
              <a:t>）</a:t>
            </a:r>
            <a:r>
              <a:rPr lang="en-US" altLang="zh-CN" sz="3600" b="1" dirty="0" smtClean="0">
                <a:solidFill>
                  <a:schemeClr val="tx1">
                    <a:lumMod val="75000"/>
                    <a:lumOff val="25000"/>
                  </a:schemeClr>
                </a:solidFill>
                <a:ea typeface="华文楷体" panose="02010600040101010101" pitchFamily="2" charset="-122"/>
              </a:rPr>
              <a:t>	</a:t>
            </a:r>
            <a:endParaRPr lang="zh-CN" altLang="en-US" dirty="0"/>
          </a:p>
        </p:txBody>
      </p:sp>
      <p:sp>
        <p:nvSpPr>
          <p:cNvPr id="14" name="内容占位符 13"/>
          <p:cNvSpPr>
            <a:spLocks noGrp="1"/>
          </p:cNvSpPr>
          <p:nvPr>
            <p:ph sz="half" idx="1"/>
          </p:nvPr>
        </p:nvSpPr>
        <p:spPr>
          <a:xfrm>
            <a:off x="838200" y="1825625"/>
            <a:ext cx="5316658" cy="4351338"/>
          </a:xfrm>
        </p:spPr>
        <p:txBody>
          <a:bodyPr>
            <a:normAutofit/>
          </a:bodyPr>
          <a:lstStyle/>
          <a:p>
            <a:endParaRPr lang="en-US" altLang="zh-CN" sz="2400" dirty="0" smtClean="0">
              <a:latin typeface="等线 Light" panose="02010600030101010101" pitchFamily="2" charset="-122"/>
              <a:ea typeface="等线 Light" panose="02010600030101010101" pitchFamily="2" charset="-122"/>
            </a:endParaRPr>
          </a:p>
          <a:p>
            <a:r>
              <a:rPr lang="zh-CN" altLang="en-US" sz="2400" dirty="0" smtClean="0">
                <a:latin typeface="等线" panose="02010600030101010101" pitchFamily="2" charset="-122"/>
                <a:ea typeface="等线" panose="02010600030101010101" pitchFamily="2" charset="-122"/>
              </a:rPr>
              <a:t>将网站内容发布到接近用户的网络“边缘”，使用户可以就近取得所需的内容，解决</a:t>
            </a:r>
            <a:r>
              <a:rPr lang="en-US" altLang="zh-CN" sz="2400" dirty="0" smtClean="0">
                <a:latin typeface="等线" panose="02010600030101010101" pitchFamily="2" charset="-122"/>
                <a:ea typeface="等线" panose="02010600030101010101" pitchFamily="2" charset="-122"/>
              </a:rPr>
              <a:t>Internet</a:t>
            </a:r>
            <a:r>
              <a:rPr lang="zh-CN" altLang="en-US" sz="2400" dirty="0" smtClean="0">
                <a:latin typeface="等线" panose="02010600030101010101" pitchFamily="2" charset="-122"/>
                <a:ea typeface="等线" panose="02010600030101010101" pitchFamily="2" charset="-122"/>
              </a:rPr>
              <a:t>网络拥塞状况</a:t>
            </a:r>
            <a:endParaRPr lang="en-US" altLang="zh-CN" sz="2400" dirty="0" smtClean="0">
              <a:latin typeface="等线" panose="02010600030101010101" pitchFamily="2" charset="-122"/>
              <a:ea typeface="等线" panose="02010600030101010101" pitchFamily="2" charset="-122"/>
            </a:endParaRPr>
          </a:p>
          <a:p>
            <a:endParaRPr lang="en-US" altLang="zh-CN" sz="2400" dirty="0">
              <a:latin typeface="等线" panose="02010600030101010101" pitchFamily="2" charset="-122"/>
              <a:ea typeface="等线" panose="02010600030101010101" pitchFamily="2" charset="-122"/>
            </a:endParaRPr>
          </a:p>
          <a:p>
            <a:r>
              <a:rPr lang="en-US" altLang="zh-CN" sz="2400" dirty="0" smtClean="0">
                <a:latin typeface="等线" panose="02010600030101010101" pitchFamily="2" charset="-122"/>
                <a:ea typeface="等线" panose="02010600030101010101" pitchFamily="2" charset="-122"/>
              </a:rPr>
              <a:t>CDN</a:t>
            </a:r>
            <a:r>
              <a:rPr lang="zh-CN" altLang="en-US" sz="2400" dirty="0" smtClean="0">
                <a:latin typeface="等线" panose="02010600030101010101" pitchFamily="2" charset="-122"/>
                <a:ea typeface="等线" panose="02010600030101010101" pitchFamily="2" charset="-122"/>
              </a:rPr>
              <a:t>调度：为每一个新加入的用户将客户端请求分配给合适的</a:t>
            </a:r>
            <a:r>
              <a:rPr lang="en-US" altLang="zh-CN" sz="2400" dirty="0" smtClean="0">
                <a:latin typeface="等线" panose="02010600030101010101" pitchFamily="2" charset="-122"/>
                <a:ea typeface="等线" panose="02010600030101010101" pitchFamily="2" charset="-122"/>
              </a:rPr>
              <a:t>CDN</a:t>
            </a:r>
            <a:r>
              <a:rPr lang="zh-CN" altLang="en-US" sz="2400" dirty="0" smtClean="0">
                <a:latin typeface="等线" panose="02010600030101010101" pitchFamily="2" charset="-122"/>
                <a:ea typeface="等线" panose="02010600030101010101" pitchFamily="2" charset="-122"/>
              </a:rPr>
              <a:t>节点</a:t>
            </a:r>
            <a:endParaRPr lang="en-US" altLang="zh-CN" sz="2400" dirty="0">
              <a:latin typeface="等线" panose="02010600030101010101" pitchFamily="2" charset="-122"/>
              <a:ea typeface="等线" panose="02010600030101010101" pitchFamily="2" charset="-12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Picture 2"/>
          <p:cNvPicPr>
            <a:picLocks noChangeAspect="1" noChangeArrowheads="1"/>
          </p:cNvPicPr>
          <p:nvPr/>
        </p:nvPicPr>
        <p:blipFill>
          <a:blip r:embed="rId3"/>
          <a:srcRect/>
          <a:stretch>
            <a:fillRect/>
          </a:stretch>
        </p:blipFill>
        <p:spPr bwMode="auto">
          <a:xfrm>
            <a:off x="6963859" y="1825459"/>
            <a:ext cx="4389941" cy="4662270"/>
          </a:xfrm>
          <a:prstGeom prst="rect">
            <a:avLst/>
          </a:prstGeom>
          <a:noFill/>
          <a:ln w="9525">
            <a:noFill/>
            <a:miter lim="800000"/>
            <a:headEnd/>
            <a:tailEnd/>
          </a:ln>
          <a:effectLst/>
        </p:spPr>
      </p:pic>
    </p:spTree>
    <p:extLst>
      <p:ext uri="{BB962C8B-B14F-4D97-AF65-F5344CB8AC3E}">
        <p14:creationId xmlns:p14="http://schemas.microsoft.com/office/powerpoint/2010/main" val="3421718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课题背景与目标</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调度依据</a:t>
            </a:r>
            <a:endParaRPr lang="zh-CN" altLang="en-US" dirty="0"/>
          </a:p>
        </p:txBody>
      </p:sp>
      <p:sp>
        <p:nvSpPr>
          <p:cNvPr id="14" name="内容占位符 13"/>
          <p:cNvSpPr>
            <a:spLocks noGrp="1"/>
          </p:cNvSpPr>
          <p:nvPr>
            <p:ph sz="half" idx="1"/>
          </p:nvPr>
        </p:nvSpPr>
        <p:spPr>
          <a:xfrm>
            <a:off x="838200" y="1825625"/>
            <a:ext cx="3304978" cy="4351338"/>
          </a:xfrm>
        </p:spPr>
        <p:txBody>
          <a:bodyPr>
            <a:normAutofit fontScale="92500" lnSpcReduction="10000"/>
          </a:bodyPr>
          <a:lstStyle/>
          <a:p>
            <a:r>
              <a:rPr lang="zh-CN" altLang="en-US" dirty="0" smtClean="0">
                <a:latin typeface="等线" panose="02010600030101010101" pitchFamily="2" charset="-122"/>
                <a:ea typeface="等线" panose="02010600030101010101" pitchFamily="2" charset="-122"/>
              </a:rPr>
              <a:t>平均各</a:t>
            </a:r>
            <a:r>
              <a:rPr lang="en-US" altLang="zh-CN" dirty="0" smtClean="0">
                <a:latin typeface="等线" panose="02010600030101010101" pitchFamily="2" charset="-122"/>
                <a:ea typeface="等线" panose="02010600030101010101" pitchFamily="2" charset="-122"/>
              </a:rPr>
              <a:t>CDN</a:t>
            </a:r>
            <a:r>
              <a:rPr lang="zh-CN" altLang="en-US" dirty="0" smtClean="0">
                <a:latin typeface="等线" panose="02010600030101010101" pitchFamily="2" charset="-122"/>
                <a:ea typeface="等线" panose="02010600030101010101" pitchFamily="2" charset="-122"/>
              </a:rPr>
              <a:t>负载、与用户尽可能近</a:t>
            </a:r>
            <a:endParaRPr lang="en-US" altLang="zh-CN" dirty="0" smtClean="0">
              <a:latin typeface="等线" panose="02010600030101010101" pitchFamily="2" charset="-122"/>
              <a:ea typeface="等线" panose="02010600030101010101" pitchFamily="2" charset="-122"/>
            </a:endParaRPr>
          </a:p>
          <a:p>
            <a:endParaRPr lang="en-US" altLang="zh-CN" dirty="0">
              <a:latin typeface="等线" panose="02010600030101010101" pitchFamily="2" charset="-122"/>
              <a:ea typeface="等线" panose="02010600030101010101" pitchFamily="2" charset="-122"/>
            </a:endParaRPr>
          </a:p>
          <a:p>
            <a:r>
              <a:rPr lang="zh-CN" altLang="en-US" dirty="0" smtClean="0">
                <a:latin typeface="等线" panose="02010600030101010101" pitchFamily="2" charset="-122"/>
                <a:ea typeface="等线" panose="02010600030101010101" pitchFamily="2" charset="-122"/>
              </a:rPr>
              <a:t>最优化平均</a:t>
            </a:r>
            <a:r>
              <a:rPr lang="en-US" altLang="zh-CN" dirty="0" err="1" smtClean="0">
                <a:latin typeface="等线" panose="02010600030101010101" pitchFamily="2" charset="-122"/>
                <a:ea typeface="等线" panose="02010600030101010101" pitchFamily="2" charset="-122"/>
              </a:rPr>
              <a:t>QoS</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传输带宽</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时延和抖动</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丢包率</a:t>
            </a:r>
            <a:endParaRPr lang="en-US" altLang="zh-CN" dirty="0" smtClean="0">
              <a:latin typeface="等线" panose="02010600030101010101" pitchFamily="2" charset="-122"/>
              <a:ea typeface="等线" panose="02010600030101010101" pitchFamily="2" charset="-122"/>
            </a:endParaRPr>
          </a:p>
          <a:p>
            <a:endParaRPr lang="en-US" altLang="zh-CN" dirty="0" smtClean="0">
              <a:latin typeface="等线" panose="02010600030101010101" pitchFamily="2" charset="-122"/>
              <a:ea typeface="等线" panose="02010600030101010101" pitchFamily="2" charset="-122"/>
            </a:endParaRPr>
          </a:p>
          <a:p>
            <a:r>
              <a:rPr lang="zh-CN" altLang="en-US" dirty="0" smtClean="0">
                <a:latin typeface="等线" panose="02010600030101010101" pitchFamily="2" charset="-122"/>
                <a:ea typeface="等线" panose="02010600030101010101" pitchFamily="2" charset="-122"/>
              </a:rPr>
              <a:t>最优化平均</a:t>
            </a:r>
            <a:r>
              <a:rPr lang="en-US" altLang="zh-CN" dirty="0" err="1" smtClean="0">
                <a:latin typeface="等线" panose="02010600030101010101" pitchFamily="2" charset="-122"/>
                <a:ea typeface="等线" panose="02010600030101010101" pitchFamily="2" charset="-122"/>
              </a:rPr>
              <a:t>QoE</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观看时长</a:t>
            </a:r>
            <a:endParaRPr lang="en-US" altLang="zh-CN" dirty="0" smtClean="0">
              <a:latin typeface="等线" panose="02010600030101010101" pitchFamily="2" charset="-122"/>
              <a:ea typeface="等线" panose="02010600030101010101" pitchFamily="2" charset="-122"/>
            </a:endParaRPr>
          </a:p>
          <a:p>
            <a:pPr lvl="1"/>
            <a:r>
              <a:rPr lang="zh-CN" altLang="en-US" dirty="0" smtClean="0">
                <a:latin typeface="等线" panose="02010600030101010101" pitchFamily="2" charset="-122"/>
                <a:ea typeface="等线" panose="02010600030101010101" pitchFamily="2" charset="-122"/>
              </a:rPr>
              <a:t>主观评分</a:t>
            </a:r>
            <a:endParaRPr lang="en-US" altLang="zh-CN" dirty="0" smtClean="0">
              <a:latin typeface="等线" panose="02010600030101010101" pitchFamily="2" charset="-122"/>
              <a:ea typeface="等线" panose="02010600030101010101" pitchFamily="2" charset="-122"/>
            </a:endParaRPr>
          </a:p>
        </p:txBody>
      </p:sp>
      <p:sp>
        <p:nvSpPr>
          <p:cNvPr id="6" name="内容占位符 5"/>
          <p:cNvSpPr>
            <a:spLocks noGrp="1"/>
          </p:cNvSpPr>
          <p:nvPr>
            <p:ph sz="half" idx="2"/>
          </p:nvPr>
        </p:nvSpPr>
        <p:spPr>
          <a:xfrm>
            <a:off x="6273099" y="1901377"/>
            <a:ext cx="5181600" cy="4351338"/>
          </a:xfrm>
        </p:spPr>
        <p:txBody>
          <a:bodyPr>
            <a:normAutofit fontScale="92500" lnSpcReduction="10000"/>
          </a:bodyPr>
          <a:lstStyle/>
          <a:p>
            <a:pPr marL="0" indent="0">
              <a:buNone/>
            </a:pPr>
            <a:r>
              <a:rPr lang="zh-CN" altLang="en-US" dirty="0" smtClean="0">
                <a:latin typeface="等线" panose="02010600030101010101" pitchFamily="2" charset="-122"/>
                <a:ea typeface="等线" panose="02010600030101010101" pitchFamily="2" charset="-122"/>
              </a:rPr>
              <a:t>后两者关系并非线性</a:t>
            </a:r>
            <a:endParaRPr lang="en-US" altLang="zh-CN" dirty="0" smtClean="0">
              <a:latin typeface="等线" panose="02010600030101010101" pitchFamily="2" charset="-122"/>
              <a:ea typeface="等线" panose="02010600030101010101" pitchFamily="2" charset="-122"/>
            </a:endParaRPr>
          </a:p>
          <a:p>
            <a:pPr marL="0" indent="0">
              <a:buNone/>
            </a:pPr>
            <a:r>
              <a:rPr lang="zh-CN" altLang="en-US" dirty="0" smtClean="0">
                <a:latin typeface="等线" panose="02010600030101010101" pitchFamily="2" charset="-122"/>
                <a:ea typeface="等线" panose="02010600030101010101" pitchFamily="2" charset="-122"/>
              </a:rPr>
              <a:t>并且因人而异</a:t>
            </a:r>
            <a:endParaRPr lang="zh-CN" altLang="en-US" dirty="0">
              <a:latin typeface="等线" panose="02010600030101010101" pitchFamily="2" charset="-122"/>
              <a:ea typeface="等线" panose="02010600030101010101" pitchFamily="2" charset="-12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rotWithShape="1">
          <a:blip r:embed="rId3"/>
          <a:srcRect l="7581" t="121" r="9506" b="-1"/>
          <a:stretch/>
        </p:blipFill>
        <p:spPr>
          <a:xfrm>
            <a:off x="4247122" y="2991302"/>
            <a:ext cx="7944877" cy="3577065"/>
          </a:xfrm>
          <a:prstGeom prst="rect">
            <a:avLst/>
          </a:prstGeom>
        </p:spPr>
      </p:pic>
      <p:sp>
        <p:nvSpPr>
          <p:cNvPr id="2" name="下箭头 1"/>
          <p:cNvSpPr/>
          <p:nvPr/>
        </p:nvSpPr>
        <p:spPr>
          <a:xfrm>
            <a:off x="2093661" y="2559407"/>
            <a:ext cx="252248" cy="441435"/>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2093661" y="4458217"/>
            <a:ext cx="252248" cy="441435"/>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8307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课题背景与目标</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输入输出</a:t>
            </a:r>
            <a:endParaRPr lang="zh-CN" altLang="en-US" dirty="0"/>
          </a:p>
        </p:txBody>
      </p:sp>
      <p:sp>
        <p:nvSpPr>
          <p:cNvPr id="14" name="内容占位符 13"/>
          <p:cNvSpPr>
            <a:spLocks noGrp="1"/>
          </p:cNvSpPr>
          <p:nvPr>
            <p:ph sz="half" idx="1"/>
          </p:nvPr>
        </p:nvSpPr>
        <p:spPr/>
        <p:txBody>
          <a:bodyPr>
            <a:normAutofit/>
          </a:bodyPr>
          <a:lstStyle/>
          <a:p>
            <a:pPr marL="0" indent="0">
              <a:buNone/>
            </a:pPr>
            <a:r>
              <a:rPr kumimoji="1" lang="zh-CN" altLang="en-US" sz="3200" dirty="0" smtClean="0">
                <a:latin typeface="等线" panose="02010600030101010101" pitchFamily="2" charset="-122"/>
                <a:ea typeface="等线" panose="02010600030101010101" pitchFamily="2" charset="-122"/>
                <a:sym typeface="Wingdings" pitchFamily="2" charset="2"/>
              </a:rPr>
              <a:t>输入：上下文</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r>
              <a:rPr kumimoji="1" lang="zh-CN" altLang="en-US" dirty="0" smtClean="0">
                <a:latin typeface="等线" panose="02010600030101010101" pitchFamily="2" charset="-122"/>
                <a:ea typeface="等线" panose="02010600030101010101" pitchFamily="2" charset="-122"/>
                <a:sym typeface="Wingdings" pitchFamily="2" charset="2"/>
              </a:rPr>
              <a:t>实时</a:t>
            </a:r>
            <a:r>
              <a:rPr kumimoji="1" lang="en-US" altLang="zh-CN" dirty="0">
                <a:latin typeface="等线" panose="02010600030101010101" pitchFamily="2" charset="-122"/>
                <a:ea typeface="等线" panose="02010600030101010101" pitchFamily="2" charset="-122"/>
                <a:sym typeface="Wingdings" pitchFamily="2" charset="2"/>
              </a:rPr>
              <a:t>CDN</a:t>
            </a:r>
            <a:r>
              <a:rPr kumimoji="1" lang="zh-CN" altLang="en-US" dirty="0">
                <a:latin typeface="等线" panose="02010600030101010101" pitchFamily="2" charset="-122"/>
                <a:ea typeface="等线" panose="02010600030101010101" pitchFamily="2" charset="-122"/>
                <a:sym typeface="Wingdings" pitchFamily="2" charset="2"/>
              </a:rPr>
              <a:t>信息：</a:t>
            </a:r>
            <a:r>
              <a:rPr kumimoji="1" lang="en-US" altLang="zh-CN" dirty="0" err="1">
                <a:latin typeface="等线" panose="02010600030101010101" pitchFamily="2" charset="-122"/>
                <a:ea typeface="等线" panose="02010600030101010101" pitchFamily="2" charset="-122"/>
                <a:sym typeface="Wingdings" pitchFamily="2" charset="2"/>
              </a:rPr>
              <a:t>QoS</a:t>
            </a:r>
            <a:r>
              <a:rPr kumimoji="1" lang="zh-CN" altLang="en-US" dirty="0">
                <a:latin typeface="等线" panose="02010600030101010101" pitchFamily="2" charset="-122"/>
                <a:ea typeface="等线" panose="02010600030101010101" pitchFamily="2" charset="-122"/>
                <a:sym typeface="Wingdings" pitchFamily="2" charset="2"/>
              </a:rPr>
              <a:t>参数，</a:t>
            </a:r>
            <a:r>
              <a:rPr lang="en-US" altLang="zh-CN" dirty="0">
                <a:latin typeface="等线" panose="02010600030101010101" pitchFamily="2" charset="-122"/>
                <a:ea typeface="等线" panose="02010600030101010101" pitchFamily="2" charset="-122"/>
              </a:rPr>
              <a:t>CDN</a:t>
            </a:r>
            <a:r>
              <a:rPr lang="zh-CN" altLang="en-US" dirty="0">
                <a:latin typeface="等线" panose="02010600030101010101" pitchFamily="2" charset="-122"/>
                <a:ea typeface="等线" panose="02010600030101010101" pitchFamily="2" charset="-122"/>
              </a:rPr>
              <a:t>地理位置，缓存内容等</a:t>
            </a:r>
            <a:endParaRPr kumimoji="1" lang="en-US" altLang="zh-CN" dirty="0">
              <a:latin typeface="等线" panose="02010600030101010101" pitchFamily="2" charset="-122"/>
              <a:ea typeface="等线" panose="02010600030101010101" pitchFamily="2" charset="-122"/>
              <a:sym typeface="Wingdings" pitchFamily="2" charset="2"/>
            </a:endParaRPr>
          </a:p>
          <a:p>
            <a:pPr lvl="1"/>
            <a:r>
              <a:rPr kumimoji="1" lang="en-US" altLang="zh-CN" dirty="0">
                <a:latin typeface="等线" panose="02010600030101010101" pitchFamily="2" charset="-122"/>
                <a:ea typeface="等线" panose="02010600030101010101" pitchFamily="2" charset="-122"/>
                <a:sym typeface="Wingdings" pitchFamily="2" charset="2"/>
              </a:rPr>
              <a:t>Session Context</a:t>
            </a:r>
            <a:r>
              <a:rPr kumimoji="1" lang="zh-CN" altLang="en-US" dirty="0" smtClean="0">
                <a:latin typeface="等线" panose="02010600030101010101" pitchFamily="2" charset="-122"/>
                <a:ea typeface="等线" panose="02010600030101010101" pitchFamily="2" charset="-122"/>
                <a:sym typeface="Wingdings" pitchFamily="2" charset="2"/>
              </a:rPr>
              <a:t>：来自客户端的请求，包含用户</a:t>
            </a:r>
            <a:r>
              <a:rPr kumimoji="1" lang="zh-CN" altLang="en-US" dirty="0">
                <a:latin typeface="等线" panose="02010600030101010101" pitchFamily="2" charset="-122"/>
                <a:ea typeface="等线" panose="02010600030101010101" pitchFamily="2" charset="-122"/>
                <a:sym typeface="Wingdings" pitchFamily="2" charset="2"/>
              </a:rPr>
              <a:t>信息，直播间信息的二</a:t>
            </a:r>
            <a:r>
              <a:rPr kumimoji="1" lang="zh-CN" altLang="en-US" dirty="0" smtClean="0">
                <a:latin typeface="等线" panose="02010600030101010101" pitchFamily="2" charset="-122"/>
                <a:ea typeface="等线" panose="02010600030101010101" pitchFamily="2" charset="-122"/>
                <a:sym typeface="Wingdings" pitchFamily="2" charset="2"/>
              </a:rPr>
              <a:t>元组</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endParaRPr kumimoji="1" lang="en-US" altLang="zh-CN" dirty="0">
              <a:latin typeface="等线" panose="02010600030101010101" pitchFamily="2" charset="-122"/>
              <a:ea typeface="等线" panose="02010600030101010101" pitchFamily="2" charset="-122"/>
              <a:sym typeface="Wingdings" pitchFamily="2" charset="2"/>
            </a:endParaRPr>
          </a:p>
          <a:p>
            <a:pPr marL="0" indent="0">
              <a:buNone/>
            </a:pPr>
            <a:r>
              <a:rPr lang="zh-CN" altLang="en-US" sz="3200" dirty="0">
                <a:latin typeface="等线" panose="02010600030101010101" pitchFamily="2" charset="-122"/>
                <a:ea typeface="等线" panose="02010600030101010101" pitchFamily="2" charset="-122"/>
              </a:rPr>
              <a:t>输出：</a:t>
            </a:r>
            <a:r>
              <a:rPr lang="zh-CN" altLang="en-US" sz="3200" dirty="0" smtClean="0">
                <a:latin typeface="等线" panose="02010600030101010101" pitchFamily="2" charset="-122"/>
                <a:ea typeface="等线" panose="02010600030101010101" pitchFamily="2" charset="-122"/>
              </a:rPr>
              <a:t>决策</a:t>
            </a:r>
            <a:endParaRPr lang="en-US" altLang="zh-CN" dirty="0">
              <a:latin typeface="等线" panose="02010600030101010101" pitchFamily="2" charset="-122"/>
              <a:ea typeface="等线" panose="02010600030101010101" pitchFamily="2" charset="-122"/>
            </a:endParaRPr>
          </a:p>
          <a:p>
            <a:pPr lvl="1"/>
            <a:r>
              <a:rPr lang="zh-CN" altLang="en-US" dirty="0">
                <a:latin typeface="等线" panose="02010600030101010101" pitchFamily="2" charset="-122"/>
                <a:ea typeface="等线" panose="02010600030101010101" pitchFamily="2" charset="-122"/>
              </a:rPr>
              <a:t>实时输出为该请求选择的</a:t>
            </a:r>
            <a:r>
              <a:rPr lang="en-US" altLang="zh-CN" dirty="0">
                <a:latin typeface="等线" panose="02010600030101010101" pitchFamily="2" charset="-122"/>
                <a:ea typeface="等线" panose="02010600030101010101" pitchFamily="2" charset="-122"/>
              </a:rPr>
              <a:t>CDN</a:t>
            </a:r>
            <a:endParaRPr kumimoji="1" lang="en-US" altLang="zh-CN" dirty="0">
              <a:latin typeface="等线" panose="02010600030101010101" pitchFamily="2" charset="-122"/>
              <a:ea typeface="等线" panose="02010600030101010101" pitchFamily="2" charset="-122"/>
              <a:sym typeface="Wingdings" pitchFamily="2" charset="2"/>
            </a:endParaRPr>
          </a:p>
          <a:p>
            <a:pPr marL="0" indent="0">
              <a:buNone/>
            </a:pPr>
            <a:endParaRPr kumimoji="1" lang="en-US" altLang="zh-CN" sz="3200" dirty="0">
              <a:latin typeface="等线" panose="02010600030101010101" pitchFamily="2" charset="-122"/>
              <a:ea typeface="等线" panose="02010600030101010101" pitchFamily="2" charset="-122"/>
              <a:sym typeface="Wingdings" pitchFamily="2" charset="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7859495" y="2906242"/>
            <a:ext cx="295674" cy="335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p:cNvSpPr/>
          <p:nvPr/>
        </p:nvSpPr>
        <p:spPr>
          <a:xfrm>
            <a:off x="7859495" y="3241882"/>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p:cNvSpPr/>
          <p:nvPr/>
        </p:nvSpPr>
        <p:spPr>
          <a:xfrm>
            <a:off x="7859495" y="4227638"/>
            <a:ext cx="295674" cy="335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矩形 19"/>
          <p:cNvSpPr/>
          <p:nvPr/>
        </p:nvSpPr>
        <p:spPr>
          <a:xfrm>
            <a:off x="7859495" y="4563278"/>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矩形 20"/>
          <p:cNvSpPr/>
          <p:nvPr/>
        </p:nvSpPr>
        <p:spPr>
          <a:xfrm>
            <a:off x="7859495" y="5229997"/>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椭圆 22"/>
          <p:cNvSpPr/>
          <p:nvPr/>
        </p:nvSpPr>
        <p:spPr>
          <a:xfrm>
            <a:off x="10466394" y="2997739"/>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7" name="椭圆 26"/>
          <p:cNvSpPr/>
          <p:nvPr/>
        </p:nvSpPr>
        <p:spPr>
          <a:xfrm>
            <a:off x="10466394" y="4178433"/>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9" name="椭圆 28"/>
          <p:cNvSpPr/>
          <p:nvPr/>
        </p:nvSpPr>
        <p:spPr>
          <a:xfrm>
            <a:off x="10466394" y="5331097"/>
            <a:ext cx="204716" cy="204716"/>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1" name="矩形 30"/>
          <p:cNvSpPr/>
          <p:nvPr/>
        </p:nvSpPr>
        <p:spPr>
          <a:xfrm>
            <a:off x="7859495" y="3545619"/>
            <a:ext cx="295674" cy="3058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2" name="直接连接符 31"/>
          <p:cNvCxnSpPr>
            <a:stCxn id="17" idx="3"/>
            <a:endCxn id="23" idx="2"/>
          </p:cNvCxnSpPr>
          <p:nvPr/>
        </p:nvCxnSpPr>
        <p:spPr>
          <a:xfrm>
            <a:off x="8155169" y="3074062"/>
            <a:ext cx="2311225" cy="26035"/>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33" name="直接连接符 32"/>
          <p:cNvCxnSpPr>
            <a:stCxn id="18" idx="3"/>
            <a:endCxn id="27" idx="2"/>
          </p:cNvCxnSpPr>
          <p:nvPr/>
        </p:nvCxnSpPr>
        <p:spPr>
          <a:xfrm>
            <a:off x="8155169" y="3394790"/>
            <a:ext cx="2311225" cy="886001"/>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34" name="直接连接符 33"/>
          <p:cNvCxnSpPr>
            <a:stCxn id="31" idx="3"/>
            <a:endCxn id="29" idx="2"/>
          </p:cNvCxnSpPr>
          <p:nvPr/>
        </p:nvCxnSpPr>
        <p:spPr>
          <a:xfrm>
            <a:off x="8155169" y="3698527"/>
            <a:ext cx="2311225" cy="1734928"/>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35" name="直接连接符 34"/>
          <p:cNvCxnSpPr>
            <a:stCxn id="19" idx="3"/>
            <a:endCxn id="23" idx="2"/>
          </p:cNvCxnSpPr>
          <p:nvPr/>
        </p:nvCxnSpPr>
        <p:spPr>
          <a:xfrm flipV="1">
            <a:off x="8155169" y="3100097"/>
            <a:ext cx="2311225" cy="1295361"/>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36" name="直接连接符 35"/>
          <p:cNvCxnSpPr>
            <a:stCxn id="20" idx="3"/>
            <a:endCxn id="29" idx="2"/>
          </p:cNvCxnSpPr>
          <p:nvPr/>
        </p:nvCxnSpPr>
        <p:spPr>
          <a:xfrm>
            <a:off x="8155169" y="4716186"/>
            <a:ext cx="2311225" cy="717269"/>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cxnSp>
        <p:nvCxnSpPr>
          <p:cNvPr id="37" name="直接连接符 36"/>
          <p:cNvCxnSpPr>
            <a:stCxn id="21" idx="3"/>
            <a:endCxn id="27" idx="2"/>
          </p:cNvCxnSpPr>
          <p:nvPr/>
        </p:nvCxnSpPr>
        <p:spPr>
          <a:xfrm flipV="1">
            <a:off x="8155169" y="4280791"/>
            <a:ext cx="2311225" cy="1102114"/>
          </a:xfrm>
          <a:prstGeom prst="line">
            <a:avLst/>
          </a:prstGeom>
          <a:ln>
            <a:solidFill>
              <a:srgbClr val="FF9933"/>
            </a:solidFill>
          </a:ln>
        </p:spPr>
        <p:style>
          <a:lnRef idx="2">
            <a:schemeClr val="dk1"/>
          </a:lnRef>
          <a:fillRef idx="0">
            <a:schemeClr val="dk1"/>
          </a:fillRef>
          <a:effectRef idx="1">
            <a:schemeClr val="dk1"/>
          </a:effectRef>
          <a:fontRef idx="minor">
            <a:schemeClr val="tx1"/>
          </a:fontRef>
        </p:style>
      </p:cxnSp>
      <p:sp>
        <p:nvSpPr>
          <p:cNvPr id="43" name="文本框 42"/>
          <p:cNvSpPr txBox="1"/>
          <p:nvPr/>
        </p:nvSpPr>
        <p:spPr>
          <a:xfrm>
            <a:off x="6678273" y="2221483"/>
            <a:ext cx="1001635" cy="707886"/>
          </a:xfrm>
          <a:prstGeom prst="rect">
            <a:avLst/>
          </a:prstGeom>
          <a:noFill/>
        </p:spPr>
        <p:txBody>
          <a:bodyPr wrap="square" rtlCol="0">
            <a:spAutoFit/>
          </a:bodyPr>
          <a:lstStyle/>
          <a:p>
            <a:r>
              <a:rPr lang="en-US" altLang="zh-CN" sz="2000" dirty="0" smtClean="0"/>
              <a:t>One Session</a:t>
            </a:r>
            <a:endParaRPr lang="zh-CN" altLang="en-US" sz="2000" dirty="0"/>
          </a:p>
        </p:txBody>
      </p:sp>
      <p:sp>
        <p:nvSpPr>
          <p:cNvPr id="44" name="文本框 43"/>
          <p:cNvSpPr txBox="1"/>
          <p:nvPr/>
        </p:nvSpPr>
        <p:spPr>
          <a:xfrm>
            <a:off x="6736991" y="4227638"/>
            <a:ext cx="1122504" cy="707886"/>
          </a:xfrm>
          <a:prstGeom prst="rect">
            <a:avLst/>
          </a:prstGeom>
          <a:noFill/>
        </p:spPr>
        <p:txBody>
          <a:bodyPr wrap="square" rtlCol="0">
            <a:spAutoFit/>
          </a:bodyPr>
          <a:lstStyle/>
          <a:p>
            <a:r>
              <a:rPr lang="en-US" altLang="zh-CN" sz="2000" dirty="0" smtClean="0"/>
              <a:t>One Live channel</a:t>
            </a:r>
            <a:endParaRPr lang="zh-CN" altLang="en-US" sz="2000" dirty="0"/>
          </a:p>
        </p:txBody>
      </p:sp>
      <p:sp>
        <p:nvSpPr>
          <p:cNvPr id="45" name="文本框 44"/>
          <p:cNvSpPr txBox="1"/>
          <p:nvPr/>
        </p:nvSpPr>
        <p:spPr>
          <a:xfrm>
            <a:off x="10671110" y="2736894"/>
            <a:ext cx="1064741" cy="584775"/>
          </a:xfrm>
          <a:prstGeom prst="rect">
            <a:avLst/>
          </a:prstGeom>
          <a:noFill/>
        </p:spPr>
        <p:txBody>
          <a:bodyPr wrap="square" rtlCol="0">
            <a:spAutoFit/>
          </a:bodyPr>
          <a:lstStyle/>
          <a:p>
            <a:r>
              <a:rPr lang="en-US" altLang="zh-CN" sz="3200" dirty="0" smtClean="0">
                <a:solidFill>
                  <a:schemeClr val="accent2">
                    <a:lumMod val="75000"/>
                  </a:schemeClr>
                </a:solidFill>
              </a:rPr>
              <a:t>CDN</a:t>
            </a:r>
            <a:endParaRPr lang="zh-CN" altLang="en-US" sz="3200" dirty="0">
              <a:solidFill>
                <a:schemeClr val="accent2">
                  <a:lumMod val="75000"/>
                </a:schemeClr>
              </a:solidFill>
            </a:endParaRPr>
          </a:p>
        </p:txBody>
      </p:sp>
      <p:cxnSp>
        <p:nvCxnSpPr>
          <p:cNvPr id="47" name="曲线连接符 46"/>
          <p:cNvCxnSpPr>
            <a:stCxn id="17" idx="0"/>
            <a:endCxn id="43" idx="3"/>
          </p:cNvCxnSpPr>
          <p:nvPr/>
        </p:nvCxnSpPr>
        <p:spPr>
          <a:xfrm rot="16200000" flipV="1">
            <a:off x="7678212" y="2577122"/>
            <a:ext cx="330816" cy="327424"/>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60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rgbClr val="E7E6E6">
                    <a:lumMod val="50000"/>
                  </a:srgbClr>
                </a:solidFill>
                <a:latin typeface="等线 Light" panose="02010600030101010101" pitchFamily="2" charset="-122"/>
                <a:ea typeface="等线 Light" panose="02010600030101010101" pitchFamily="2" charset="-122"/>
              </a:rPr>
              <a:t>现有方法调研</a:t>
            </a:r>
            <a:r>
              <a:rPr lang="zh-CN" altLang="en-US" dirty="0">
                <a:solidFill>
                  <a:schemeClr val="tx1">
                    <a:lumMod val="75000"/>
                    <a:lumOff val="25000"/>
                  </a:schemeClr>
                </a:solidFill>
                <a:latin typeface="等线" panose="02010600030101010101" pitchFamily="2" charset="-122"/>
                <a:ea typeface="等线" panose="02010600030101010101" pitchFamily="2" charset="-122"/>
              </a:rPr>
              <a:t/>
            </a:r>
            <a:br>
              <a:rPr lang="zh-CN" altLang="en-US" dirty="0">
                <a:solidFill>
                  <a:schemeClr val="tx1">
                    <a:lumMod val="75000"/>
                    <a:lumOff val="25000"/>
                  </a:schemeClr>
                </a:solidFill>
                <a:latin typeface="等线" panose="02010600030101010101" pitchFamily="2" charset="-122"/>
                <a:ea typeface="等线" panose="02010600030101010101" pitchFamily="2" charset="-122"/>
              </a:rPr>
            </a:br>
            <a:r>
              <a:rPr lang="zh-CN" altLang="en-US" sz="3600" b="1" dirty="0" smtClean="0">
                <a:latin typeface="等线 Light" panose="02010600030101010101" pitchFamily="2" charset="-122"/>
                <a:ea typeface="等线 Light" panose="02010600030101010101" pitchFamily="2" charset="-122"/>
              </a:rPr>
              <a:t>基于预测</a:t>
            </a:r>
            <a:endParaRPr lang="zh-CN" altLang="en-US" dirty="0"/>
          </a:p>
        </p:txBody>
      </p:sp>
      <p:sp>
        <p:nvSpPr>
          <p:cNvPr id="14" name="内容占位符 13"/>
          <p:cNvSpPr>
            <a:spLocks noGrp="1"/>
          </p:cNvSpPr>
          <p:nvPr>
            <p:ph sz="half" idx="1"/>
          </p:nvPr>
        </p:nvSpPr>
        <p:spPr>
          <a:xfrm>
            <a:off x="309004" y="1825625"/>
            <a:ext cx="5710796" cy="4742742"/>
          </a:xfrm>
        </p:spPr>
        <p:txBody>
          <a:bodyPr>
            <a:normAutofit fontScale="85000" lnSpcReduction="20000"/>
          </a:bodyPr>
          <a:lstStyle/>
          <a:p>
            <a:pPr marL="457200" lvl="1" indent="0" algn="ctr">
              <a:buNone/>
            </a:pPr>
            <a:r>
              <a:rPr lang="en-US" altLang="zh-CN" sz="2800" dirty="0" smtClean="0"/>
              <a:t>Critical Feature Analytics (CFA)</a:t>
            </a:r>
          </a:p>
          <a:p>
            <a:pPr algn="ctr"/>
            <a:r>
              <a:rPr lang="zh-CN" altLang="en-US" sz="2400" dirty="0" smtClean="0">
                <a:latin typeface="等线" panose="02010600030101010101" pitchFamily="2" charset="-122"/>
                <a:ea typeface="等线" panose="02010600030101010101" pitchFamily="2" charset="-122"/>
              </a:rPr>
              <a:t>利用</a:t>
            </a:r>
            <a:r>
              <a:rPr lang="en-US" altLang="zh-CN" sz="2400" dirty="0" smtClean="0">
                <a:latin typeface="等线" panose="02010600030101010101" pitchFamily="2" charset="-122"/>
                <a:ea typeface="等线" panose="02010600030101010101" pitchFamily="2" charset="-122"/>
              </a:rPr>
              <a:t>session</a:t>
            </a:r>
            <a:r>
              <a:rPr lang="zh-CN" altLang="en-US" sz="2400" dirty="0" smtClean="0">
                <a:latin typeface="等线" panose="02010600030101010101" pitchFamily="2" charset="-122"/>
                <a:ea typeface="等线" panose="02010600030101010101" pitchFamily="2" charset="-122"/>
              </a:rPr>
              <a:t>重要特征聚类</a:t>
            </a:r>
            <a:endParaRPr lang="en-US" altLang="zh-CN" sz="2400" dirty="0" smtClean="0">
              <a:latin typeface="等线" panose="02010600030101010101" pitchFamily="2" charset="-122"/>
              <a:ea typeface="等线" panose="02010600030101010101" pitchFamily="2" charset="-122"/>
            </a:endParaRPr>
          </a:p>
          <a:p>
            <a:pPr algn="ctr"/>
            <a:endParaRPr lang="en-US" altLang="zh-CN" sz="2400" dirty="0" smtClean="0">
              <a:latin typeface="等线" panose="02010600030101010101" pitchFamily="2" charset="-122"/>
              <a:ea typeface="等线" panose="02010600030101010101" pitchFamily="2" charset="-122"/>
            </a:endParaRPr>
          </a:p>
          <a:p>
            <a:pPr algn="ctr"/>
            <a:endParaRPr lang="en-US" altLang="zh-CN" sz="2400" dirty="0">
              <a:latin typeface="等线" panose="02010600030101010101" pitchFamily="2" charset="-122"/>
              <a:ea typeface="等线" panose="02010600030101010101" pitchFamily="2" charset="-122"/>
            </a:endParaRPr>
          </a:p>
          <a:p>
            <a:pPr algn="ctr"/>
            <a:endParaRPr lang="en-US" altLang="zh-CN" sz="2400" dirty="0" smtClean="0">
              <a:latin typeface="等线" panose="02010600030101010101" pitchFamily="2" charset="-122"/>
              <a:ea typeface="等线" panose="02010600030101010101" pitchFamily="2" charset="-122"/>
            </a:endParaRPr>
          </a:p>
          <a:p>
            <a:pPr algn="ctr"/>
            <a:endParaRPr lang="en-US" altLang="zh-CN" sz="2400" dirty="0">
              <a:latin typeface="等线" panose="02010600030101010101" pitchFamily="2" charset="-122"/>
              <a:ea typeface="等线" panose="02010600030101010101" pitchFamily="2" charset="-122"/>
            </a:endParaRPr>
          </a:p>
          <a:p>
            <a:pPr algn="ctr"/>
            <a:endParaRPr lang="en-US" altLang="zh-CN" sz="2400" dirty="0" smtClean="0">
              <a:latin typeface="等线" panose="02010600030101010101" pitchFamily="2" charset="-122"/>
              <a:ea typeface="等线" panose="02010600030101010101" pitchFamily="2" charset="-122"/>
            </a:endParaRPr>
          </a:p>
          <a:p>
            <a:pPr algn="ctr"/>
            <a:endParaRPr lang="en-US" altLang="zh-CN" sz="2400" dirty="0">
              <a:latin typeface="等线" panose="02010600030101010101" pitchFamily="2" charset="-122"/>
              <a:ea typeface="等线" panose="02010600030101010101" pitchFamily="2" charset="-122"/>
            </a:endParaRPr>
          </a:p>
          <a:p>
            <a:pPr algn="ctr"/>
            <a:endParaRPr lang="en-US" altLang="zh-CN" sz="2400" dirty="0" smtClean="0">
              <a:latin typeface="等线" panose="02010600030101010101" pitchFamily="2" charset="-122"/>
              <a:ea typeface="等线" panose="02010600030101010101" pitchFamily="2" charset="-122"/>
            </a:endParaRPr>
          </a:p>
          <a:p>
            <a:pPr algn="ctr"/>
            <a:endParaRPr lang="en-US" altLang="zh-CN" sz="2400" dirty="0">
              <a:latin typeface="等线" panose="02010600030101010101" pitchFamily="2" charset="-122"/>
              <a:ea typeface="等线" panose="02010600030101010101" pitchFamily="2" charset="-122"/>
            </a:endParaRPr>
          </a:p>
          <a:p>
            <a:pPr algn="ctr"/>
            <a:endParaRPr lang="en-US" altLang="zh-CN" sz="2400" dirty="0" smtClean="0">
              <a:latin typeface="等线" panose="02010600030101010101" pitchFamily="2" charset="-122"/>
              <a:ea typeface="等线" panose="02010600030101010101" pitchFamily="2" charset="-122"/>
            </a:endParaRPr>
          </a:p>
          <a:p>
            <a:pPr algn="ctr"/>
            <a:r>
              <a:rPr lang="zh-CN" altLang="en-US" sz="2400" dirty="0" smtClean="0">
                <a:latin typeface="等线" panose="02010600030101010101" pitchFamily="2" charset="-122"/>
                <a:ea typeface="等线" panose="02010600030101010101" pitchFamily="2" charset="-122"/>
              </a:rPr>
              <a:t>没有</a:t>
            </a:r>
            <a:r>
              <a:rPr lang="zh-CN" altLang="en-US" sz="2400" dirty="0">
                <a:latin typeface="等线" panose="02010600030101010101" pitchFamily="2" charset="-122"/>
                <a:ea typeface="等线" panose="02010600030101010101" pitchFamily="2" charset="-122"/>
              </a:rPr>
              <a:t>考虑用户个人的偏好</a:t>
            </a:r>
            <a:endParaRPr lang="en-US" altLang="zh-CN" sz="2400" dirty="0">
              <a:latin typeface="等线" panose="02010600030101010101" pitchFamily="2" charset="-122"/>
              <a:ea typeface="等线" panose="02010600030101010101" pitchFamily="2" charset="-122"/>
            </a:endParaRPr>
          </a:p>
          <a:p>
            <a:pPr algn="ctr"/>
            <a:r>
              <a:rPr lang="zh-CN" altLang="en-US" sz="2400" dirty="0">
                <a:latin typeface="等线" panose="02010600030101010101" pitchFamily="2" charset="-122"/>
                <a:ea typeface="等线" panose="02010600030101010101" pitchFamily="2" charset="-122"/>
              </a:rPr>
              <a:t>判断标准由视频质量（</a:t>
            </a:r>
            <a:r>
              <a:rPr lang="en-US" altLang="zh-CN" sz="2400" dirty="0" err="1">
                <a:latin typeface="等线" panose="02010600030101010101" pitchFamily="2" charset="-122"/>
                <a:ea typeface="等线" panose="02010600030101010101" pitchFamily="2" charset="-122"/>
              </a:rPr>
              <a:t>QoS</a:t>
            </a:r>
            <a:r>
              <a:rPr lang="zh-CN" altLang="en-US" sz="2400" dirty="0">
                <a:latin typeface="等线" panose="02010600030101010101" pitchFamily="2" charset="-122"/>
                <a:ea typeface="等线" panose="02010600030101010101" pitchFamily="2" charset="-122"/>
              </a:rPr>
              <a:t>参数）决定</a:t>
            </a:r>
          </a:p>
          <a:p>
            <a:pPr marL="457200" lvl="1" indent="0">
              <a:buNone/>
            </a:pPr>
            <a:endParaRPr kumimoji="1" lang="en-US" altLang="zh-CN" sz="2800" dirty="0" smtClean="0">
              <a:sym typeface="Wingdings" pitchFamily="2" charset="2"/>
            </a:endParaRPr>
          </a:p>
        </p:txBody>
      </p:sp>
      <p:sp>
        <p:nvSpPr>
          <p:cNvPr id="5" name="内容占位符 4"/>
          <p:cNvSpPr>
            <a:spLocks noGrp="1"/>
          </p:cNvSpPr>
          <p:nvPr>
            <p:ph sz="half" idx="2"/>
          </p:nvPr>
        </p:nvSpPr>
        <p:spPr>
          <a:xfrm>
            <a:off x="6191518" y="1950142"/>
            <a:ext cx="5828764" cy="4618308"/>
          </a:xfrm>
        </p:spPr>
        <p:txBody>
          <a:bodyPr>
            <a:normAutofit fontScale="85000" lnSpcReduction="20000"/>
          </a:bodyPr>
          <a:lstStyle/>
          <a:p>
            <a:pPr marL="457200" lvl="1" indent="0" algn="ctr">
              <a:buNone/>
            </a:pPr>
            <a:r>
              <a:rPr lang="en-US" altLang="zh-CN" sz="2800" dirty="0"/>
              <a:t>E2E</a:t>
            </a:r>
            <a:endParaRPr kumimoji="1" lang="en-US" altLang="zh-CN" sz="2800" dirty="0">
              <a:sym typeface="Wingdings" pitchFamily="2" charset="2"/>
            </a:endParaRPr>
          </a:p>
          <a:p>
            <a:pPr lvl="1" algn="ctr">
              <a:lnSpc>
                <a:spcPct val="100000"/>
              </a:lnSpc>
            </a:pPr>
            <a:r>
              <a:rPr kumimoji="1" lang="zh-CN" altLang="en-US" dirty="0">
                <a:latin typeface="等线" panose="02010600030101010101" pitchFamily="2" charset="-122"/>
                <a:ea typeface="等线" panose="02010600030101010101" pitchFamily="2" charset="-122"/>
                <a:sym typeface="Wingdings" pitchFamily="2" charset="2"/>
              </a:rPr>
              <a:t>通过考虑用户异质性，让分配网络资源的时候所有用户的平均</a:t>
            </a:r>
            <a:r>
              <a:rPr kumimoji="1" lang="en-US" altLang="zh-CN" dirty="0" err="1">
                <a:latin typeface="等线" panose="02010600030101010101" pitchFamily="2" charset="-122"/>
                <a:ea typeface="等线" panose="02010600030101010101" pitchFamily="2" charset="-122"/>
                <a:sym typeface="Wingdings" pitchFamily="2" charset="2"/>
              </a:rPr>
              <a:t>QoE</a:t>
            </a:r>
            <a:r>
              <a:rPr kumimoji="1" lang="zh-CN" altLang="en-US" dirty="0" smtClean="0">
                <a:latin typeface="等线" panose="02010600030101010101" pitchFamily="2" charset="-122"/>
                <a:ea typeface="等线" panose="02010600030101010101" pitchFamily="2" charset="-122"/>
                <a:sym typeface="Wingdings" pitchFamily="2" charset="2"/>
              </a:rPr>
              <a:t>提升</a:t>
            </a:r>
            <a:endParaRPr kumimoji="1" lang="en-US" altLang="zh-CN" dirty="0" smtClean="0">
              <a:latin typeface="等线" panose="02010600030101010101" pitchFamily="2" charset="-122"/>
              <a:ea typeface="等线" panose="02010600030101010101" pitchFamily="2" charset="-122"/>
              <a:sym typeface="Wingdings" pitchFamily="2" charset="2"/>
            </a:endParaRPr>
          </a:p>
          <a:p>
            <a:pPr lvl="1" algn="ctr">
              <a:lnSpc>
                <a:spcPct val="100000"/>
              </a:lnSpc>
            </a:pPr>
            <a:endParaRPr kumimoji="1" lang="en-US" altLang="zh-CN" dirty="0">
              <a:latin typeface="等线" panose="02010600030101010101" pitchFamily="2" charset="-122"/>
              <a:ea typeface="等线" panose="02010600030101010101" pitchFamily="2" charset="-122"/>
              <a:sym typeface="Wingdings" pitchFamily="2" charset="2"/>
            </a:endParaRPr>
          </a:p>
          <a:p>
            <a:pPr lvl="1" algn="ctr">
              <a:lnSpc>
                <a:spcPct val="100000"/>
              </a:lnSpc>
            </a:pPr>
            <a:endParaRPr kumimoji="1" lang="en-US" altLang="zh-CN" dirty="0" smtClean="0">
              <a:latin typeface="等线" panose="02010600030101010101" pitchFamily="2" charset="-122"/>
              <a:ea typeface="等线" panose="02010600030101010101" pitchFamily="2" charset="-122"/>
              <a:sym typeface="Wingdings" pitchFamily="2" charset="2"/>
            </a:endParaRPr>
          </a:p>
          <a:p>
            <a:pPr lvl="1" algn="ctr">
              <a:lnSpc>
                <a:spcPct val="100000"/>
              </a:lnSpc>
            </a:pPr>
            <a:endParaRPr kumimoji="1" lang="en-US" altLang="zh-CN" dirty="0">
              <a:latin typeface="等线" panose="02010600030101010101" pitchFamily="2" charset="-122"/>
              <a:ea typeface="等线" panose="02010600030101010101" pitchFamily="2" charset="-122"/>
              <a:sym typeface="Wingdings" pitchFamily="2" charset="2"/>
            </a:endParaRPr>
          </a:p>
          <a:p>
            <a:pPr lvl="1" algn="ctr">
              <a:lnSpc>
                <a:spcPct val="100000"/>
              </a:lnSpc>
            </a:pPr>
            <a:endParaRPr kumimoji="1" lang="en-US" altLang="zh-CN" dirty="0" smtClean="0">
              <a:latin typeface="等线" panose="02010600030101010101" pitchFamily="2" charset="-122"/>
              <a:ea typeface="等线" panose="02010600030101010101" pitchFamily="2" charset="-122"/>
              <a:sym typeface="Wingdings" pitchFamily="2" charset="2"/>
            </a:endParaRPr>
          </a:p>
          <a:p>
            <a:pPr lvl="1" algn="ctr">
              <a:lnSpc>
                <a:spcPct val="100000"/>
              </a:lnSpc>
            </a:pPr>
            <a:endParaRPr kumimoji="1" lang="en-US" altLang="zh-CN" dirty="0">
              <a:latin typeface="等线" panose="02010600030101010101" pitchFamily="2" charset="-122"/>
              <a:ea typeface="等线" panose="02010600030101010101" pitchFamily="2" charset="-122"/>
              <a:sym typeface="Wingdings" pitchFamily="2" charset="2"/>
            </a:endParaRPr>
          </a:p>
          <a:p>
            <a:pPr lvl="1" algn="ctr">
              <a:lnSpc>
                <a:spcPct val="100000"/>
              </a:lnSpc>
            </a:pPr>
            <a:endParaRPr kumimoji="1" lang="en-US" altLang="zh-CN" dirty="0" smtClean="0">
              <a:latin typeface="等线" panose="02010600030101010101" pitchFamily="2" charset="-122"/>
              <a:ea typeface="等线" panose="02010600030101010101" pitchFamily="2" charset="-122"/>
              <a:sym typeface="Wingdings" pitchFamily="2" charset="2"/>
            </a:endParaRPr>
          </a:p>
          <a:p>
            <a:pPr lvl="1" algn="ctr">
              <a:lnSpc>
                <a:spcPct val="100000"/>
              </a:lnSpc>
            </a:pPr>
            <a:endParaRPr kumimoji="1" lang="en-US" altLang="zh-CN" dirty="0">
              <a:latin typeface="等线" panose="02010600030101010101" pitchFamily="2" charset="-122"/>
              <a:ea typeface="等线" panose="02010600030101010101" pitchFamily="2" charset="-122"/>
              <a:sym typeface="Wingdings" pitchFamily="2" charset="2"/>
            </a:endParaRPr>
          </a:p>
          <a:p>
            <a:pPr lvl="1" algn="ctr">
              <a:lnSpc>
                <a:spcPct val="100000"/>
              </a:lnSpc>
            </a:pPr>
            <a:endParaRPr kumimoji="1" lang="en-US" altLang="zh-CN" dirty="0" smtClean="0">
              <a:latin typeface="等线" panose="02010600030101010101" pitchFamily="2" charset="-122"/>
              <a:ea typeface="等线" panose="02010600030101010101" pitchFamily="2" charset="-122"/>
              <a:sym typeface="Wingdings" pitchFamily="2" charset="2"/>
            </a:endParaRPr>
          </a:p>
          <a:p>
            <a:pPr lvl="1" algn="ctr">
              <a:lnSpc>
                <a:spcPct val="100000"/>
              </a:lnSpc>
            </a:pPr>
            <a:endParaRPr kumimoji="1" lang="en-US" altLang="zh-CN" dirty="0">
              <a:latin typeface="等线" panose="02010600030101010101" pitchFamily="2" charset="-122"/>
              <a:ea typeface="等线" panose="02010600030101010101" pitchFamily="2" charset="-122"/>
              <a:sym typeface="Wingdings" pitchFamily="2" charset="2"/>
            </a:endParaRPr>
          </a:p>
          <a:p>
            <a:pPr algn="ctr"/>
            <a:r>
              <a:rPr lang="zh-CN" altLang="en-US" sz="2400" dirty="0">
                <a:latin typeface="等线" panose="02010600030101010101" pitchFamily="2" charset="-122"/>
                <a:ea typeface="等线" panose="02010600030101010101" pitchFamily="2" charset="-122"/>
              </a:rPr>
              <a:t>文章</a:t>
            </a:r>
            <a:r>
              <a:rPr lang="zh-CN" altLang="en-US" sz="2400" dirty="0" smtClean="0">
                <a:latin typeface="等线" panose="02010600030101010101" pitchFamily="2" charset="-122"/>
                <a:ea typeface="等线" panose="02010600030101010101" pitchFamily="2" charset="-122"/>
              </a:rPr>
              <a:t>中例子建模为延迟</a:t>
            </a:r>
            <a:r>
              <a:rPr lang="zh-CN" altLang="en-US" sz="2400" dirty="0">
                <a:latin typeface="等线" panose="02010600030101010101" pitchFamily="2" charset="-122"/>
                <a:ea typeface="等线" panose="02010600030101010101" pitchFamily="2" charset="-122"/>
              </a:rPr>
              <a:t>与</a:t>
            </a:r>
            <a:r>
              <a:rPr lang="en-US" altLang="zh-CN" sz="2400" dirty="0" err="1">
                <a:latin typeface="等线" panose="02010600030101010101" pitchFamily="2" charset="-122"/>
                <a:ea typeface="等线" panose="02010600030101010101" pitchFamily="2" charset="-122"/>
              </a:rPr>
              <a:t>QoE</a:t>
            </a:r>
            <a:r>
              <a:rPr lang="zh-CN" altLang="en-US" sz="2400" dirty="0" smtClean="0">
                <a:latin typeface="等线" panose="02010600030101010101" pitchFamily="2" charset="-122"/>
                <a:ea typeface="等线" panose="02010600030101010101" pitchFamily="2" charset="-122"/>
              </a:rPr>
              <a:t>的一维关系</a:t>
            </a:r>
            <a:r>
              <a:rPr lang="zh-CN" altLang="en-US" sz="2400" dirty="0">
                <a:latin typeface="等线" panose="02010600030101010101" pitchFamily="2" charset="-122"/>
                <a:ea typeface="等线" panose="02010600030101010101" pitchFamily="2" charset="-122"/>
              </a:rPr>
              <a:t>；</a:t>
            </a:r>
            <a:endParaRPr lang="en-US" altLang="zh-CN" sz="2400" dirty="0">
              <a:latin typeface="等线" panose="02010600030101010101" pitchFamily="2" charset="-122"/>
              <a:ea typeface="等线" panose="02010600030101010101" pitchFamily="2" charset="-122"/>
            </a:endParaRPr>
          </a:p>
          <a:p>
            <a:pPr algn="ctr"/>
            <a:r>
              <a:rPr lang="zh-CN" altLang="en-US" sz="2400" dirty="0">
                <a:latin typeface="等线" panose="02010600030101010101" pitchFamily="2" charset="-122"/>
                <a:ea typeface="等线" panose="02010600030101010101" pitchFamily="2" charset="-122"/>
              </a:rPr>
              <a:t>由于性能原因需要隔一段时间更新一次查询表</a:t>
            </a:r>
          </a:p>
          <a:p>
            <a:pPr marL="457200" lvl="1" indent="0" algn="ctr">
              <a:lnSpc>
                <a:spcPct val="100000"/>
              </a:lnSpc>
              <a:buNone/>
            </a:pPr>
            <a:endParaRPr kumimoji="1" lang="en-US" altLang="zh-CN" dirty="0">
              <a:latin typeface="等线" panose="02010600030101010101" pitchFamily="2" charset="-122"/>
              <a:ea typeface="等线" panose="02010600030101010101" pitchFamily="2" charset="-122"/>
              <a:sym typeface="Wingdings" pitchFamily="2" charset="2"/>
            </a:endParaRPr>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rotWithShape="1">
          <a:blip r:embed="rId3"/>
          <a:srcRect l="13138" t="10834" r="16240" b="-10834"/>
          <a:stretch/>
        </p:blipFill>
        <p:spPr>
          <a:xfrm>
            <a:off x="1195940" y="2796341"/>
            <a:ext cx="3639640" cy="3137800"/>
          </a:xfrm>
          <a:prstGeom prst="rect">
            <a:avLst/>
          </a:prstGeom>
        </p:spPr>
      </p:pic>
      <p:pic>
        <p:nvPicPr>
          <p:cNvPr id="12" name="图片 11"/>
          <p:cNvPicPr>
            <a:picLocks noChangeAspect="1"/>
          </p:cNvPicPr>
          <p:nvPr/>
        </p:nvPicPr>
        <p:blipFill rotWithShape="1">
          <a:blip r:embed="rId4"/>
          <a:srcRect l="5398" t="7662" r="4137"/>
          <a:stretch/>
        </p:blipFill>
        <p:spPr>
          <a:xfrm>
            <a:off x="6906736" y="2854548"/>
            <a:ext cx="4924233" cy="2684895"/>
          </a:xfrm>
          <a:prstGeom prst="rect">
            <a:avLst/>
          </a:prstGeom>
        </p:spPr>
      </p:pic>
    </p:spTree>
    <p:extLst>
      <p:ext uri="{BB962C8B-B14F-4D97-AF65-F5344CB8AC3E}">
        <p14:creationId xmlns:p14="http://schemas.microsoft.com/office/powerpoint/2010/main" val="355955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rgbClr val="E7E6E6">
                    <a:lumMod val="50000"/>
                  </a:srgbClr>
                </a:solidFill>
                <a:latin typeface="等线 Light" panose="02010600030101010101" pitchFamily="2" charset="-122"/>
                <a:ea typeface="等线 Light" panose="02010600030101010101" pitchFamily="2" charset="-122"/>
              </a:rPr>
              <a:t>现有方法调研</a:t>
            </a:r>
            <a:r>
              <a:rPr lang="zh-CN" altLang="en-US" dirty="0">
                <a:solidFill>
                  <a:schemeClr val="tx1">
                    <a:lumMod val="75000"/>
                    <a:lumOff val="25000"/>
                  </a:schemeClr>
                </a:solidFill>
                <a:latin typeface="等线" panose="02010600030101010101" pitchFamily="2" charset="-122"/>
                <a:ea typeface="等线" panose="02010600030101010101" pitchFamily="2" charset="-122"/>
              </a:rPr>
              <a:t/>
            </a:r>
            <a:br>
              <a:rPr lang="zh-CN" altLang="en-US" dirty="0">
                <a:solidFill>
                  <a:schemeClr val="tx1">
                    <a:lumMod val="75000"/>
                    <a:lumOff val="25000"/>
                  </a:schemeClr>
                </a:solidFill>
                <a:latin typeface="等线" panose="02010600030101010101" pitchFamily="2" charset="-122"/>
                <a:ea typeface="等线" panose="02010600030101010101" pitchFamily="2" charset="-122"/>
              </a:rPr>
            </a:br>
            <a:r>
              <a:rPr lang="en-US" altLang="zh-CN" dirty="0" smtClean="0">
                <a:solidFill>
                  <a:schemeClr val="tx1">
                    <a:lumMod val="75000"/>
                    <a:lumOff val="25000"/>
                  </a:schemeClr>
                </a:solidFill>
                <a:latin typeface="等线" panose="02010600030101010101" pitchFamily="2" charset="-122"/>
                <a:ea typeface="等线" panose="02010600030101010101" pitchFamily="2" charset="-122"/>
              </a:rPr>
              <a:t>E2</a:t>
            </a:r>
            <a:r>
              <a:rPr lang="en-US" altLang="zh-CN" sz="3600" b="1" dirty="0" smtClean="0">
                <a:latin typeface="等线 Light" panose="02010600030101010101" pitchFamily="2" charset="-122"/>
                <a:ea typeface="等线 Light" panose="02010600030101010101" pitchFamily="2" charset="-122"/>
              </a:rPr>
              <a:t> based</a:t>
            </a:r>
            <a:r>
              <a:rPr lang="en-US" altLang="zh-CN" sz="3600" b="1" dirty="0">
                <a:latin typeface="等线 Light" panose="02010600030101010101" pitchFamily="2" charset="-122"/>
                <a:ea typeface="等线 Light" panose="02010600030101010101" pitchFamily="2" charset="-122"/>
              </a:rPr>
              <a:t>(</a:t>
            </a:r>
            <a:r>
              <a:rPr lang="en-US" altLang="zh-CN" sz="3600" b="1" dirty="0" err="1" smtClean="0">
                <a:latin typeface="等线 Light" panose="02010600030101010101" pitchFamily="2" charset="-122"/>
                <a:ea typeface="等线 Light" panose="02010600030101010101" pitchFamily="2" charset="-122"/>
              </a:rPr>
              <a:t>Pytheas</a:t>
            </a:r>
            <a:r>
              <a:rPr lang="en-US" altLang="zh-CN" sz="3600" b="1" dirty="0" smtClean="0">
                <a:latin typeface="等线 Light" panose="02010600030101010101" pitchFamily="2" charset="-122"/>
                <a:ea typeface="等线 Light" panose="02010600030101010101" pitchFamily="2" charset="-122"/>
              </a:rPr>
              <a:t>)</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内容占位符 3"/>
          <p:cNvSpPr>
            <a:spLocks noGrp="1"/>
          </p:cNvSpPr>
          <p:nvPr>
            <p:ph idx="1"/>
          </p:nvPr>
        </p:nvSpPr>
        <p:spPr>
          <a:xfrm>
            <a:off x="838200" y="1825625"/>
            <a:ext cx="5411251" cy="4351338"/>
          </a:xfrm>
        </p:spPr>
        <p:txBody>
          <a:bodyPr>
            <a:normAutofit lnSpcReduction="10000"/>
          </a:bodyPr>
          <a:lstStyle/>
          <a:p>
            <a:r>
              <a:rPr lang="en-US" altLang="zh-CN" dirty="0" smtClean="0"/>
              <a:t>Exploration &amp; Exploitation</a:t>
            </a:r>
            <a:r>
              <a:rPr lang="zh-CN" altLang="en-US" dirty="0" smtClean="0"/>
              <a:t>方法希望在一个过程中平衡两方面：探索可能为最优解的选择，与利用现有信息得到的最优解。</a:t>
            </a:r>
            <a:endParaRPr lang="en-US" altLang="zh-CN" dirty="0"/>
          </a:p>
          <a:p>
            <a:r>
              <a:rPr lang="zh-CN" altLang="en-US" dirty="0" smtClean="0"/>
              <a:t>它试图针对基于预测方法的两个缺点做出改进：第一个是由于只利用历史数据的</a:t>
            </a:r>
            <a:r>
              <a:rPr lang="en-US" altLang="zh-CN" dirty="0" smtClean="0"/>
              <a:t>measurements</a:t>
            </a:r>
            <a:r>
              <a:rPr lang="zh-CN" altLang="en-US" dirty="0" smtClean="0"/>
              <a:t>来做预测训练导致的</a:t>
            </a:r>
            <a:r>
              <a:rPr lang="en-US" altLang="zh-CN" dirty="0" smtClean="0"/>
              <a:t>prediction bias</a:t>
            </a:r>
            <a:r>
              <a:rPr lang="zh-CN" altLang="en-US" dirty="0" smtClean="0"/>
              <a:t>，另一个是质量预测模型往往更新较慢，不能应对快速且影响较大的变化。</a:t>
            </a:r>
            <a:endParaRPr lang="zh-CN" altLang="en-US" dirty="0"/>
          </a:p>
        </p:txBody>
      </p:sp>
      <p:pic>
        <p:nvPicPr>
          <p:cNvPr id="6" name="图片 5"/>
          <p:cNvPicPr>
            <a:picLocks noChangeAspect="1"/>
          </p:cNvPicPr>
          <p:nvPr/>
        </p:nvPicPr>
        <p:blipFill rotWithShape="1">
          <a:blip r:embed="rId3"/>
          <a:srcRect l="7328" r="3728"/>
          <a:stretch/>
        </p:blipFill>
        <p:spPr>
          <a:xfrm>
            <a:off x="6451250" y="2209789"/>
            <a:ext cx="5568380" cy="3583009"/>
          </a:xfrm>
          <a:prstGeom prst="rect">
            <a:avLst/>
          </a:prstGeom>
        </p:spPr>
      </p:pic>
    </p:spTree>
    <p:extLst>
      <p:ext uri="{BB962C8B-B14F-4D97-AF65-F5344CB8AC3E}">
        <p14:creationId xmlns:p14="http://schemas.microsoft.com/office/powerpoint/2010/main" val="498944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研究工作进展</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现有实验结果</a:t>
            </a:r>
            <a:r>
              <a:rPr lang="en-US" altLang="zh-CN" sz="3600" b="1" dirty="0" smtClean="0">
                <a:latin typeface="等线 Light" panose="02010600030101010101" pitchFamily="2" charset="-122"/>
                <a:ea typeface="等线 Light" panose="02010600030101010101" pitchFamily="2" charset="-122"/>
              </a:rPr>
              <a:t>(</a:t>
            </a:r>
            <a:r>
              <a:rPr lang="zh-CN" altLang="en-US" sz="3600" b="1" dirty="0">
                <a:latin typeface="等线 Light" panose="02010600030101010101" pitchFamily="2" charset="-122"/>
                <a:ea typeface="等线 Light" panose="02010600030101010101" pitchFamily="2" charset="-122"/>
              </a:rPr>
              <a:t>数据</a:t>
            </a:r>
            <a:r>
              <a:rPr lang="zh-CN" altLang="en-US" sz="3600" b="1" dirty="0" smtClean="0">
                <a:latin typeface="等线 Light" panose="02010600030101010101" pitchFamily="2" charset="-122"/>
                <a:ea typeface="等线 Light" panose="02010600030101010101" pitchFamily="2" charset="-122"/>
              </a:rPr>
              <a:t>测量</a:t>
            </a:r>
            <a:r>
              <a:rPr lang="en-US" altLang="zh-CN" sz="3600" b="1" dirty="0" smtClean="0">
                <a:latin typeface="等线 Light" panose="02010600030101010101" pitchFamily="2" charset="-122"/>
                <a:ea typeface="等线 Light" panose="02010600030101010101" pitchFamily="2" charset="-122"/>
              </a:rPr>
              <a:t>, proof </a:t>
            </a:r>
            <a:r>
              <a:rPr lang="en-US" altLang="zh-CN" sz="3600" b="1" dirty="0">
                <a:latin typeface="等线 Light" panose="02010600030101010101" pitchFamily="2" charset="-122"/>
                <a:ea typeface="等线 Light" panose="02010600030101010101" pitchFamily="2" charset="-122"/>
              </a:rPr>
              <a:t>of </a:t>
            </a:r>
            <a:r>
              <a:rPr lang="en-US" altLang="zh-CN" sz="3600" b="1" dirty="0" smtClean="0">
                <a:latin typeface="等线 Light" panose="02010600030101010101" pitchFamily="2" charset="-122"/>
                <a:ea typeface="等线 Light" panose="02010600030101010101" pitchFamily="2" charset="-122"/>
              </a:rPr>
              <a:t>concept)</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094433"/>
            <a:ext cx="6521568" cy="4474099"/>
          </a:xfrm>
          <a:prstGeom prst="rect">
            <a:avLst/>
          </a:prstGeom>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b="837"/>
          <a:stretch/>
        </p:blipFill>
        <p:spPr>
          <a:xfrm>
            <a:off x="6714184" y="2009180"/>
            <a:ext cx="5477816" cy="4480381"/>
          </a:xfrm>
          <a:prstGeom prst="rect">
            <a:avLst/>
          </a:prstGeom>
        </p:spPr>
      </p:pic>
    </p:spTree>
    <p:extLst>
      <p:ext uri="{BB962C8B-B14F-4D97-AF65-F5344CB8AC3E}">
        <p14:creationId xmlns:p14="http://schemas.microsoft.com/office/powerpoint/2010/main" val="418005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553"/>
            <a:ext cx="12192001" cy="62186"/>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568532"/>
            <a:ext cx="12192000" cy="289470"/>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nvPr>
        </p:nvSpPr>
        <p:spPr/>
        <p:txBody>
          <a:bodyPr>
            <a:normAutofit/>
          </a:bodyPr>
          <a:lstStyle/>
          <a:p>
            <a:r>
              <a:rPr lang="zh-CN" altLang="en-US" b="1" dirty="0" smtClean="0">
                <a:solidFill>
                  <a:schemeClr val="bg2">
                    <a:lumMod val="50000"/>
                  </a:schemeClr>
                </a:solidFill>
                <a:latin typeface="等线 Light" panose="02010600030101010101" pitchFamily="2" charset="-122"/>
                <a:ea typeface="等线 Light" panose="02010600030101010101" pitchFamily="2" charset="-122"/>
              </a:rPr>
              <a:t>研究工作进展</a:t>
            </a:r>
            <a:r>
              <a:rPr lang="en-US" altLang="zh-CN" b="1" dirty="0" smtClean="0">
                <a:solidFill>
                  <a:schemeClr val="bg2">
                    <a:lumMod val="50000"/>
                  </a:schemeClr>
                </a:solidFill>
                <a:latin typeface="等线 Light" panose="02010600030101010101" pitchFamily="2" charset="-122"/>
                <a:ea typeface="等线 Light" panose="02010600030101010101" pitchFamily="2" charset="-122"/>
              </a:rPr>
              <a:t/>
            </a:r>
            <a:br>
              <a:rPr lang="en-US" altLang="zh-CN" b="1" dirty="0" smtClean="0">
                <a:solidFill>
                  <a:schemeClr val="bg2">
                    <a:lumMod val="50000"/>
                  </a:schemeClr>
                </a:solidFill>
                <a:latin typeface="等线 Light" panose="02010600030101010101" pitchFamily="2" charset="-122"/>
                <a:ea typeface="等线 Light" panose="02010600030101010101" pitchFamily="2" charset="-122"/>
              </a:rPr>
            </a:br>
            <a:r>
              <a:rPr lang="zh-CN" altLang="en-US" sz="3600" b="1" dirty="0" smtClean="0">
                <a:latin typeface="等线 Light" panose="02010600030101010101" pitchFamily="2" charset="-122"/>
                <a:ea typeface="等线 Light" panose="02010600030101010101" pitchFamily="2" charset="-122"/>
              </a:rPr>
              <a:t>现有实验结果</a:t>
            </a:r>
            <a:r>
              <a:rPr lang="en-US" altLang="zh-CN" sz="3600" b="1" dirty="0" smtClean="0">
                <a:latin typeface="等线 Light" panose="02010600030101010101" pitchFamily="2" charset="-122"/>
                <a:ea typeface="等线 Light" panose="02010600030101010101" pitchFamily="2" charset="-122"/>
              </a:rPr>
              <a:t>(</a:t>
            </a:r>
            <a:r>
              <a:rPr lang="zh-CN" altLang="en-US" sz="3600" b="1" dirty="0">
                <a:latin typeface="等线 Light" panose="02010600030101010101" pitchFamily="2" charset="-122"/>
                <a:ea typeface="等线 Light" panose="02010600030101010101" pitchFamily="2" charset="-122"/>
              </a:rPr>
              <a:t>数据</a:t>
            </a:r>
            <a:r>
              <a:rPr lang="zh-CN" altLang="en-US" sz="3600" b="1" dirty="0" smtClean="0">
                <a:latin typeface="等线 Light" panose="02010600030101010101" pitchFamily="2" charset="-122"/>
                <a:ea typeface="等线 Light" panose="02010600030101010101" pitchFamily="2" charset="-122"/>
              </a:rPr>
              <a:t>测量</a:t>
            </a:r>
            <a:r>
              <a:rPr lang="en-US" altLang="zh-CN" sz="3600" b="1" dirty="0" smtClean="0">
                <a:latin typeface="等线 Light" panose="02010600030101010101" pitchFamily="2" charset="-122"/>
                <a:ea typeface="等线 Light" panose="02010600030101010101" pitchFamily="2" charset="-122"/>
              </a:rPr>
              <a:t>, proof </a:t>
            </a:r>
            <a:r>
              <a:rPr lang="en-US" altLang="zh-CN" sz="3600" b="1" dirty="0">
                <a:latin typeface="等线 Light" panose="02010600030101010101" pitchFamily="2" charset="-122"/>
                <a:ea typeface="等线 Light" panose="02010600030101010101" pitchFamily="2" charset="-122"/>
              </a:rPr>
              <a:t>of </a:t>
            </a:r>
            <a:r>
              <a:rPr lang="en-US" altLang="zh-CN" sz="3600" b="1" dirty="0" smtClean="0">
                <a:latin typeface="等线 Light" panose="02010600030101010101" pitchFamily="2" charset="-122"/>
                <a:ea typeface="等线 Light" panose="02010600030101010101" pitchFamily="2" charset="-122"/>
              </a:rPr>
              <a:t>concept)</a:t>
            </a:r>
            <a:endParaRPr lang="zh-CN" altLang="en-US" dirty="0"/>
          </a:p>
        </p:txBody>
      </p:sp>
      <p:grpSp>
        <p:nvGrpSpPr>
          <p:cNvPr id="25" name="组合 24"/>
          <p:cNvGrpSpPr/>
          <p:nvPr/>
        </p:nvGrpSpPr>
        <p:grpSpPr>
          <a:xfrm>
            <a:off x="-1" y="1720332"/>
            <a:ext cx="12192000" cy="75648"/>
            <a:chOff x="30834" y="1305568"/>
            <a:chExt cx="8816454" cy="66133"/>
          </a:xfrm>
        </p:grpSpPr>
        <p:sp>
          <p:nvSpPr>
            <p:cNvPr id="26" name="矩形 25"/>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t="512" b="510"/>
          <a:stretch/>
        </p:blipFill>
        <p:spPr>
          <a:xfrm>
            <a:off x="6735278" y="1961955"/>
            <a:ext cx="5456722" cy="4309640"/>
          </a:xfrm>
          <a:prstGeom prst="rect">
            <a:avLst/>
          </a:prstGeom>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b="713"/>
          <a:stretch/>
        </p:blipFill>
        <p:spPr>
          <a:xfrm>
            <a:off x="-1" y="1914730"/>
            <a:ext cx="5486400" cy="4404090"/>
          </a:xfrm>
          <a:prstGeom prst="rect">
            <a:avLst/>
          </a:prstGeom>
        </p:spPr>
      </p:pic>
    </p:spTree>
    <p:extLst>
      <p:ext uri="{BB962C8B-B14F-4D97-AF65-F5344CB8AC3E}">
        <p14:creationId xmlns:p14="http://schemas.microsoft.com/office/powerpoint/2010/main" val="1801443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10412</TotalTime>
  <Words>1330</Words>
  <Application>Microsoft Office PowerPoint</Application>
  <PresentationFormat>宽屏</PresentationFormat>
  <Paragraphs>176</Paragraphs>
  <Slides>14</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等线</vt:lpstr>
      <vt:lpstr>等线 Light</vt:lpstr>
      <vt:lpstr>黑体</vt:lpstr>
      <vt:lpstr>STKaiti</vt:lpstr>
      <vt:lpstr>STKaiti</vt:lpstr>
      <vt:lpstr>宋体</vt:lpstr>
      <vt:lpstr>Arial</vt:lpstr>
      <vt:lpstr>Calibri</vt:lpstr>
      <vt:lpstr>Calibri Light</vt:lpstr>
      <vt:lpstr>Cambria Math</vt:lpstr>
      <vt:lpstr>Wingdings</vt:lpstr>
      <vt:lpstr>Office 主题</vt:lpstr>
      <vt:lpstr>PowerPoint 演示文稿</vt:lpstr>
      <vt:lpstr>PowerPoint 演示文稿</vt:lpstr>
      <vt:lpstr>课题背景与目标 内容分发网络（CDN） </vt:lpstr>
      <vt:lpstr>课题背景与目标 调度依据</vt:lpstr>
      <vt:lpstr>课题背景与目标 输入输出</vt:lpstr>
      <vt:lpstr>现有方法调研 基于预测</vt:lpstr>
      <vt:lpstr>现有方法调研 E2 based(Pytheas)</vt:lpstr>
      <vt:lpstr>研究工作进展 现有实验结果(数据测量, proof of concept)</vt:lpstr>
      <vt:lpstr>研究工作进展 现有实验结果(数据测量, proof of concept)</vt:lpstr>
      <vt:lpstr>研究工作进展 理论分析</vt:lpstr>
      <vt:lpstr>研究工作进展 理论分析</vt:lpstr>
      <vt:lpstr>研究进度规划</vt:lpstr>
      <vt:lpstr>Reference</vt:lpstr>
      <vt:lpstr>致谢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用户偏好驱动的CDN资源调度</dc:title>
  <dc:creator>李 涵宇</dc:creator>
  <cp:lastModifiedBy>李 涵宇</cp:lastModifiedBy>
  <cp:revision>97</cp:revision>
  <dcterms:created xsi:type="dcterms:W3CDTF">2020-01-01T15:08:11Z</dcterms:created>
  <dcterms:modified xsi:type="dcterms:W3CDTF">2020-04-04T03:38:46Z</dcterms:modified>
</cp:coreProperties>
</file>