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66" r:id="rId4"/>
    <p:sldId id="257" r:id="rId5"/>
    <p:sldId id="268" r:id="rId6"/>
    <p:sldId id="262" r:id="rId7"/>
    <p:sldId id="260" r:id="rId8"/>
    <p:sldId id="261" r:id="rId9"/>
    <p:sldId id="264" r:id="rId10"/>
    <p:sldId id="263" r:id="rId11"/>
    <p:sldId id="267" r:id="rId12"/>
    <p:sldId id="269" r:id="rId13"/>
    <p:sldId id="270" r:id="rId14"/>
    <p:sldId id="271" r:id="rId15"/>
    <p:sldId id="265"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433" autoAdjust="0"/>
  </p:normalViewPr>
  <p:slideViewPr>
    <p:cSldViewPr snapToGrid="0">
      <p:cViewPr>
        <p:scale>
          <a:sx n="64" d="100"/>
          <a:sy n="64" d="100"/>
        </p:scale>
        <p:origin x="96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171936-5D38-40D3-B4C8-F273C8162E4E}" type="doc">
      <dgm:prSet loTypeId="urn:microsoft.com/office/officeart/2005/8/layout/process5" loCatId="process" qsTypeId="urn:microsoft.com/office/officeart/2005/8/quickstyle/simple1" qsCatId="simple" csTypeId="urn:microsoft.com/office/officeart/2005/8/colors/accent3_2" csCatId="accent3" phldr="1"/>
      <dgm:spPr/>
      <dgm:t>
        <a:bodyPr/>
        <a:lstStyle/>
        <a:p>
          <a:endParaRPr lang="zh-CN" altLang="en-US"/>
        </a:p>
      </dgm:t>
    </dgm:pt>
    <dgm:pt modelId="{47F99EEA-30D9-45FB-BCAB-C24F9BACDBD5}">
      <dgm:prSet phldrT="[文本]"/>
      <dgm:spPr/>
      <dgm:t>
        <a:bodyPr/>
        <a:lstStyle/>
        <a:p>
          <a:r>
            <a:rPr lang="en-US" altLang="zh-CN" dirty="0" smtClean="0"/>
            <a:t>Few labeled data</a:t>
          </a:r>
          <a:endParaRPr lang="zh-CN" altLang="en-US" dirty="0"/>
        </a:p>
      </dgm:t>
    </dgm:pt>
    <dgm:pt modelId="{C7DC7BF0-D860-4296-9228-DA1945C2EF08}" type="parTrans" cxnId="{69C1BF10-A68A-4BD3-97EA-95C3939CAE93}">
      <dgm:prSet/>
      <dgm:spPr/>
      <dgm:t>
        <a:bodyPr/>
        <a:lstStyle/>
        <a:p>
          <a:endParaRPr lang="zh-CN" altLang="en-US"/>
        </a:p>
      </dgm:t>
    </dgm:pt>
    <dgm:pt modelId="{0DF32D18-4CAC-4E32-99C9-279B1D281914}" type="sibTrans" cxnId="{69C1BF10-A68A-4BD3-97EA-95C3939CAE93}">
      <dgm:prSet/>
      <dgm:spPr/>
      <dgm:t>
        <a:bodyPr/>
        <a:lstStyle/>
        <a:p>
          <a:endParaRPr lang="zh-CN" altLang="en-US"/>
        </a:p>
      </dgm:t>
    </dgm:pt>
    <dgm:pt modelId="{9ACC6055-C45A-4141-82C0-3B14EDB77EE3}">
      <dgm:prSet phldrT="[文本]"/>
      <dgm:spPr/>
      <dgm:t>
        <a:bodyPr/>
        <a:lstStyle/>
        <a:p>
          <a:r>
            <a:rPr lang="en-US" altLang="zh-CN" dirty="0" smtClean="0"/>
            <a:t>Low dimension representation to avoid overfitting</a:t>
          </a:r>
          <a:endParaRPr lang="zh-CN" altLang="en-US" dirty="0"/>
        </a:p>
      </dgm:t>
    </dgm:pt>
    <dgm:pt modelId="{9AD3E8BF-09A7-46B4-A3B6-910CAEBB12B9}" type="parTrans" cxnId="{941A96CE-7FB5-42C1-822A-272B2D32ED98}">
      <dgm:prSet/>
      <dgm:spPr/>
      <dgm:t>
        <a:bodyPr/>
        <a:lstStyle/>
        <a:p>
          <a:endParaRPr lang="zh-CN" altLang="en-US"/>
        </a:p>
      </dgm:t>
    </dgm:pt>
    <dgm:pt modelId="{BAA6BBDE-06BD-48A5-961F-868FF94D92F3}" type="sibTrans" cxnId="{941A96CE-7FB5-42C1-822A-272B2D32ED98}">
      <dgm:prSet/>
      <dgm:spPr/>
      <dgm:t>
        <a:bodyPr/>
        <a:lstStyle/>
        <a:p>
          <a:endParaRPr lang="zh-CN" altLang="en-US"/>
        </a:p>
      </dgm:t>
    </dgm:pt>
    <dgm:pt modelId="{B4C7606D-57AF-4C40-8E00-93C79EF2A692}">
      <dgm:prSet phldrT="[文本]"/>
      <dgm:spPr/>
      <dgm:t>
        <a:bodyPr/>
        <a:lstStyle/>
        <a:p>
          <a:r>
            <a:rPr lang="en-US" altLang="zh-CN" dirty="0" smtClean="0"/>
            <a:t>How IFE images were formed physically</a:t>
          </a:r>
          <a:endParaRPr lang="zh-CN" altLang="en-US" dirty="0"/>
        </a:p>
      </dgm:t>
    </dgm:pt>
    <dgm:pt modelId="{C160CB64-1FBF-4BCD-8BBF-39E1DF15C5FD}" type="parTrans" cxnId="{7DE2F759-1AD4-42A6-A192-6A9F95A729C6}">
      <dgm:prSet/>
      <dgm:spPr/>
      <dgm:t>
        <a:bodyPr/>
        <a:lstStyle/>
        <a:p>
          <a:endParaRPr lang="zh-CN" altLang="en-US"/>
        </a:p>
      </dgm:t>
    </dgm:pt>
    <dgm:pt modelId="{6A022E47-5411-42E8-B5E2-C22A6A140CB0}" type="sibTrans" cxnId="{7DE2F759-1AD4-42A6-A192-6A9F95A729C6}">
      <dgm:prSet/>
      <dgm:spPr/>
      <dgm:t>
        <a:bodyPr/>
        <a:lstStyle/>
        <a:p>
          <a:endParaRPr lang="zh-CN" altLang="en-US"/>
        </a:p>
      </dgm:t>
    </dgm:pt>
    <dgm:pt modelId="{1F936352-6B5B-4F22-8BD2-A05C12CED61C}">
      <dgm:prSet phldrT="[文本]"/>
      <dgm:spPr>
        <a:solidFill>
          <a:schemeClr val="tx2">
            <a:lumMod val="60000"/>
            <a:lumOff val="40000"/>
          </a:schemeClr>
        </a:solidFill>
      </dgm:spPr>
      <dgm:t>
        <a:bodyPr/>
        <a:lstStyle/>
        <a:p>
          <a:r>
            <a:rPr lang="en-US" altLang="zh-CN" dirty="0" smtClean="0"/>
            <a:t>GMM based representation</a:t>
          </a:r>
          <a:endParaRPr lang="zh-CN" altLang="en-US" dirty="0"/>
        </a:p>
      </dgm:t>
    </dgm:pt>
    <dgm:pt modelId="{FA33C41C-07AC-4BF1-97E8-05B7F3CCA7D1}" type="parTrans" cxnId="{C6440069-5868-4D4A-B842-0130663B9F16}">
      <dgm:prSet/>
      <dgm:spPr/>
      <dgm:t>
        <a:bodyPr/>
        <a:lstStyle/>
        <a:p>
          <a:endParaRPr lang="zh-CN" altLang="en-US"/>
        </a:p>
      </dgm:t>
    </dgm:pt>
    <dgm:pt modelId="{7F6C98F8-3ED7-46AA-92E6-B6006354B62D}" type="sibTrans" cxnId="{C6440069-5868-4D4A-B842-0130663B9F16}">
      <dgm:prSet/>
      <dgm:spPr/>
      <dgm:t>
        <a:bodyPr/>
        <a:lstStyle/>
        <a:p>
          <a:endParaRPr lang="zh-CN" altLang="en-US"/>
        </a:p>
      </dgm:t>
    </dgm:pt>
    <dgm:pt modelId="{3B889173-2DB6-446C-9B1C-6A8E93019EED}">
      <dgm:prSet phldrT="[文本]"/>
      <dgm:spPr>
        <a:solidFill>
          <a:schemeClr val="tx2">
            <a:lumMod val="60000"/>
            <a:lumOff val="40000"/>
          </a:schemeClr>
        </a:solidFill>
      </dgm:spPr>
      <dgm:t>
        <a:bodyPr/>
        <a:lstStyle/>
        <a:p>
          <a:r>
            <a:rPr lang="en-US" altLang="zh-CN" dirty="0" smtClean="0"/>
            <a:t>Active learning</a:t>
          </a:r>
          <a:endParaRPr lang="zh-CN" altLang="en-US" dirty="0"/>
        </a:p>
      </dgm:t>
    </dgm:pt>
    <dgm:pt modelId="{A5F7DA10-2937-473C-A445-69B30AF4F8FB}" type="parTrans" cxnId="{A9E7854D-ED45-40A2-8DB5-A96FFAF94B46}">
      <dgm:prSet/>
      <dgm:spPr/>
      <dgm:t>
        <a:bodyPr/>
        <a:lstStyle/>
        <a:p>
          <a:endParaRPr lang="zh-CN" altLang="en-US"/>
        </a:p>
      </dgm:t>
    </dgm:pt>
    <dgm:pt modelId="{11ADF69A-C5B3-42CB-B6F0-872F2B2AA320}" type="sibTrans" cxnId="{A9E7854D-ED45-40A2-8DB5-A96FFAF94B46}">
      <dgm:prSet/>
      <dgm:spPr/>
      <dgm:t>
        <a:bodyPr/>
        <a:lstStyle/>
        <a:p>
          <a:endParaRPr lang="zh-CN" altLang="en-US"/>
        </a:p>
      </dgm:t>
    </dgm:pt>
    <dgm:pt modelId="{2BEEE6E7-B6A7-43C6-8187-64DABAA7A4ED}" type="pres">
      <dgm:prSet presAssocID="{2A171936-5D38-40D3-B4C8-F273C8162E4E}" presName="diagram" presStyleCnt="0">
        <dgm:presLayoutVars>
          <dgm:dir/>
          <dgm:resizeHandles val="exact"/>
        </dgm:presLayoutVars>
      </dgm:prSet>
      <dgm:spPr/>
      <dgm:t>
        <a:bodyPr/>
        <a:lstStyle/>
        <a:p>
          <a:endParaRPr lang="zh-CN" altLang="en-US"/>
        </a:p>
      </dgm:t>
    </dgm:pt>
    <dgm:pt modelId="{FDA4D597-24B1-4077-B304-0E766FA13A7C}" type="pres">
      <dgm:prSet presAssocID="{47F99EEA-30D9-45FB-BCAB-C24F9BACDBD5}" presName="node" presStyleLbl="node1" presStyleIdx="0" presStyleCnt="5" custLinFactNeighborX="-335" custLinFactNeighborY="-58783">
        <dgm:presLayoutVars>
          <dgm:bulletEnabled val="1"/>
        </dgm:presLayoutVars>
      </dgm:prSet>
      <dgm:spPr/>
      <dgm:t>
        <a:bodyPr/>
        <a:lstStyle/>
        <a:p>
          <a:endParaRPr lang="zh-CN" altLang="en-US"/>
        </a:p>
      </dgm:t>
    </dgm:pt>
    <dgm:pt modelId="{19F73CFE-B2AA-4271-814E-D1CE24EF179A}" type="pres">
      <dgm:prSet presAssocID="{0DF32D18-4CAC-4E32-99C9-279B1D281914}" presName="sibTrans" presStyleLbl="sibTrans2D1" presStyleIdx="0" presStyleCnt="4"/>
      <dgm:spPr/>
      <dgm:t>
        <a:bodyPr/>
        <a:lstStyle/>
        <a:p>
          <a:endParaRPr lang="zh-CN" altLang="en-US"/>
        </a:p>
      </dgm:t>
    </dgm:pt>
    <dgm:pt modelId="{50E1DA5C-4CD0-48B5-8105-2D85C6E27F99}" type="pres">
      <dgm:prSet presAssocID="{0DF32D18-4CAC-4E32-99C9-279B1D281914}" presName="connectorText" presStyleLbl="sibTrans2D1" presStyleIdx="0" presStyleCnt="4"/>
      <dgm:spPr/>
      <dgm:t>
        <a:bodyPr/>
        <a:lstStyle/>
        <a:p>
          <a:endParaRPr lang="zh-CN" altLang="en-US"/>
        </a:p>
      </dgm:t>
    </dgm:pt>
    <dgm:pt modelId="{5D525C22-6BE2-47C4-B8EC-17184F140EAE}" type="pres">
      <dgm:prSet presAssocID="{9ACC6055-C45A-4141-82C0-3B14EDB77EE3}" presName="node" presStyleLbl="node1" presStyleIdx="1" presStyleCnt="5" custLinFactNeighborX="-1369" custLinFactNeighborY="-58783">
        <dgm:presLayoutVars>
          <dgm:bulletEnabled val="1"/>
        </dgm:presLayoutVars>
      </dgm:prSet>
      <dgm:spPr/>
      <dgm:t>
        <a:bodyPr/>
        <a:lstStyle/>
        <a:p>
          <a:endParaRPr lang="zh-CN" altLang="en-US"/>
        </a:p>
      </dgm:t>
    </dgm:pt>
    <dgm:pt modelId="{740E8F6B-2B5E-4D84-9DAE-1DB1D7002AE3}" type="pres">
      <dgm:prSet presAssocID="{BAA6BBDE-06BD-48A5-961F-868FF94D92F3}" presName="sibTrans" presStyleLbl="sibTrans2D1" presStyleIdx="1" presStyleCnt="4" custAng="3928806" custScaleX="178996" custLinFactX="-51490" custLinFactY="100000" custLinFactNeighborX="-100000" custLinFactNeighborY="146689"/>
      <dgm:spPr/>
      <dgm:t>
        <a:bodyPr/>
        <a:lstStyle/>
        <a:p>
          <a:endParaRPr lang="zh-CN" altLang="en-US"/>
        </a:p>
      </dgm:t>
    </dgm:pt>
    <dgm:pt modelId="{EC1D45D4-5263-43CC-A21C-F8FF12E35F67}" type="pres">
      <dgm:prSet presAssocID="{BAA6BBDE-06BD-48A5-961F-868FF94D92F3}" presName="connectorText" presStyleLbl="sibTrans2D1" presStyleIdx="1" presStyleCnt="4"/>
      <dgm:spPr/>
      <dgm:t>
        <a:bodyPr/>
        <a:lstStyle/>
        <a:p>
          <a:endParaRPr lang="zh-CN" altLang="en-US"/>
        </a:p>
      </dgm:t>
    </dgm:pt>
    <dgm:pt modelId="{5EB3B62C-B79E-4D44-96C9-C65BCE41CE38}" type="pres">
      <dgm:prSet presAssocID="{B4C7606D-57AF-4C40-8E00-93C79EF2A692}" presName="node" presStyleLbl="node1" presStyleIdx="2" presStyleCnt="5" custLinFactNeighborX="3464" custLinFactNeighborY="-58783">
        <dgm:presLayoutVars>
          <dgm:bulletEnabled val="1"/>
        </dgm:presLayoutVars>
      </dgm:prSet>
      <dgm:spPr/>
      <dgm:t>
        <a:bodyPr/>
        <a:lstStyle/>
        <a:p>
          <a:endParaRPr lang="zh-CN" altLang="en-US"/>
        </a:p>
      </dgm:t>
    </dgm:pt>
    <dgm:pt modelId="{C8264E91-EEF8-439B-90F8-F325CF72452E}" type="pres">
      <dgm:prSet presAssocID="{6A022E47-5411-42E8-B5E2-C22A6A140CB0}" presName="sibTrans" presStyleLbl="sibTrans2D1" presStyleIdx="2" presStyleCnt="4" custScaleX="132323" custLinFactNeighborX="38870" custLinFactNeighborY="16827"/>
      <dgm:spPr/>
      <dgm:t>
        <a:bodyPr/>
        <a:lstStyle/>
        <a:p>
          <a:endParaRPr lang="zh-CN" altLang="en-US"/>
        </a:p>
      </dgm:t>
    </dgm:pt>
    <dgm:pt modelId="{5FF6FEBD-8DD2-4CC9-811A-4ABC61C85C01}" type="pres">
      <dgm:prSet presAssocID="{6A022E47-5411-42E8-B5E2-C22A6A140CB0}" presName="connectorText" presStyleLbl="sibTrans2D1" presStyleIdx="2" presStyleCnt="4"/>
      <dgm:spPr/>
      <dgm:t>
        <a:bodyPr/>
        <a:lstStyle/>
        <a:p>
          <a:endParaRPr lang="zh-CN" altLang="en-US"/>
        </a:p>
      </dgm:t>
    </dgm:pt>
    <dgm:pt modelId="{EF97A173-C168-40E9-82FD-A4EA939F0559}" type="pres">
      <dgm:prSet presAssocID="{1F936352-6B5B-4F22-8BD2-A05C12CED61C}" presName="node" presStyleLbl="node1" presStyleIdx="3" presStyleCnt="5" custLinFactNeighborX="-51308" custLinFactNeighborY="-38616">
        <dgm:presLayoutVars>
          <dgm:bulletEnabled val="1"/>
        </dgm:presLayoutVars>
      </dgm:prSet>
      <dgm:spPr/>
      <dgm:t>
        <a:bodyPr/>
        <a:lstStyle/>
        <a:p>
          <a:endParaRPr lang="zh-CN" altLang="en-US"/>
        </a:p>
      </dgm:t>
    </dgm:pt>
    <dgm:pt modelId="{C48386FF-17DF-4717-BFEB-B298FED8FA65}" type="pres">
      <dgm:prSet presAssocID="{7F6C98F8-3ED7-46AA-92E6-B6006354B62D}" presName="sibTrans" presStyleLbl="sibTrans2D1" presStyleIdx="3" presStyleCnt="4" custAng="14347696" custLinFactX="-100000" custLinFactY="-100000" custLinFactNeighborX="-192659" custLinFactNeighborY="-117696"/>
      <dgm:spPr/>
      <dgm:t>
        <a:bodyPr/>
        <a:lstStyle/>
        <a:p>
          <a:endParaRPr lang="zh-CN" altLang="en-US"/>
        </a:p>
      </dgm:t>
    </dgm:pt>
    <dgm:pt modelId="{8FB00EA1-271B-4FD2-97BC-1A154E47570C}" type="pres">
      <dgm:prSet presAssocID="{7F6C98F8-3ED7-46AA-92E6-B6006354B62D}" presName="connectorText" presStyleLbl="sibTrans2D1" presStyleIdx="3" presStyleCnt="4"/>
      <dgm:spPr/>
      <dgm:t>
        <a:bodyPr/>
        <a:lstStyle/>
        <a:p>
          <a:endParaRPr lang="zh-CN" altLang="en-US"/>
        </a:p>
      </dgm:t>
    </dgm:pt>
    <dgm:pt modelId="{3BEA33EF-C145-46F1-8A41-8DE9D1CBFF9F}" type="pres">
      <dgm:prSet presAssocID="{3B889173-2DB6-446C-9B1C-6A8E93019EED}" presName="node" presStyleLbl="node1" presStyleIdx="4" presStyleCnt="5" custLinFactNeighborX="-92795" custLinFactNeighborY="-38302">
        <dgm:presLayoutVars>
          <dgm:bulletEnabled val="1"/>
        </dgm:presLayoutVars>
      </dgm:prSet>
      <dgm:spPr/>
      <dgm:t>
        <a:bodyPr/>
        <a:lstStyle/>
        <a:p>
          <a:endParaRPr lang="zh-CN" altLang="en-US"/>
        </a:p>
      </dgm:t>
    </dgm:pt>
  </dgm:ptLst>
  <dgm:cxnLst>
    <dgm:cxn modelId="{1BE553C2-D572-43B2-A236-E038BD963ECA}" type="presOf" srcId="{6A022E47-5411-42E8-B5E2-C22A6A140CB0}" destId="{C8264E91-EEF8-439B-90F8-F325CF72452E}" srcOrd="0" destOrd="0" presId="urn:microsoft.com/office/officeart/2005/8/layout/process5"/>
    <dgm:cxn modelId="{A379B6DD-AA02-40DB-8540-AE69394C7CFD}" type="presOf" srcId="{6A022E47-5411-42E8-B5E2-C22A6A140CB0}" destId="{5FF6FEBD-8DD2-4CC9-811A-4ABC61C85C01}" srcOrd="1" destOrd="0" presId="urn:microsoft.com/office/officeart/2005/8/layout/process5"/>
    <dgm:cxn modelId="{5E7604F0-90EA-4D8B-A470-148083A021C1}" type="presOf" srcId="{3B889173-2DB6-446C-9B1C-6A8E93019EED}" destId="{3BEA33EF-C145-46F1-8A41-8DE9D1CBFF9F}" srcOrd="0" destOrd="0" presId="urn:microsoft.com/office/officeart/2005/8/layout/process5"/>
    <dgm:cxn modelId="{5923FC60-9BA6-4615-910B-1DF628A9DF58}" type="presOf" srcId="{2A171936-5D38-40D3-B4C8-F273C8162E4E}" destId="{2BEEE6E7-B6A7-43C6-8187-64DABAA7A4ED}" srcOrd="0" destOrd="0" presId="urn:microsoft.com/office/officeart/2005/8/layout/process5"/>
    <dgm:cxn modelId="{A9E7854D-ED45-40A2-8DB5-A96FFAF94B46}" srcId="{2A171936-5D38-40D3-B4C8-F273C8162E4E}" destId="{3B889173-2DB6-446C-9B1C-6A8E93019EED}" srcOrd="4" destOrd="0" parTransId="{A5F7DA10-2937-473C-A445-69B30AF4F8FB}" sibTransId="{11ADF69A-C5B3-42CB-B6F0-872F2B2AA320}"/>
    <dgm:cxn modelId="{53FDB1EC-1B87-456A-97AC-EDDCA3C3FA1A}" type="presOf" srcId="{BAA6BBDE-06BD-48A5-961F-868FF94D92F3}" destId="{EC1D45D4-5263-43CC-A21C-F8FF12E35F67}" srcOrd="1" destOrd="0" presId="urn:microsoft.com/office/officeart/2005/8/layout/process5"/>
    <dgm:cxn modelId="{6D5E2A3F-AB15-46A4-B195-A4835D3C8069}" type="presOf" srcId="{B4C7606D-57AF-4C40-8E00-93C79EF2A692}" destId="{5EB3B62C-B79E-4D44-96C9-C65BCE41CE38}" srcOrd="0" destOrd="0" presId="urn:microsoft.com/office/officeart/2005/8/layout/process5"/>
    <dgm:cxn modelId="{941A96CE-7FB5-42C1-822A-272B2D32ED98}" srcId="{2A171936-5D38-40D3-B4C8-F273C8162E4E}" destId="{9ACC6055-C45A-4141-82C0-3B14EDB77EE3}" srcOrd="1" destOrd="0" parTransId="{9AD3E8BF-09A7-46B4-A3B6-910CAEBB12B9}" sibTransId="{BAA6BBDE-06BD-48A5-961F-868FF94D92F3}"/>
    <dgm:cxn modelId="{C6440069-5868-4D4A-B842-0130663B9F16}" srcId="{2A171936-5D38-40D3-B4C8-F273C8162E4E}" destId="{1F936352-6B5B-4F22-8BD2-A05C12CED61C}" srcOrd="3" destOrd="0" parTransId="{FA33C41C-07AC-4BF1-97E8-05B7F3CCA7D1}" sibTransId="{7F6C98F8-3ED7-46AA-92E6-B6006354B62D}"/>
    <dgm:cxn modelId="{AF06E96B-B549-4BF4-B757-7D47F1C67B79}" type="presOf" srcId="{9ACC6055-C45A-4141-82C0-3B14EDB77EE3}" destId="{5D525C22-6BE2-47C4-B8EC-17184F140EAE}" srcOrd="0" destOrd="0" presId="urn:microsoft.com/office/officeart/2005/8/layout/process5"/>
    <dgm:cxn modelId="{CF28E198-F04F-4F54-9C1E-B309EACC2D4F}" type="presOf" srcId="{7F6C98F8-3ED7-46AA-92E6-B6006354B62D}" destId="{8FB00EA1-271B-4FD2-97BC-1A154E47570C}" srcOrd="1" destOrd="0" presId="urn:microsoft.com/office/officeart/2005/8/layout/process5"/>
    <dgm:cxn modelId="{9C860C1E-C898-4FF4-95D4-327CE67EFABA}" type="presOf" srcId="{1F936352-6B5B-4F22-8BD2-A05C12CED61C}" destId="{EF97A173-C168-40E9-82FD-A4EA939F0559}" srcOrd="0" destOrd="0" presId="urn:microsoft.com/office/officeart/2005/8/layout/process5"/>
    <dgm:cxn modelId="{69C1BF10-A68A-4BD3-97EA-95C3939CAE93}" srcId="{2A171936-5D38-40D3-B4C8-F273C8162E4E}" destId="{47F99EEA-30D9-45FB-BCAB-C24F9BACDBD5}" srcOrd="0" destOrd="0" parTransId="{C7DC7BF0-D860-4296-9228-DA1945C2EF08}" sibTransId="{0DF32D18-4CAC-4E32-99C9-279B1D281914}"/>
    <dgm:cxn modelId="{E4FEEECE-539F-40F8-8118-5D2DE99F8327}" type="presOf" srcId="{7F6C98F8-3ED7-46AA-92E6-B6006354B62D}" destId="{C48386FF-17DF-4717-BFEB-B298FED8FA65}" srcOrd="0" destOrd="0" presId="urn:microsoft.com/office/officeart/2005/8/layout/process5"/>
    <dgm:cxn modelId="{A8429535-E10B-4B01-8DFC-24FA080A2454}" type="presOf" srcId="{47F99EEA-30D9-45FB-BCAB-C24F9BACDBD5}" destId="{FDA4D597-24B1-4077-B304-0E766FA13A7C}" srcOrd="0" destOrd="0" presId="urn:microsoft.com/office/officeart/2005/8/layout/process5"/>
    <dgm:cxn modelId="{7DE2F759-1AD4-42A6-A192-6A9F95A729C6}" srcId="{2A171936-5D38-40D3-B4C8-F273C8162E4E}" destId="{B4C7606D-57AF-4C40-8E00-93C79EF2A692}" srcOrd="2" destOrd="0" parTransId="{C160CB64-1FBF-4BCD-8BBF-39E1DF15C5FD}" sibTransId="{6A022E47-5411-42E8-B5E2-C22A6A140CB0}"/>
    <dgm:cxn modelId="{9D32CC87-49C2-4D3E-B932-97DC3D7FD4CC}" type="presOf" srcId="{BAA6BBDE-06BD-48A5-961F-868FF94D92F3}" destId="{740E8F6B-2B5E-4D84-9DAE-1DB1D7002AE3}" srcOrd="0" destOrd="0" presId="urn:microsoft.com/office/officeart/2005/8/layout/process5"/>
    <dgm:cxn modelId="{BBE4379B-5F74-46FD-93A7-D766B190DBFD}" type="presOf" srcId="{0DF32D18-4CAC-4E32-99C9-279B1D281914}" destId="{50E1DA5C-4CD0-48B5-8105-2D85C6E27F99}" srcOrd="1" destOrd="0" presId="urn:microsoft.com/office/officeart/2005/8/layout/process5"/>
    <dgm:cxn modelId="{B9260051-DD6E-416C-9E54-F9D7D6EE1F81}" type="presOf" srcId="{0DF32D18-4CAC-4E32-99C9-279B1D281914}" destId="{19F73CFE-B2AA-4271-814E-D1CE24EF179A}" srcOrd="0" destOrd="0" presId="urn:microsoft.com/office/officeart/2005/8/layout/process5"/>
    <dgm:cxn modelId="{8E02EFC4-909C-4451-8A18-FF4381AE4D7F}" type="presParOf" srcId="{2BEEE6E7-B6A7-43C6-8187-64DABAA7A4ED}" destId="{FDA4D597-24B1-4077-B304-0E766FA13A7C}" srcOrd="0" destOrd="0" presId="urn:microsoft.com/office/officeart/2005/8/layout/process5"/>
    <dgm:cxn modelId="{F317F844-9EB1-4336-95BC-600768CAB055}" type="presParOf" srcId="{2BEEE6E7-B6A7-43C6-8187-64DABAA7A4ED}" destId="{19F73CFE-B2AA-4271-814E-D1CE24EF179A}" srcOrd="1" destOrd="0" presId="urn:microsoft.com/office/officeart/2005/8/layout/process5"/>
    <dgm:cxn modelId="{E09D7A14-636D-47A0-82EB-79BBD0BB68F8}" type="presParOf" srcId="{19F73CFE-B2AA-4271-814E-D1CE24EF179A}" destId="{50E1DA5C-4CD0-48B5-8105-2D85C6E27F99}" srcOrd="0" destOrd="0" presId="urn:microsoft.com/office/officeart/2005/8/layout/process5"/>
    <dgm:cxn modelId="{131D97EB-1223-4F83-B1A1-A2E6B2C209DC}" type="presParOf" srcId="{2BEEE6E7-B6A7-43C6-8187-64DABAA7A4ED}" destId="{5D525C22-6BE2-47C4-B8EC-17184F140EAE}" srcOrd="2" destOrd="0" presId="urn:microsoft.com/office/officeart/2005/8/layout/process5"/>
    <dgm:cxn modelId="{1ABD07DE-9DBB-4F43-800F-BCDF96DF1BE4}" type="presParOf" srcId="{2BEEE6E7-B6A7-43C6-8187-64DABAA7A4ED}" destId="{740E8F6B-2B5E-4D84-9DAE-1DB1D7002AE3}" srcOrd="3" destOrd="0" presId="urn:microsoft.com/office/officeart/2005/8/layout/process5"/>
    <dgm:cxn modelId="{E885885D-5CBD-4D39-93C6-75E349EF6746}" type="presParOf" srcId="{740E8F6B-2B5E-4D84-9DAE-1DB1D7002AE3}" destId="{EC1D45D4-5263-43CC-A21C-F8FF12E35F67}" srcOrd="0" destOrd="0" presId="urn:microsoft.com/office/officeart/2005/8/layout/process5"/>
    <dgm:cxn modelId="{79B631F7-9080-4FAE-8ED7-E56BADEEB2DC}" type="presParOf" srcId="{2BEEE6E7-B6A7-43C6-8187-64DABAA7A4ED}" destId="{5EB3B62C-B79E-4D44-96C9-C65BCE41CE38}" srcOrd="4" destOrd="0" presId="urn:microsoft.com/office/officeart/2005/8/layout/process5"/>
    <dgm:cxn modelId="{8B392ECF-95E8-4F50-BE86-1611B2B86CEF}" type="presParOf" srcId="{2BEEE6E7-B6A7-43C6-8187-64DABAA7A4ED}" destId="{C8264E91-EEF8-439B-90F8-F325CF72452E}" srcOrd="5" destOrd="0" presId="urn:microsoft.com/office/officeart/2005/8/layout/process5"/>
    <dgm:cxn modelId="{02CA639C-437E-4B26-B09F-155F6B6E8565}" type="presParOf" srcId="{C8264E91-EEF8-439B-90F8-F325CF72452E}" destId="{5FF6FEBD-8DD2-4CC9-811A-4ABC61C85C01}" srcOrd="0" destOrd="0" presId="urn:microsoft.com/office/officeart/2005/8/layout/process5"/>
    <dgm:cxn modelId="{2C824008-E9B3-49D8-AE69-DA0307FFE95D}" type="presParOf" srcId="{2BEEE6E7-B6A7-43C6-8187-64DABAA7A4ED}" destId="{EF97A173-C168-40E9-82FD-A4EA939F0559}" srcOrd="6" destOrd="0" presId="urn:microsoft.com/office/officeart/2005/8/layout/process5"/>
    <dgm:cxn modelId="{7CE7CBB2-B440-44E1-8B67-293CB3251A98}" type="presParOf" srcId="{2BEEE6E7-B6A7-43C6-8187-64DABAA7A4ED}" destId="{C48386FF-17DF-4717-BFEB-B298FED8FA65}" srcOrd="7" destOrd="0" presId="urn:microsoft.com/office/officeart/2005/8/layout/process5"/>
    <dgm:cxn modelId="{2D4C7A15-F770-49F4-BED7-0DA5A5686D58}" type="presParOf" srcId="{C48386FF-17DF-4717-BFEB-B298FED8FA65}" destId="{8FB00EA1-271B-4FD2-97BC-1A154E47570C}" srcOrd="0" destOrd="0" presId="urn:microsoft.com/office/officeart/2005/8/layout/process5"/>
    <dgm:cxn modelId="{4E69FE81-2240-415A-8E1B-1E1A49155AD7}" type="presParOf" srcId="{2BEEE6E7-B6A7-43C6-8187-64DABAA7A4ED}" destId="{3BEA33EF-C145-46F1-8A41-8DE9D1CBFF9F}"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4CF1F5-0EA1-43F8-9A10-A6930F30E700}" type="doc">
      <dgm:prSet loTypeId="urn:microsoft.com/office/officeart/2005/8/layout/process1" loCatId="process" qsTypeId="urn:microsoft.com/office/officeart/2005/8/quickstyle/simple1" qsCatId="simple" csTypeId="urn:microsoft.com/office/officeart/2005/8/colors/accent0_2" csCatId="mainScheme" phldr="1"/>
      <dgm:spPr/>
    </dgm:pt>
    <dgm:pt modelId="{D1E66598-6FCF-4A9F-B79C-53E48BFB39E6}">
      <dgm:prSet phldrT="[文本]" custT="1"/>
      <dgm:spPr/>
      <dgm:t>
        <a:bodyPr/>
        <a:lstStyle/>
        <a:p>
          <a:r>
            <a:rPr lang="en-US" altLang="zh-CN" sz="2000" dirty="0" smtClean="0"/>
            <a:t>Classifier</a:t>
          </a:r>
        </a:p>
        <a:p>
          <a:r>
            <a:rPr lang="en-US" altLang="zh-CN" sz="2000" dirty="0" smtClean="0"/>
            <a:t> and </a:t>
          </a:r>
        </a:p>
        <a:p>
          <a:r>
            <a:rPr lang="en-US" altLang="zh-CN" sz="2000" dirty="0" smtClean="0"/>
            <a:t>labeled dataset</a:t>
          </a:r>
          <a:endParaRPr lang="zh-CN" altLang="en-US" sz="2000" dirty="0"/>
        </a:p>
      </dgm:t>
    </dgm:pt>
    <dgm:pt modelId="{C2DAC4BB-6E14-456F-BE01-83DC774C4B71}" type="parTrans" cxnId="{056B49D2-101E-4119-A192-34433689B2D6}">
      <dgm:prSet/>
      <dgm:spPr/>
      <dgm:t>
        <a:bodyPr/>
        <a:lstStyle/>
        <a:p>
          <a:endParaRPr lang="zh-CN" altLang="en-US"/>
        </a:p>
      </dgm:t>
    </dgm:pt>
    <dgm:pt modelId="{A1A104F9-11E6-4628-9272-661A063341E9}" type="sibTrans" cxnId="{056B49D2-101E-4119-A192-34433689B2D6}">
      <dgm:prSet/>
      <dgm:spPr/>
      <dgm:t>
        <a:bodyPr/>
        <a:lstStyle/>
        <a:p>
          <a:endParaRPr lang="zh-CN" altLang="en-US"/>
        </a:p>
      </dgm:t>
    </dgm:pt>
    <dgm:pt modelId="{D48AC2AD-6EBE-42E9-B8D3-72B770041CC3}">
      <dgm:prSet phldrT="[文本]" custT="1"/>
      <dgm:spPr/>
      <dgm:t>
        <a:bodyPr/>
        <a:lstStyle/>
        <a:p>
          <a:r>
            <a:rPr lang="en-US" altLang="zh-CN" sz="2800" dirty="0" smtClean="0"/>
            <a:t>Train classifier</a:t>
          </a:r>
          <a:endParaRPr lang="zh-CN" altLang="en-US" sz="2800" dirty="0"/>
        </a:p>
      </dgm:t>
    </dgm:pt>
    <dgm:pt modelId="{2B9B0DB9-F230-478C-BD1D-5FE02AD780A1}" type="parTrans" cxnId="{78B94126-D29B-4B8C-8EFA-830AA0AB55E3}">
      <dgm:prSet/>
      <dgm:spPr/>
      <dgm:t>
        <a:bodyPr/>
        <a:lstStyle/>
        <a:p>
          <a:endParaRPr lang="zh-CN" altLang="en-US"/>
        </a:p>
      </dgm:t>
    </dgm:pt>
    <dgm:pt modelId="{BEEA6F13-715E-4772-9730-10133889BD7B}" type="sibTrans" cxnId="{78B94126-D29B-4B8C-8EFA-830AA0AB55E3}">
      <dgm:prSet/>
      <dgm:spPr/>
      <dgm:t>
        <a:bodyPr/>
        <a:lstStyle/>
        <a:p>
          <a:endParaRPr lang="zh-CN" altLang="en-US"/>
        </a:p>
      </dgm:t>
    </dgm:pt>
    <dgm:pt modelId="{6494A383-F946-4170-9AD8-F020DEE24BCF}">
      <dgm:prSet phldrT="[文本]" custT="1"/>
      <dgm:spPr/>
      <dgm:t>
        <a:bodyPr/>
        <a:lstStyle/>
        <a:p>
          <a:r>
            <a:rPr lang="en-US" altLang="zh-CN" sz="2000" dirty="0" smtClean="0"/>
            <a:t>Draw data from unlabeled dataset </a:t>
          </a:r>
          <a:endParaRPr lang="zh-CN" altLang="en-US" sz="2000" dirty="0"/>
        </a:p>
      </dgm:t>
    </dgm:pt>
    <dgm:pt modelId="{D5CCA83A-0D47-4DC1-8AF2-F0A1EE6AFDED}" type="parTrans" cxnId="{6B5CDFBB-DA74-4902-8A0C-E7365BCE4239}">
      <dgm:prSet/>
      <dgm:spPr/>
      <dgm:t>
        <a:bodyPr/>
        <a:lstStyle/>
        <a:p>
          <a:endParaRPr lang="zh-CN" altLang="en-US"/>
        </a:p>
      </dgm:t>
    </dgm:pt>
    <dgm:pt modelId="{19E0BDC4-44F3-4978-9245-DC8F307B95FA}" type="sibTrans" cxnId="{6B5CDFBB-DA74-4902-8A0C-E7365BCE4239}">
      <dgm:prSet/>
      <dgm:spPr/>
      <dgm:t>
        <a:bodyPr/>
        <a:lstStyle/>
        <a:p>
          <a:endParaRPr lang="zh-CN" altLang="en-US"/>
        </a:p>
      </dgm:t>
    </dgm:pt>
    <dgm:pt modelId="{15F70219-90E6-41AD-92F6-D83B04F46292}">
      <dgm:prSet phldrT="[文本]"/>
      <dgm:spPr/>
      <dgm:t>
        <a:bodyPr/>
        <a:lstStyle/>
        <a:p>
          <a:r>
            <a:rPr lang="en-US" altLang="zh-CN" dirty="0" smtClean="0"/>
            <a:t>Expert label drawn data and </a:t>
          </a:r>
        </a:p>
        <a:p>
          <a:r>
            <a:rPr lang="en-US" altLang="zh-CN" dirty="0" smtClean="0"/>
            <a:t>add to labeled dataset</a:t>
          </a:r>
          <a:endParaRPr lang="zh-CN" altLang="en-US" dirty="0"/>
        </a:p>
      </dgm:t>
    </dgm:pt>
    <dgm:pt modelId="{B4DEA3D9-EABD-4613-BA3C-B918A54BF71D}" type="parTrans" cxnId="{06451A44-BE23-4654-A82D-876C921ACAEC}">
      <dgm:prSet/>
      <dgm:spPr/>
      <dgm:t>
        <a:bodyPr/>
        <a:lstStyle/>
        <a:p>
          <a:endParaRPr lang="zh-CN" altLang="en-US"/>
        </a:p>
      </dgm:t>
    </dgm:pt>
    <dgm:pt modelId="{A104B910-5413-40CE-A5D6-7A4141AB6FBC}" type="sibTrans" cxnId="{06451A44-BE23-4654-A82D-876C921ACAEC}">
      <dgm:prSet/>
      <dgm:spPr/>
      <dgm:t>
        <a:bodyPr/>
        <a:lstStyle/>
        <a:p>
          <a:endParaRPr lang="zh-CN" altLang="en-US"/>
        </a:p>
      </dgm:t>
    </dgm:pt>
    <dgm:pt modelId="{C8D06E48-4653-4EA4-932C-06ACF987B8A2}">
      <dgm:prSet/>
      <dgm:spPr/>
      <dgm:t>
        <a:bodyPr/>
        <a:lstStyle/>
        <a:p>
          <a:r>
            <a:rPr lang="en-US" altLang="zh-CN" dirty="0" smtClean="0"/>
            <a:t>returned classifier</a:t>
          </a:r>
          <a:endParaRPr lang="zh-CN" altLang="en-US" dirty="0"/>
        </a:p>
      </dgm:t>
    </dgm:pt>
    <dgm:pt modelId="{0DCB4F89-9D3E-45D1-B122-8FCF62B40315}" type="parTrans" cxnId="{1C9034F8-EC1E-4365-8D70-793FE4F7C288}">
      <dgm:prSet/>
      <dgm:spPr/>
      <dgm:t>
        <a:bodyPr/>
        <a:lstStyle/>
        <a:p>
          <a:endParaRPr lang="zh-CN" altLang="en-US"/>
        </a:p>
      </dgm:t>
    </dgm:pt>
    <dgm:pt modelId="{BE0194F3-0CF3-4552-AABC-07427B431412}" type="sibTrans" cxnId="{1C9034F8-EC1E-4365-8D70-793FE4F7C288}">
      <dgm:prSet/>
      <dgm:spPr/>
      <dgm:t>
        <a:bodyPr/>
        <a:lstStyle/>
        <a:p>
          <a:endParaRPr lang="zh-CN" altLang="en-US"/>
        </a:p>
      </dgm:t>
    </dgm:pt>
    <dgm:pt modelId="{F678DA4B-3612-4096-8CFB-97361B3816B6}" type="pres">
      <dgm:prSet presAssocID="{934CF1F5-0EA1-43F8-9A10-A6930F30E700}" presName="Name0" presStyleCnt="0">
        <dgm:presLayoutVars>
          <dgm:dir/>
          <dgm:resizeHandles val="exact"/>
        </dgm:presLayoutVars>
      </dgm:prSet>
      <dgm:spPr/>
    </dgm:pt>
    <dgm:pt modelId="{A15F4C40-A9EC-4AEE-81A5-A3410FE0B35F}" type="pres">
      <dgm:prSet presAssocID="{D1E66598-6FCF-4A9F-B79C-53E48BFB39E6}" presName="node" presStyleLbl="node1" presStyleIdx="0" presStyleCnt="5" custScaleX="116295" custScaleY="103481" custLinFactNeighborX="92728" custLinFactNeighborY="-77895">
        <dgm:presLayoutVars>
          <dgm:bulletEnabled val="1"/>
        </dgm:presLayoutVars>
      </dgm:prSet>
      <dgm:spPr/>
      <dgm:t>
        <a:bodyPr/>
        <a:lstStyle/>
        <a:p>
          <a:endParaRPr lang="en-US"/>
        </a:p>
      </dgm:t>
    </dgm:pt>
    <dgm:pt modelId="{563A31A6-2274-4E2E-A7E8-DACDE200E763}" type="pres">
      <dgm:prSet presAssocID="{A1A104F9-11E6-4628-9272-661A063341E9}" presName="sibTrans" presStyleLbl="sibTrans2D1" presStyleIdx="0" presStyleCnt="4" custScaleX="117548" custScaleY="108474"/>
      <dgm:spPr/>
      <dgm:t>
        <a:bodyPr/>
        <a:lstStyle/>
        <a:p>
          <a:endParaRPr lang="en-US"/>
        </a:p>
      </dgm:t>
    </dgm:pt>
    <dgm:pt modelId="{F3275976-C559-44A7-B5CB-3968F9E18E13}" type="pres">
      <dgm:prSet presAssocID="{A1A104F9-11E6-4628-9272-661A063341E9}" presName="connectorText" presStyleLbl="sibTrans2D1" presStyleIdx="0" presStyleCnt="4"/>
      <dgm:spPr/>
      <dgm:t>
        <a:bodyPr/>
        <a:lstStyle/>
        <a:p>
          <a:endParaRPr lang="en-US"/>
        </a:p>
      </dgm:t>
    </dgm:pt>
    <dgm:pt modelId="{25D2843C-E207-4FB5-8DD3-A9F639FBD32A}" type="pres">
      <dgm:prSet presAssocID="{D48AC2AD-6EBE-42E9-B8D3-72B770041CC3}" presName="node" presStyleLbl="node1" presStyleIdx="1" presStyleCnt="5" custScaleX="132152" custScaleY="74025" custLinFactX="145984" custLinFactNeighborX="200000" custLinFactNeighborY="-82058">
        <dgm:presLayoutVars>
          <dgm:bulletEnabled val="1"/>
        </dgm:presLayoutVars>
      </dgm:prSet>
      <dgm:spPr/>
      <dgm:t>
        <a:bodyPr/>
        <a:lstStyle/>
        <a:p>
          <a:endParaRPr lang="en-US"/>
        </a:p>
      </dgm:t>
    </dgm:pt>
    <dgm:pt modelId="{AD6DB7D8-9D34-4043-B2C1-FA53D1372ED6}" type="pres">
      <dgm:prSet presAssocID="{BEEA6F13-715E-4772-9730-10133889BD7B}" presName="sibTrans" presStyleLbl="sibTrans2D1" presStyleIdx="1" presStyleCnt="4" custScaleX="152161" custScaleY="72798"/>
      <dgm:spPr/>
      <dgm:t>
        <a:bodyPr/>
        <a:lstStyle/>
        <a:p>
          <a:endParaRPr lang="en-US"/>
        </a:p>
      </dgm:t>
    </dgm:pt>
    <dgm:pt modelId="{643BEF74-807D-4BEF-959F-630B8790C007}" type="pres">
      <dgm:prSet presAssocID="{BEEA6F13-715E-4772-9730-10133889BD7B}" presName="connectorText" presStyleLbl="sibTrans2D1" presStyleIdx="1" presStyleCnt="4"/>
      <dgm:spPr/>
      <dgm:t>
        <a:bodyPr/>
        <a:lstStyle/>
        <a:p>
          <a:endParaRPr lang="en-US"/>
        </a:p>
      </dgm:t>
    </dgm:pt>
    <dgm:pt modelId="{B912B35B-775A-45B7-AC33-8E631CD43E5F}" type="pres">
      <dgm:prSet presAssocID="{C8D06E48-4653-4EA4-932C-06ACF987B8A2}" presName="node" presStyleLbl="node1" presStyleIdx="2" presStyleCnt="5" custScaleX="113365" custScaleY="69925" custLinFactX="329278" custLinFactNeighborX="400000" custLinFactNeighborY="-82058">
        <dgm:presLayoutVars>
          <dgm:bulletEnabled val="1"/>
        </dgm:presLayoutVars>
      </dgm:prSet>
      <dgm:spPr/>
      <dgm:t>
        <a:bodyPr/>
        <a:lstStyle/>
        <a:p>
          <a:endParaRPr lang="en-US"/>
        </a:p>
      </dgm:t>
    </dgm:pt>
    <dgm:pt modelId="{7516379C-C50D-4077-981C-6C8D9D5819C2}" type="pres">
      <dgm:prSet presAssocID="{BE0194F3-0CF3-4552-AABC-07427B431412}" presName="sibTrans" presStyleLbl="sibTrans2D1" presStyleIdx="2" presStyleCnt="4" custAng="16373835" custScaleX="78324" custScaleY="93374" custLinFactX="-61582" custLinFactNeighborX="-100000" custLinFactNeighborY="-92264"/>
      <dgm:spPr/>
      <dgm:t>
        <a:bodyPr/>
        <a:lstStyle/>
        <a:p>
          <a:endParaRPr lang="en-US"/>
        </a:p>
      </dgm:t>
    </dgm:pt>
    <dgm:pt modelId="{8DDAC931-168E-4702-9EB7-0AB6BA6B179C}" type="pres">
      <dgm:prSet presAssocID="{BE0194F3-0CF3-4552-AABC-07427B431412}" presName="connectorText" presStyleLbl="sibTrans2D1" presStyleIdx="2" presStyleCnt="4"/>
      <dgm:spPr/>
      <dgm:t>
        <a:bodyPr/>
        <a:lstStyle/>
        <a:p>
          <a:endParaRPr lang="en-US"/>
        </a:p>
      </dgm:t>
    </dgm:pt>
    <dgm:pt modelId="{F226DC3B-3B05-40B9-96AA-E50673E0C595}" type="pres">
      <dgm:prSet presAssocID="{6494A383-F946-4170-9AD8-F020DEE24BCF}" presName="node" presStyleLbl="node1" presStyleIdx="3" presStyleCnt="5" custScaleX="126800" custScaleY="121927" custLinFactNeighborX="50854" custLinFactNeighborY="82915">
        <dgm:presLayoutVars>
          <dgm:bulletEnabled val="1"/>
        </dgm:presLayoutVars>
      </dgm:prSet>
      <dgm:spPr/>
      <dgm:t>
        <a:bodyPr/>
        <a:lstStyle/>
        <a:p>
          <a:endParaRPr lang="zh-CN" altLang="en-US"/>
        </a:p>
      </dgm:t>
    </dgm:pt>
    <dgm:pt modelId="{DC57D644-2034-49F0-ACC1-8A3409548101}" type="pres">
      <dgm:prSet presAssocID="{19E0BDC4-44F3-4978-9245-DC8F307B95FA}" presName="sibTrans" presStyleLbl="sibTrans2D1" presStyleIdx="3" presStyleCnt="4" custAng="130365" custScaleX="156770" custScaleY="169764"/>
      <dgm:spPr/>
      <dgm:t>
        <a:bodyPr/>
        <a:lstStyle/>
        <a:p>
          <a:endParaRPr lang="en-US"/>
        </a:p>
      </dgm:t>
    </dgm:pt>
    <dgm:pt modelId="{FEEFE8F8-C773-4D5E-AB98-B5F789E181FC}" type="pres">
      <dgm:prSet presAssocID="{19E0BDC4-44F3-4978-9245-DC8F307B95FA}" presName="connectorText" presStyleLbl="sibTrans2D1" presStyleIdx="3" presStyleCnt="4"/>
      <dgm:spPr/>
      <dgm:t>
        <a:bodyPr/>
        <a:lstStyle/>
        <a:p>
          <a:endParaRPr lang="en-US"/>
        </a:p>
      </dgm:t>
    </dgm:pt>
    <dgm:pt modelId="{C3355515-1B56-49A3-BA42-22F4AC0F28DC}" type="pres">
      <dgm:prSet presAssocID="{15F70219-90E6-41AD-92F6-D83B04F46292}" presName="node" presStyleLbl="node1" presStyleIdx="4" presStyleCnt="5" custScaleX="241224" custScaleY="91401" custLinFactX="-393046" custLinFactNeighborX="-400000" custLinFactNeighborY="91145">
        <dgm:presLayoutVars>
          <dgm:bulletEnabled val="1"/>
        </dgm:presLayoutVars>
      </dgm:prSet>
      <dgm:spPr/>
      <dgm:t>
        <a:bodyPr/>
        <a:lstStyle/>
        <a:p>
          <a:endParaRPr lang="zh-CN" altLang="en-US"/>
        </a:p>
      </dgm:t>
    </dgm:pt>
  </dgm:ptLst>
  <dgm:cxnLst>
    <dgm:cxn modelId="{CF6EA122-A28F-4778-9ACC-5FFCAC44788A}" type="presOf" srcId="{19E0BDC4-44F3-4978-9245-DC8F307B95FA}" destId="{DC57D644-2034-49F0-ACC1-8A3409548101}" srcOrd="0" destOrd="0" presId="urn:microsoft.com/office/officeart/2005/8/layout/process1"/>
    <dgm:cxn modelId="{D1C8E9E0-2CD8-448D-959E-709DD8156C97}" type="presOf" srcId="{BEEA6F13-715E-4772-9730-10133889BD7B}" destId="{643BEF74-807D-4BEF-959F-630B8790C007}" srcOrd="1" destOrd="0" presId="urn:microsoft.com/office/officeart/2005/8/layout/process1"/>
    <dgm:cxn modelId="{0993394B-8771-4A6C-9242-E07D62D2CB30}" type="presOf" srcId="{A1A104F9-11E6-4628-9272-661A063341E9}" destId="{F3275976-C559-44A7-B5CB-3968F9E18E13}" srcOrd="1" destOrd="0" presId="urn:microsoft.com/office/officeart/2005/8/layout/process1"/>
    <dgm:cxn modelId="{5B9F0B50-24A4-4A7D-AA2B-D140890B1133}" type="presOf" srcId="{BE0194F3-0CF3-4552-AABC-07427B431412}" destId="{8DDAC931-168E-4702-9EB7-0AB6BA6B179C}" srcOrd="1" destOrd="0" presId="urn:microsoft.com/office/officeart/2005/8/layout/process1"/>
    <dgm:cxn modelId="{0D872E39-F553-40C1-B918-12ADBDA1588C}" type="presOf" srcId="{A1A104F9-11E6-4628-9272-661A063341E9}" destId="{563A31A6-2274-4E2E-A7E8-DACDE200E763}" srcOrd="0" destOrd="0" presId="urn:microsoft.com/office/officeart/2005/8/layout/process1"/>
    <dgm:cxn modelId="{25B0F006-8D0B-4F50-BAA7-BA579B56AF5A}" type="presOf" srcId="{19E0BDC4-44F3-4978-9245-DC8F307B95FA}" destId="{FEEFE8F8-C773-4D5E-AB98-B5F789E181FC}" srcOrd="1" destOrd="0" presId="urn:microsoft.com/office/officeart/2005/8/layout/process1"/>
    <dgm:cxn modelId="{8208F8EA-1896-4C4C-843D-7203EE47412C}" type="presOf" srcId="{15F70219-90E6-41AD-92F6-D83B04F46292}" destId="{C3355515-1B56-49A3-BA42-22F4AC0F28DC}" srcOrd="0" destOrd="0" presId="urn:microsoft.com/office/officeart/2005/8/layout/process1"/>
    <dgm:cxn modelId="{056B49D2-101E-4119-A192-34433689B2D6}" srcId="{934CF1F5-0EA1-43F8-9A10-A6930F30E700}" destId="{D1E66598-6FCF-4A9F-B79C-53E48BFB39E6}" srcOrd="0" destOrd="0" parTransId="{C2DAC4BB-6E14-456F-BE01-83DC774C4B71}" sibTransId="{A1A104F9-11E6-4628-9272-661A063341E9}"/>
    <dgm:cxn modelId="{1C9034F8-EC1E-4365-8D70-793FE4F7C288}" srcId="{934CF1F5-0EA1-43F8-9A10-A6930F30E700}" destId="{C8D06E48-4653-4EA4-932C-06ACF987B8A2}" srcOrd="2" destOrd="0" parTransId="{0DCB4F89-9D3E-45D1-B122-8FCF62B40315}" sibTransId="{BE0194F3-0CF3-4552-AABC-07427B431412}"/>
    <dgm:cxn modelId="{6B5CDFBB-DA74-4902-8A0C-E7365BCE4239}" srcId="{934CF1F5-0EA1-43F8-9A10-A6930F30E700}" destId="{6494A383-F946-4170-9AD8-F020DEE24BCF}" srcOrd="3" destOrd="0" parTransId="{D5CCA83A-0D47-4DC1-8AF2-F0A1EE6AFDED}" sibTransId="{19E0BDC4-44F3-4978-9245-DC8F307B95FA}"/>
    <dgm:cxn modelId="{F0327BE6-FD12-4949-BC06-39D3E971B0ED}" type="presOf" srcId="{6494A383-F946-4170-9AD8-F020DEE24BCF}" destId="{F226DC3B-3B05-40B9-96AA-E50673E0C595}" srcOrd="0" destOrd="0" presId="urn:microsoft.com/office/officeart/2005/8/layout/process1"/>
    <dgm:cxn modelId="{3271E2D6-56B6-4CEE-892D-512DFD224CBF}" type="presOf" srcId="{D48AC2AD-6EBE-42E9-B8D3-72B770041CC3}" destId="{25D2843C-E207-4FB5-8DD3-A9F639FBD32A}" srcOrd="0" destOrd="0" presId="urn:microsoft.com/office/officeart/2005/8/layout/process1"/>
    <dgm:cxn modelId="{06451A44-BE23-4654-A82D-876C921ACAEC}" srcId="{934CF1F5-0EA1-43F8-9A10-A6930F30E700}" destId="{15F70219-90E6-41AD-92F6-D83B04F46292}" srcOrd="4" destOrd="0" parTransId="{B4DEA3D9-EABD-4613-BA3C-B918A54BF71D}" sibTransId="{A104B910-5413-40CE-A5D6-7A4141AB6FBC}"/>
    <dgm:cxn modelId="{A312EF96-3C1B-457B-95E9-32DB36A793A0}" type="presOf" srcId="{BE0194F3-0CF3-4552-AABC-07427B431412}" destId="{7516379C-C50D-4077-981C-6C8D9D5819C2}" srcOrd="0" destOrd="0" presId="urn:microsoft.com/office/officeart/2005/8/layout/process1"/>
    <dgm:cxn modelId="{9AD55BCF-70E8-4232-880D-84C18D37F4ED}" type="presOf" srcId="{C8D06E48-4653-4EA4-932C-06ACF987B8A2}" destId="{B912B35B-775A-45B7-AC33-8E631CD43E5F}" srcOrd="0" destOrd="0" presId="urn:microsoft.com/office/officeart/2005/8/layout/process1"/>
    <dgm:cxn modelId="{78B94126-D29B-4B8C-8EFA-830AA0AB55E3}" srcId="{934CF1F5-0EA1-43F8-9A10-A6930F30E700}" destId="{D48AC2AD-6EBE-42E9-B8D3-72B770041CC3}" srcOrd="1" destOrd="0" parTransId="{2B9B0DB9-F230-478C-BD1D-5FE02AD780A1}" sibTransId="{BEEA6F13-715E-4772-9730-10133889BD7B}"/>
    <dgm:cxn modelId="{D31E1664-0F2B-489E-A462-F078898BCCDE}" type="presOf" srcId="{BEEA6F13-715E-4772-9730-10133889BD7B}" destId="{AD6DB7D8-9D34-4043-B2C1-FA53D1372ED6}" srcOrd="0" destOrd="0" presId="urn:microsoft.com/office/officeart/2005/8/layout/process1"/>
    <dgm:cxn modelId="{55B742A1-6EC8-4651-9DAF-772369A5B4BD}" type="presOf" srcId="{D1E66598-6FCF-4A9F-B79C-53E48BFB39E6}" destId="{A15F4C40-A9EC-4AEE-81A5-A3410FE0B35F}" srcOrd="0" destOrd="0" presId="urn:microsoft.com/office/officeart/2005/8/layout/process1"/>
    <dgm:cxn modelId="{E2F4637B-7509-4FDE-8ABA-31D32D4C40A8}" type="presOf" srcId="{934CF1F5-0EA1-43F8-9A10-A6930F30E700}" destId="{F678DA4B-3612-4096-8CFB-97361B3816B6}" srcOrd="0" destOrd="0" presId="urn:microsoft.com/office/officeart/2005/8/layout/process1"/>
    <dgm:cxn modelId="{AA251CE6-1ACD-48AD-8808-3D049603461F}" type="presParOf" srcId="{F678DA4B-3612-4096-8CFB-97361B3816B6}" destId="{A15F4C40-A9EC-4AEE-81A5-A3410FE0B35F}" srcOrd="0" destOrd="0" presId="urn:microsoft.com/office/officeart/2005/8/layout/process1"/>
    <dgm:cxn modelId="{5C55D29A-8DA6-47DB-BFF6-895EF26F24FD}" type="presParOf" srcId="{F678DA4B-3612-4096-8CFB-97361B3816B6}" destId="{563A31A6-2274-4E2E-A7E8-DACDE200E763}" srcOrd="1" destOrd="0" presId="urn:microsoft.com/office/officeart/2005/8/layout/process1"/>
    <dgm:cxn modelId="{C143C374-25C8-4A67-BA5E-1FCA14BC27FF}" type="presParOf" srcId="{563A31A6-2274-4E2E-A7E8-DACDE200E763}" destId="{F3275976-C559-44A7-B5CB-3968F9E18E13}" srcOrd="0" destOrd="0" presId="urn:microsoft.com/office/officeart/2005/8/layout/process1"/>
    <dgm:cxn modelId="{F518954F-9033-4A95-97EB-F65B00D440AE}" type="presParOf" srcId="{F678DA4B-3612-4096-8CFB-97361B3816B6}" destId="{25D2843C-E207-4FB5-8DD3-A9F639FBD32A}" srcOrd="2" destOrd="0" presId="urn:microsoft.com/office/officeart/2005/8/layout/process1"/>
    <dgm:cxn modelId="{7A9C70D6-14C9-49E0-872C-4F22E57A3629}" type="presParOf" srcId="{F678DA4B-3612-4096-8CFB-97361B3816B6}" destId="{AD6DB7D8-9D34-4043-B2C1-FA53D1372ED6}" srcOrd="3" destOrd="0" presId="urn:microsoft.com/office/officeart/2005/8/layout/process1"/>
    <dgm:cxn modelId="{1B711004-E812-4EEC-AB93-72DECEA5131C}" type="presParOf" srcId="{AD6DB7D8-9D34-4043-B2C1-FA53D1372ED6}" destId="{643BEF74-807D-4BEF-959F-630B8790C007}" srcOrd="0" destOrd="0" presId="urn:microsoft.com/office/officeart/2005/8/layout/process1"/>
    <dgm:cxn modelId="{BC082CC3-6F42-4582-91A0-A872679430A1}" type="presParOf" srcId="{F678DA4B-3612-4096-8CFB-97361B3816B6}" destId="{B912B35B-775A-45B7-AC33-8E631CD43E5F}" srcOrd="4" destOrd="0" presId="urn:microsoft.com/office/officeart/2005/8/layout/process1"/>
    <dgm:cxn modelId="{B58D5763-7AC9-4F0A-8545-BED7DB041113}" type="presParOf" srcId="{F678DA4B-3612-4096-8CFB-97361B3816B6}" destId="{7516379C-C50D-4077-981C-6C8D9D5819C2}" srcOrd="5" destOrd="0" presId="urn:microsoft.com/office/officeart/2005/8/layout/process1"/>
    <dgm:cxn modelId="{4DBFD054-524C-46DD-96BE-92D47B210FA4}" type="presParOf" srcId="{7516379C-C50D-4077-981C-6C8D9D5819C2}" destId="{8DDAC931-168E-4702-9EB7-0AB6BA6B179C}" srcOrd="0" destOrd="0" presId="urn:microsoft.com/office/officeart/2005/8/layout/process1"/>
    <dgm:cxn modelId="{B30FA406-DE10-4086-923B-A1B9C40C4A7E}" type="presParOf" srcId="{F678DA4B-3612-4096-8CFB-97361B3816B6}" destId="{F226DC3B-3B05-40B9-96AA-E50673E0C595}" srcOrd="6" destOrd="0" presId="urn:microsoft.com/office/officeart/2005/8/layout/process1"/>
    <dgm:cxn modelId="{D7C328B8-2C82-4F2B-9D30-2AF903C625DD}" type="presParOf" srcId="{F678DA4B-3612-4096-8CFB-97361B3816B6}" destId="{DC57D644-2034-49F0-ACC1-8A3409548101}" srcOrd="7" destOrd="0" presId="urn:microsoft.com/office/officeart/2005/8/layout/process1"/>
    <dgm:cxn modelId="{BFFD381F-4855-4A8B-A995-29DAB04516AC}" type="presParOf" srcId="{DC57D644-2034-49F0-ACC1-8A3409548101}" destId="{FEEFE8F8-C773-4D5E-AB98-B5F789E181FC}" srcOrd="0" destOrd="0" presId="urn:microsoft.com/office/officeart/2005/8/layout/process1"/>
    <dgm:cxn modelId="{D1E98851-6CC1-40C0-BA93-9F1F125FC425}" type="presParOf" srcId="{F678DA4B-3612-4096-8CFB-97361B3816B6}" destId="{C3355515-1B56-49A3-BA42-22F4AC0F28DC}"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A4D597-24B1-4077-B304-0E766FA13A7C}">
      <dsp:nvSpPr>
        <dsp:cNvPr id="0" name=""/>
        <dsp:cNvSpPr/>
      </dsp:nvSpPr>
      <dsp:spPr>
        <a:xfrm>
          <a:off x="0" y="391652"/>
          <a:ext cx="2782416" cy="16694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altLang="zh-CN" sz="2700" kern="1200" dirty="0" smtClean="0"/>
            <a:t>Few labeled data</a:t>
          </a:r>
          <a:endParaRPr lang="zh-CN" altLang="en-US" sz="2700" kern="1200" dirty="0"/>
        </a:p>
      </dsp:txBody>
      <dsp:txXfrm>
        <a:off x="48896" y="440548"/>
        <a:ext cx="2684624" cy="1571657"/>
      </dsp:txXfrm>
    </dsp:sp>
    <dsp:sp modelId="{19F73CFE-B2AA-4271-814E-D1CE24EF179A}">
      <dsp:nvSpPr>
        <dsp:cNvPr id="0" name=""/>
        <dsp:cNvSpPr/>
      </dsp:nvSpPr>
      <dsp:spPr>
        <a:xfrm>
          <a:off x="3020936" y="881357"/>
          <a:ext cx="574617" cy="69003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zh-CN" altLang="en-US" sz="2200" kern="1200"/>
        </a:p>
      </dsp:txBody>
      <dsp:txXfrm>
        <a:off x="3020936" y="1019365"/>
        <a:ext cx="402232" cy="414023"/>
      </dsp:txXfrm>
    </dsp:sp>
    <dsp:sp modelId="{5D525C22-6BE2-47C4-B8EC-17184F140EAE}">
      <dsp:nvSpPr>
        <dsp:cNvPr id="0" name=""/>
        <dsp:cNvSpPr/>
      </dsp:nvSpPr>
      <dsp:spPr>
        <a:xfrm>
          <a:off x="3866600" y="391652"/>
          <a:ext cx="2782416" cy="16694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altLang="zh-CN" sz="2700" kern="1200" dirty="0" smtClean="0"/>
            <a:t>Low dimension representation to avoid overfitting</a:t>
          </a:r>
          <a:endParaRPr lang="zh-CN" altLang="en-US" sz="2700" kern="1200" dirty="0"/>
        </a:p>
      </dsp:txBody>
      <dsp:txXfrm>
        <a:off x="3915496" y="440548"/>
        <a:ext cx="2684624" cy="1571657"/>
      </dsp:txXfrm>
    </dsp:sp>
    <dsp:sp modelId="{740E8F6B-2B5E-4D84-9DAE-1DB1D7002AE3}">
      <dsp:nvSpPr>
        <dsp:cNvPr id="0" name=""/>
        <dsp:cNvSpPr/>
      </dsp:nvSpPr>
      <dsp:spPr>
        <a:xfrm rot="3928806">
          <a:off x="5729731" y="2583608"/>
          <a:ext cx="1100815" cy="69003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zh-CN" altLang="en-US" sz="2200" kern="1200"/>
        </a:p>
      </dsp:txBody>
      <dsp:txXfrm>
        <a:off x="5790281" y="2627444"/>
        <a:ext cx="893803" cy="414023"/>
      </dsp:txXfrm>
    </dsp:sp>
    <dsp:sp modelId="{5EB3B62C-B79E-4D44-96C9-C65BCE41CE38}">
      <dsp:nvSpPr>
        <dsp:cNvPr id="0" name=""/>
        <dsp:cNvSpPr/>
      </dsp:nvSpPr>
      <dsp:spPr>
        <a:xfrm>
          <a:off x="7809383" y="391652"/>
          <a:ext cx="2782416" cy="166944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altLang="zh-CN" sz="2700" kern="1200" dirty="0" smtClean="0"/>
            <a:t>How IFE images were formed physically</a:t>
          </a:r>
          <a:endParaRPr lang="zh-CN" altLang="en-US" sz="2700" kern="1200" dirty="0"/>
        </a:p>
      </dsp:txBody>
      <dsp:txXfrm>
        <a:off x="7858279" y="440548"/>
        <a:ext cx="2684624" cy="1571657"/>
      </dsp:txXfrm>
    </dsp:sp>
    <dsp:sp modelId="{C8264E91-EEF8-439B-90F8-F325CF72452E}">
      <dsp:nvSpPr>
        <dsp:cNvPr id="0" name=""/>
        <dsp:cNvSpPr/>
      </dsp:nvSpPr>
      <dsp:spPr>
        <a:xfrm rot="6884081">
          <a:off x="8261289" y="2535272"/>
          <a:ext cx="1119347" cy="69003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zh-CN" altLang="en-US" sz="2200" kern="1200"/>
        </a:p>
      </dsp:txBody>
      <dsp:txXfrm rot="-5400000">
        <a:off x="8657260" y="2330114"/>
        <a:ext cx="414023" cy="912335"/>
      </dsp:txXfrm>
    </dsp:sp>
    <dsp:sp modelId="{EF97A173-C168-40E9-82FD-A4EA939F0559}">
      <dsp:nvSpPr>
        <dsp:cNvPr id="0" name=""/>
        <dsp:cNvSpPr/>
      </dsp:nvSpPr>
      <dsp:spPr>
        <a:xfrm>
          <a:off x="6372472" y="3510746"/>
          <a:ext cx="2782416" cy="1669449"/>
        </a:xfrm>
        <a:prstGeom prst="roundRect">
          <a:avLst>
            <a:gd name="adj" fmla="val 10000"/>
          </a:avLst>
        </a:prstGeom>
        <a:solidFill>
          <a:schemeClr val="tx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altLang="zh-CN" sz="2700" kern="1200" dirty="0" smtClean="0"/>
            <a:t>GMM based representation</a:t>
          </a:r>
          <a:endParaRPr lang="zh-CN" altLang="en-US" sz="2700" kern="1200" dirty="0"/>
        </a:p>
      </dsp:txBody>
      <dsp:txXfrm>
        <a:off x="6421368" y="3559642"/>
        <a:ext cx="2684624" cy="1571657"/>
      </dsp:txXfrm>
    </dsp:sp>
    <dsp:sp modelId="{C48386FF-17DF-4717-BFEB-B298FED8FA65}">
      <dsp:nvSpPr>
        <dsp:cNvPr id="0" name=""/>
        <dsp:cNvSpPr/>
      </dsp:nvSpPr>
      <dsp:spPr>
        <a:xfrm rot="3544127">
          <a:off x="1155185" y="2500849"/>
          <a:ext cx="1201673" cy="69003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endParaRPr lang="zh-CN" altLang="en-US" sz="2200" kern="1200"/>
        </a:p>
      </dsp:txBody>
      <dsp:txXfrm rot="10800000">
        <a:off x="1205488" y="2550071"/>
        <a:ext cx="994661" cy="414023"/>
      </dsp:txXfrm>
    </dsp:sp>
    <dsp:sp modelId="{3BEA33EF-C145-46F1-8A41-8DE9D1CBFF9F}">
      <dsp:nvSpPr>
        <dsp:cNvPr id="0" name=""/>
        <dsp:cNvSpPr/>
      </dsp:nvSpPr>
      <dsp:spPr>
        <a:xfrm>
          <a:off x="1322748" y="3515988"/>
          <a:ext cx="2782416" cy="1669449"/>
        </a:xfrm>
        <a:prstGeom prst="roundRect">
          <a:avLst>
            <a:gd name="adj" fmla="val 10000"/>
          </a:avLst>
        </a:prstGeom>
        <a:solidFill>
          <a:schemeClr val="tx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altLang="zh-CN" sz="2700" kern="1200" dirty="0" smtClean="0"/>
            <a:t>Active learning</a:t>
          </a:r>
          <a:endParaRPr lang="zh-CN" altLang="en-US" sz="2700" kern="1200" dirty="0"/>
        </a:p>
      </dsp:txBody>
      <dsp:txXfrm>
        <a:off x="1371644" y="3564884"/>
        <a:ext cx="2684624" cy="15716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5F4C40-A9EC-4AEE-81A5-A3410FE0B35F}">
      <dsp:nvSpPr>
        <dsp:cNvPr id="0" name=""/>
        <dsp:cNvSpPr/>
      </dsp:nvSpPr>
      <dsp:spPr>
        <a:xfrm>
          <a:off x="380941" y="286154"/>
          <a:ext cx="1372045" cy="1508297"/>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Classifier</a:t>
          </a:r>
        </a:p>
        <a:p>
          <a:pPr lvl="0" algn="ctr" defTabSz="889000">
            <a:lnSpc>
              <a:spcPct val="90000"/>
            </a:lnSpc>
            <a:spcBef>
              <a:spcPct val="0"/>
            </a:spcBef>
            <a:spcAft>
              <a:spcPct val="35000"/>
            </a:spcAft>
          </a:pPr>
          <a:r>
            <a:rPr lang="en-US" altLang="zh-CN" sz="2000" kern="1200" dirty="0" smtClean="0"/>
            <a:t> and </a:t>
          </a:r>
        </a:p>
        <a:p>
          <a:pPr lvl="0" algn="ctr" defTabSz="889000">
            <a:lnSpc>
              <a:spcPct val="90000"/>
            </a:lnSpc>
            <a:spcBef>
              <a:spcPct val="0"/>
            </a:spcBef>
            <a:spcAft>
              <a:spcPct val="35000"/>
            </a:spcAft>
          </a:pPr>
          <a:r>
            <a:rPr lang="en-US" altLang="zh-CN" sz="2000" kern="1200" dirty="0" smtClean="0"/>
            <a:t>labeled dataset</a:t>
          </a:r>
          <a:endParaRPr lang="zh-CN" altLang="en-US" sz="2000" kern="1200" dirty="0"/>
        </a:p>
      </dsp:txBody>
      <dsp:txXfrm>
        <a:off x="421127" y="326340"/>
        <a:ext cx="1291673" cy="1427925"/>
      </dsp:txXfrm>
    </dsp:sp>
    <dsp:sp modelId="{563A31A6-2274-4E2E-A7E8-DACDE200E763}">
      <dsp:nvSpPr>
        <dsp:cNvPr id="0" name=""/>
        <dsp:cNvSpPr/>
      </dsp:nvSpPr>
      <dsp:spPr>
        <a:xfrm rot="21546625">
          <a:off x="2249888" y="851429"/>
          <a:ext cx="1521715" cy="317383"/>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zh-CN" altLang="en-US" sz="1300" kern="1200"/>
        </a:p>
      </dsp:txBody>
      <dsp:txXfrm>
        <a:off x="2249894" y="915645"/>
        <a:ext cx="1426500" cy="190429"/>
      </dsp:txXfrm>
    </dsp:sp>
    <dsp:sp modelId="{25D2843C-E207-4FB5-8DD3-A9F639FBD32A}">
      <dsp:nvSpPr>
        <dsp:cNvPr id="0" name=""/>
        <dsp:cNvSpPr/>
      </dsp:nvSpPr>
      <dsp:spPr>
        <a:xfrm>
          <a:off x="4195237" y="440145"/>
          <a:ext cx="1559126" cy="1078958"/>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altLang="zh-CN" sz="2800" kern="1200" dirty="0" smtClean="0"/>
            <a:t>Train classifier</a:t>
          </a:r>
          <a:endParaRPr lang="zh-CN" altLang="en-US" sz="2800" kern="1200" dirty="0"/>
        </a:p>
      </dsp:txBody>
      <dsp:txXfrm>
        <a:off x="4226839" y="471747"/>
        <a:ext cx="1495922" cy="1015754"/>
      </dsp:txXfrm>
    </dsp:sp>
    <dsp:sp modelId="{AD6DB7D8-9D34-4043-B2C1-FA53D1372ED6}">
      <dsp:nvSpPr>
        <dsp:cNvPr id="0" name=""/>
        <dsp:cNvSpPr/>
      </dsp:nvSpPr>
      <dsp:spPr>
        <a:xfrm>
          <a:off x="6137048" y="873125"/>
          <a:ext cx="2761101" cy="212999"/>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6137048" y="915725"/>
        <a:ext cx="2697201" cy="127799"/>
      </dsp:txXfrm>
    </dsp:sp>
    <dsp:sp modelId="{B912B35B-775A-45B7-AC33-8E631CD43E5F}">
      <dsp:nvSpPr>
        <dsp:cNvPr id="0" name=""/>
        <dsp:cNvSpPr/>
      </dsp:nvSpPr>
      <dsp:spPr>
        <a:xfrm>
          <a:off x="9178122" y="470025"/>
          <a:ext cx="1337477" cy="1019198"/>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returned classifier</a:t>
          </a:r>
          <a:endParaRPr lang="zh-CN" altLang="en-US" sz="1800" kern="1200" dirty="0"/>
        </a:p>
      </dsp:txBody>
      <dsp:txXfrm>
        <a:off x="9207973" y="499876"/>
        <a:ext cx="1277775" cy="959496"/>
      </dsp:txXfrm>
    </dsp:sp>
    <dsp:sp modelId="{7516379C-C50D-4077-981C-6C8D9D5819C2}">
      <dsp:nvSpPr>
        <dsp:cNvPr id="0" name=""/>
        <dsp:cNvSpPr/>
      </dsp:nvSpPr>
      <dsp:spPr>
        <a:xfrm rot="3385406">
          <a:off x="5803406" y="1766422"/>
          <a:ext cx="947792" cy="27320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rot="10800000">
        <a:off x="5821722" y="1786919"/>
        <a:ext cx="865831" cy="163922"/>
      </dsp:txXfrm>
    </dsp:sp>
    <dsp:sp modelId="{F226DC3B-3B05-40B9-96AA-E50673E0C595}">
      <dsp:nvSpPr>
        <dsp:cNvPr id="0" name=""/>
        <dsp:cNvSpPr/>
      </dsp:nvSpPr>
      <dsp:spPr>
        <a:xfrm>
          <a:off x="5846158" y="2495625"/>
          <a:ext cx="1495983" cy="1777158"/>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altLang="zh-CN" sz="2000" kern="1200" dirty="0" smtClean="0"/>
            <a:t>Draw data from unlabeled dataset </a:t>
          </a:r>
          <a:endParaRPr lang="zh-CN" altLang="en-US" sz="2000" kern="1200" dirty="0"/>
        </a:p>
      </dsp:txBody>
      <dsp:txXfrm>
        <a:off x="5889974" y="2539441"/>
        <a:ext cx="1408351" cy="1689526"/>
      </dsp:txXfrm>
    </dsp:sp>
    <dsp:sp modelId="{DC57D644-2034-49F0-ACC1-8A3409548101}">
      <dsp:nvSpPr>
        <dsp:cNvPr id="0" name=""/>
        <dsp:cNvSpPr/>
      </dsp:nvSpPr>
      <dsp:spPr>
        <a:xfrm rot="10807372">
          <a:off x="4747478" y="3184380"/>
          <a:ext cx="981466" cy="49671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zh-CN" altLang="en-US" sz="1400" kern="1200"/>
        </a:p>
      </dsp:txBody>
      <dsp:txXfrm rot="10800000">
        <a:off x="4896492" y="3283882"/>
        <a:ext cx="832452" cy="298028"/>
      </dsp:txXfrm>
    </dsp:sp>
    <dsp:sp modelId="{C3355515-1B56-49A3-BA42-22F4AC0F28DC}">
      <dsp:nvSpPr>
        <dsp:cNvPr id="0" name=""/>
        <dsp:cNvSpPr/>
      </dsp:nvSpPr>
      <dsp:spPr>
        <a:xfrm>
          <a:off x="1819723" y="2838049"/>
          <a:ext cx="2845955" cy="1332223"/>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altLang="zh-CN" sz="1800" kern="1200" dirty="0" smtClean="0"/>
            <a:t>Expert label drawn data and </a:t>
          </a:r>
        </a:p>
        <a:p>
          <a:pPr lvl="0" algn="ctr" defTabSz="800100">
            <a:lnSpc>
              <a:spcPct val="90000"/>
            </a:lnSpc>
            <a:spcBef>
              <a:spcPct val="0"/>
            </a:spcBef>
            <a:spcAft>
              <a:spcPct val="35000"/>
            </a:spcAft>
          </a:pPr>
          <a:r>
            <a:rPr lang="en-US" altLang="zh-CN" sz="1800" kern="1200" dirty="0" smtClean="0"/>
            <a:t>add to labeled dataset</a:t>
          </a:r>
          <a:endParaRPr lang="zh-CN" altLang="en-US" sz="1800" kern="1200" dirty="0"/>
        </a:p>
      </dsp:txBody>
      <dsp:txXfrm>
        <a:off x="1858742" y="2877068"/>
        <a:ext cx="2767917" cy="125418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AF9760-D758-4A59-AD73-37864DF68900}" type="datetimeFigureOut">
              <a:rPr lang="zh-CN" altLang="en-US" smtClean="0"/>
              <a:t>2020/2/29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E028E7-892D-4F93-95A0-0B93792622E5}" type="slidenum">
              <a:rPr lang="zh-CN" altLang="en-US" smtClean="0"/>
              <a:t>‹#›</a:t>
            </a:fld>
            <a:endParaRPr lang="zh-CN" altLang="en-US"/>
          </a:p>
        </p:txBody>
      </p:sp>
    </p:spTree>
    <p:extLst>
      <p:ext uri="{BB962C8B-B14F-4D97-AF65-F5344CB8AC3E}">
        <p14:creationId xmlns:p14="http://schemas.microsoft.com/office/powerpoint/2010/main" val="3658013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M-Protein stands for Myeloma protein, which can be identified by applying </a:t>
            </a:r>
            <a:r>
              <a:rPr lang="en-US" altLang="zh-CN" sz="1200" kern="1200" dirty="0" err="1" smtClean="0">
                <a:solidFill>
                  <a:schemeClr val="tx1"/>
                </a:solidFill>
                <a:effectLst/>
                <a:latin typeface="+mn-lt"/>
                <a:ea typeface="+mn-ea"/>
                <a:cs typeface="+mn-cs"/>
              </a:rPr>
              <a:t>immunofixation</a:t>
            </a:r>
            <a:r>
              <a:rPr lang="en-US" altLang="zh-CN" sz="1200" kern="1200" dirty="0" smtClean="0">
                <a:solidFill>
                  <a:schemeClr val="tx1"/>
                </a:solidFill>
                <a:effectLst/>
                <a:latin typeface="+mn-lt"/>
                <a:ea typeface="+mn-ea"/>
                <a:cs typeface="+mn-cs"/>
              </a:rPr>
              <a:t> electrophoresis (IFE) because its sharp monoclonal band in the image. Electrophoresis</a:t>
            </a:r>
            <a:r>
              <a:rPr lang="en-US" altLang="zh-CN" sz="1200" kern="1200" baseline="0" dirty="0" smtClean="0">
                <a:solidFill>
                  <a:schemeClr val="tx1"/>
                </a:solidFill>
                <a:effectLst/>
                <a:latin typeface="+mn-lt"/>
                <a:ea typeface="+mn-ea"/>
                <a:cs typeface="+mn-cs"/>
              </a:rPr>
              <a:t> will separate different kind of protein, so the same kind of protein(the monoclonal group) will stay in the same position thus creating a sharp and significant band.</a:t>
            </a:r>
            <a:r>
              <a:rPr lang="en-US" altLang="zh-CN" sz="1200" kern="1200" dirty="0" smtClean="0">
                <a:solidFill>
                  <a:schemeClr val="tx1"/>
                </a:solidFill>
                <a:effectLst/>
                <a:latin typeface="+mn-lt"/>
                <a:ea typeface="+mn-ea"/>
                <a:cs typeface="+mn-cs"/>
              </a:rPr>
              <a:t> In</a:t>
            </a:r>
            <a:r>
              <a:rPr lang="en-US" altLang="zh-CN" sz="1200" kern="1200" baseline="0" dirty="0" smtClean="0">
                <a:solidFill>
                  <a:schemeClr val="tx1"/>
                </a:solidFill>
                <a:effectLst/>
                <a:latin typeface="+mn-lt"/>
                <a:ea typeface="+mn-ea"/>
                <a:cs typeface="+mn-cs"/>
              </a:rPr>
              <a:t> IFE, e</a:t>
            </a:r>
            <a:r>
              <a:rPr lang="en-US" altLang="zh-CN" sz="1200" kern="1200" dirty="0" smtClean="0">
                <a:solidFill>
                  <a:schemeClr val="tx1"/>
                </a:solidFill>
                <a:effectLst/>
                <a:latin typeface="+mn-lt"/>
                <a:ea typeface="+mn-ea"/>
                <a:cs typeface="+mn-cs"/>
              </a:rPr>
              <a:t>ach column represents</a:t>
            </a:r>
            <a:r>
              <a:rPr lang="en-US" altLang="zh-CN" sz="1200" kern="1200" baseline="0" dirty="0" smtClean="0">
                <a:solidFill>
                  <a:schemeClr val="tx1"/>
                </a:solidFill>
                <a:effectLst/>
                <a:latin typeface="+mn-lt"/>
                <a:ea typeface="+mn-ea"/>
                <a:cs typeface="+mn-cs"/>
              </a:rPr>
              <a:t> a type of protein, the first three is heavy chain protein, the last two is light chain protein. Matchings can be found between a pair of heavy and light chain.</a:t>
            </a:r>
            <a:endParaRPr lang="zh-CN" altLang="en-US" dirty="0" smtClean="0"/>
          </a:p>
        </p:txBody>
      </p:sp>
      <p:sp>
        <p:nvSpPr>
          <p:cNvPr id="4" name="灯片编号占位符 3"/>
          <p:cNvSpPr>
            <a:spLocks noGrp="1"/>
          </p:cNvSpPr>
          <p:nvPr>
            <p:ph type="sldNum" sz="quarter" idx="10"/>
          </p:nvPr>
        </p:nvSpPr>
        <p:spPr/>
        <p:txBody>
          <a:bodyPr/>
          <a:lstStyle/>
          <a:p>
            <a:fld id="{92E028E7-892D-4F93-95A0-0B93792622E5}" type="slidenum">
              <a:rPr lang="zh-CN" altLang="en-US" smtClean="0"/>
              <a:t>2</a:t>
            </a:fld>
            <a:endParaRPr lang="zh-CN" altLang="en-US"/>
          </a:p>
        </p:txBody>
      </p:sp>
    </p:spTree>
    <p:extLst>
      <p:ext uri="{BB962C8B-B14F-4D97-AF65-F5344CB8AC3E}">
        <p14:creationId xmlns:p14="http://schemas.microsoft.com/office/powerpoint/2010/main" val="2193487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E028E7-892D-4F93-95A0-0B93792622E5}" type="slidenum">
              <a:rPr lang="zh-CN" altLang="en-US" smtClean="0"/>
              <a:t>12</a:t>
            </a:fld>
            <a:endParaRPr lang="zh-CN" altLang="en-US"/>
          </a:p>
        </p:txBody>
      </p:sp>
    </p:spTree>
    <p:extLst>
      <p:ext uri="{BB962C8B-B14F-4D97-AF65-F5344CB8AC3E}">
        <p14:creationId xmlns:p14="http://schemas.microsoft.com/office/powerpoint/2010/main" val="4282948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E028E7-892D-4F93-95A0-0B93792622E5}" type="slidenum">
              <a:rPr lang="zh-CN" altLang="en-US" smtClean="0"/>
              <a:t>13</a:t>
            </a:fld>
            <a:endParaRPr lang="zh-CN" altLang="en-US"/>
          </a:p>
        </p:txBody>
      </p:sp>
    </p:spTree>
    <p:extLst>
      <p:ext uri="{BB962C8B-B14F-4D97-AF65-F5344CB8AC3E}">
        <p14:creationId xmlns:p14="http://schemas.microsoft.com/office/powerpoint/2010/main" val="1341655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2E028E7-892D-4F93-95A0-0B93792622E5}" type="slidenum">
              <a:rPr lang="zh-CN" altLang="en-US" smtClean="0"/>
              <a:t>14</a:t>
            </a:fld>
            <a:endParaRPr lang="zh-CN" altLang="en-US"/>
          </a:p>
        </p:txBody>
      </p:sp>
    </p:spTree>
    <p:extLst>
      <p:ext uri="{BB962C8B-B14F-4D97-AF65-F5344CB8AC3E}">
        <p14:creationId xmlns:p14="http://schemas.microsoft.com/office/powerpoint/2010/main" val="1361467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After we suppressed the normal columns, we need to find out the matching between heavy chains and light chains.</a:t>
            </a:r>
          </a:p>
          <a:p>
            <a:endParaRPr lang="en-US" altLang="zh-CN" dirty="0" smtClean="0"/>
          </a:p>
          <a:p>
            <a:endParaRPr lang="en-US" altLang="zh-CN" dirty="0" smtClean="0"/>
          </a:p>
          <a:p>
            <a:r>
              <a:rPr lang="en-US" altLang="zh-CN" dirty="0" smtClean="0"/>
              <a:t>An advantage of the GMM is that the means of the Gaussian components is already calculated, so that rule-based method based on GMM is effective.</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92E028E7-892D-4F93-95A0-0B93792622E5}" type="slidenum">
              <a:rPr lang="zh-CN" altLang="en-US" smtClean="0"/>
              <a:t>15</a:t>
            </a:fld>
            <a:endParaRPr lang="zh-CN" altLang="en-US"/>
          </a:p>
        </p:txBody>
      </p:sp>
    </p:spTree>
    <p:extLst>
      <p:ext uri="{BB962C8B-B14F-4D97-AF65-F5344CB8AC3E}">
        <p14:creationId xmlns:p14="http://schemas.microsoft.com/office/powerpoint/2010/main" val="1488092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Different categories of results may indicate MGUS, </a:t>
            </a:r>
            <a:r>
              <a:rPr lang="en-US" altLang="zh-CN" sz="1200" kern="1200" dirty="0" err="1" smtClean="0">
                <a:solidFill>
                  <a:schemeClr val="tx1"/>
                </a:solidFill>
                <a:effectLst/>
                <a:latin typeface="+mn-lt"/>
                <a:ea typeface="+mn-ea"/>
                <a:cs typeface="+mn-cs"/>
              </a:rPr>
              <a:t>smouldering</a:t>
            </a:r>
            <a:r>
              <a:rPr lang="en-US" altLang="zh-CN" sz="1200" kern="1200" dirty="0" smtClean="0">
                <a:solidFill>
                  <a:schemeClr val="tx1"/>
                </a:solidFill>
                <a:effectLst/>
                <a:latin typeface="+mn-lt"/>
                <a:ea typeface="+mn-ea"/>
                <a:cs typeface="+mn-cs"/>
              </a:rPr>
              <a:t> myeloma (</a:t>
            </a:r>
            <a:r>
              <a:rPr lang="en-US" altLang="zh-CN" sz="1200" kern="1200" dirty="0" err="1" smtClean="0">
                <a:solidFill>
                  <a:schemeClr val="tx1"/>
                </a:solidFill>
                <a:effectLst/>
                <a:latin typeface="+mn-lt"/>
                <a:ea typeface="+mn-ea"/>
                <a:cs typeface="+mn-cs"/>
              </a:rPr>
              <a:t>sMM</a:t>
            </a:r>
            <a:r>
              <a:rPr lang="en-US" altLang="zh-CN" sz="1200" kern="1200" dirty="0" smtClean="0">
                <a:solidFill>
                  <a:schemeClr val="tx1"/>
                </a:solidFill>
                <a:effectLst/>
                <a:latin typeface="+mn-lt"/>
                <a:ea typeface="+mn-ea"/>
                <a:cs typeface="+mn-cs"/>
              </a:rPr>
              <a:t>), or multiple myeloma (MM). </a:t>
            </a:r>
            <a:endParaRPr lang="zh-CN" altLang="en-US" dirty="0" smtClean="0"/>
          </a:p>
        </p:txBody>
      </p:sp>
      <p:sp>
        <p:nvSpPr>
          <p:cNvPr id="4" name="灯片编号占位符 3"/>
          <p:cNvSpPr>
            <a:spLocks noGrp="1"/>
          </p:cNvSpPr>
          <p:nvPr>
            <p:ph type="sldNum" sz="quarter" idx="10"/>
          </p:nvPr>
        </p:nvSpPr>
        <p:spPr/>
        <p:txBody>
          <a:bodyPr/>
          <a:lstStyle/>
          <a:p>
            <a:fld id="{92E028E7-892D-4F93-95A0-0B93792622E5}" type="slidenum">
              <a:rPr lang="zh-CN" altLang="en-US" smtClean="0"/>
              <a:t>3</a:t>
            </a:fld>
            <a:endParaRPr lang="zh-CN" altLang="en-US"/>
          </a:p>
        </p:txBody>
      </p:sp>
    </p:spTree>
    <p:extLst>
      <p:ext uri="{BB962C8B-B14F-4D97-AF65-F5344CB8AC3E}">
        <p14:creationId xmlns:p14="http://schemas.microsoft.com/office/powerpoint/2010/main" val="2807958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kern="1200" dirty="0" smtClean="0">
                <a:solidFill>
                  <a:schemeClr val="tx1"/>
                </a:solidFill>
                <a:effectLst/>
                <a:latin typeface="+mn-lt"/>
                <a:ea typeface="+mn-ea"/>
                <a:cs typeface="+mn-cs"/>
              </a:rPr>
              <a:t>The first component is the overall judgement(1 if abnormal and 0 if normal).</a:t>
            </a:r>
          </a:p>
          <a:p>
            <a:pPr lvl="0"/>
            <a:endParaRPr lang="zh-CN" altLang="zh-CN" sz="1200" kern="1200" dirty="0" smtClean="0">
              <a:solidFill>
                <a:schemeClr val="tx1"/>
              </a:solidFill>
              <a:effectLst/>
              <a:latin typeface="+mn-lt"/>
              <a:ea typeface="+mn-ea"/>
              <a:cs typeface="+mn-cs"/>
            </a:endParaRPr>
          </a:p>
          <a:p>
            <a:pPr lvl="0"/>
            <a:r>
              <a:rPr lang="en-US" altLang="zh-CN" sz="1200" kern="1200" dirty="0" smtClean="0">
                <a:solidFill>
                  <a:schemeClr val="tx1"/>
                </a:solidFill>
                <a:effectLst/>
                <a:latin typeface="+mn-lt"/>
                <a:ea typeface="+mn-ea"/>
                <a:cs typeface="+mn-cs"/>
              </a:rPr>
              <a:t>The next 6 components are the links between heavy chain(</a:t>
            </a:r>
            <a:r>
              <a:rPr lang="en-US" altLang="zh-CN" sz="1200" kern="1200" dirty="0" err="1" smtClean="0">
                <a:solidFill>
                  <a:schemeClr val="tx1"/>
                </a:solidFill>
                <a:effectLst/>
                <a:latin typeface="+mn-lt"/>
                <a:ea typeface="+mn-ea"/>
                <a:cs typeface="+mn-cs"/>
              </a:rPr>
              <a:t>lgG</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lgA</a:t>
            </a:r>
            <a:r>
              <a:rPr lang="en-US" altLang="zh-CN" sz="1200" kern="1200" dirty="0" smtClean="0">
                <a:solidFill>
                  <a:schemeClr val="tx1"/>
                </a:solidFill>
                <a:effectLst/>
                <a:latin typeface="+mn-lt"/>
                <a:ea typeface="+mn-ea"/>
                <a:cs typeface="+mn-cs"/>
              </a:rPr>
              <a:t>, </a:t>
            </a:r>
            <a:r>
              <a:rPr lang="en-US" altLang="zh-CN" sz="1200" kern="1200" dirty="0" err="1" smtClean="0">
                <a:solidFill>
                  <a:schemeClr val="tx1"/>
                </a:solidFill>
                <a:effectLst/>
                <a:latin typeface="+mn-lt"/>
                <a:ea typeface="+mn-ea"/>
                <a:cs typeface="+mn-cs"/>
              </a:rPr>
              <a:t>lgM</a:t>
            </a:r>
            <a:r>
              <a:rPr lang="en-US" altLang="zh-CN" sz="1200" kern="1200" dirty="0" smtClean="0">
                <a:solidFill>
                  <a:schemeClr val="tx1"/>
                </a:solidFill>
                <a:effectLst/>
                <a:latin typeface="+mn-lt"/>
                <a:ea typeface="+mn-ea"/>
                <a:cs typeface="+mn-cs"/>
              </a:rPr>
              <a:t>) and light chain(kappa and lambda). For example, if </a:t>
            </a:r>
            <a:r>
              <a:rPr lang="en-US" altLang="zh-CN" sz="1200" kern="1200" dirty="0" err="1" smtClean="0">
                <a:solidFill>
                  <a:schemeClr val="tx1"/>
                </a:solidFill>
                <a:effectLst/>
                <a:latin typeface="+mn-lt"/>
                <a:ea typeface="+mn-ea"/>
                <a:cs typeface="+mn-cs"/>
              </a:rPr>
              <a:t>lgM</a:t>
            </a:r>
            <a:r>
              <a:rPr lang="en-US" altLang="zh-CN" sz="1200" kern="1200" dirty="0" smtClean="0">
                <a:solidFill>
                  <a:schemeClr val="tx1"/>
                </a:solidFill>
                <a:effectLst/>
                <a:latin typeface="+mn-lt"/>
                <a:ea typeface="+mn-ea"/>
                <a:cs typeface="+mn-cs"/>
              </a:rPr>
              <a:t> and lambda has the same peak position, then the 7</a:t>
            </a:r>
            <a:r>
              <a:rPr lang="en-US" altLang="zh-CN" sz="1200" kern="1200" baseline="30000" dirty="0" smtClean="0">
                <a:solidFill>
                  <a:schemeClr val="tx1"/>
                </a:solidFill>
                <a:effectLst/>
                <a:latin typeface="+mn-lt"/>
                <a:ea typeface="+mn-ea"/>
                <a:cs typeface="+mn-cs"/>
              </a:rPr>
              <a:t>th</a:t>
            </a:r>
            <a:r>
              <a:rPr lang="en-US" altLang="zh-CN" sz="1200" kern="1200" dirty="0" smtClean="0">
                <a:solidFill>
                  <a:schemeClr val="tx1"/>
                </a:solidFill>
                <a:effectLst/>
                <a:latin typeface="+mn-lt"/>
                <a:ea typeface="+mn-ea"/>
                <a:cs typeface="+mn-cs"/>
              </a:rPr>
              <a:t> component will be 1, because the order is: G kappa, G lambda, A kappa, A lambda, M kappa, M lambda.</a:t>
            </a:r>
          </a:p>
          <a:p>
            <a:pPr lvl="0"/>
            <a:endParaRPr lang="zh-CN" altLang="zh-CN" sz="1200" kern="1200" dirty="0" smtClean="0">
              <a:solidFill>
                <a:schemeClr val="tx1"/>
              </a:solidFill>
              <a:effectLst/>
              <a:latin typeface="+mn-lt"/>
              <a:ea typeface="+mn-ea"/>
              <a:cs typeface="+mn-cs"/>
            </a:endParaRPr>
          </a:p>
          <a:p>
            <a:pPr lvl="0"/>
            <a:r>
              <a:rPr lang="en-US" altLang="zh-CN" sz="1200" kern="1200" dirty="0" smtClean="0">
                <a:solidFill>
                  <a:schemeClr val="tx1"/>
                </a:solidFill>
                <a:effectLst/>
                <a:latin typeface="+mn-lt"/>
                <a:ea typeface="+mn-ea"/>
                <a:cs typeface="+mn-cs"/>
              </a:rPr>
              <a:t>The last 5 components are whether hard and strong edges(obvious monoclonal peak) are detected in the corresponding column of IFE.</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92E028E7-892D-4F93-95A0-0B93792622E5}" type="slidenum">
              <a:rPr lang="zh-CN" altLang="en-US" smtClean="0"/>
              <a:t>4</a:t>
            </a:fld>
            <a:endParaRPr lang="zh-CN" altLang="en-US"/>
          </a:p>
        </p:txBody>
      </p:sp>
    </p:spTree>
    <p:extLst>
      <p:ext uri="{BB962C8B-B14F-4D97-AF65-F5344CB8AC3E}">
        <p14:creationId xmlns:p14="http://schemas.microsoft.com/office/powerpoint/2010/main" val="3264815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FF0000"/>
                </a:solidFill>
              </a:rPr>
              <a:t>The task should be clear, and labeled data is needed. Should be easily transformed in to classification or regression</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Machine</a:t>
            </a:r>
            <a:r>
              <a:rPr lang="en-US" altLang="zh-CN" baseline="0" dirty="0" smtClean="0"/>
              <a:t> learning are involved in the binary classification of one column.</a:t>
            </a:r>
          </a:p>
          <a:p>
            <a:endParaRPr lang="en-US" altLang="zh-CN"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FF0000"/>
                </a:solidFill>
              </a:rPr>
              <a:t>The rules should be clear and the number of parameters involved should be as small as possible</a:t>
            </a:r>
            <a:endParaRPr lang="zh-CN" altLang="en-US" sz="1200" dirty="0" smtClean="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Finding the position of bands and matching between columns can be done by rules.</a:t>
            </a:r>
            <a:r>
              <a:rPr lang="en-US" altLang="zh-CN" sz="1200" dirty="0" smtClean="0">
                <a:solidFill>
                  <a:srgbClr val="FF0000"/>
                </a:solidFill>
              </a:rPr>
              <a:t> </a:t>
            </a:r>
            <a:endParaRPr lang="en-US" altLang="zh-CN" baseline="0" dirty="0" smtClean="0"/>
          </a:p>
          <a:p>
            <a:endParaRPr lang="en-US" altLang="zh-CN" baseline="0" dirty="0" smtClean="0"/>
          </a:p>
          <a:p>
            <a:r>
              <a:rPr lang="en-US" altLang="zh-CN" baseline="0" dirty="0" smtClean="0"/>
              <a:t>Hand crafted rules based on edge detection and GMM have achieved 90% accuracy, but fine-tuning of the parameters can only be done in a tiny dataset, thus its generalization is poor. </a:t>
            </a:r>
            <a:endParaRPr lang="zh-CN" altLang="en-US" dirty="0"/>
          </a:p>
        </p:txBody>
      </p:sp>
      <p:sp>
        <p:nvSpPr>
          <p:cNvPr id="4" name="灯片编号占位符 3"/>
          <p:cNvSpPr>
            <a:spLocks noGrp="1"/>
          </p:cNvSpPr>
          <p:nvPr>
            <p:ph type="sldNum" sz="quarter" idx="10"/>
          </p:nvPr>
        </p:nvSpPr>
        <p:spPr/>
        <p:txBody>
          <a:bodyPr/>
          <a:lstStyle/>
          <a:p>
            <a:fld id="{92E028E7-892D-4F93-95A0-0B93792622E5}" type="slidenum">
              <a:rPr lang="zh-CN" altLang="en-US" smtClean="0"/>
              <a:t>5</a:t>
            </a:fld>
            <a:endParaRPr lang="zh-CN" altLang="en-US"/>
          </a:p>
        </p:txBody>
      </p:sp>
    </p:spTree>
    <p:extLst>
      <p:ext uri="{BB962C8B-B14F-4D97-AF65-F5344CB8AC3E}">
        <p14:creationId xmlns:p14="http://schemas.microsoft.com/office/powerpoint/2010/main" val="574904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 cluster method assuming that data is sampled from the mixture of a few Gaussian distributions.</a:t>
            </a:r>
          </a:p>
          <a:p>
            <a:r>
              <a:rPr lang="en-US" altLang="zh-CN" dirty="0" smtClean="0"/>
              <a:t>Use EM algorithm to optimize the parameters of Gaussian in order to maximize the posterior likelihood of given data sample.</a:t>
            </a:r>
          </a:p>
          <a:p>
            <a:endParaRPr lang="zh-CN" altLang="en-US" dirty="0" smtClean="0"/>
          </a:p>
          <a:p>
            <a:r>
              <a:rPr lang="en-US" altLang="zh-CN" dirty="0" smtClean="0"/>
              <a:t>The blue one</a:t>
            </a:r>
            <a:r>
              <a:rPr lang="en-US" altLang="zh-CN" baseline="0" dirty="0" smtClean="0"/>
              <a:t> in the picture on the right</a:t>
            </a:r>
            <a:r>
              <a:rPr lang="en-US" altLang="zh-CN" dirty="0" smtClean="0"/>
              <a:t> is the density curve that is derived directly from the IFE image on the left.</a:t>
            </a:r>
          </a:p>
          <a:p>
            <a:endParaRPr lang="en-US" altLang="zh-CN" dirty="0" smtClean="0"/>
          </a:p>
          <a:p>
            <a:r>
              <a:rPr lang="en-US" altLang="zh-CN" dirty="0" smtClean="0"/>
              <a:t>We can treat the density</a:t>
            </a:r>
            <a:r>
              <a:rPr lang="en-US" altLang="zh-CN" baseline="0" dirty="0" smtClean="0"/>
              <a:t> as the data sample, and thus find out the latent parameters of Gaussian distribution. In other words, we assume that the density curve is the summation of a few Gaussian components that correspond to the polyclonal or monoclonal bands in the original image. Finally, a density curve that has length 300 can be represented by(empirically) 3 Gaussian components, or 9 Gaussian parameters.</a:t>
            </a:r>
            <a:endParaRPr lang="zh-CN" altLang="en-US" dirty="0"/>
          </a:p>
        </p:txBody>
      </p:sp>
      <p:sp>
        <p:nvSpPr>
          <p:cNvPr id="4" name="灯片编号占位符 3"/>
          <p:cNvSpPr>
            <a:spLocks noGrp="1"/>
          </p:cNvSpPr>
          <p:nvPr>
            <p:ph type="sldNum" sz="quarter" idx="10"/>
          </p:nvPr>
        </p:nvSpPr>
        <p:spPr/>
        <p:txBody>
          <a:bodyPr/>
          <a:lstStyle/>
          <a:p>
            <a:fld id="{92E028E7-892D-4F93-95A0-0B93792622E5}" type="slidenum">
              <a:rPr lang="zh-CN" altLang="en-US" smtClean="0"/>
              <a:t>7</a:t>
            </a:fld>
            <a:endParaRPr lang="zh-CN" altLang="en-US"/>
          </a:p>
        </p:txBody>
      </p:sp>
    </p:spTree>
    <p:extLst>
      <p:ext uri="{BB962C8B-B14F-4D97-AF65-F5344CB8AC3E}">
        <p14:creationId xmlns:p14="http://schemas.microsoft.com/office/powerpoint/2010/main" val="1089604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GAN plays a minimax game between the generator and the discriminator by training them simultaneously but with different goals. The discriminator tries to distinguish fake images generated by generator while the generator tries to generate images as real as possible to fool the discriminator.</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VAE tries to develop a generative model in a variation inference kind of way. It tries to capture the most important latent variables that determine how real data are formed. Although more robust to small perturbations in latent space, VAE tends to lose more graphic details(more blurry) when reconstructing the input data compared to GAN due to its pixel-wise reconstruction loss.</a:t>
            </a:r>
            <a:endParaRPr lang="zh-CN" altLang="en-US" dirty="0"/>
          </a:p>
        </p:txBody>
      </p:sp>
      <p:sp>
        <p:nvSpPr>
          <p:cNvPr id="4" name="灯片编号占位符 3"/>
          <p:cNvSpPr>
            <a:spLocks noGrp="1"/>
          </p:cNvSpPr>
          <p:nvPr>
            <p:ph type="sldNum" sz="quarter" idx="10"/>
          </p:nvPr>
        </p:nvSpPr>
        <p:spPr/>
        <p:txBody>
          <a:bodyPr/>
          <a:lstStyle/>
          <a:p>
            <a:fld id="{92E028E7-892D-4F93-95A0-0B93792622E5}" type="slidenum">
              <a:rPr lang="zh-CN" altLang="en-US" smtClean="0"/>
              <a:t>8</a:t>
            </a:fld>
            <a:endParaRPr lang="zh-CN" altLang="en-US"/>
          </a:p>
        </p:txBody>
      </p:sp>
    </p:spTree>
    <p:extLst>
      <p:ext uri="{BB962C8B-B14F-4D97-AF65-F5344CB8AC3E}">
        <p14:creationId xmlns:p14="http://schemas.microsoft.com/office/powerpoint/2010/main" val="1727762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active learning tries to pick the most informative data to label so that models can learn better when the total number of labeled data is limited</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As you can see this is the iterative process of active learning.</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Pool-based active learning gather a large pool of unlabeled data and ranks their </a:t>
            </a:r>
            <a:r>
              <a:rPr lang="en-US" altLang="zh-CN" sz="1200" b="0" i="0" u="none" strike="noStrike" kern="1200" baseline="0" dirty="0" err="1" smtClean="0">
                <a:solidFill>
                  <a:schemeClr val="tx1"/>
                </a:solidFill>
                <a:latin typeface="+mn-lt"/>
                <a:ea typeface="+mn-ea"/>
                <a:cs typeface="+mn-cs"/>
              </a:rPr>
              <a:t>informativeness</a:t>
            </a:r>
            <a:r>
              <a:rPr lang="en-US" altLang="zh-CN" sz="1200" b="0" i="0" u="none" strike="noStrike" kern="1200" baseline="0" dirty="0" smtClean="0">
                <a:solidFill>
                  <a:schemeClr val="tx1"/>
                </a:solidFill>
                <a:latin typeface="+mn-lt"/>
                <a:ea typeface="+mn-ea"/>
                <a:cs typeface="+mn-cs"/>
              </a:rPr>
              <a:t> according to an acquisition function that may coevolve with the task learner in the training process.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However, if we generate new data instead of picking data from the pool, if the generative model is assured to be effective, then we may achieve results with better quality and quantity.</a:t>
            </a:r>
            <a:endParaRPr lang="zh-CN" altLang="en-US" dirty="0"/>
          </a:p>
        </p:txBody>
      </p:sp>
      <p:sp>
        <p:nvSpPr>
          <p:cNvPr id="4" name="灯片编号占位符 3"/>
          <p:cNvSpPr>
            <a:spLocks noGrp="1"/>
          </p:cNvSpPr>
          <p:nvPr>
            <p:ph type="sldNum" sz="quarter" idx="10"/>
          </p:nvPr>
        </p:nvSpPr>
        <p:spPr/>
        <p:txBody>
          <a:bodyPr/>
          <a:lstStyle/>
          <a:p>
            <a:fld id="{92E028E7-892D-4F93-95A0-0B93792622E5}" type="slidenum">
              <a:rPr lang="zh-CN" altLang="en-US" smtClean="0"/>
              <a:t>9</a:t>
            </a:fld>
            <a:endParaRPr lang="zh-CN" altLang="en-US"/>
          </a:p>
        </p:txBody>
      </p:sp>
    </p:spTree>
    <p:extLst>
      <p:ext uri="{BB962C8B-B14F-4D97-AF65-F5344CB8AC3E}">
        <p14:creationId xmlns:p14="http://schemas.microsoft.com/office/powerpoint/2010/main" val="679132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First we need to filter those normal columns so that we will not waste time trying to match the polyclonal bands in these columns with others.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On the right is the process of the filter. If the representation is GAN or VAE etc., it will be trained on the large unlabeled dataset. The representation should be bidirectional because expert cannot label the latent vector, which means that we should transform it back to data space for them. The classifier receives 9 dimension latent vector and returns 0/1. 9 dimension is empirical(3 Gaussian component is 9 dimensions).</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Our framework consists of two steps: the first one is to train of a bidirectional generative model; and next we iteratively conduct the active learning process where we sample data points in latent space according to the acquisition function, transform it to 300 dimension signal for human experts to label, then put the labeled latent space data back to training set. Generative model will be fixed after the first step. All the data picking process are conducted in the latent variable space.</a:t>
            </a:r>
            <a:endParaRPr lang="zh-CN" altLang="en-US" dirty="0"/>
          </a:p>
        </p:txBody>
      </p:sp>
      <p:sp>
        <p:nvSpPr>
          <p:cNvPr id="4" name="灯片编号占位符 3"/>
          <p:cNvSpPr>
            <a:spLocks noGrp="1"/>
          </p:cNvSpPr>
          <p:nvPr>
            <p:ph type="sldNum" sz="quarter" idx="10"/>
          </p:nvPr>
        </p:nvSpPr>
        <p:spPr/>
        <p:txBody>
          <a:bodyPr/>
          <a:lstStyle/>
          <a:p>
            <a:fld id="{92E028E7-892D-4F93-95A0-0B93792622E5}" type="slidenum">
              <a:rPr lang="zh-CN" altLang="en-US" smtClean="0"/>
              <a:t>10</a:t>
            </a:fld>
            <a:endParaRPr lang="zh-CN" altLang="en-US"/>
          </a:p>
        </p:txBody>
      </p:sp>
    </p:spTree>
    <p:extLst>
      <p:ext uri="{BB962C8B-B14F-4D97-AF65-F5344CB8AC3E}">
        <p14:creationId xmlns:p14="http://schemas.microsoft.com/office/powerpoint/2010/main" val="1191772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The choice of Representation is determined by its reconstruction error, best accuracy among all classifiers, and </a:t>
            </a:r>
            <a:r>
              <a:rPr lang="en-US" altLang="zh-CN" sz="1200" b="0" i="0" u="none" strike="noStrike" kern="1200" baseline="0" dirty="0" err="1" smtClean="0">
                <a:solidFill>
                  <a:schemeClr val="tx1"/>
                </a:solidFill>
                <a:latin typeface="+mn-lt"/>
                <a:ea typeface="+mn-ea"/>
                <a:cs typeface="+mn-cs"/>
              </a:rPr>
              <a:t>explainability</a:t>
            </a:r>
            <a:r>
              <a:rPr lang="en-US" altLang="zh-CN" sz="1200" b="0" i="0" u="none" strike="noStrike" kern="1200" baseline="0" dirty="0" smtClean="0">
                <a:solidFill>
                  <a:schemeClr val="tx1"/>
                </a:solidFill>
                <a:latin typeface="+mn-lt"/>
                <a:ea typeface="+mn-ea"/>
                <a:cs typeface="+mn-cs"/>
              </a:rPr>
              <a:t>.</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The classifier we choose should be compatible with active learning process, which means that it should yield uncertainty or </a:t>
            </a:r>
            <a:r>
              <a:rPr lang="en-US" altLang="zh-CN" sz="1200" b="0" i="0" u="none" strike="noStrike" kern="1200" baseline="0" dirty="0" err="1" smtClean="0">
                <a:solidFill>
                  <a:schemeClr val="tx1"/>
                </a:solidFill>
                <a:latin typeface="+mn-lt"/>
                <a:ea typeface="+mn-ea"/>
                <a:cs typeface="+mn-cs"/>
              </a:rPr>
              <a:t>imformativeness</a:t>
            </a:r>
            <a:r>
              <a:rPr lang="en-US" altLang="zh-CN" sz="1200" b="0" i="0" u="none" strike="noStrike" kern="1200" baseline="0" dirty="0" smtClean="0">
                <a:solidFill>
                  <a:schemeClr val="tx1"/>
                </a:solidFill>
                <a:latin typeface="+mn-lt"/>
                <a:ea typeface="+mn-ea"/>
                <a:cs typeface="+mn-cs"/>
              </a:rPr>
              <a:t>.</a:t>
            </a:r>
          </a:p>
          <a:p>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For now active learning is not enabled, and representation are trained on synthetic data, and the best combination is GMM and hand crafted rules.</a:t>
            </a:r>
            <a:endParaRPr lang="zh-CN" altLang="en-US" dirty="0"/>
          </a:p>
        </p:txBody>
      </p:sp>
      <p:sp>
        <p:nvSpPr>
          <p:cNvPr id="4" name="灯片编号占位符 3"/>
          <p:cNvSpPr>
            <a:spLocks noGrp="1"/>
          </p:cNvSpPr>
          <p:nvPr>
            <p:ph type="sldNum" sz="quarter" idx="10"/>
          </p:nvPr>
        </p:nvSpPr>
        <p:spPr/>
        <p:txBody>
          <a:bodyPr/>
          <a:lstStyle/>
          <a:p>
            <a:fld id="{92E028E7-892D-4F93-95A0-0B93792622E5}" type="slidenum">
              <a:rPr lang="zh-CN" altLang="en-US" smtClean="0"/>
              <a:t>11</a:t>
            </a:fld>
            <a:endParaRPr lang="zh-CN" altLang="en-US"/>
          </a:p>
        </p:txBody>
      </p:sp>
    </p:spTree>
    <p:extLst>
      <p:ext uri="{BB962C8B-B14F-4D97-AF65-F5344CB8AC3E}">
        <p14:creationId xmlns:p14="http://schemas.microsoft.com/office/powerpoint/2010/main" val="888456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FECA42A-3F30-492F-8D17-81135151E227}" type="datetimeFigureOut">
              <a:rPr lang="zh-CN" altLang="en-US" smtClean="0"/>
              <a:t>2020/2/29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3145234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ECA42A-3F30-492F-8D17-81135151E227}" type="datetimeFigureOut">
              <a:rPr lang="zh-CN" altLang="en-US" smtClean="0"/>
              <a:t>2020/2/29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2939965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ECA42A-3F30-492F-8D17-81135151E227}" type="datetimeFigureOut">
              <a:rPr lang="zh-CN" altLang="en-US" smtClean="0"/>
              <a:t>2020/2/29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43179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ECA42A-3F30-492F-8D17-81135151E227}" type="datetimeFigureOut">
              <a:rPr lang="zh-CN" altLang="en-US" smtClean="0"/>
              <a:t>2020/2/29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1834785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FECA42A-3F30-492F-8D17-81135151E227}" type="datetimeFigureOut">
              <a:rPr lang="zh-CN" altLang="en-US" smtClean="0"/>
              <a:t>2020/2/29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2261323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FECA42A-3F30-492F-8D17-81135151E227}" type="datetimeFigureOut">
              <a:rPr lang="zh-CN" altLang="en-US" smtClean="0"/>
              <a:t>2020/2/29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2591662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FECA42A-3F30-492F-8D17-81135151E227}" type="datetimeFigureOut">
              <a:rPr lang="zh-CN" altLang="en-US" smtClean="0"/>
              <a:t>2020/2/29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151537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FECA42A-3F30-492F-8D17-81135151E227}" type="datetimeFigureOut">
              <a:rPr lang="zh-CN" altLang="en-US" smtClean="0"/>
              <a:t>2020/2/29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3944138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FECA42A-3F30-492F-8D17-81135151E227}" type="datetimeFigureOut">
              <a:rPr lang="zh-CN" altLang="en-US" smtClean="0"/>
              <a:t>2020/2/29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3077458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FECA42A-3F30-492F-8D17-81135151E227}" type="datetimeFigureOut">
              <a:rPr lang="zh-CN" altLang="en-US" smtClean="0"/>
              <a:t>2020/2/29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1854642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FECA42A-3F30-492F-8D17-81135151E227}" type="datetimeFigureOut">
              <a:rPr lang="zh-CN" altLang="en-US" smtClean="0"/>
              <a:t>2020/2/29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4164853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CA42A-3F30-492F-8D17-81135151E227}" type="datetimeFigureOut">
              <a:rPr lang="zh-CN" altLang="en-US" smtClean="0"/>
              <a:t>2020/2/29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AB6D75-430A-4697-9511-0CC871341C59}" type="slidenum">
              <a:rPr lang="zh-CN" altLang="en-US" smtClean="0"/>
              <a:t>‹#›</a:t>
            </a:fld>
            <a:endParaRPr lang="zh-CN" altLang="en-US"/>
          </a:p>
        </p:txBody>
      </p:sp>
    </p:spTree>
    <p:extLst>
      <p:ext uri="{BB962C8B-B14F-4D97-AF65-F5344CB8AC3E}">
        <p14:creationId xmlns:p14="http://schemas.microsoft.com/office/powerpoint/2010/main" val="2779260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4800" dirty="0">
                <a:solidFill>
                  <a:prstClr val="black"/>
                </a:solidFill>
              </a:rPr>
              <a:t>M-protein diagnostics </a:t>
            </a:r>
            <a:r>
              <a:rPr lang="en-US" altLang="zh-CN" sz="4800" dirty="0" smtClean="0">
                <a:solidFill>
                  <a:prstClr val="black"/>
                </a:solidFill>
              </a:rPr>
              <a:t/>
            </a:r>
            <a:br>
              <a:rPr lang="en-US" altLang="zh-CN" sz="4800" dirty="0" smtClean="0">
                <a:solidFill>
                  <a:prstClr val="black"/>
                </a:solidFill>
              </a:rPr>
            </a:br>
            <a:r>
              <a:rPr lang="en-US" altLang="zh-CN" sz="4800" dirty="0" smtClean="0">
                <a:solidFill>
                  <a:prstClr val="black"/>
                </a:solidFill>
              </a:rPr>
              <a:t>using </a:t>
            </a:r>
            <a:br>
              <a:rPr lang="en-US" altLang="zh-CN" sz="4800" dirty="0" smtClean="0">
                <a:solidFill>
                  <a:prstClr val="black"/>
                </a:solidFill>
              </a:rPr>
            </a:br>
            <a:r>
              <a:rPr lang="en-US" altLang="zh-CN" sz="4800" dirty="0" smtClean="0">
                <a:solidFill>
                  <a:prstClr val="black"/>
                </a:solidFill>
              </a:rPr>
              <a:t>generative </a:t>
            </a:r>
            <a:r>
              <a:rPr lang="en-US" altLang="zh-CN" sz="4800" dirty="0">
                <a:solidFill>
                  <a:prstClr val="black"/>
                </a:solidFill>
              </a:rPr>
              <a:t>active learning</a:t>
            </a:r>
            <a:endParaRPr lang="zh-CN" altLang="en-US" sz="4800" dirty="0"/>
          </a:p>
        </p:txBody>
      </p:sp>
      <p:sp>
        <p:nvSpPr>
          <p:cNvPr id="3" name="副标题 2"/>
          <p:cNvSpPr>
            <a:spLocks noGrp="1"/>
          </p:cNvSpPr>
          <p:nvPr>
            <p:ph type="subTitle" idx="1"/>
          </p:nvPr>
        </p:nvSpPr>
        <p:spPr>
          <a:xfrm>
            <a:off x="3967942" y="4433311"/>
            <a:ext cx="9144000" cy="1655762"/>
          </a:xfrm>
        </p:spPr>
        <p:txBody>
          <a:bodyPr>
            <a:normAutofit/>
          </a:bodyPr>
          <a:lstStyle/>
          <a:p>
            <a:r>
              <a:rPr lang="en-US" altLang="zh-CN" sz="3200" dirty="0" err="1" smtClean="0"/>
              <a:t>Hanyu</a:t>
            </a:r>
            <a:r>
              <a:rPr lang="en-US" altLang="zh-CN" sz="3200" dirty="0" smtClean="0"/>
              <a:t> Li</a:t>
            </a:r>
            <a:endParaRPr lang="en-US" altLang="zh-CN" sz="3200" dirty="0"/>
          </a:p>
          <a:p>
            <a:r>
              <a:rPr lang="en-US" altLang="zh-CN" sz="3200" dirty="0" smtClean="0"/>
              <a:t>Advisor</a:t>
            </a:r>
            <a:r>
              <a:rPr lang="en-US" altLang="zh-CN" sz="3200" dirty="0" smtClean="0"/>
              <a:t>: Prof. Junsong Yuan</a:t>
            </a:r>
          </a:p>
        </p:txBody>
      </p:sp>
    </p:spTree>
    <p:extLst>
      <p:ext uri="{BB962C8B-B14F-4D97-AF65-F5344CB8AC3E}">
        <p14:creationId xmlns:p14="http://schemas.microsoft.com/office/powerpoint/2010/main" val="3430871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Proposed Method</a:t>
            </a:r>
            <a:br>
              <a:rPr lang="en-US" altLang="zh-CN" dirty="0" smtClean="0"/>
            </a:br>
            <a:r>
              <a:rPr lang="en-US" altLang="zh-CN" sz="3600" dirty="0">
                <a:solidFill>
                  <a:prstClr val="black">
                    <a:lumMod val="50000"/>
                    <a:lumOff val="50000"/>
                  </a:prstClr>
                </a:solidFill>
              </a:rPr>
              <a:t>F</a:t>
            </a:r>
            <a:r>
              <a:rPr lang="en-US" altLang="zh-CN" sz="3600" dirty="0" smtClean="0">
                <a:solidFill>
                  <a:prstClr val="black">
                    <a:lumMod val="50000"/>
                    <a:lumOff val="50000"/>
                  </a:prstClr>
                </a:solidFill>
              </a:rPr>
              <a:t>ilter </a:t>
            </a:r>
            <a:r>
              <a:rPr lang="en-US" altLang="zh-CN" sz="3600" dirty="0">
                <a:solidFill>
                  <a:prstClr val="black">
                    <a:lumMod val="50000"/>
                    <a:lumOff val="50000"/>
                  </a:prstClr>
                </a:solidFill>
              </a:rPr>
              <a:t>S</a:t>
            </a:r>
            <a:r>
              <a:rPr lang="en-US" altLang="zh-CN" sz="3600" dirty="0" smtClean="0">
                <a:solidFill>
                  <a:prstClr val="black">
                    <a:lumMod val="50000"/>
                    <a:lumOff val="50000"/>
                  </a:prstClr>
                </a:solidFill>
              </a:rPr>
              <a:t>tage</a:t>
            </a:r>
            <a:endParaRPr lang="zh-CN" altLang="en-US" dirty="0"/>
          </a:p>
        </p:txBody>
      </p:sp>
      <p:sp>
        <p:nvSpPr>
          <p:cNvPr id="3" name="内容占位符 2"/>
          <p:cNvSpPr>
            <a:spLocks noGrp="1"/>
          </p:cNvSpPr>
          <p:nvPr>
            <p:ph idx="1"/>
          </p:nvPr>
        </p:nvSpPr>
        <p:spPr>
          <a:xfrm>
            <a:off x="838200" y="1825625"/>
            <a:ext cx="4909457" cy="4351338"/>
          </a:xfrm>
        </p:spPr>
        <p:txBody>
          <a:bodyPr/>
          <a:lstStyle/>
          <a:p>
            <a:pPr marL="0" indent="0">
              <a:buNone/>
            </a:pPr>
            <a:r>
              <a:rPr lang="en-US" altLang="zh-CN" dirty="0" err="1" smtClean="0"/>
              <a:t>Subproblem</a:t>
            </a:r>
            <a:r>
              <a:rPr lang="en-US" altLang="zh-CN" dirty="0" smtClean="0"/>
              <a:t>: </a:t>
            </a:r>
          </a:p>
          <a:p>
            <a:pPr marL="0" indent="0">
              <a:buNone/>
            </a:pPr>
            <a:r>
              <a:rPr lang="en-US" altLang="zh-CN" dirty="0" smtClean="0"/>
              <a:t>a filter to get rid of normal columns for the matching stage</a:t>
            </a:r>
          </a:p>
          <a:p>
            <a:endParaRPr lang="en-US" altLang="zh-CN" dirty="0"/>
          </a:p>
          <a:p>
            <a:r>
              <a:rPr lang="en-US" altLang="zh-CN" dirty="0" smtClean="0"/>
              <a:t>Input: 300*1</a:t>
            </a:r>
          </a:p>
          <a:p>
            <a:r>
              <a:rPr lang="en-US" altLang="zh-CN" dirty="0" smtClean="0"/>
              <a:t>Output: 0/1</a:t>
            </a:r>
            <a:endParaRPr lang="zh-CN" altLang="en-US" dirty="0"/>
          </a:p>
        </p:txBody>
      </p:sp>
      <p:pic>
        <p:nvPicPr>
          <p:cNvPr id="4" name="内容占位符 3"/>
          <p:cNvPicPr>
            <a:picLocks noChangeAspect="1"/>
          </p:cNvPicPr>
          <p:nvPr/>
        </p:nvPicPr>
        <p:blipFill rotWithShape="1">
          <a:blip r:embed="rId3">
            <a:extLst>
              <a:ext uri="{28A0092B-C50C-407E-A947-70E740481C1C}">
                <a14:useLocalDpi xmlns:a14="http://schemas.microsoft.com/office/drawing/2010/main" val="0"/>
              </a:ext>
            </a:extLst>
          </a:blip>
          <a:srcRect l="90717" t="34992" b="1645"/>
          <a:stretch/>
        </p:blipFill>
        <p:spPr>
          <a:xfrm>
            <a:off x="6489700" y="469252"/>
            <a:ext cx="509814" cy="2442872"/>
          </a:xfrm>
          <a:prstGeom prst="rect">
            <a:avLst/>
          </a:prstGeom>
        </p:spPr>
      </p:pic>
      <p:sp>
        <p:nvSpPr>
          <p:cNvPr id="8" name="右箭头 7"/>
          <p:cNvSpPr/>
          <p:nvPr/>
        </p:nvSpPr>
        <p:spPr>
          <a:xfrm>
            <a:off x="7380967" y="1395754"/>
            <a:ext cx="1045028" cy="428171"/>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9" name="文本框 8"/>
          <p:cNvSpPr txBox="1"/>
          <p:nvPr/>
        </p:nvSpPr>
        <p:spPr>
          <a:xfrm>
            <a:off x="8807449" y="1213231"/>
            <a:ext cx="1944915" cy="830997"/>
          </a:xfrm>
          <a:prstGeom prst="rect">
            <a:avLst/>
          </a:prstGeom>
          <a:noFill/>
        </p:spPr>
        <p:txBody>
          <a:bodyPr wrap="square" rtlCol="0">
            <a:spAutoFit/>
          </a:bodyPr>
          <a:lstStyle/>
          <a:p>
            <a:r>
              <a:rPr lang="en-US" altLang="zh-CN" sz="2400" dirty="0" smtClean="0"/>
              <a:t>[1,300] density curve</a:t>
            </a:r>
            <a:endParaRPr lang="zh-CN" altLang="en-US" sz="2400" dirty="0"/>
          </a:p>
        </p:txBody>
      </p:sp>
      <p:sp>
        <p:nvSpPr>
          <p:cNvPr id="10" name="右箭头 9"/>
          <p:cNvSpPr/>
          <p:nvPr/>
        </p:nvSpPr>
        <p:spPr>
          <a:xfrm rot="9000000">
            <a:off x="7378510" y="2767086"/>
            <a:ext cx="1812519" cy="428171"/>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11" name="文本框 10"/>
          <p:cNvSpPr txBox="1"/>
          <p:nvPr/>
        </p:nvSpPr>
        <p:spPr>
          <a:xfrm>
            <a:off x="9734949" y="2854554"/>
            <a:ext cx="2395293" cy="2062103"/>
          </a:xfrm>
          <a:prstGeom prst="rect">
            <a:avLst/>
          </a:prstGeom>
          <a:noFill/>
        </p:spPr>
        <p:txBody>
          <a:bodyPr wrap="square" rtlCol="0">
            <a:spAutoFit/>
          </a:bodyPr>
          <a:lstStyle/>
          <a:p>
            <a:r>
              <a:rPr lang="en-US" altLang="zh-CN" sz="2800" u="sng" dirty="0" smtClean="0"/>
              <a:t>Representation</a:t>
            </a:r>
          </a:p>
          <a:p>
            <a:r>
              <a:rPr lang="en-US" altLang="zh-CN" sz="2000" dirty="0" smtClean="0"/>
              <a:t>Large unlabeled data to train representation, or GMM case no need of data</a:t>
            </a:r>
          </a:p>
        </p:txBody>
      </p:sp>
      <p:sp>
        <p:nvSpPr>
          <p:cNvPr id="12" name="文本框 11"/>
          <p:cNvSpPr txBox="1"/>
          <p:nvPr/>
        </p:nvSpPr>
        <p:spPr>
          <a:xfrm>
            <a:off x="6281963" y="3619705"/>
            <a:ext cx="1944915" cy="830997"/>
          </a:xfrm>
          <a:prstGeom prst="rect">
            <a:avLst/>
          </a:prstGeom>
          <a:noFill/>
        </p:spPr>
        <p:txBody>
          <a:bodyPr wrap="square" rtlCol="0">
            <a:spAutoFit/>
          </a:bodyPr>
          <a:lstStyle/>
          <a:p>
            <a:r>
              <a:rPr lang="en-US" altLang="zh-CN" sz="2400" dirty="0" smtClean="0"/>
              <a:t>[1,9] </a:t>
            </a:r>
          </a:p>
          <a:p>
            <a:r>
              <a:rPr lang="en-US" altLang="zh-CN" sz="2400" dirty="0" smtClean="0"/>
              <a:t>Latent vector</a:t>
            </a:r>
            <a:endParaRPr lang="zh-CN" altLang="en-US" sz="2400" dirty="0"/>
          </a:p>
        </p:txBody>
      </p:sp>
      <p:cxnSp>
        <p:nvCxnSpPr>
          <p:cNvPr id="14" name="曲线连接符 13"/>
          <p:cNvCxnSpPr>
            <a:stCxn id="11" idx="1"/>
            <a:endCxn id="10" idx="0"/>
          </p:cNvCxnSpPr>
          <p:nvPr/>
        </p:nvCxnSpPr>
        <p:spPr>
          <a:xfrm rot="10800000">
            <a:off x="7792373" y="3512662"/>
            <a:ext cx="1942577" cy="372944"/>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右箭头 17"/>
          <p:cNvSpPr/>
          <p:nvPr/>
        </p:nvSpPr>
        <p:spPr>
          <a:xfrm rot="1800000">
            <a:off x="7617642" y="4948072"/>
            <a:ext cx="1868261" cy="428171"/>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a:p>
        </p:txBody>
      </p:sp>
      <p:sp>
        <p:nvSpPr>
          <p:cNvPr id="19" name="文本框 18"/>
          <p:cNvSpPr txBox="1"/>
          <p:nvPr/>
        </p:nvSpPr>
        <p:spPr>
          <a:xfrm>
            <a:off x="5980338" y="5107820"/>
            <a:ext cx="1923143" cy="1446550"/>
          </a:xfrm>
          <a:prstGeom prst="rect">
            <a:avLst/>
          </a:prstGeom>
          <a:noFill/>
        </p:spPr>
        <p:txBody>
          <a:bodyPr wrap="square" rtlCol="0">
            <a:spAutoFit/>
          </a:bodyPr>
          <a:lstStyle/>
          <a:p>
            <a:r>
              <a:rPr lang="en-US" altLang="zh-CN" sz="2800" u="sng" dirty="0" smtClean="0"/>
              <a:t>Classifier</a:t>
            </a:r>
          </a:p>
          <a:p>
            <a:r>
              <a:rPr lang="en-US" altLang="zh-CN" sz="2000" dirty="0" smtClean="0"/>
              <a:t>Active learning process with expert labeling</a:t>
            </a:r>
            <a:endParaRPr lang="zh-CN" altLang="en-US" sz="2000" dirty="0"/>
          </a:p>
        </p:txBody>
      </p:sp>
      <p:cxnSp>
        <p:nvCxnSpPr>
          <p:cNvPr id="20" name="曲线连接符 19"/>
          <p:cNvCxnSpPr>
            <a:stCxn id="19" idx="3"/>
            <a:endCxn id="18" idx="2"/>
          </p:cNvCxnSpPr>
          <p:nvPr/>
        </p:nvCxnSpPr>
        <p:spPr>
          <a:xfrm flipV="1">
            <a:off x="7903481" y="5707584"/>
            <a:ext cx="1164826" cy="123511"/>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9734949" y="5354041"/>
            <a:ext cx="1944915" cy="1200329"/>
          </a:xfrm>
          <a:prstGeom prst="rect">
            <a:avLst/>
          </a:prstGeom>
          <a:noFill/>
        </p:spPr>
        <p:txBody>
          <a:bodyPr wrap="square" rtlCol="0">
            <a:spAutoFit/>
          </a:bodyPr>
          <a:lstStyle/>
          <a:p>
            <a:r>
              <a:rPr lang="en-US" altLang="zh-CN" sz="2400" dirty="0" smtClean="0"/>
              <a:t>0/1 result: </a:t>
            </a:r>
          </a:p>
          <a:p>
            <a:r>
              <a:rPr lang="en-US" altLang="zh-CN" sz="2400" dirty="0" smtClean="0"/>
              <a:t>if this column is normal</a:t>
            </a:r>
            <a:endParaRPr lang="zh-CN" altLang="en-US" sz="2400" dirty="0"/>
          </a:p>
        </p:txBody>
      </p:sp>
    </p:spTree>
    <p:extLst>
      <p:ext uri="{BB962C8B-B14F-4D97-AF65-F5344CB8AC3E}">
        <p14:creationId xmlns:p14="http://schemas.microsoft.com/office/powerpoint/2010/main" val="3444249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Proposed Method</a:t>
            </a:r>
            <a:br>
              <a:rPr lang="en-US" altLang="zh-CN" dirty="0" smtClean="0"/>
            </a:br>
            <a:r>
              <a:rPr lang="en-US" altLang="zh-CN" sz="3600" dirty="0">
                <a:solidFill>
                  <a:prstClr val="black">
                    <a:lumMod val="50000"/>
                    <a:lumOff val="50000"/>
                  </a:prstClr>
                </a:solidFill>
              </a:rPr>
              <a:t>F</a:t>
            </a:r>
            <a:r>
              <a:rPr lang="en-US" altLang="zh-CN" sz="3600" dirty="0" smtClean="0">
                <a:solidFill>
                  <a:prstClr val="black">
                    <a:lumMod val="50000"/>
                    <a:lumOff val="50000"/>
                  </a:prstClr>
                </a:solidFill>
              </a:rPr>
              <a:t>ilter </a:t>
            </a:r>
            <a:r>
              <a:rPr lang="en-US" altLang="zh-CN" sz="3600" dirty="0">
                <a:solidFill>
                  <a:prstClr val="black">
                    <a:lumMod val="50000"/>
                    <a:lumOff val="50000"/>
                  </a:prstClr>
                </a:solidFill>
              </a:rPr>
              <a:t>S</a:t>
            </a:r>
            <a:r>
              <a:rPr lang="en-US" altLang="zh-CN" sz="3600" dirty="0" smtClean="0">
                <a:solidFill>
                  <a:prstClr val="black">
                    <a:lumMod val="50000"/>
                    <a:lumOff val="50000"/>
                  </a:prstClr>
                </a:solidFill>
              </a:rPr>
              <a:t>tage</a:t>
            </a:r>
            <a:endParaRPr lang="zh-CN" altLang="en-US" dirty="0"/>
          </a:p>
        </p:txBody>
      </p:sp>
      <p:sp>
        <p:nvSpPr>
          <p:cNvPr id="6" name="内容占位符 5"/>
          <p:cNvSpPr>
            <a:spLocks noGrp="1"/>
          </p:cNvSpPr>
          <p:nvPr>
            <p:ph sz="half" idx="1"/>
          </p:nvPr>
        </p:nvSpPr>
        <p:spPr/>
        <p:txBody>
          <a:bodyPr/>
          <a:lstStyle/>
          <a:p>
            <a:r>
              <a:rPr lang="en-US" altLang="zh-CN" dirty="0" smtClean="0"/>
              <a:t>Representation candidates</a:t>
            </a:r>
          </a:p>
          <a:p>
            <a:pPr marL="514350" indent="-514350">
              <a:buFont typeface="+mj-lt"/>
              <a:buAutoNum type="arabicPeriod"/>
            </a:pPr>
            <a:endParaRPr lang="en-US" altLang="zh-CN" dirty="0"/>
          </a:p>
          <a:p>
            <a:pPr marL="514350" indent="-514350">
              <a:buFont typeface="+mj-lt"/>
              <a:buAutoNum type="arabicPeriod"/>
            </a:pPr>
            <a:r>
              <a:rPr lang="en-US" altLang="zh-CN" dirty="0" smtClean="0"/>
              <a:t>GMM</a:t>
            </a:r>
          </a:p>
          <a:p>
            <a:pPr marL="514350" indent="-514350">
              <a:buFont typeface="+mj-lt"/>
              <a:buAutoNum type="arabicPeriod"/>
            </a:pPr>
            <a:r>
              <a:rPr lang="en-US" altLang="zh-CN" dirty="0" smtClean="0"/>
              <a:t>VAE</a:t>
            </a:r>
          </a:p>
          <a:p>
            <a:pPr marL="514350" indent="-514350">
              <a:buFont typeface="+mj-lt"/>
              <a:buAutoNum type="arabicPeriod"/>
            </a:pPr>
            <a:r>
              <a:rPr lang="en-US" altLang="zh-CN" dirty="0" smtClean="0"/>
              <a:t>AE</a:t>
            </a:r>
          </a:p>
          <a:p>
            <a:pPr marL="514350" indent="-514350">
              <a:buFont typeface="+mj-lt"/>
              <a:buAutoNum type="arabicPeriod"/>
            </a:pPr>
            <a:r>
              <a:rPr lang="en-US" altLang="zh-CN" dirty="0" smtClean="0"/>
              <a:t>Bi-GAN</a:t>
            </a:r>
          </a:p>
          <a:p>
            <a:pPr marL="514350" indent="-514350">
              <a:buFont typeface="+mj-lt"/>
              <a:buAutoNum type="arabicPeriod"/>
            </a:pPr>
            <a:r>
              <a:rPr lang="en-US" altLang="zh-CN" dirty="0" smtClean="0"/>
              <a:t>PCA</a:t>
            </a:r>
            <a:endParaRPr lang="zh-CN" altLang="en-US" dirty="0"/>
          </a:p>
        </p:txBody>
      </p:sp>
      <p:sp>
        <p:nvSpPr>
          <p:cNvPr id="7" name="内容占位符 6"/>
          <p:cNvSpPr>
            <a:spLocks noGrp="1"/>
          </p:cNvSpPr>
          <p:nvPr>
            <p:ph sz="half" idx="2"/>
          </p:nvPr>
        </p:nvSpPr>
        <p:spPr>
          <a:xfrm>
            <a:off x="6172199" y="1825625"/>
            <a:ext cx="5606143" cy="4351338"/>
          </a:xfrm>
        </p:spPr>
        <p:txBody>
          <a:bodyPr/>
          <a:lstStyle/>
          <a:p>
            <a:r>
              <a:rPr lang="en-US" altLang="zh-CN" dirty="0" smtClean="0"/>
              <a:t>Classifier candidates</a:t>
            </a:r>
          </a:p>
          <a:p>
            <a:endParaRPr lang="en-US" altLang="zh-CN" dirty="0"/>
          </a:p>
          <a:p>
            <a:pPr marL="514350" indent="-514350">
              <a:buFont typeface="+mj-lt"/>
              <a:buAutoNum type="arabicPeriod"/>
            </a:pPr>
            <a:r>
              <a:rPr lang="en-US" altLang="zh-CN" dirty="0" smtClean="0"/>
              <a:t>Hand crafted rules(only for GMM)</a:t>
            </a:r>
          </a:p>
          <a:p>
            <a:pPr marL="514350" indent="-514350">
              <a:buFont typeface="+mj-lt"/>
              <a:buAutoNum type="arabicPeriod"/>
            </a:pPr>
            <a:r>
              <a:rPr lang="en-US" altLang="zh-CN" dirty="0" smtClean="0"/>
              <a:t>Linear SVM</a:t>
            </a:r>
          </a:p>
          <a:p>
            <a:pPr marL="514350" indent="-514350">
              <a:buFont typeface="+mj-lt"/>
              <a:buAutoNum type="arabicPeriod"/>
            </a:pPr>
            <a:r>
              <a:rPr lang="en-US" altLang="zh-CN" dirty="0" err="1" smtClean="0"/>
              <a:t>Rbf</a:t>
            </a:r>
            <a:r>
              <a:rPr lang="en-US" altLang="zh-CN" dirty="0" smtClean="0"/>
              <a:t> SVM</a:t>
            </a:r>
          </a:p>
          <a:p>
            <a:pPr marL="514350" indent="-514350">
              <a:buFont typeface="+mj-lt"/>
              <a:buAutoNum type="arabicPeriod"/>
            </a:pPr>
            <a:r>
              <a:rPr lang="en-US" altLang="zh-CN" dirty="0" smtClean="0"/>
              <a:t>Decision tree</a:t>
            </a:r>
          </a:p>
          <a:p>
            <a:pPr marL="514350" indent="-514350">
              <a:buFont typeface="+mj-lt"/>
              <a:buAutoNum type="arabicPeriod"/>
            </a:pPr>
            <a:r>
              <a:rPr lang="en-US" altLang="zh-CN" dirty="0" smtClean="0"/>
              <a:t>Random forest</a:t>
            </a:r>
            <a:endParaRPr lang="zh-CN" altLang="en-US" dirty="0"/>
          </a:p>
        </p:txBody>
      </p:sp>
    </p:spTree>
    <p:extLst>
      <p:ext uri="{BB962C8B-B14F-4D97-AF65-F5344CB8AC3E}">
        <p14:creationId xmlns:p14="http://schemas.microsoft.com/office/powerpoint/2010/main" val="3320619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Proposed Method</a:t>
            </a:r>
            <a:br>
              <a:rPr lang="en-US" altLang="zh-CN" dirty="0" smtClean="0"/>
            </a:br>
            <a:r>
              <a:rPr lang="en-US" altLang="zh-CN" sz="3600" dirty="0">
                <a:solidFill>
                  <a:prstClr val="black">
                    <a:lumMod val="50000"/>
                    <a:lumOff val="50000"/>
                  </a:prstClr>
                </a:solidFill>
              </a:rPr>
              <a:t>F</a:t>
            </a:r>
            <a:r>
              <a:rPr lang="en-US" altLang="zh-CN" sz="3600" dirty="0" smtClean="0">
                <a:solidFill>
                  <a:prstClr val="black">
                    <a:lumMod val="50000"/>
                    <a:lumOff val="50000"/>
                  </a:prstClr>
                </a:solidFill>
              </a:rPr>
              <a:t>ilter </a:t>
            </a:r>
            <a:r>
              <a:rPr lang="en-US" altLang="zh-CN" sz="3600" dirty="0">
                <a:solidFill>
                  <a:prstClr val="black">
                    <a:lumMod val="50000"/>
                    <a:lumOff val="50000"/>
                  </a:prstClr>
                </a:solidFill>
              </a:rPr>
              <a:t>S</a:t>
            </a:r>
            <a:r>
              <a:rPr lang="en-US" altLang="zh-CN" sz="3600" dirty="0" smtClean="0">
                <a:solidFill>
                  <a:prstClr val="black">
                    <a:lumMod val="50000"/>
                    <a:lumOff val="50000"/>
                  </a:prstClr>
                </a:solidFill>
              </a:rPr>
              <a:t>tage</a:t>
            </a:r>
            <a:endParaRPr lang="zh-CN" altLang="en-US" dirty="0"/>
          </a:p>
        </p:txBody>
      </p:sp>
      <p:pic>
        <p:nvPicPr>
          <p:cNvPr id="9" name="图片 8"/>
          <p:cNvPicPr>
            <a:picLocks noChangeAspect="1"/>
          </p:cNvPicPr>
          <p:nvPr/>
        </p:nvPicPr>
        <p:blipFill>
          <a:blip r:embed="rId3"/>
          <a:stretch>
            <a:fillRect/>
          </a:stretch>
        </p:blipFill>
        <p:spPr>
          <a:xfrm>
            <a:off x="0" y="1798428"/>
            <a:ext cx="12192000" cy="2196842"/>
          </a:xfrm>
          <a:prstGeom prst="rect">
            <a:avLst/>
          </a:prstGeom>
        </p:spPr>
      </p:pic>
      <p:pic>
        <p:nvPicPr>
          <p:cNvPr id="10" name="图片 9"/>
          <p:cNvPicPr>
            <a:picLocks noChangeAspect="1"/>
          </p:cNvPicPr>
          <p:nvPr/>
        </p:nvPicPr>
        <p:blipFill>
          <a:blip r:embed="rId4"/>
          <a:stretch>
            <a:fillRect/>
          </a:stretch>
        </p:blipFill>
        <p:spPr>
          <a:xfrm>
            <a:off x="6765561" y="4507902"/>
            <a:ext cx="5181600" cy="2219325"/>
          </a:xfrm>
          <a:prstGeom prst="rect">
            <a:avLst/>
          </a:prstGeom>
        </p:spPr>
      </p:pic>
      <p:sp>
        <p:nvSpPr>
          <p:cNvPr id="11" name="文本框 10"/>
          <p:cNvSpPr txBox="1"/>
          <p:nvPr/>
        </p:nvSpPr>
        <p:spPr>
          <a:xfrm>
            <a:off x="607103" y="4991724"/>
            <a:ext cx="5254052" cy="954107"/>
          </a:xfrm>
          <a:prstGeom prst="rect">
            <a:avLst/>
          </a:prstGeom>
          <a:noFill/>
        </p:spPr>
        <p:txBody>
          <a:bodyPr wrap="square" rtlCol="0">
            <a:spAutoFit/>
          </a:bodyPr>
          <a:lstStyle/>
          <a:p>
            <a:r>
              <a:rPr lang="en-US" altLang="zh-CN" sz="2800" dirty="0" smtClean="0"/>
              <a:t>All the results are on very limited data(12 pics or 60 columns)</a:t>
            </a:r>
            <a:endParaRPr lang="zh-CN" altLang="en-US" sz="2800" dirty="0"/>
          </a:p>
        </p:txBody>
      </p:sp>
    </p:spTree>
    <p:extLst>
      <p:ext uri="{BB962C8B-B14F-4D97-AF65-F5344CB8AC3E}">
        <p14:creationId xmlns:p14="http://schemas.microsoft.com/office/powerpoint/2010/main" val="24733280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Proposed Method</a:t>
            </a:r>
            <a:br>
              <a:rPr lang="en-US" altLang="zh-CN" dirty="0" smtClean="0"/>
            </a:br>
            <a:r>
              <a:rPr lang="en-US" altLang="zh-CN" sz="3600" dirty="0">
                <a:solidFill>
                  <a:prstClr val="black">
                    <a:lumMod val="50000"/>
                    <a:lumOff val="50000"/>
                  </a:prstClr>
                </a:solidFill>
              </a:rPr>
              <a:t>Filter Stage-Active learning with </a:t>
            </a:r>
            <a:r>
              <a:rPr lang="en-US" altLang="zh-CN" sz="3600" dirty="0" err="1">
                <a:solidFill>
                  <a:prstClr val="black">
                    <a:lumMod val="50000"/>
                    <a:lumOff val="50000"/>
                  </a:prstClr>
                </a:solidFill>
              </a:rPr>
              <a:t>svm</a:t>
            </a:r>
            <a:r>
              <a:rPr lang="en-US" altLang="zh-CN" sz="3600" dirty="0">
                <a:solidFill>
                  <a:prstClr val="black">
                    <a:lumMod val="50000"/>
                    <a:lumOff val="50000"/>
                  </a:prstClr>
                </a:solidFill>
              </a:rPr>
              <a:t> on the low dimension latent </a:t>
            </a:r>
            <a:r>
              <a:rPr lang="en-US" altLang="zh-CN" sz="3600" dirty="0" smtClean="0">
                <a:solidFill>
                  <a:prstClr val="black">
                    <a:lumMod val="50000"/>
                    <a:lumOff val="50000"/>
                  </a:prstClr>
                </a:solidFill>
              </a:rPr>
              <a:t>space</a:t>
            </a:r>
            <a:endParaRPr lang="zh-CN" altLang="en-US" dirty="0"/>
          </a:p>
        </p:txBody>
      </p:sp>
      <p:sp>
        <p:nvSpPr>
          <p:cNvPr id="5" name="内容占位符 4"/>
          <p:cNvSpPr>
            <a:spLocks noGrp="1"/>
          </p:cNvSpPr>
          <p:nvPr>
            <p:ph idx="1"/>
          </p:nvPr>
        </p:nvSpPr>
        <p:spPr>
          <a:xfrm>
            <a:off x="838200" y="1825625"/>
            <a:ext cx="5097905" cy="4351338"/>
          </a:xfrm>
        </p:spPr>
        <p:txBody>
          <a:bodyPr/>
          <a:lstStyle/>
          <a:p>
            <a:r>
              <a:rPr lang="en-US" altLang="zh-CN" dirty="0" smtClean="0"/>
              <a:t>Select some data points that is close to the decision hyperplane, and calculate the projection on the hyperplane. This projection will be decoded into the data space by the bidirectional generative model.</a:t>
            </a:r>
          </a:p>
          <a:p>
            <a:endParaRPr lang="en-US" altLang="zh-CN" dirty="0" smtClean="0"/>
          </a:p>
          <a:p>
            <a:r>
              <a:rPr lang="en-US" altLang="zh-CN" dirty="0" smtClean="0"/>
              <a:t>Experiments on MNIST: 3&amp;8 binary classification</a:t>
            </a:r>
            <a:endParaRPr lang="zh-CN" altLang="en-US" dirty="0"/>
          </a:p>
        </p:txBody>
      </p:sp>
      <p:pic>
        <p:nvPicPr>
          <p:cNvPr id="8" name="图片 7"/>
          <p:cNvPicPr>
            <a:picLocks noChangeAspect="1"/>
          </p:cNvPicPr>
          <p:nvPr/>
        </p:nvPicPr>
        <p:blipFill>
          <a:blip r:embed="rId3"/>
          <a:stretch>
            <a:fillRect/>
          </a:stretch>
        </p:blipFill>
        <p:spPr>
          <a:xfrm>
            <a:off x="6682880" y="1825625"/>
            <a:ext cx="4982388" cy="4550061"/>
          </a:xfrm>
          <a:prstGeom prst="rect">
            <a:avLst/>
          </a:prstGeom>
        </p:spPr>
      </p:pic>
    </p:spTree>
    <p:extLst>
      <p:ext uri="{BB962C8B-B14F-4D97-AF65-F5344CB8AC3E}">
        <p14:creationId xmlns:p14="http://schemas.microsoft.com/office/powerpoint/2010/main" val="15077176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Proposed Method</a:t>
            </a:r>
            <a:br>
              <a:rPr lang="en-US" altLang="zh-CN" dirty="0" smtClean="0"/>
            </a:br>
            <a:r>
              <a:rPr lang="en-US" altLang="zh-CN" sz="3600" dirty="0">
                <a:solidFill>
                  <a:prstClr val="black">
                    <a:lumMod val="50000"/>
                    <a:lumOff val="50000"/>
                  </a:prstClr>
                </a:solidFill>
              </a:rPr>
              <a:t>F</a:t>
            </a:r>
            <a:r>
              <a:rPr lang="en-US" altLang="zh-CN" sz="3600" dirty="0" smtClean="0">
                <a:solidFill>
                  <a:prstClr val="black">
                    <a:lumMod val="50000"/>
                    <a:lumOff val="50000"/>
                  </a:prstClr>
                </a:solidFill>
              </a:rPr>
              <a:t>ilter </a:t>
            </a:r>
            <a:r>
              <a:rPr lang="en-US" altLang="zh-CN" sz="3600" dirty="0" smtClean="0">
                <a:solidFill>
                  <a:prstClr val="black">
                    <a:lumMod val="50000"/>
                    <a:lumOff val="50000"/>
                  </a:prstClr>
                </a:solidFill>
              </a:rPr>
              <a:t>Stage-New thoughts</a:t>
            </a:r>
            <a:endParaRPr lang="zh-CN" altLang="en-US" dirty="0"/>
          </a:p>
        </p:txBody>
      </p:sp>
      <p:sp>
        <p:nvSpPr>
          <p:cNvPr id="7" name="内容占位符 6"/>
          <p:cNvSpPr>
            <a:spLocks noGrp="1"/>
          </p:cNvSpPr>
          <p:nvPr>
            <p:ph idx="1"/>
          </p:nvPr>
        </p:nvSpPr>
        <p:spPr/>
        <p:txBody>
          <a:bodyPr/>
          <a:lstStyle/>
          <a:p>
            <a:pPr marL="514350" indent="-514350">
              <a:buFont typeface="+mj-lt"/>
              <a:buAutoNum type="arabicPeriod"/>
            </a:pPr>
            <a:r>
              <a:rPr lang="en-US" altLang="zh-CN" dirty="0" smtClean="0"/>
              <a:t>Using BNN as the classifier, and we can gain uncertainty of any feature point we desire. This uncertainty is calibrated and reliable, and we can apply it to any NN. Maybe we can fuse it with th</a:t>
            </a:r>
            <a:r>
              <a:rPr lang="en-US" altLang="zh-CN" dirty="0" smtClean="0"/>
              <a:t>e generating process(generate from the most uncertainty place in the latent space according to the BNN uncertainty and provide the decoded pic in data space to the experts)?</a:t>
            </a:r>
          </a:p>
          <a:p>
            <a:pPr marL="514350" indent="-514350">
              <a:buFont typeface="+mj-lt"/>
              <a:buAutoNum type="arabicPeriod"/>
            </a:pPr>
            <a:r>
              <a:rPr lang="en-US" altLang="zh-CN" dirty="0" smtClean="0"/>
              <a:t>We can set the variance ter</a:t>
            </a:r>
            <a:r>
              <a:rPr lang="en-US" altLang="zh-CN" dirty="0" smtClean="0"/>
              <a:t>m as the log of variance in </a:t>
            </a:r>
            <a:r>
              <a:rPr lang="en-US" altLang="zh-CN" dirty="0" smtClean="0"/>
              <a:t>GMM latent space thus it will take value over all R.</a:t>
            </a:r>
            <a:endParaRPr lang="zh-CN" altLang="en-US" dirty="0"/>
          </a:p>
        </p:txBody>
      </p:sp>
    </p:spTree>
    <p:extLst>
      <p:ext uri="{BB962C8B-B14F-4D97-AF65-F5344CB8AC3E}">
        <p14:creationId xmlns:p14="http://schemas.microsoft.com/office/powerpoint/2010/main" val="42818353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Proposed Method</a:t>
            </a:r>
            <a:br>
              <a:rPr lang="en-US" altLang="zh-CN" dirty="0" smtClean="0"/>
            </a:br>
            <a:r>
              <a:rPr lang="en-US" altLang="zh-CN" sz="3600" dirty="0" smtClean="0">
                <a:solidFill>
                  <a:prstClr val="black">
                    <a:lumMod val="50000"/>
                    <a:lumOff val="50000"/>
                  </a:prstClr>
                </a:solidFill>
              </a:rPr>
              <a:t>Matching </a:t>
            </a:r>
            <a:r>
              <a:rPr lang="en-US" altLang="zh-CN" sz="3600" dirty="0">
                <a:solidFill>
                  <a:prstClr val="black">
                    <a:lumMod val="50000"/>
                    <a:lumOff val="50000"/>
                  </a:prstClr>
                </a:solidFill>
              </a:rPr>
              <a:t>S</a:t>
            </a:r>
            <a:r>
              <a:rPr lang="en-US" altLang="zh-CN" sz="3600" dirty="0" smtClean="0">
                <a:solidFill>
                  <a:prstClr val="black">
                    <a:lumMod val="50000"/>
                    <a:lumOff val="50000"/>
                  </a:prstClr>
                </a:solidFill>
              </a:rPr>
              <a:t>tage</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100303"/>
            <a:ext cx="3771900" cy="2647950"/>
          </a:xfr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3743" y="1027906"/>
            <a:ext cx="5852172" cy="4352553"/>
          </a:xfrm>
          <a:prstGeom prst="rect">
            <a:avLst/>
          </a:prstGeom>
        </p:spPr>
      </p:pic>
      <p:sp>
        <p:nvSpPr>
          <p:cNvPr id="6" name="矩形 5"/>
          <p:cNvSpPr/>
          <p:nvPr/>
        </p:nvSpPr>
        <p:spPr>
          <a:xfrm>
            <a:off x="3823583" y="5720074"/>
            <a:ext cx="4544834" cy="646331"/>
          </a:xfrm>
          <a:prstGeom prst="rect">
            <a:avLst/>
          </a:prstGeom>
        </p:spPr>
        <p:txBody>
          <a:bodyPr wrap="none">
            <a:spAutoFit/>
          </a:bodyPr>
          <a:lstStyle/>
          <a:p>
            <a:r>
              <a:rPr lang="en-US" altLang="zh-CN" sz="3600" dirty="0"/>
              <a:t>[1,0,0,0,0,0,1,0,0,1,0,1]</a:t>
            </a:r>
            <a:endParaRPr lang="zh-CN" altLang="en-US" sz="3600" dirty="0"/>
          </a:p>
        </p:txBody>
      </p:sp>
    </p:spTree>
    <p:extLst>
      <p:ext uri="{BB962C8B-B14F-4D97-AF65-F5344CB8AC3E}">
        <p14:creationId xmlns:p14="http://schemas.microsoft.com/office/powerpoint/2010/main" val="13876976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Background Knowledge(1)</a:t>
            </a:r>
            <a:r>
              <a:rPr lang="en-US" altLang="zh-CN" dirty="0"/>
              <a:t/>
            </a:r>
            <a:br>
              <a:rPr lang="en-US" altLang="zh-CN" dirty="0"/>
            </a:br>
            <a:r>
              <a:rPr lang="en-US" altLang="zh-CN" sz="3600" dirty="0" smtClean="0">
                <a:solidFill>
                  <a:schemeClr val="tx1">
                    <a:lumMod val="50000"/>
                    <a:lumOff val="50000"/>
                  </a:schemeClr>
                </a:solidFill>
              </a:rPr>
              <a:t>IFE image and M-protein</a:t>
            </a:r>
            <a:endParaRPr lang="zh-CN" altLang="en-US" sz="3600" dirty="0">
              <a:solidFill>
                <a:schemeClr val="tx1">
                  <a:lumMod val="50000"/>
                  <a:lumOff val="50000"/>
                </a:schemeClr>
              </a:solidFill>
            </a:endParaRPr>
          </a:p>
        </p:txBody>
      </p:sp>
      <p:sp>
        <p:nvSpPr>
          <p:cNvPr id="5" name="矩形 4"/>
          <p:cNvSpPr/>
          <p:nvPr/>
        </p:nvSpPr>
        <p:spPr>
          <a:xfrm>
            <a:off x="7452361" y="2699261"/>
            <a:ext cx="3901439" cy="2246769"/>
          </a:xfrm>
          <a:prstGeom prst="rect">
            <a:avLst/>
          </a:prstGeom>
        </p:spPr>
        <p:txBody>
          <a:bodyPr wrap="square">
            <a:spAutoFit/>
          </a:bodyPr>
          <a:lstStyle/>
          <a:p>
            <a:endParaRPr lang="zh-CN" altLang="en-US" sz="1200" dirty="0">
              <a:solidFill>
                <a:srgbClr val="000000"/>
              </a:solidFill>
              <a:latin typeface="Calibri" panose="020F0502020204030204" pitchFamily="34" charset="0"/>
            </a:endParaRPr>
          </a:p>
          <a:p>
            <a:r>
              <a:rPr lang="en-US" altLang="zh-CN" sz="3200" dirty="0">
                <a:solidFill>
                  <a:schemeClr val="accent1">
                    <a:lumMod val="75000"/>
                  </a:schemeClr>
                </a:solidFill>
              </a:rPr>
              <a:t>M-protein </a:t>
            </a:r>
          </a:p>
          <a:p>
            <a:r>
              <a:rPr lang="en-US" altLang="zh-CN" sz="2400" dirty="0">
                <a:solidFill>
                  <a:schemeClr val="accent1">
                    <a:lumMod val="75000"/>
                  </a:schemeClr>
                </a:solidFill>
              </a:rPr>
              <a:t>= Myeloma protein </a:t>
            </a:r>
          </a:p>
          <a:p>
            <a:r>
              <a:rPr lang="en-US" altLang="zh-CN" sz="2400" dirty="0">
                <a:solidFill>
                  <a:schemeClr val="accent1">
                    <a:lumMod val="75000"/>
                  </a:schemeClr>
                </a:solidFill>
              </a:rPr>
              <a:t>= </a:t>
            </a:r>
            <a:r>
              <a:rPr lang="en-US" altLang="zh-CN" sz="2400" dirty="0" err="1">
                <a:solidFill>
                  <a:schemeClr val="accent1">
                    <a:lumMod val="75000"/>
                  </a:schemeClr>
                </a:solidFill>
              </a:rPr>
              <a:t>Paraprotein</a:t>
            </a:r>
            <a:r>
              <a:rPr lang="en-US" altLang="zh-CN" sz="2400" dirty="0">
                <a:solidFill>
                  <a:schemeClr val="accent1">
                    <a:lumMod val="75000"/>
                  </a:schemeClr>
                </a:solidFill>
              </a:rPr>
              <a:t> </a:t>
            </a:r>
          </a:p>
          <a:p>
            <a:r>
              <a:rPr lang="en-US" altLang="zh-CN" sz="2400" dirty="0">
                <a:solidFill>
                  <a:schemeClr val="accent1">
                    <a:lumMod val="75000"/>
                  </a:schemeClr>
                </a:solidFill>
              </a:rPr>
              <a:t>= Monoclonal component </a:t>
            </a:r>
          </a:p>
          <a:p>
            <a:r>
              <a:rPr lang="en-US" altLang="zh-CN" sz="2400" dirty="0">
                <a:solidFill>
                  <a:schemeClr val="accent1">
                    <a:lumMod val="75000"/>
                  </a:schemeClr>
                </a:solidFill>
              </a:rPr>
              <a:t>= M </a:t>
            </a:r>
            <a:r>
              <a:rPr lang="en-US" altLang="zh-CN" sz="2400" dirty="0" smtClean="0">
                <a:solidFill>
                  <a:schemeClr val="accent1">
                    <a:lumMod val="75000"/>
                  </a:schemeClr>
                </a:solidFill>
              </a:rPr>
              <a:t>spike</a:t>
            </a:r>
            <a:endParaRPr lang="zh-CN" altLang="en-US" sz="2400" dirty="0">
              <a:solidFill>
                <a:schemeClr val="accent1">
                  <a:lumMod val="75000"/>
                </a:schemeClr>
              </a:solidFill>
            </a:endParaRPr>
          </a:p>
        </p:txBody>
      </p:sp>
      <p:pic>
        <p:nvPicPr>
          <p:cNvPr id="7" name="内容占位符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87119"/>
            <a:ext cx="4089704" cy="2871055"/>
          </a:xfrm>
          <a:prstGeom prst="rect">
            <a:avLst/>
          </a:prstGeom>
        </p:spPr>
      </p:pic>
      <p:sp>
        <p:nvSpPr>
          <p:cNvPr id="8" name="文本框 7"/>
          <p:cNvSpPr txBox="1"/>
          <p:nvPr/>
        </p:nvSpPr>
        <p:spPr>
          <a:xfrm>
            <a:off x="838198" y="5385364"/>
            <a:ext cx="547089" cy="369332"/>
          </a:xfrm>
          <a:prstGeom prst="rect">
            <a:avLst/>
          </a:prstGeom>
          <a:noFill/>
        </p:spPr>
        <p:txBody>
          <a:bodyPr wrap="square" rtlCol="0">
            <a:spAutoFit/>
          </a:bodyPr>
          <a:lstStyle/>
          <a:p>
            <a:r>
              <a:rPr lang="en-US" altLang="zh-CN" dirty="0" smtClean="0"/>
              <a:t>SPE</a:t>
            </a:r>
            <a:endParaRPr lang="zh-CN" altLang="en-US" dirty="0"/>
          </a:p>
        </p:txBody>
      </p:sp>
      <p:sp>
        <p:nvSpPr>
          <p:cNvPr id="9" name="文本框 8"/>
          <p:cNvSpPr txBox="1"/>
          <p:nvPr/>
        </p:nvSpPr>
        <p:spPr>
          <a:xfrm>
            <a:off x="241147" y="5754696"/>
            <a:ext cx="1741193" cy="646331"/>
          </a:xfrm>
          <a:prstGeom prst="rect">
            <a:avLst/>
          </a:prstGeom>
          <a:noFill/>
        </p:spPr>
        <p:txBody>
          <a:bodyPr wrap="square" rtlCol="0">
            <a:spAutoFit/>
          </a:bodyPr>
          <a:lstStyle/>
          <a:p>
            <a:r>
              <a:rPr lang="en-US" altLang="zh-CN" dirty="0"/>
              <a:t>Serum protein electrophoresis</a:t>
            </a:r>
            <a:endParaRPr lang="zh-CN" altLang="en-US" dirty="0"/>
          </a:p>
        </p:txBody>
      </p:sp>
      <p:sp>
        <p:nvSpPr>
          <p:cNvPr id="10" name="文本框 9"/>
          <p:cNvSpPr txBox="1"/>
          <p:nvPr/>
        </p:nvSpPr>
        <p:spPr>
          <a:xfrm>
            <a:off x="3107317" y="5385364"/>
            <a:ext cx="1023909" cy="369332"/>
          </a:xfrm>
          <a:prstGeom prst="rect">
            <a:avLst/>
          </a:prstGeom>
          <a:noFill/>
        </p:spPr>
        <p:txBody>
          <a:bodyPr wrap="square" rtlCol="0">
            <a:spAutoFit/>
          </a:bodyPr>
          <a:lstStyle/>
          <a:p>
            <a:r>
              <a:rPr lang="en-US" altLang="zh-CN" dirty="0" smtClean="0"/>
              <a:t>IFE</a:t>
            </a:r>
            <a:endParaRPr lang="zh-CN" altLang="en-US" dirty="0"/>
          </a:p>
        </p:txBody>
      </p:sp>
      <p:sp>
        <p:nvSpPr>
          <p:cNvPr id="11" name="文本框 10"/>
          <p:cNvSpPr txBox="1"/>
          <p:nvPr/>
        </p:nvSpPr>
        <p:spPr>
          <a:xfrm>
            <a:off x="2546084" y="5754696"/>
            <a:ext cx="2146376" cy="646331"/>
          </a:xfrm>
          <a:prstGeom prst="rect">
            <a:avLst/>
          </a:prstGeom>
          <a:noFill/>
        </p:spPr>
        <p:txBody>
          <a:bodyPr wrap="square" rtlCol="0">
            <a:spAutoFit/>
          </a:bodyPr>
          <a:lstStyle/>
          <a:p>
            <a:r>
              <a:rPr lang="en-US" altLang="zh-CN" dirty="0" err="1"/>
              <a:t>Immunofixation</a:t>
            </a:r>
            <a:endParaRPr lang="en-US" altLang="zh-CN" dirty="0"/>
          </a:p>
          <a:p>
            <a:r>
              <a:rPr lang="en-US" altLang="zh-CN" dirty="0"/>
              <a:t>electrophoresis</a:t>
            </a:r>
            <a:endParaRPr lang="zh-CN" altLang="en-US" dirty="0"/>
          </a:p>
        </p:txBody>
      </p:sp>
      <p:sp>
        <p:nvSpPr>
          <p:cNvPr id="12" name="左大括号 11"/>
          <p:cNvSpPr/>
          <p:nvPr/>
        </p:nvSpPr>
        <p:spPr>
          <a:xfrm rot="16200000">
            <a:off x="3099433" y="3556892"/>
            <a:ext cx="305969" cy="3350974"/>
          </a:xfrm>
          <a:prstGeom prst="leftBrace">
            <a:avLst>
              <a:gd name="adj1" fmla="val 209831"/>
              <a:gd name="adj2" fmla="val 50498"/>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zh-CN" altLang="en-US"/>
          </a:p>
        </p:txBody>
      </p:sp>
      <p:sp>
        <p:nvSpPr>
          <p:cNvPr id="13" name="文本框 12"/>
          <p:cNvSpPr txBox="1"/>
          <p:nvPr/>
        </p:nvSpPr>
        <p:spPr>
          <a:xfrm>
            <a:off x="848919" y="1925454"/>
            <a:ext cx="4286823" cy="461665"/>
          </a:xfrm>
          <a:prstGeom prst="rect">
            <a:avLst/>
          </a:prstGeom>
          <a:noFill/>
        </p:spPr>
        <p:txBody>
          <a:bodyPr wrap="square" rtlCol="0">
            <a:spAutoFit/>
          </a:bodyPr>
          <a:lstStyle/>
          <a:p>
            <a:r>
              <a:rPr lang="en-US" altLang="zh-CN" sz="2400" dirty="0" smtClean="0"/>
              <a:t>           </a:t>
            </a:r>
            <a:r>
              <a:rPr lang="en-US" altLang="zh-CN" sz="2400" dirty="0" smtClean="0">
                <a:solidFill>
                  <a:schemeClr val="tx2"/>
                </a:solidFill>
              </a:rPr>
              <a:t>G         A       M        </a:t>
            </a:r>
            <a:r>
              <a:rPr lang="el-GR" altLang="zh-CN" sz="2400" dirty="0" smtClean="0">
                <a:solidFill>
                  <a:schemeClr val="tx2"/>
                </a:solidFill>
              </a:rPr>
              <a:t>κ</a:t>
            </a:r>
            <a:r>
              <a:rPr lang="en-US" altLang="zh-CN" sz="2400" dirty="0" smtClean="0">
                <a:solidFill>
                  <a:schemeClr val="tx2"/>
                </a:solidFill>
              </a:rPr>
              <a:t>         </a:t>
            </a:r>
            <a:r>
              <a:rPr lang="el-GR" altLang="zh-CN" sz="2400" dirty="0" smtClean="0">
                <a:solidFill>
                  <a:schemeClr val="tx2"/>
                </a:solidFill>
              </a:rPr>
              <a:t>λ</a:t>
            </a:r>
            <a:endParaRPr lang="zh-CN" altLang="en-US" sz="2400" dirty="0">
              <a:solidFill>
                <a:schemeClr val="tx2"/>
              </a:solidFill>
            </a:endParaRPr>
          </a:p>
        </p:txBody>
      </p:sp>
    </p:spTree>
    <p:extLst>
      <p:ext uri="{BB962C8B-B14F-4D97-AF65-F5344CB8AC3E}">
        <p14:creationId xmlns:p14="http://schemas.microsoft.com/office/powerpoint/2010/main" val="2457362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Background Knowledge(1)</a:t>
            </a:r>
            <a:r>
              <a:rPr lang="en-US" altLang="zh-CN" dirty="0"/>
              <a:t/>
            </a:r>
            <a:br>
              <a:rPr lang="en-US" altLang="zh-CN" dirty="0"/>
            </a:br>
            <a:r>
              <a:rPr lang="en-US" altLang="zh-CN" sz="3600" dirty="0" smtClean="0">
                <a:solidFill>
                  <a:schemeClr val="tx1">
                    <a:lumMod val="50000"/>
                    <a:lumOff val="50000"/>
                  </a:schemeClr>
                </a:solidFill>
              </a:rPr>
              <a:t>IFE image and M-protein</a:t>
            </a:r>
            <a:endParaRPr lang="zh-CN" altLang="en-US" sz="3600" dirty="0">
              <a:solidFill>
                <a:schemeClr val="tx1">
                  <a:lumMod val="50000"/>
                  <a:lumOff val="50000"/>
                </a:schemeClr>
              </a:solidFill>
            </a:endParaRPr>
          </a:p>
        </p:txBody>
      </p:sp>
      <p:pic>
        <p:nvPicPr>
          <p:cNvPr id="18" name="图片 17"/>
          <p:cNvPicPr>
            <a:picLocks noChangeAspect="1"/>
          </p:cNvPicPr>
          <p:nvPr/>
        </p:nvPicPr>
        <p:blipFill>
          <a:blip r:embed="rId3"/>
          <a:stretch>
            <a:fillRect/>
          </a:stretch>
        </p:blipFill>
        <p:spPr>
          <a:xfrm>
            <a:off x="838199" y="1690688"/>
            <a:ext cx="10711711" cy="4144055"/>
          </a:xfrm>
          <a:prstGeom prst="rect">
            <a:avLst/>
          </a:prstGeom>
        </p:spPr>
      </p:pic>
    </p:spTree>
    <p:extLst>
      <p:ext uri="{BB962C8B-B14F-4D97-AF65-F5344CB8AC3E}">
        <p14:creationId xmlns:p14="http://schemas.microsoft.com/office/powerpoint/2010/main" val="2210446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Problem Description</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387119"/>
            <a:ext cx="4089704" cy="2871055"/>
          </a:xfrm>
        </p:spPr>
      </p:pic>
      <p:sp>
        <p:nvSpPr>
          <p:cNvPr id="5" name="右箭头 4"/>
          <p:cNvSpPr/>
          <p:nvPr/>
        </p:nvSpPr>
        <p:spPr>
          <a:xfrm>
            <a:off x="5496438" y="3526189"/>
            <a:ext cx="1199123" cy="296457"/>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p>
        </p:txBody>
      </p:sp>
      <p:sp>
        <p:nvSpPr>
          <p:cNvPr id="6" name="文本框 5"/>
          <p:cNvSpPr txBox="1"/>
          <p:nvPr/>
        </p:nvSpPr>
        <p:spPr>
          <a:xfrm>
            <a:off x="838198" y="5385364"/>
            <a:ext cx="547089" cy="369332"/>
          </a:xfrm>
          <a:prstGeom prst="rect">
            <a:avLst/>
          </a:prstGeom>
          <a:noFill/>
        </p:spPr>
        <p:txBody>
          <a:bodyPr wrap="square" rtlCol="0">
            <a:spAutoFit/>
          </a:bodyPr>
          <a:lstStyle/>
          <a:p>
            <a:r>
              <a:rPr lang="en-US" altLang="zh-CN" dirty="0" smtClean="0"/>
              <a:t>SPE</a:t>
            </a:r>
            <a:endParaRPr lang="zh-CN" altLang="en-US" dirty="0"/>
          </a:p>
        </p:txBody>
      </p:sp>
      <p:sp>
        <p:nvSpPr>
          <p:cNvPr id="7" name="文本框 6"/>
          <p:cNvSpPr txBox="1"/>
          <p:nvPr/>
        </p:nvSpPr>
        <p:spPr>
          <a:xfrm>
            <a:off x="241147" y="5754696"/>
            <a:ext cx="1741193" cy="646331"/>
          </a:xfrm>
          <a:prstGeom prst="rect">
            <a:avLst/>
          </a:prstGeom>
          <a:noFill/>
        </p:spPr>
        <p:txBody>
          <a:bodyPr wrap="square" rtlCol="0">
            <a:spAutoFit/>
          </a:bodyPr>
          <a:lstStyle/>
          <a:p>
            <a:r>
              <a:rPr lang="en-US" altLang="zh-CN" dirty="0"/>
              <a:t>Serum protein electrophoresis</a:t>
            </a:r>
            <a:endParaRPr lang="zh-CN" altLang="en-US" dirty="0"/>
          </a:p>
        </p:txBody>
      </p:sp>
      <p:sp>
        <p:nvSpPr>
          <p:cNvPr id="8" name="文本框 7"/>
          <p:cNvSpPr txBox="1"/>
          <p:nvPr/>
        </p:nvSpPr>
        <p:spPr>
          <a:xfrm>
            <a:off x="3107317" y="5385364"/>
            <a:ext cx="1023909" cy="369332"/>
          </a:xfrm>
          <a:prstGeom prst="rect">
            <a:avLst/>
          </a:prstGeom>
          <a:noFill/>
        </p:spPr>
        <p:txBody>
          <a:bodyPr wrap="square" rtlCol="0">
            <a:spAutoFit/>
          </a:bodyPr>
          <a:lstStyle/>
          <a:p>
            <a:r>
              <a:rPr lang="en-US" altLang="zh-CN" dirty="0" smtClean="0"/>
              <a:t>IFE</a:t>
            </a:r>
            <a:endParaRPr lang="zh-CN" altLang="en-US" dirty="0"/>
          </a:p>
        </p:txBody>
      </p:sp>
      <p:sp>
        <p:nvSpPr>
          <p:cNvPr id="9" name="文本框 8"/>
          <p:cNvSpPr txBox="1"/>
          <p:nvPr/>
        </p:nvSpPr>
        <p:spPr>
          <a:xfrm>
            <a:off x="2546084" y="5754696"/>
            <a:ext cx="2146376" cy="646331"/>
          </a:xfrm>
          <a:prstGeom prst="rect">
            <a:avLst/>
          </a:prstGeom>
          <a:noFill/>
        </p:spPr>
        <p:txBody>
          <a:bodyPr wrap="square" rtlCol="0">
            <a:spAutoFit/>
          </a:bodyPr>
          <a:lstStyle/>
          <a:p>
            <a:r>
              <a:rPr lang="en-US" altLang="zh-CN" dirty="0" err="1"/>
              <a:t>Immunofixation</a:t>
            </a:r>
            <a:endParaRPr lang="en-US" altLang="zh-CN" dirty="0"/>
          </a:p>
          <a:p>
            <a:r>
              <a:rPr lang="en-US" altLang="zh-CN" dirty="0"/>
              <a:t>electrophoresis</a:t>
            </a:r>
            <a:endParaRPr lang="zh-CN" altLang="en-US" dirty="0"/>
          </a:p>
        </p:txBody>
      </p:sp>
      <p:sp>
        <p:nvSpPr>
          <p:cNvPr id="10" name="左大括号 9"/>
          <p:cNvSpPr/>
          <p:nvPr/>
        </p:nvSpPr>
        <p:spPr>
          <a:xfrm rot="16200000">
            <a:off x="3099433" y="3556892"/>
            <a:ext cx="305969" cy="3350974"/>
          </a:xfrm>
          <a:prstGeom prst="leftBrace">
            <a:avLst>
              <a:gd name="adj1" fmla="val 209831"/>
              <a:gd name="adj2" fmla="val 50498"/>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zh-CN" altLang="en-US"/>
          </a:p>
        </p:txBody>
      </p:sp>
      <p:sp>
        <p:nvSpPr>
          <p:cNvPr id="11" name="文本框 10"/>
          <p:cNvSpPr txBox="1"/>
          <p:nvPr/>
        </p:nvSpPr>
        <p:spPr>
          <a:xfrm>
            <a:off x="7239229" y="3412625"/>
            <a:ext cx="4390625" cy="584775"/>
          </a:xfrm>
          <a:prstGeom prst="rect">
            <a:avLst/>
          </a:prstGeom>
          <a:noFill/>
        </p:spPr>
        <p:txBody>
          <a:bodyPr wrap="square" rtlCol="0">
            <a:spAutoFit/>
          </a:bodyPr>
          <a:lstStyle/>
          <a:p>
            <a:r>
              <a:rPr lang="en-US" altLang="zh-CN" sz="3200" dirty="0"/>
              <a:t>[1,0,0,0,0,0,1,0,0,1,0,1]</a:t>
            </a:r>
            <a:endParaRPr lang="zh-CN" altLang="en-US" sz="3200" dirty="0"/>
          </a:p>
        </p:txBody>
      </p:sp>
      <p:sp>
        <p:nvSpPr>
          <p:cNvPr id="13" name="文本框 12"/>
          <p:cNvSpPr txBox="1"/>
          <p:nvPr/>
        </p:nvSpPr>
        <p:spPr>
          <a:xfrm>
            <a:off x="848919" y="1925454"/>
            <a:ext cx="4286823" cy="461665"/>
          </a:xfrm>
          <a:prstGeom prst="rect">
            <a:avLst/>
          </a:prstGeom>
          <a:noFill/>
        </p:spPr>
        <p:txBody>
          <a:bodyPr wrap="square" rtlCol="0">
            <a:spAutoFit/>
          </a:bodyPr>
          <a:lstStyle/>
          <a:p>
            <a:r>
              <a:rPr lang="en-US" altLang="zh-CN" sz="2400" dirty="0" smtClean="0"/>
              <a:t>           </a:t>
            </a:r>
            <a:r>
              <a:rPr lang="en-US" altLang="zh-CN" sz="2400" dirty="0" smtClean="0">
                <a:solidFill>
                  <a:schemeClr val="tx2"/>
                </a:solidFill>
              </a:rPr>
              <a:t>G         A       M        </a:t>
            </a:r>
            <a:r>
              <a:rPr lang="el-GR" altLang="zh-CN" sz="2400" dirty="0" smtClean="0">
                <a:solidFill>
                  <a:schemeClr val="tx2"/>
                </a:solidFill>
              </a:rPr>
              <a:t>κ</a:t>
            </a:r>
            <a:r>
              <a:rPr lang="en-US" altLang="zh-CN" sz="2400" dirty="0" smtClean="0">
                <a:solidFill>
                  <a:schemeClr val="tx2"/>
                </a:solidFill>
              </a:rPr>
              <a:t>         </a:t>
            </a:r>
            <a:r>
              <a:rPr lang="el-GR" altLang="zh-CN" sz="2400" dirty="0" smtClean="0">
                <a:solidFill>
                  <a:schemeClr val="tx2"/>
                </a:solidFill>
              </a:rPr>
              <a:t>λ</a:t>
            </a:r>
            <a:endParaRPr lang="zh-CN" altLang="en-US" sz="2400" dirty="0">
              <a:solidFill>
                <a:schemeClr val="tx2"/>
              </a:solidFill>
            </a:endParaRPr>
          </a:p>
        </p:txBody>
      </p:sp>
      <p:sp>
        <p:nvSpPr>
          <p:cNvPr id="14" name="文本框 13"/>
          <p:cNvSpPr txBox="1"/>
          <p:nvPr/>
        </p:nvSpPr>
        <p:spPr>
          <a:xfrm>
            <a:off x="6341712" y="4756228"/>
            <a:ext cx="1363387" cy="646331"/>
          </a:xfrm>
          <a:prstGeom prst="rect">
            <a:avLst/>
          </a:prstGeom>
          <a:noFill/>
        </p:spPr>
        <p:txBody>
          <a:bodyPr wrap="square" rtlCol="0">
            <a:spAutoFit/>
          </a:bodyPr>
          <a:lstStyle/>
          <a:p>
            <a:r>
              <a:rPr lang="en-US" altLang="zh-CN" dirty="0" smtClean="0"/>
              <a:t>Overall abnormal</a:t>
            </a:r>
            <a:endParaRPr lang="zh-CN" altLang="en-US" dirty="0"/>
          </a:p>
        </p:txBody>
      </p:sp>
      <p:sp>
        <p:nvSpPr>
          <p:cNvPr id="15" name="文本框 14"/>
          <p:cNvSpPr txBox="1"/>
          <p:nvPr/>
        </p:nvSpPr>
        <p:spPr>
          <a:xfrm>
            <a:off x="7685149" y="4756228"/>
            <a:ext cx="1593355" cy="646331"/>
          </a:xfrm>
          <a:prstGeom prst="rect">
            <a:avLst/>
          </a:prstGeom>
          <a:noFill/>
        </p:spPr>
        <p:txBody>
          <a:bodyPr wrap="square" rtlCol="0">
            <a:spAutoFit/>
          </a:bodyPr>
          <a:lstStyle/>
          <a:p>
            <a:r>
              <a:rPr lang="en-US" altLang="zh-CN" dirty="0" smtClean="0"/>
              <a:t>M and </a:t>
            </a:r>
            <a:r>
              <a:rPr lang="el-GR" altLang="zh-CN" dirty="0" smtClean="0"/>
              <a:t>λ</a:t>
            </a:r>
            <a:r>
              <a:rPr lang="en-US" altLang="zh-CN" dirty="0" smtClean="0"/>
              <a:t> same position</a:t>
            </a:r>
            <a:endParaRPr lang="zh-CN" altLang="en-US" dirty="0"/>
          </a:p>
        </p:txBody>
      </p:sp>
      <p:sp>
        <p:nvSpPr>
          <p:cNvPr id="16" name="文本框 15"/>
          <p:cNvSpPr txBox="1"/>
          <p:nvPr/>
        </p:nvSpPr>
        <p:spPr>
          <a:xfrm>
            <a:off x="9415378" y="4756228"/>
            <a:ext cx="1314108" cy="646331"/>
          </a:xfrm>
          <a:prstGeom prst="rect">
            <a:avLst/>
          </a:prstGeom>
          <a:noFill/>
        </p:spPr>
        <p:txBody>
          <a:bodyPr wrap="square" rtlCol="0">
            <a:spAutoFit/>
          </a:bodyPr>
          <a:lstStyle/>
          <a:p>
            <a:r>
              <a:rPr lang="en-US" altLang="zh-CN" dirty="0"/>
              <a:t>M</a:t>
            </a:r>
            <a:r>
              <a:rPr lang="en-US" altLang="zh-CN" dirty="0" smtClean="0"/>
              <a:t> peak sharp</a:t>
            </a:r>
            <a:endParaRPr lang="zh-CN" altLang="en-US" dirty="0"/>
          </a:p>
        </p:txBody>
      </p:sp>
      <p:sp>
        <p:nvSpPr>
          <p:cNvPr id="17" name="文本框 16"/>
          <p:cNvSpPr txBox="1"/>
          <p:nvPr/>
        </p:nvSpPr>
        <p:spPr>
          <a:xfrm>
            <a:off x="10568818" y="4756228"/>
            <a:ext cx="1549552" cy="369332"/>
          </a:xfrm>
          <a:prstGeom prst="rect">
            <a:avLst/>
          </a:prstGeom>
          <a:noFill/>
        </p:spPr>
        <p:txBody>
          <a:bodyPr wrap="square" rtlCol="0">
            <a:spAutoFit/>
          </a:bodyPr>
          <a:lstStyle/>
          <a:p>
            <a:r>
              <a:rPr lang="el-GR" altLang="zh-CN" dirty="0"/>
              <a:t>λ </a:t>
            </a:r>
            <a:r>
              <a:rPr lang="en-US" altLang="zh-CN" dirty="0" smtClean="0"/>
              <a:t>peak sharp</a:t>
            </a:r>
            <a:endParaRPr lang="zh-CN" altLang="en-US" dirty="0"/>
          </a:p>
        </p:txBody>
      </p:sp>
      <p:cxnSp>
        <p:nvCxnSpPr>
          <p:cNvPr id="18" name="直接箭头连接符 17"/>
          <p:cNvCxnSpPr>
            <a:endCxn id="14" idx="0"/>
          </p:cNvCxnSpPr>
          <p:nvPr/>
        </p:nvCxnSpPr>
        <p:spPr bwMode="auto">
          <a:xfrm flipH="1">
            <a:off x="7023406" y="3937170"/>
            <a:ext cx="501930" cy="81905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p:cNvCxnSpPr>
            <a:endCxn id="15" idx="0"/>
          </p:cNvCxnSpPr>
          <p:nvPr/>
        </p:nvCxnSpPr>
        <p:spPr bwMode="auto">
          <a:xfrm flipH="1">
            <a:off x="8481827" y="3882093"/>
            <a:ext cx="903093" cy="87413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p:cNvCxnSpPr/>
          <p:nvPr/>
        </p:nvCxnSpPr>
        <p:spPr bwMode="auto">
          <a:xfrm flipH="1">
            <a:off x="9794042" y="3882093"/>
            <a:ext cx="502313" cy="96367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p:cNvCxnSpPr>
            <a:endCxn id="17" idx="0"/>
          </p:cNvCxnSpPr>
          <p:nvPr/>
        </p:nvCxnSpPr>
        <p:spPr bwMode="auto">
          <a:xfrm>
            <a:off x="11001950" y="3882093"/>
            <a:ext cx="341644" cy="87413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矩形 22"/>
          <p:cNvSpPr/>
          <p:nvPr/>
        </p:nvSpPr>
        <p:spPr>
          <a:xfrm>
            <a:off x="4363195" y="4216049"/>
            <a:ext cx="725714" cy="406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箭头连接符 23"/>
          <p:cNvCxnSpPr>
            <a:stCxn id="23" idx="0"/>
            <a:endCxn id="29" idx="1"/>
          </p:cNvCxnSpPr>
          <p:nvPr/>
        </p:nvCxnSpPr>
        <p:spPr>
          <a:xfrm flipV="1">
            <a:off x="4726052" y="2608438"/>
            <a:ext cx="1369947" cy="1607611"/>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9" name="文本框 28"/>
          <p:cNvSpPr txBox="1"/>
          <p:nvPr/>
        </p:nvSpPr>
        <p:spPr>
          <a:xfrm>
            <a:off x="6095999" y="2346828"/>
            <a:ext cx="3802744" cy="523220"/>
          </a:xfrm>
          <a:prstGeom prst="rect">
            <a:avLst/>
          </a:prstGeom>
          <a:noFill/>
        </p:spPr>
        <p:txBody>
          <a:bodyPr wrap="square" rtlCol="0">
            <a:spAutoFit/>
          </a:bodyPr>
          <a:lstStyle/>
          <a:p>
            <a:r>
              <a:rPr lang="en-US" altLang="zh-CN" sz="2800" dirty="0" smtClean="0">
                <a:solidFill>
                  <a:srgbClr val="FF0000"/>
                </a:solidFill>
              </a:rPr>
              <a:t>Sharp monoclonal band</a:t>
            </a:r>
            <a:endParaRPr lang="zh-CN" altLang="en-US" sz="2800" dirty="0">
              <a:solidFill>
                <a:srgbClr val="FF0000"/>
              </a:solidFill>
            </a:endParaRPr>
          </a:p>
        </p:txBody>
      </p:sp>
      <p:sp>
        <p:nvSpPr>
          <p:cNvPr id="32" name="文本框 31"/>
          <p:cNvSpPr txBox="1"/>
          <p:nvPr/>
        </p:nvSpPr>
        <p:spPr>
          <a:xfrm>
            <a:off x="6095999" y="1485860"/>
            <a:ext cx="3403600" cy="523220"/>
          </a:xfrm>
          <a:prstGeom prst="rect">
            <a:avLst/>
          </a:prstGeom>
          <a:noFill/>
        </p:spPr>
        <p:txBody>
          <a:bodyPr wrap="square" rtlCol="0">
            <a:spAutoFit/>
          </a:bodyPr>
          <a:lstStyle/>
          <a:p>
            <a:r>
              <a:rPr lang="en-US" altLang="zh-CN" sz="2800" dirty="0" smtClean="0"/>
              <a:t>Mild polyclonal band</a:t>
            </a:r>
            <a:endParaRPr lang="zh-CN" altLang="en-US" sz="2800" dirty="0"/>
          </a:p>
        </p:txBody>
      </p:sp>
      <p:sp>
        <p:nvSpPr>
          <p:cNvPr id="33" name="矩形 32"/>
          <p:cNvSpPr/>
          <p:nvPr/>
        </p:nvSpPr>
        <p:spPr>
          <a:xfrm>
            <a:off x="2207562" y="3833550"/>
            <a:ext cx="725714" cy="406400"/>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箭头连接符 33"/>
          <p:cNvCxnSpPr>
            <a:stCxn id="33" idx="0"/>
            <a:endCxn id="32" idx="1"/>
          </p:cNvCxnSpPr>
          <p:nvPr/>
        </p:nvCxnSpPr>
        <p:spPr>
          <a:xfrm flipV="1">
            <a:off x="2570419" y="1747470"/>
            <a:ext cx="3525580" cy="2086080"/>
          </a:xfrm>
          <a:prstGeom prst="straightConnector1">
            <a:avLst/>
          </a:prstGeom>
          <a:ln w="38100">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36068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Motivation</a:t>
            </a:r>
            <a:endParaRPr lang="zh-CN" altLang="en-US" dirty="0"/>
          </a:p>
        </p:txBody>
      </p:sp>
      <p:sp>
        <p:nvSpPr>
          <p:cNvPr id="3" name="内容占位符 2"/>
          <p:cNvSpPr>
            <a:spLocks noGrp="1"/>
          </p:cNvSpPr>
          <p:nvPr>
            <p:ph idx="1"/>
          </p:nvPr>
        </p:nvSpPr>
        <p:spPr>
          <a:xfrm>
            <a:off x="838199" y="1825625"/>
            <a:ext cx="7434943" cy="4351338"/>
          </a:xfrm>
        </p:spPr>
        <p:txBody>
          <a:bodyPr/>
          <a:lstStyle/>
          <a:p>
            <a:r>
              <a:rPr lang="en-US" altLang="zh-CN" dirty="0" smtClean="0"/>
              <a:t>ML-involved part:</a:t>
            </a:r>
          </a:p>
          <a:p>
            <a:pPr marL="0" indent="0">
              <a:buNone/>
            </a:pPr>
            <a:r>
              <a:rPr lang="en-US" altLang="zh-CN" dirty="0"/>
              <a:t>B</a:t>
            </a:r>
            <a:r>
              <a:rPr lang="en-US" altLang="zh-CN" dirty="0" smtClean="0"/>
              <a:t>inary classification of one column. </a:t>
            </a:r>
          </a:p>
          <a:p>
            <a:pPr marL="0" indent="0">
              <a:buNone/>
            </a:pPr>
            <a:endParaRPr lang="en-US" altLang="zh-CN" dirty="0" smtClean="0"/>
          </a:p>
          <a:p>
            <a:r>
              <a:rPr lang="en-US" altLang="zh-CN" dirty="0" smtClean="0"/>
              <a:t>Hand-crafted rule: approximately 90% accuracy</a:t>
            </a:r>
          </a:p>
          <a:p>
            <a:pPr marL="0" indent="0">
              <a:buNone/>
            </a:pPr>
            <a:endParaRPr lang="en-US" altLang="zh-CN" dirty="0" smtClean="0">
              <a:solidFill>
                <a:srgbClr val="FF0000"/>
              </a:solidFill>
            </a:endParaRPr>
          </a:p>
          <a:p>
            <a:r>
              <a:rPr lang="en-US" altLang="zh-CN" sz="3600" dirty="0" smtClean="0">
                <a:solidFill>
                  <a:schemeClr val="accent2"/>
                </a:solidFill>
              </a:rPr>
              <a:t>Generalization!</a:t>
            </a:r>
            <a:endParaRPr lang="zh-CN" altLang="en-US" sz="3600" dirty="0">
              <a:solidFill>
                <a:schemeClr val="accent2"/>
              </a:solidFill>
            </a:endParaRPr>
          </a:p>
        </p:txBody>
      </p:sp>
      <p:cxnSp>
        <p:nvCxnSpPr>
          <p:cNvPr id="6" name="直接箭头连接符 5"/>
          <p:cNvCxnSpPr>
            <a:endCxn id="7" idx="1"/>
          </p:cNvCxnSpPr>
          <p:nvPr/>
        </p:nvCxnSpPr>
        <p:spPr>
          <a:xfrm>
            <a:off x="6183086" y="3860800"/>
            <a:ext cx="1589312" cy="163511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7772398" y="4372530"/>
            <a:ext cx="3860801" cy="2246769"/>
          </a:xfrm>
          <a:prstGeom prst="rect">
            <a:avLst/>
          </a:prstGeom>
          <a:noFill/>
        </p:spPr>
        <p:txBody>
          <a:bodyPr wrap="square" rtlCol="0">
            <a:spAutoFit/>
          </a:bodyPr>
          <a:lstStyle/>
          <a:p>
            <a:r>
              <a:rPr lang="en-US" altLang="zh-CN" sz="2800" dirty="0" smtClean="0">
                <a:solidFill>
                  <a:srgbClr val="FF0000"/>
                </a:solidFill>
              </a:rPr>
              <a:t>The rules should be clear and the number of parameters involved should be as small as possible</a:t>
            </a:r>
            <a:endParaRPr lang="zh-CN" altLang="en-US" sz="2800" dirty="0">
              <a:solidFill>
                <a:srgbClr val="FF0000"/>
              </a:solidFill>
            </a:endParaRPr>
          </a:p>
        </p:txBody>
      </p:sp>
      <p:cxnSp>
        <p:nvCxnSpPr>
          <p:cNvPr id="11" name="直接箭头连接符 10"/>
          <p:cNvCxnSpPr>
            <a:endCxn id="12" idx="1"/>
          </p:cNvCxnSpPr>
          <p:nvPr/>
        </p:nvCxnSpPr>
        <p:spPr>
          <a:xfrm flipV="1">
            <a:off x="6126681" y="1696767"/>
            <a:ext cx="1369946" cy="745839"/>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2" name="文本框 11"/>
          <p:cNvSpPr txBox="1"/>
          <p:nvPr/>
        </p:nvSpPr>
        <p:spPr>
          <a:xfrm>
            <a:off x="7496627" y="573382"/>
            <a:ext cx="4296229" cy="2246769"/>
          </a:xfrm>
          <a:prstGeom prst="rect">
            <a:avLst/>
          </a:prstGeom>
          <a:noFill/>
        </p:spPr>
        <p:txBody>
          <a:bodyPr wrap="square" rtlCol="0">
            <a:spAutoFit/>
          </a:bodyPr>
          <a:lstStyle/>
          <a:p>
            <a:r>
              <a:rPr lang="en-US" altLang="zh-CN" sz="2800" dirty="0" smtClean="0">
                <a:solidFill>
                  <a:srgbClr val="FF0000"/>
                </a:solidFill>
              </a:rPr>
              <a:t>The task should be clear, and labeled data is needed. Should be easily transformed in to classification or regression</a:t>
            </a:r>
            <a:endParaRPr lang="zh-CN" altLang="en-US" sz="2800" dirty="0">
              <a:solidFill>
                <a:srgbClr val="FF0000"/>
              </a:solidFill>
            </a:endParaRPr>
          </a:p>
        </p:txBody>
      </p:sp>
    </p:spTree>
    <p:extLst>
      <p:ext uri="{BB962C8B-B14F-4D97-AF65-F5344CB8AC3E}">
        <p14:creationId xmlns:p14="http://schemas.microsoft.com/office/powerpoint/2010/main" val="717147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Motivation</a:t>
            </a:r>
            <a:endParaRPr lang="zh-CN" altLang="en-US" dirty="0"/>
          </a:p>
        </p:txBody>
      </p:sp>
      <p:graphicFrame>
        <p:nvGraphicFramePr>
          <p:cNvPr id="5" name="图示 4"/>
          <p:cNvGraphicFramePr/>
          <p:nvPr>
            <p:extLst>
              <p:ext uri="{D42A27DB-BD31-4B8C-83A1-F6EECF244321}">
                <p14:modId xmlns:p14="http://schemas.microsoft.com/office/powerpoint/2010/main" val="1134471532"/>
              </p:ext>
            </p:extLst>
          </p:nvPr>
        </p:nvGraphicFramePr>
        <p:xfrm>
          <a:off x="838200" y="1299030"/>
          <a:ext cx="10591800" cy="7197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0030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Background Knowledge</a:t>
            </a:r>
            <a:r>
              <a:rPr lang="en-US" altLang="zh-CN" dirty="0"/>
              <a:t/>
            </a:r>
            <a:br>
              <a:rPr lang="en-US" altLang="zh-CN" dirty="0"/>
            </a:br>
            <a:r>
              <a:rPr lang="en-US" altLang="zh-CN" sz="3600" dirty="0" smtClean="0">
                <a:solidFill>
                  <a:schemeClr val="tx1">
                    <a:lumMod val="50000"/>
                    <a:lumOff val="50000"/>
                  </a:schemeClr>
                </a:solidFill>
              </a:rPr>
              <a:t>GMM(Gaussian Mixture Model)</a:t>
            </a:r>
            <a:endParaRPr lang="zh-CN" altLang="en-US" sz="3600" dirty="0">
              <a:solidFill>
                <a:schemeClr val="tx1">
                  <a:lumMod val="50000"/>
                  <a:lumOff val="50000"/>
                </a:schemeClr>
              </a:solidFill>
            </a:endParaRP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22829" y="2542989"/>
            <a:ext cx="3771900" cy="2647950"/>
          </a:xfr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7972" y="1690688"/>
            <a:ext cx="5852172" cy="4352553"/>
          </a:xfrm>
          <a:prstGeom prst="rect">
            <a:avLst/>
          </a:prstGeom>
        </p:spPr>
      </p:pic>
    </p:spTree>
    <p:extLst>
      <p:ext uri="{BB962C8B-B14F-4D97-AF65-F5344CB8AC3E}">
        <p14:creationId xmlns:p14="http://schemas.microsoft.com/office/powerpoint/2010/main" val="2131651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Background Knowledge</a:t>
            </a:r>
            <a:r>
              <a:rPr lang="en-US" altLang="zh-CN" dirty="0"/>
              <a:t/>
            </a:r>
            <a:br>
              <a:rPr lang="en-US" altLang="zh-CN" dirty="0"/>
            </a:br>
            <a:r>
              <a:rPr lang="en-US" altLang="zh-CN" sz="3600" dirty="0" smtClean="0">
                <a:solidFill>
                  <a:schemeClr val="tx1">
                    <a:lumMod val="50000"/>
                    <a:lumOff val="50000"/>
                  </a:schemeClr>
                </a:solidFill>
              </a:rPr>
              <a:t>Other Pervasive Generative models</a:t>
            </a:r>
            <a:endParaRPr lang="zh-CN" altLang="en-US" sz="3600" dirty="0">
              <a:solidFill>
                <a:schemeClr val="tx1">
                  <a:lumMod val="50000"/>
                  <a:lumOff val="50000"/>
                </a:schemeClr>
              </a:solidFill>
            </a:endParaRPr>
          </a:p>
        </p:txBody>
      </p:sp>
      <p:sp>
        <p:nvSpPr>
          <p:cNvPr id="4" name="内容占位符 3"/>
          <p:cNvSpPr>
            <a:spLocks noGrp="1"/>
          </p:cNvSpPr>
          <p:nvPr>
            <p:ph sz="half" idx="1"/>
          </p:nvPr>
        </p:nvSpPr>
        <p:spPr/>
        <p:txBody>
          <a:bodyPr/>
          <a:lstStyle/>
          <a:p>
            <a:r>
              <a:rPr lang="en-US" altLang="zh-CN" dirty="0" smtClean="0"/>
              <a:t>GAN</a:t>
            </a:r>
            <a:endParaRPr lang="zh-CN" altLang="en-US" dirty="0"/>
          </a:p>
        </p:txBody>
      </p:sp>
      <p:sp>
        <p:nvSpPr>
          <p:cNvPr id="5" name="内容占位符 4"/>
          <p:cNvSpPr>
            <a:spLocks noGrp="1"/>
          </p:cNvSpPr>
          <p:nvPr>
            <p:ph sz="half" idx="2"/>
          </p:nvPr>
        </p:nvSpPr>
        <p:spPr/>
        <p:txBody>
          <a:bodyPr/>
          <a:lstStyle/>
          <a:p>
            <a:r>
              <a:rPr lang="en-US" altLang="zh-CN" dirty="0" smtClean="0"/>
              <a:t>VAE</a:t>
            </a:r>
            <a:endParaRPr lang="zh-CN" altLang="en-US" dirty="0"/>
          </a:p>
        </p:txBody>
      </p:sp>
      <p:sp>
        <p:nvSpPr>
          <p:cNvPr id="6" name="矩形 5"/>
          <p:cNvSpPr/>
          <p:nvPr/>
        </p:nvSpPr>
        <p:spPr>
          <a:xfrm>
            <a:off x="3338285" y="2598056"/>
            <a:ext cx="1444172" cy="783771"/>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Real Images</a:t>
            </a:r>
            <a:endParaRPr lang="zh-CN" altLang="en-US" dirty="0"/>
          </a:p>
        </p:txBody>
      </p:sp>
      <p:sp>
        <p:nvSpPr>
          <p:cNvPr id="7" name="矩形 6"/>
          <p:cNvSpPr/>
          <p:nvPr/>
        </p:nvSpPr>
        <p:spPr>
          <a:xfrm>
            <a:off x="1074057" y="2598057"/>
            <a:ext cx="1444172" cy="783771"/>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Random seed</a:t>
            </a:r>
            <a:endParaRPr lang="zh-CN" altLang="en-US" dirty="0"/>
          </a:p>
        </p:txBody>
      </p:sp>
      <p:cxnSp>
        <p:nvCxnSpPr>
          <p:cNvPr id="9" name="直接箭头连接符 8"/>
          <p:cNvCxnSpPr>
            <a:stCxn id="7" idx="2"/>
            <a:endCxn id="16" idx="0"/>
          </p:cNvCxnSpPr>
          <p:nvPr/>
        </p:nvCxnSpPr>
        <p:spPr>
          <a:xfrm>
            <a:off x="1796143" y="3381828"/>
            <a:ext cx="0" cy="122350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685800" y="3759591"/>
            <a:ext cx="1255486" cy="369332"/>
          </a:xfrm>
          <a:prstGeom prst="rect">
            <a:avLst/>
          </a:prstGeom>
          <a:noFill/>
        </p:spPr>
        <p:txBody>
          <a:bodyPr wrap="square" rtlCol="0">
            <a:spAutoFit/>
          </a:bodyPr>
          <a:lstStyle/>
          <a:p>
            <a:r>
              <a:rPr lang="en-US" altLang="zh-CN" dirty="0" smtClean="0"/>
              <a:t>Generator</a:t>
            </a:r>
            <a:endParaRPr lang="zh-CN" altLang="en-US" dirty="0"/>
          </a:p>
        </p:txBody>
      </p:sp>
      <p:sp>
        <p:nvSpPr>
          <p:cNvPr id="16" name="矩形 15"/>
          <p:cNvSpPr/>
          <p:nvPr/>
        </p:nvSpPr>
        <p:spPr>
          <a:xfrm>
            <a:off x="1074057" y="4605335"/>
            <a:ext cx="1444172" cy="783771"/>
          </a:xfrm>
          <a:prstGeom prst="rect">
            <a:avLst/>
          </a:prstGeom>
          <a:ln w="19050"/>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dirty="0" smtClean="0"/>
              <a:t>Fake Images</a:t>
            </a:r>
            <a:endParaRPr lang="zh-CN" altLang="en-US" dirty="0"/>
          </a:p>
        </p:txBody>
      </p:sp>
      <p:cxnSp>
        <p:nvCxnSpPr>
          <p:cNvPr id="22" name="直接箭头连接符 21"/>
          <p:cNvCxnSpPr>
            <a:stCxn id="6" idx="2"/>
            <a:endCxn id="34" idx="0"/>
          </p:cNvCxnSpPr>
          <p:nvPr/>
        </p:nvCxnSpPr>
        <p:spPr>
          <a:xfrm>
            <a:off x="4060371" y="3381827"/>
            <a:ext cx="14515" cy="141533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16" idx="3"/>
            <a:endCxn id="34" idx="1"/>
          </p:cNvCxnSpPr>
          <p:nvPr/>
        </p:nvCxnSpPr>
        <p:spPr>
          <a:xfrm flipV="1">
            <a:off x="2518229" y="4997220"/>
            <a:ext cx="682171" cy="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4" name="文本框 33"/>
          <p:cNvSpPr txBox="1"/>
          <p:nvPr/>
        </p:nvSpPr>
        <p:spPr>
          <a:xfrm>
            <a:off x="3200400" y="4797165"/>
            <a:ext cx="1748971" cy="400110"/>
          </a:xfrm>
          <a:prstGeom prst="rect">
            <a:avLst/>
          </a:prstGeom>
          <a:noFill/>
        </p:spPr>
        <p:txBody>
          <a:bodyPr wrap="square" rtlCol="0">
            <a:spAutoFit/>
          </a:bodyPr>
          <a:lstStyle/>
          <a:p>
            <a:r>
              <a:rPr lang="en-US" altLang="zh-CN" sz="2000" dirty="0" smtClean="0"/>
              <a:t>Discriminator</a:t>
            </a:r>
            <a:endParaRPr lang="zh-CN" altLang="en-US" sz="2000" dirty="0"/>
          </a:p>
        </p:txBody>
      </p:sp>
      <p:cxnSp>
        <p:nvCxnSpPr>
          <p:cNvPr id="41" name="直接箭头连接符 40"/>
          <p:cNvCxnSpPr>
            <a:stCxn id="34" idx="2"/>
            <a:endCxn id="45" idx="0"/>
          </p:cNvCxnSpPr>
          <p:nvPr/>
        </p:nvCxnSpPr>
        <p:spPr>
          <a:xfrm flipH="1">
            <a:off x="2859314" y="5197275"/>
            <a:ext cx="1215572" cy="863705"/>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sp>
        <p:nvSpPr>
          <p:cNvPr id="45" name="文本框 44"/>
          <p:cNvSpPr txBox="1"/>
          <p:nvPr/>
        </p:nvSpPr>
        <p:spPr>
          <a:xfrm>
            <a:off x="2389414" y="6060980"/>
            <a:ext cx="939800" cy="584775"/>
          </a:xfrm>
          <a:prstGeom prst="rect">
            <a:avLst/>
          </a:prstGeom>
          <a:noFill/>
        </p:spPr>
        <p:txBody>
          <a:bodyPr wrap="square" rtlCol="0">
            <a:spAutoFit/>
          </a:bodyPr>
          <a:lstStyle/>
          <a:p>
            <a:r>
              <a:rPr lang="en-US" altLang="zh-CN" sz="3200" dirty="0" smtClean="0"/>
              <a:t>Loss</a:t>
            </a:r>
            <a:endParaRPr lang="zh-CN" altLang="en-US" sz="3200" dirty="0"/>
          </a:p>
        </p:txBody>
      </p:sp>
      <p:cxnSp>
        <p:nvCxnSpPr>
          <p:cNvPr id="54" name="曲线连接符 53"/>
          <p:cNvCxnSpPr>
            <a:stCxn id="45" idx="1"/>
            <a:endCxn id="13" idx="1"/>
          </p:cNvCxnSpPr>
          <p:nvPr/>
        </p:nvCxnSpPr>
        <p:spPr>
          <a:xfrm rot="10800000">
            <a:off x="685800" y="3944258"/>
            <a:ext cx="1703614" cy="2409111"/>
          </a:xfrm>
          <a:prstGeom prst="curvedConnector3">
            <a:avLst>
              <a:gd name="adj1" fmla="val 113419"/>
            </a:avLst>
          </a:prstGeom>
          <a:ln w="571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曲线连接符 55"/>
          <p:cNvCxnSpPr>
            <a:stCxn id="45" idx="3"/>
            <a:endCxn id="34" idx="3"/>
          </p:cNvCxnSpPr>
          <p:nvPr/>
        </p:nvCxnSpPr>
        <p:spPr>
          <a:xfrm flipV="1">
            <a:off x="3329214" y="4997220"/>
            <a:ext cx="1620157" cy="1356148"/>
          </a:xfrm>
          <a:prstGeom prst="curvedConnector3">
            <a:avLst>
              <a:gd name="adj1" fmla="val 114110"/>
            </a:avLst>
          </a:prstGeom>
          <a:ln w="571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6420757" y="2529017"/>
            <a:ext cx="1444172" cy="783771"/>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Real Images</a:t>
            </a:r>
            <a:endParaRPr lang="zh-CN" altLang="en-US" dirty="0"/>
          </a:p>
        </p:txBody>
      </p:sp>
      <p:sp>
        <p:nvSpPr>
          <p:cNvPr id="61" name="文本框 60"/>
          <p:cNvSpPr txBox="1"/>
          <p:nvPr/>
        </p:nvSpPr>
        <p:spPr>
          <a:xfrm>
            <a:off x="6255657" y="3656971"/>
            <a:ext cx="1255486" cy="369332"/>
          </a:xfrm>
          <a:prstGeom prst="rect">
            <a:avLst/>
          </a:prstGeom>
          <a:noFill/>
        </p:spPr>
        <p:txBody>
          <a:bodyPr wrap="square" rtlCol="0">
            <a:spAutoFit/>
          </a:bodyPr>
          <a:lstStyle/>
          <a:p>
            <a:r>
              <a:rPr lang="en-US" altLang="zh-CN" dirty="0" smtClean="0"/>
              <a:t>Encoder</a:t>
            </a:r>
            <a:endParaRPr lang="zh-CN" altLang="en-US" dirty="0"/>
          </a:p>
        </p:txBody>
      </p:sp>
      <p:cxnSp>
        <p:nvCxnSpPr>
          <p:cNvPr id="69" name="肘形连接符 68"/>
          <p:cNvCxnSpPr>
            <a:stCxn id="59" idx="2"/>
            <a:endCxn id="77" idx="1"/>
          </p:cNvCxnSpPr>
          <p:nvPr/>
        </p:nvCxnSpPr>
        <p:spPr>
          <a:xfrm rot="16200000" flipH="1">
            <a:off x="7092699" y="3362932"/>
            <a:ext cx="855029" cy="75474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肘形连接符 72"/>
          <p:cNvCxnSpPr>
            <a:stCxn id="59" idx="2"/>
            <a:endCxn id="76" idx="1"/>
          </p:cNvCxnSpPr>
          <p:nvPr/>
        </p:nvCxnSpPr>
        <p:spPr>
          <a:xfrm rot="16200000" flipH="1">
            <a:off x="6532355" y="3923276"/>
            <a:ext cx="1975716" cy="75474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7897583" y="4896618"/>
            <a:ext cx="1444172" cy="783771"/>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Latent average</a:t>
            </a:r>
            <a:endParaRPr lang="zh-CN" altLang="en-US" dirty="0"/>
          </a:p>
        </p:txBody>
      </p:sp>
      <p:sp>
        <p:nvSpPr>
          <p:cNvPr id="77" name="矩形 76"/>
          <p:cNvSpPr/>
          <p:nvPr/>
        </p:nvSpPr>
        <p:spPr>
          <a:xfrm>
            <a:off x="7897583" y="3775931"/>
            <a:ext cx="1444172" cy="783771"/>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Latent variance</a:t>
            </a:r>
            <a:endParaRPr lang="zh-CN" altLang="en-US" dirty="0"/>
          </a:p>
        </p:txBody>
      </p:sp>
      <p:sp>
        <p:nvSpPr>
          <p:cNvPr id="78" name="矩形 77"/>
          <p:cNvSpPr/>
          <p:nvPr/>
        </p:nvSpPr>
        <p:spPr>
          <a:xfrm>
            <a:off x="9785351" y="2377165"/>
            <a:ext cx="1444172" cy="783771"/>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Random N(0,1) seed</a:t>
            </a:r>
            <a:endParaRPr lang="zh-CN" altLang="en-US" dirty="0"/>
          </a:p>
        </p:txBody>
      </p:sp>
      <p:sp>
        <p:nvSpPr>
          <p:cNvPr id="85" name="矩形 84"/>
          <p:cNvSpPr/>
          <p:nvPr/>
        </p:nvSpPr>
        <p:spPr>
          <a:xfrm>
            <a:off x="9735458" y="5625420"/>
            <a:ext cx="1543958" cy="783771"/>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Reconstructed images</a:t>
            </a:r>
            <a:endParaRPr lang="zh-CN" altLang="en-US" dirty="0"/>
          </a:p>
        </p:txBody>
      </p:sp>
      <p:cxnSp>
        <p:nvCxnSpPr>
          <p:cNvPr id="103" name="肘形连接符 102"/>
          <p:cNvCxnSpPr>
            <a:stCxn id="77" idx="3"/>
            <a:endCxn id="78" idx="2"/>
          </p:cNvCxnSpPr>
          <p:nvPr/>
        </p:nvCxnSpPr>
        <p:spPr>
          <a:xfrm flipV="1">
            <a:off x="9341755" y="3160936"/>
            <a:ext cx="1165682" cy="1006881"/>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文本框 104"/>
          <p:cNvSpPr txBox="1"/>
          <p:nvPr/>
        </p:nvSpPr>
        <p:spPr>
          <a:xfrm>
            <a:off x="10468430" y="3591265"/>
            <a:ext cx="1255486" cy="369332"/>
          </a:xfrm>
          <a:prstGeom prst="rect">
            <a:avLst/>
          </a:prstGeom>
          <a:noFill/>
        </p:spPr>
        <p:txBody>
          <a:bodyPr wrap="square" rtlCol="0">
            <a:spAutoFit/>
          </a:bodyPr>
          <a:lstStyle/>
          <a:p>
            <a:r>
              <a:rPr lang="en-US" altLang="zh-CN" dirty="0" smtClean="0"/>
              <a:t>multiply</a:t>
            </a:r>
            <a:endParaRPr lang="zh-CN" altLang="en-US" dirty="0"/>
          </a:p>
        </p:txBody>
      </p:sp>
      <p:cxnSp>
        <p:nvCxnSpPr>
          <p:cNvPr id="106" name="直接箭头连接符 105"/>
          <p:cNvCxnSpPr>
            <a:endCxn id="85" idx="0"/>
          </p:cNvCxnSpPr>
          <p:nvPr/>
        </p:nvCxnSpPr>
        <p:spPr>
          <a:xfrm>
            <a:off x="10507437" y="4167816"/>
            <a:ext cx="0" cy="145760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11" name="肘形连接符 110"/>
          <p:cNvCxnSpPr>
            <a:stCxn id="76" idx="3"/>
            <a:endCxn id="85" idx="0"/>
          </p:cNvCxnSpPr>
          <p:nvPr/>
        </p:nvCxnSpPr>
        <p:spPr>
          <a:xfrm>
            <a:off x="9341755" y="5288504"/>
            <a:ext cx="1165682" cy="336916"/>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文本框 113"/>
          <p:cNvSpPr txBox="1"/>
          <p:nvPr/>
        </p:nvSpPr>
        <p:spPr>
          <a:xfrm>
            <a:off x="10480225" y="4667038"/>
            <a:ext cx="1255486" cy="369332"/>
          </a:xfrm>
          <a:prstGeom prst="rect">
            <a:avLst/>
          </a:prstGeom>
          <a:noFill/>
        </p:spPr>
        <p:txBody>
          <a:bodyPr wrap="square" rtlCol="0">
            <a:spAutoFit/>
          </a:bodyPr>
          <a:lstStyle/>
          <a:p>
            <a:r>
              <a:rPr lang="en-US" altLang="zh-CN" dirty="0" smtClean="0"/>
              <a:t>add</a:t>
            </a:r>
            <a:endParaRPr lang="zh-CN" altLang="en-US" dirty="0"/>
          </a:p>
        </p:txBody>
      </p:sp>
      <p:cxnSp>
        <p:nvCxnSpPr>
          <p:cNvPr id="115" name="直接箭头连接符 114"/>
          <p:cNvCxnSpPr>
            <a:stCxn id="77" idx="2"/>
          </p:cNvCxnSpPr>
          <p:nvPr/>
        </p:nvCxnSpPr>
        <p:spPr>
          <a:xfrm flipH="1">
            <a:off x="7418616" y="4559702"/>
            <a:ext cx="1201053" cy="1413258"/>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cxnSp>
        <p:nvCxnSpPr>
          <p:cNvPr id="118" name="直接箭头连接符 117"/>
          <p:cNvCxnSpPr>
            <a:stCxn id="76" idx="2"/>
          </p:cNvCxnSpPr>
          <p:nvPr/>
        </p:nvCxnSpPr>
        <p:spPr>
          <a:xfrm flipH="1">
            <a:off x="7571017" y="5680389"/>
            <a:ext cx="1048652" cy="444971"/>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cxnSp>
        <p:nvCxnSpPr>
          <p:cNvPr id="120" name="直接箭头连接符 119"/>
          <p:cNvCxnSpPr>
            <a:stCxn id="85" idx="1"/>
          </p:cNvCxnSpPr>
          <p:nvPr/>
        </p:nvCxnSpPr>
        <p:spPr>
          <a:xfrm flipH="1">
            <a:off x="7571017" y="6017306"/>
            <a:ext cx="2164441" cy="292570"/>
          </a:xfrm>
          <a:prstGeom prst="straightConnector1">
            <a:avLst/>
          </a:prstGeom>
          <a:ln w="19050">
            <a:prstDash val="sysDot"/>
            <a:tailEnd type="triangle"/>
          </a:ln>
        </p:spPr>
        <p:style>
          <a:lnRef idx="1">
            <a:schemeClr val="dk1"/>
          </a:lnRef>
          <a:fillRef idx="0">
            <a:schemeClr val="dk1"/>
          </a:fillRef>
          <a:effectRef idx="0">
            <a:schemeClr val="dk1"/>
          </a:effectRef>
          <a:fontRef idx="minor">
            <a:schemeClr val="tx1"/>
          </a:fontRef>
        </p:style>
      </p:cxnSp>
      <p:sp>
        <p:nvSpPr>
          <p:cNvPr id="124" name="文本框 123"/>
          <p:cNvSpPr txBox="1"/>
          <p:nvPr/>
        </p:nvSpPr>
        <p:spPr>
          <a:xfrm>
            <a:off x="6662964" y="5897010"/>
            <a:ext cx="939800" cy="584775"/>
          </a:xfrm>
          <a:prstGeom prst="rect">
            <a:avLst/>
          </a:prstGeom>
          <a:noFill/>
        </p:spPr>
        <p:txBody>
          <a:bodyPr wrap="square" rtlCol="0">
            <a:spAutoFit/>
          </a:bodyPr>
          <a:lstStyle/>
          <a:p>
            <a:r>
              <a:rPr lang="en-US" altLang="zh-CN" sz="3200" dirty="0" smtClean="0"/>
              <a:t>Loss</a:t>
            </a:r>
            <a:endParaRPr lang="zh-CN" altLang="en-US" sz="3200" dirty="0"/>
          </a:p>
        </p:txBody>
      </p:sp>
      <p:cxnSp>
        <p:nvCxnSpPr>
          <p:cNvPr id="125" name="曲线连接符 124"/>
          <p:cNvCxnSpPr>
            <a:stCxn id="124" idx="1"/>
            <a:endCxn id="61" idx="1"/>
          </p:cNvCxnSpPr>
          <p:nvPr/>
        </p:nvCxnSpPr>
        <p:spPr>
          <a:xfrm rot="10800000">
            <a:off x="6255658" y="3841638"/>
            <a:ext cx="407307" cy="2347761"/>
          </a:xfrm>
          <a:prstGeom prst="curvedConnector3">
            <a:avLst>
              <a:gd name="adj1" fmla="val 156125"/>
            </a:avLst>
          </a:prstGeom>
          <a:ln w="571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0" name="曲线连接符 129"/>
          <p:cNvCxnSpPr>
            <a:stCxn id="124" idx="2"/>
            <a:endCxn id="133" idx="3"/>
          </p:cNvCxnSpPr>
          <p:nvPr/>
        </p:nvCxnSpPr>
        <p:spPr>
          <a:xfrm rot="5400000" flipH="1" flipV="1">
            <a:off x="8902494" y="3648569"/>
            <a:ext cx="1063585" cy="4602847"/>
          </a:xfrm>
          <a:prstGeom prst="curvedConnector4">
            <a:avLst>
              <a:gd name="adj1" fmla="val -21493"/>
              <a:gd name="adj2" fmla="val 104966"/>
            </a:avLst>
          </a:prstGeom>
          <a:ln w="57150">
            <a:solidFill>
              <a:schemeClr val="bg2">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3" name="文本框 132"/>
          <p:cNvSpPr txBox="1"/>
          <p:nvPr/>
        </p:nvSpPr>
        <p:spPr>
          <a:xfrm>
            <a:off x="10480225" y="5233534"/>
            <a:ext cx="1255486" cy="369332"/>
          </a:xfrm>
          <a:prstGeom prst="rect">
            <a:avLst/>
          </a:prstGeom>
          <a:noFill/>
        </p:spPr>
        <p:txBody>
          <a:bodyPr wrap="square" rtlCol="0">
            <a:spAutoFit/>
          </a:bodyPr>
          <a:lstStyle/>
          <a:p>
            <a:r>
              <a:rPr lang="en-US" altLang="zh-CN" dirty="0" smtClean="0"/>
              <a:t>Decoder</a:t>
            </a:r>
            <a:endParaRPr lang="zh-CN" altLang="en-US" dirty="0"/>
          </a:p>
        </p:txBody>
      </p:sp>
    </p:spTree>
    <p:extLst>
      <p:ext uri="{BB962C8B-B14F-4D97-AF65-F5344CB8AC3E}">
        <p14:creationId xmlns:p14="http://schemas.microsoft.com/office/powerpoint/2010/main" val="390250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Background Knowledge</a:t>
            </a:r>
            <a:r>
              <a:rPr lang="en-US" altLang="zh-CN" dirty="0"/>
              <a:t/>
            </a:r>
            <a:br>
              <a:rPr lang="en-US" altLang="zh-CN" dirty="0"/>
            </a:br>
            <a:r>
              <a:rPr lang="en-US" altLang="zh-CN" sz="3600" dirty="0" smtClean="0">
                <a:solidFill>
                  <a:schemeClr val="tx1">
                    <a:lumMod val="50000"/>
                    <a:lumOff val="50000"/>
                  </a:schemeClr>
                </a:solidFill>
              </a:rPr>
              <a:t>Active Learning</a:t>
            </a:r>
            <a:endParaRPr lang="zh-CN" altLang="en-US" sz="3600" dirty="0">
              <a:solidFill>
                <a:schemeClr val="tx1">
                  <a:lumMod val="50000"/>
                  <a:lumOff val="50000"/>
                </a:schemeClr>
              </a:solidFill>
            </a:endParaRPr>
          </a:p>
        </p:txBody>
      </p:sp>
      <p:graphicFrame>
        <p:nvGraphicFramePr>
          <p:cNvPr id="7" name="内容占位符 3"/>
          <p:cNvGraphicFramePr>
            <a:graphicFrameLocks noGrp="1"/>
          </p:cNvGraphicFramePr>
          <p:nvPr>
            <p:ph idx="1"/>
            <p:extLst>
              <p:ext uri="{D42A27DB-BD31-4B8C-83A1-F6EECF244321}">
                <p14:modId xmlns:p14="http://schemas.microsoft.com/office/powerpoint/2010/main" val="3498611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下箭头 7"/>
          <p:cNvSpPr/>
          <p:nvPr/>
        </p:nvSpPr>
        <p:spPr>
          <a:xfrm rot="9588331">
            <a:off x="1700925" y="3755517"/>
            <a:ext cx="723862" cy="1394614"/>
          </a:xfrm>
          <a:prstGeom prst="downArrow">
            <a:avLst/>
          </a:prstGeom>
          <a:solidFill>
            <a:srgbClr val="B0B3B9"/>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9" name="文本框 8"/>
          <p:cNvSpPr txBox="1"/>
          <p:nvPr/>
        </p:nvSpPr>
        <p:spPr>
          <a:xfrm>
            <a:off x="9045919" y="4426231"/>
            <a:ext cx="1980264" cy="1569660"/>
          </a:xfrm>
          <a:prstGeom prst="rect">
            <a:avLst/>
          </a:prstGeom>
          <a:noFill/>
        </p:spPr>
        <p:txBody>
          <a:bodyPr wrap="square" rtlCol="0">
            <a:spAutoFit/>
          </a:bodyPr>
          <a:lstStyle/>
          <a:p>
            <a:r>
              <a:rPr lang="en-US" altLang="zh-CN" sz="2400" dirty="0" smtClean="0">
                <a:solidFill>
                  <a:srgbClr val="FF0000"/>
                </a:solidFill>
              </a:rPr>
              <a:t>Acquisition function?</a:t>
            </a:r>
          </a:p>
          <a:p>
            <a:endParaRPr lang="en-US" altLang="zh-CN" sz="2400" dirty="0" smtClean="0">
              <a:solidFill>
                <a:srgbClr val="FF0000"/>
              </a:solidFill>
            </a:endParaRPr>
          </a:p>
          <a:p>
            <a:r>
              <a:rPr lang="en-US" altLang="zh-CN" sz="2400" dirty="0" smtClean="0">
                <a:solidFill>
                  <a:srgbClr val="FF0000"/>
                </a:solidFill>
              </a:rPr>
              <a:t>Generate?</a:t>
            </a:r>
            <a:endParaRPr lang="zh-CN" altLang="en-US" sz="2400" dirty="0">
              <a:solidFill>
                <a:srgbClr val="FF0000"/>
              </a:solidFill>
            </a:endParaRPr>
          </a:p>
        </p:txBody>
      </p:sp>
    </p:spTree>
    <p:extLst>
      <p:ext uri="{BB962C8B-B14F-4D97-AF65-F5344CB8AC3E}">
        <p14:creationId xmlns:p14="http://schemas.microsoft.com/office/powerpoint/2010/main" val="1315992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6179</TotalTime>
  <Words>1460</Words>
  <Application>Microsoft Office PowerPoint</Application>
  <PresentationFormat>宽屏</PresentationFormat>
  <Paragraphs>177</Paragraphs>
  <Slides>15</Slides>
  <Notes>13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宋体</vt:lpstr>
      <vt:lpstr>Arial</vt:lpstr>
      <vt:lpstr>Calibri</vt:lpstr>
      <vt:lpstr>Calibri Light</vt:lpstr>
      <vt:lpstr>Office 主题</vt:lpstr>
      <vt:lpstr>M-protein diagnostics  using  generative active learning</vt:lpstr>
      <vt:lpstr>Background Knowledge(1) IFE image and M-protein</vt:lpstr>
      <vt:lpstr>Background Knowledge(1) IFE image and M-protein</vt:lpstr>
      <vt:lpstr>Problem Description</vt:lpstr>
      <vt:lpstr>Motivation</vt:lpstr>
      <vt:lpstr>Motivation</vt:lpstr>
      <vt:lpstr>Background Knowledge GMM(Gaussian Mixture Model)</vt:lpstr>
      <vt:lpstr>Background Knowledge Other Pervasive Generative models</vt:lpstr>
      <vt:lpstr>Background Knowledge Active Learning</vt:lpstr>
      <vt:lpstr>Proposed Method Filter Stage</vt:lpstr>
      <vt:lpstr>Proposed Method Filter Stage</vt:lpstr>
      <vt:lpstr>Proposed Method Filter Stage</vt:lpstr>
      <vt:lpstr>Proposed Method Filter Stage-Active learning with svm on the low dimension latent space</vt:lpstr>
      <vt:lpstr>Proposed Method Filter Stage-New thoughts</vt:lpstr>
      <vt:lpstr>Proposed Method Matching Stage</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涵宇</dc:creator>
  <cp:lastModifiedBy>李 涵宇</cp:lastModifiedBy>
  <cp:revision>53</cp:revision>
  <dcterms:created xsi:type="dcterms:W3CDTF">2019-09-19T01:01:03Z</dcterms:created>
  <dcterms:modified xsi:type="dcterms:W3CDTF">2020-03-01T15:44:35Z</dcterms:modified>
</cp:coreProperties>
</file>