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at" ContentType="text/plai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0a424f0bcd5644bd" Type="http://schemas.microsoft.com/office/2006/relationships/txt" Target="udata/data.dat"/><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78" r:id="rId2"/>
    <p:sldId id="288" r:id="rId3"/>
    <p:sldId id="290" r:id="rId4"/>
    <p:sldId id="291" r:id="rId5"/>
    <p:sldId id="271" r:id="rId6"/>
    <p:sldId id="267" r:id="rId7"/>
    <p:sldId id="266" r:id="rId8"/>
    <p:sldId id="277" r:id="rId9"/>
    <p:sldId id="297" r:id="rId10"/>
    <p:sldId id="306" r:id="rId11"/>
    <p:sldId id="292" r:id="rId12"/>
    <p:sldId id="262" r:id="rId13"/>
    <p:sldId id="263" r:id="rId14"/>
    <p:sldId id="264" r:id="rId15"/>
    <p:sldId id="268" r:id="rId16"/>
    <p:sldId id="294" r:id="rId17"/>
    <p:sldId id="272" r:id="rId18"/>
    <p:sldId id="258" r:id="rId19"/>
    <p:sldId id="280" r:id="rId20"/>
    <p:sldId id="286" r:id="rId21"/>
    <p:sldId id="281" r:id="rId22"/>
    <p:sldId id="265" r:id="rId23"/>
    <p:sldId id="269" r:id="rId24"/>
    <p:sldId id="261" r:id="rId25"/>
    <p:sldId id="300" r:id="rId26"/>
    <p:sldId id="285" r:id="rId27"/>
    <p:sldId id="295" r:id="rId28"/>
    <p:sldId id="284" r:id="rId29"/>
    <p:sldId id="301" r:id="rId30"/>
    <p:sldId id="310" r:id="rId31"/>
    <p:sldId id="311" r:id="rId32"/>
    <p:sldId id="307" r:id="rId33"/>
    <p:sldId id="309" r:id="rId34"/>
    <p:sldId id="296" r:id="rId35"/>
    <p:sldId id="283" r:id="rId36"/>
    <p:sldId id="287" r:id="rId37"/>
    <p:sldId id="302" r:id="rId38"/>
    <p:sldId id="318" r:id="rId39"/>
    <p:sldId id="303" r:id="rId40"/>
    <p:sldId id="304" r:id="rId41"/>
    <p:sldId id="305" r:id="rId42"/>
    <p:sldId id="308" r:id="rId43"/>
    <p:sldId id="313" r:id="rId44"/>
    <p:sldId id="312" r:id="rId45"/>
    <p:sldId id="314" r:id="rId46"/>
    <p:sldId id="315" r:id="rId47"/>
    <p:sldId id="316" r:id="rId48"/>
    <p:sldId id="317" r:id="rId49"/>
    <p:sldId id="319"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 id="{00B7B409-5D66-4174-AD09-E343A1B429C8}">
          <p14:sldIdLst>
            <p14:sldId id="278"/>
          </p14:sldIdLst>
        </p14:section>
        <p14:section name="不确定性综述" id="{66A9434D-6B33-4A60-8B96-155A3D0B99A7}">
          <p14:sldIdLst>
            <p14:sldId id="288"/>
            <p14:sldId id="290"/>
            <p14:sldId id="291"/>
            <p14:sldId id="271"/>
            <p14:sldId id="267"/>
            <p14:sldId id="266"/>
            <p14:sldId id="277"/>
            <p14:sldId id="297"/>
            <p14:sldId id="306"/>
          </p14:sldIdLst>
        </p14:section>
        <p14:section name="获取方法举例" id="{7166F316-1516-47C6-A49F-E73138570D78}">
          <p14:sldIdLst>
            <p14:sldId id="292"/>
            <p14:sldId id="262"/>
            <p14:sldId id="263"/>
            <p14:sldId id="264"/>
            <p14:sldId id="268"/>
          </p14:sldIdLst>
        </p14:section>
        <p14:section name="应用" id="{288386A2-6512-4AD4-BA9F-DF505D545D93}">
          <p14:sldIdLst>
            <p14:sldId id="294"/>
            <p14:sldId id="272"/>
            <p14:sldId id="258"/>
            <p14:sldId id="280"/>
            <p14:sldId id="286"/>
            <p14:sldId id="281"/>
            <p14:sldId id="265"/>
            <p14:sldId id="269"/>
            <p14:sldId id="261"/>
          </p14:sldIdLst>
        </p14:section>
        <p14:section name="在弱监督用分配权重方法的应用" id="{209EC636-4B8E-4D0A-BC8F-83D0921E94C8}">
          <p14:sldIdLst>
            <p14:sldId id="300"/>
            <p14:sldId id="285"/>
            <p14:sldId id="295"/>
            <p14:sldId id="284"/>
            <p14:sldId id="301"/>
            <p14:sldId id="310"/>
            <p14:sldId id="311"/>
            <p14:sldId id="307"/>
            <p14:sldId id="309"/>
            <p14:sldId id="296"/>
            <p14:sldId id="283"/>
            <p14:sldId id="287"/>
            <p14:sldId id="302"/>
            <p14:sldId id="318"/>
            <p14:sldId id="303"/>
            <p14:sldId id="304"/>
            <p14:sldId id="305"/>
            <p14:sldId id="308"/>
            <p14:sldId id="313"/>
            <p14:sldId id="312"/>
            <p14:sldId id="314"/>
            <p14:sldId id="315"/>
            <p14:sldId id="316"/>
            <p14:sldId id="317"/>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59A06-11A5-454E-AA88-0B7D51F31492}" type="datetimeFigureOut">
              <a:rPr lang="zh-CN" altLang="en-US" smtClean="0"/>
              <a:t>2020/5/15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32E50-626D-4CDA-BCB3-154E75E39FD1}" type="slidenum">
              <a:rPr lang="zh-CN" altLang="en-US" smtClean="0"/>
              <a:t>‹#›</a:t>
            </a:fld>
            <a:endParaRPr lang="zh-CN" altLang="en-US"/>
          </a:p>
        </p:txBody>
      </p:sp>
    </p:spTree>
    <p:extLst>
      <p:ext uri="{BB962C8B-B14F-4D97-AF65-F5344CB8AC3E}">
        <p14:creationId xmlns:p14="http://schemas.microsoft.com/office/powerpoint/2010/main" val="207278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只展示里程碑式的工作，讲的时候就讲目标，效果，应用问题就行</a:t>
            </a:r>
            <a:endParaRPr lang="zh-CN" altLang="en-US" dirty="0"/>
          </a:p>
        </p:txBody>
      </p:sp>
      <p:sp>
        <p:nvSpPr>
          <p:cNvPr id="4" name="灯片编号占位符 3"/>
          <p:cNvSpPr>
            <a:spLocks noGrp="1"/>
          </p:cNvSpPr>
          <p:nvPr>
            <p:ph type="sldNum" sz="quarter" idx="10"/>
          </p:nvPr>
        </p:nvSpPr>
        <p:spPr/>
        <p:txBody>
          <a:bodyPr/>
          <a:lstStyle/>
          <a:p>
            <a:fld id="{C7B32E50-626D-4CDA-BCB3-154E75E39FD1}" type="slidenum">
              <a:rPr lang="zh-CN" altLang="en-US" smtClean="0"/>
              <a:t>5</a:t>
            </a:fld>
            <a:endParaRPr lang="zh-CN" altLang="en-US"/>
          </a:p>
        </p:txBody>
      </p:sp>
    </p:spTree>
    <p:extLst>
      <p:ext uri="{BB962C8B-B14F-4D97-AF65-F5344CB8AC3E}">
        <p14:creationId xmlns:p14="http://schemas.microsoft.com/office/powerpoint/2010/main" val="197724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47628B2-959A-49D0-80D2-B591B82B77AD}" type="datetimeFigureOut">
              <a:rPr lang="zh-CN" altLang="en-US" smtClean="0"/>
              <a:t>2020/5/15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274024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628B2-959A-49D0-80D2-B591B82B77AD}" type="datetimeFigureOut">
              <a:rPr lang="zh-CN" altLang="en-US" smtClean="0"/>
              <a:t>2020/5/15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44318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628B2-959A-49D0-80D2-B591B82B77AD}" type="datetimeFigureOut">
              <a:rPr lang="zh-CN" altLang="en-US" smtClean="0"/>
              <a:t>2020/5/15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390741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628B2-959A-49D0-80D2-B591B82B77AD}" type="datetimeFigureOut">
              <a:rPr lang="zh-CN" altLang="en-US" smtClean="0"/>
              <a:t>2020/5/15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408071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47628B2-959A-49D0-80D2-B591B82B77AD}" type="datetimeFigureOut">
              <a:rPr lang="zh-CN" altLang="en-US" smtClean="0"/>
              <a:t>2020/5/15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30240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47628B2-959A-49D0-80D2-B591B82B77AD}" type="datetimeFigureOut">
              <a:rPr lang="zh-CN" altLang="en-US" smtClean="0"/>
              <a:t>2020/5/15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156820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47628B2-959A-49D0-80D2-B591B82B77AD}" type="datetimeFigureOut">
              <a:rPr lang="zh-CN" altLang="en-US" smtClean="0"/>
              <a:t>2020/5/15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101140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47628B2-959A-49D0-80D2-B591B82B77AD}" type="datetimeFigureOut">
              <a:rPr lang="zh-CN" altLang="en-US" smtClean="0"/>
              <a:t>2020/5/15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5480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7628B2-959A-49D0-80D2-B591B82B77AD}" type="datetimeFigureOut">
              <a:rPr lang="zh-CN" altLang="en-US" smtClean="0"/>
              <a:t>2020/5/15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256307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47628B2-959A-49D0-80D2-B591B82B77AD}" type="datetimeFigureOut">
              <a:rPr lang="zh-CN" altLang="en-US" smtClean="0"/>
              <a:t>2020/5/15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387489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47628B2-959A-49D0-80D2-B591B82B77AD}" type="datetimeFigureOut">
              <a:rPr lang="zh-CN" altLang="en-US" smtClean="0"/>
              <a:t>2020/5/15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219989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628B2-959A-49D0-80D2-B591B82B77AD}" type="datetimeFigureOut">
              <a:rPr lang="zh-CN" altLang="en-US" smtClean="0"/>
              <a:t>2020/5/15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1187975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mlg.eng.cam.ac.uk/yarin/blog_3d801aa532c1c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深度学习不确定性的量化</a:t>
            </a:r>
            <a:endParaRPr lang="zh-CN" altLang="en-US" dirty="0"/>
          </a:p>
        </p:txBody>
      </p:sp>
      <p:sp>
        <p:nvSpPr>
          <p:cNvPr id="3" name="副标题 2"/>
          <p:cNvSpPr>
            <a:spLocks noGrp="1"/>
          </p:cNvSpPr>
          <p:nvPr>
            <p:ph type="subTitle" idx="1"/>
          </p:nvPr>
        </p:nvSpPr>
        <p:spPr>
          <a:xfrm>
            <a:off x="2806148" y="3969786"/>
            <a:ext cx="9144000" cy="1655762"/>
          </a:xfrm>
        </p:spPr>
        <p:txBody>
          <a:bodyPr>
            <a:normAutofit/>
          </a:bodyPr>
          <a:lstStyle/>
          <a:p>
            <a:pPr algn="r"/>
            <a:r>
              <a:rPr lang="zh-CN" altLang="en-US" sz="3200" dirty="0" smtClean="0"/>
              <a:t>在弱监督，数据噪声方面的应用</a:t>
            </a:r>
            <a:endParaRPr lang="zh-CN" altLang="en-US" sz="3200" dirty="0"/>
          </a:p>
        </p:txBody>
      </p:sp>
    </p:spTree>
    <p:extLst>
      <p:ext uri="{BB962C8B-B14F-4D97-AF65-F5344CB8AC3E}">
        <p14:creationId xmlns:p14="http://schemas.microsoft.com/office/powerpoint/2010/main" val="2765929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模型不确定性一般获取</a:t>
            </a:r>
            <a:r>
              <a:rPr lang="zh-CN" altLang="en-US" dirty="0" smtClean="0"/>
              <a:t>方法（所有用</a:t>
            </a:r>
            <a:r>
              <a:rPr lang="en-US" altLang="zh-CN" dirty="0" err="1" smtClean="0"/>
              <a:t>MCDropout</a:t>
            </a:r>
            <a:r>
              <a:rPr lang="zh-CN" altLang="en-US" dirty="0" smtClean="0"/>
              <a:t>的体系）</a:t>
            </a:r>
            <a:endParaRPr lang="zh-CN" altLang="en-US" dirty="0"/>
          </a:p>
        </p:txBody>
      </p:sp>
      <p:sp>
        <p:nvSpPr>
          <p:cNvPr id="3" name="内容占位符 2"/>
          <p:cNvSpPr>
            <a:spLocks noGrp="1"/>
          </p:cNvSpPr>
          <p:nvPr>
            <p:ph idx="1"/>
          </p:nvPr>
        </p:nvSpPr>
        <p:spPr/>
        <p:txBody>
          <a:bodyPr/>
          <a:lstStyle/>
          <a:p>
            <a:r>
              <a:rPr lang="en-US" altLang="zh-CN" dirty="0" err="1" smtClean="0"/>
              <a:t>MCDropout</a:t>
            </a:r>
            <a:r>
              <a:rPr lang="zh-CN" altLang="en-US" dirty="0" smtClean="0"/>
              <a:t>在一个分</a:t>
            </a:r>
            <a:r>
              <a:rPr lang="en-US" altLang="zh-CN" dirty="0" smtClean="0"/>
              <a:t>n</a:t>
            </a:r>
            <a:r>
              <a:rPr lang="zh-CN" altLang="en-US" dirty="0" smtClean="0"/>
              <a:t>类问题测试集的时候对一个输入样本进行</a:t>
            </a:r>
            <a:r>
              <a:rPr lang="en-US" altLang="zh-CN" dirty="0" smtClean="0"/>
              <a:t>T</a:t>
            </a:r>
            <a:r>
              <a:rPr lang="zh-CN" altLang="en-US" dirty="0" smtClean="0"/>
              <a:t>次前传能够得到的：</a:t>
            </a:r>
            <a:r>
              <a:rPr lang="en-US" altLang="zh-CN" dirty="0" smtClean="0"/>
              <a:t>p</a:t>
            </a:r>
            <a:r>
              <a:rPr lang="zh-CN" altLang="en-US" dirty="0" smtClean="0"/>
              <a:t>为</a:t>
            </a:r>
            <a:r>
              <a:rPr lang="en-US" altLang="zh-CN" dirty="0" err="1" smtClean="0"/>
              <a:t>softmax</a:t>
            </a:r>
            <a:r>
              <a:rPr lang="zh-CN" altLang="en-US" dirty="0" smtClean="0"/>
              <a:t>后的预测概率，</a:t>
            </a:r>
            <a:r>
              <a:rPr lang="en-US" altLang="zh-CN" dirty="0" smtClean="0"/>
              <a:t>v</a:t>
            </a:r>
            <a:r>
              <a:rPr lang="zh-CN" altLang="en-US" dirty="0" smtClean="0"/>
              <a:t>为每类的预测方差</a:t>
            </a:r>
            <a:endParaRPr lang="en-US" altLang="zh-CN" dirty="0" smtClean="0"/>
          </a:p>
          <a:p>
            <a:pPr lvl="1"/>
            <a:r>
              <a:rPr lang="en-US" altLang="zh-CN" dirty="0"/>
              <a:t>p_{11}, p_{12}, …, p_{1n</a:t>
            </a:r>
            <a:r>
              <a:rPr lang="en-US" altLang="zh-CN" dirty="0" smtClean="0"/>
              <a:t>}, v_{11}, v_{12}, …, v_{1n}</a:t>
            </a:r>
            <a:endParaRPr lang="en-US" altLang="zh-CN" dirty="0"/>
          </a:p>
          <a:p>
            <a:pPr lvl="1"/>
            <a:r>
              <a:rPr lang="en-US" altLang="zh-CN" dirty="0"/>
              <a:t>p</a:t>
            </a:r>
            <a:r>
              <a:rPr lang="en-US" altLang="zh-CN" dirty="0" smtClean="0"/>
              <a:t>_{21</a:t>
            </a:r>
            <a:r>
              <a:rPr lang="en-US" altLang="zh-CN" dirty="0"/>
              <a:t>}, p_{12}, …, p</a:t>
            </a:r>
            <a:r>
              <a:rPr lang="en-US" altLang="zh-CN" dirty="0" smtClean="0"/>
              <a:t>_{2n}, </a:t>
            </a:r>
            <a:r>
              <a:rPr lang="en-US" altLang="zh-CN" dirty="0"/>
              <a:t>v</a:t>
            </a:r>
            <a:r>
              <a:rPr lang="en-US" altLang="zh-CN" dirty="0" smtClean="0"/>
              <a:t>_{21</a:t>
            </a:r>
            <a:r>
              <a:rPr lang="en-US" altLang="zh-CN" dirty="0"/>
              <a:t>}, v</a:t>
            </a:r>
            <a:r>
              <a:rPr lang="en-US" altLang="zh-CN" dirty="0" smtClean="0"/>
              <a:t>_{22</a:t>
            </a:r>
            <a:r>
              <a:rPr lang="en-US" altLang="zh-CN" dirty="0"/>
              <a:t>}, …, v</a:t>
            </a:r>
            <a:r>
              <a:rPr lang="en-US" altLang="zh-CN" dirty="0" smtClean="0"/>
              <a:t>_{2n</a:t>
            </a:r>
            <a:r>
              <a:rPr lang="en-US" altLang="zh-CN" dirty="0"/>
              <a:t>}</a:t>
            </a:r>
          </a:p>
          <a:p>
            <a:pPr lvl="1"/>
            <a:r>
              <a:rPr lang="en-US" altLang="zh-CN" dirty="0" smtClean="0"/>
              <a:t>…</a:t>
            </a:r>
          </a:p>
          <a:p>
            <a:pPr lvl="1"/>
            <a:r>
              <a:rPr lang="en-US" altLang="zh-CN" dirty="0"/>
              <a:t>p</a:t>
            </a:r>
            <a:r>
              <a:rPr lang="en-US" altLang="zh-CN" dirty="0" smtClean="0"/>
              <a:t>_{T1</a:t>
            </a:r>
            <a:r>
              <a:rPr lang="en-US" altLang="zh-CN" dirty="0"/>
              <a:t>}, p</a:t>
            </a:r>
            <a:r>
              <a:rPr lang="en-US" altLang="zh-CN" dirty="0" smtClean="0"/>
              <a:t>_{T2</a:t>
            </a:r>
            <a:r>
              <a:rPr lang="en-US" altLang="zh-CN" dirty="0"/>
              <a:t>}, …, p</a:t>
            </a:r>
            <a:r>
              <a:rPr lang="en-US" altLang="zh-CN" dirty="0" smtClean="0"/>
              <a:t>_{</a:t>
            </a:r>
            <a:r>
              <a:rPr lang="en-US" altLang="zh-CN" dirty="0" err="1" smtClean="0"/>
              <a:t>Tn</a:t>
            </a:r>
            <a:r>
              <a:rPr lang="en-US" altLang="zh-CN" dirty="0" smtClean="0"/>
              <a:t>}, </a:t>
            </a:r>
            <a:r>
              <a:rPr lang="en-US" altLang="zh-CN" dirty="0"/>
              <a:t>v</a:t>
            </a:r>
            <a:r>
              <a:rPr lang="en-US" altLang="zh-CN" dirty="0" smtClean="0"/>
              <a:t>_{T1</a:t>
            </a:r>
            <a:r>
              <a:rPr lang="en-US" altLang="zh-CN" dirty="0"/>
              <a:t>}, v</a:t>
            </a:r>
            <a:r>
              <a:rPr lang="en-US" altLang="zh-CN" dirty="0" smtClean="0"/>
              <a:t>_{T2</a:t>
            </a:r>
            <a:r>
              <a:rPr lang="en-US" altLang="zh-CN" dirty="0"/>
              <a:t>}, …, v</a:t>
            </a:r>
            <a:r>
              <a:rPr lang="en-US" altLang="zh-CN" dirty="0" smtClean="0"/>
              <a:t>_{</a:t>
            </a:r>
            <a:r>
              <a:rPr lang="en-US" altLang="zh-CN" dirty="0" err="1" smtClean="0"/>
              <a:t>Tn</a:t>
            </a:r>
            <a:r>
              <a:rPr lang="en-US" altLang="zh-CN" dirty="0" smtClean="0"/>
              <a:t>}</a:t>
            </a:r>
          </a:p>
          <a:p>
            <a:r>
              <a:rPr lang="en-US" altLang="zh-CN" dirty="0" err="1" smtClean="0"/>
              <a:t>Yarin</a:t>
            </a:r>
            <a:r>
              <a:rPr lang="en-US" altLang="zh-CN" dirty="0" smtClean="0"/>
              <a:t> </a:t>
            </a:r>
            <a:r>
              <a:rPr lang="zh-CN" altLang="en-US" dirty="0" smtClean="0"/>
              <a:t>体系中：</a:t>
            </a:r>
            <a:r>
              <a:rPr lang="en-US" altLang="zh-CN" dirty="0" smtClean="0"/>
              <a:t>du</a:t>
            </a:r>
            <a:r>
              <a:rPr lang="zh-CN" altLang="en-US" dirty="0" smtClean="0"/>
              <a:t>为每类概率不同前传上的平均，这些平均的</a:t>
            </a:r>
            <a:r>
              <a:rPr lang="en-US" altLang="zh-CN" dirty="0" smtClean="0"/>
              <a:t>entropy</a:t>
            </a:r>
            <a:r>
              <a:rPr lang="zh-CN" altLang="en-US" dirty="0" smtClean="0"/>
              <a:t>，</a:t>
            </a:r>
            <a:r>
              <a:rPr lang="en-US" altLang="zh-CN" dirty="0" smtClean="0"/>
              <a:t>mu</a:t>
            </a:r>
            <a:r>
              <a:rPr lang="zh-CN" altLang="en-US" dirty="0" smtClean="0"/>
              <a:t>为每类这些</a:t>
            </a:r>
            <a:r>
              <a:rPr lang="en-US" altLang="zh-CN" dirty="0" smtClean="0"/>
              <a:t>p</a:t>
            </a:r>
            <a:r>
              <a:rPr lang="zh-CN" altLang="en-US" dirty="0" smtClean="0"/>
              <a:t>的实际方差，类之间求方差的平均</a:t>
            </a:r>
            <a:endParaRPr lang="en-US" altLang="zh-CN" dirty="0" smtClean="0"/>
          </a:p>
          <a:p>
            <a:r>
              <a:rPr lang="en-US" altLang="zh-CN" dirty="0" smtClean="0"/>
              <a:t>Deep Bayesian Self Learning</a:t>
            </a:r>
            <a:r>
              <a:rPr lang="zh-CN" altLang="en-US" dirty="0" smtClean="0"/>
              <a:t>：</a:t>
            </a:r>
            <a:r>
              <a:rPr lang="en-US" altLang="zh-CN" dirty="0" smtClean="0"/>
              <a:t>du</a:t>
            </a:r>
            <a:r>
              <a:rPr lang="zh-CN" altLang="en-US" dirty="0" smtClean="0"/>
              <a:t>为</a:t>
            </a:r>
            <a:r>
              <a:rPr lang="en-US" altLang="zh-CN" dirty="0" smtClean="0"/>
              <a:t>v</a:t>
            </a:r>
            <a:r>
              <a:rPr lang="zh-CN" altLang="en-US" dirty="0" smtClean="0"/>
              <a:t>的平均，</a:t>
            </a:r>
            <a:r>
              <a:rPr lang="en-US" altLang="zh-CN" dirty="0" smtClean="0"/>
              <a:t>mu</a:t>
            </a:r>
            <a:r>
              <a:rPr lang="zh-CN" altLang="en-US" dirty="0" smtClean="0"/>
              <a:t>为</a:t>
            </a:r>
            <a:r>
              <a:rPr lang="en-US" altLang="zh-CN" dirty="0" err="1" smtClean="0"/>
              <a:t>Yarin</a:t>
            </a:r>
            <a:r>
              <a:rPr lang="zh-CN" altLang="en-US" dirty="0" smtClean="0"/>
              <a:t>中的</a:t>
            </a:r>
            <a:r>
              <a:rPr lang="en-US" altLang="zh-CN" dirty="0" smtClean="0"/>
              <a:t>du</a:t>
            </a:r>
            <a:endParaRPr lang="en-US" altLang="zh-CN" dirty="0"/>
          </a:p>
          <a:p>
            <a:pPr lvl="1"/>
            <a:endParaRPr lang="zh-CN" altLang="en-US" dirty="0"/>
          </a:p>
        </p:txBody>
      </p:sp>
    </p:spTree>
    <p:extLst>
      <p:ext uri="{BB962C8B-B14F-4D97-AF65-F5344CB8AC3E}">
        <p14:creationId xmlns:p14="http://schemas.microsoft.com/office/powerpoint/2010/main" val="119710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不确定性量化方法举例</a:t>
            </a:r>
            <a:endParaRPr lang="zh-CN" altLang="en-US" dirty="0"/>
          </a:p>
        </p:txBody>
      </p:sp>
      <p:sp>
        <p:nvSpPr>
          <p:cNvPr id="3" name="文本占位符 2"/>
          <p:cNvSpPr>
            <a:spLocks noGrp="1"/>
          </p:cNvSpPr>
          <p:nvPr>
            <p:ph type="body" idx="1"/>
          </p:nvPr>
        </p:nvSpPr>
        <p:spPr/>
        <p:txBody>
          <a:bodyPr/>
          <a:lstStyle/>
          <a:p>
            <a:r>
              <a:rPr lang="en-US" altLang="zh-CN" dirty="0" smtClean="0"/>
              <a:t>Data uncertainty and model uncertainty</a:t>
            </a:r>
            <a:r>
              <a:rPr lang="zh-CN" altLang="en-US" dirty="0" smtClean="0"/>
              <a:t>各自的方法</a:t>
            </a:r>
            <a:endParaRPr lang="en-US" altLang="zh-CN" dirty="0" smtClean="0"/>
          </a:p>
          <a:p>
            <a:r>
              <a:rPr lang="zh-CN" altLang="en-US" dirty="0" smtClean="0"/>
              <a:t>两种不确定性的结合（我全都要</a:t>
            </a:r>
            <a:endParaRPr lang="zh-CN" altLang="en-US" dirty="0"/>
          </a:p>
        </p:txBody>
      </p:sp>
    </p:spTree>
    <p:extLst>
      <p:ext uri="{BB962C8B-B14F-4D97-AF65-F5344CB8AC3E}">
        <p14:creationId xmlns:p14="http://schemas.microsoft.com/office/powerpoint/2010/main" val="208964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smtClean="0"/>
              <a:t>【</a:t>
            </a:r>
            <a:r>
              <a:rPr lang="zh-CN" altLang="en-US" sz="4000" dirty="0" smtClean="0"/>
              <a:t>文章内容</a:t>
            </a:r>
            <a:r>
              <a:rPr lang="en-US" altLang="zh-CN" sz="4000" dirty="0" smtClean="0"/>
              <a:t>】MC Dropout</a:t>
            </a:r>
            <a:r>
              <a:rPr lang="zh-CN" altLang="en-US" sz="4000" dirty="0" smtClean="0"/>
              <a:t>简介</a:t>
            </a:r>
            <a:r>
              <a:rPr lang="en-US" altLang="zh-CN" sz="4000" dirty="0" smtClean="0"/>
              <a:t>(model uncertainty</a:t>
            </a:r>
            <a:r>
              <a:rPr lang="en-US" altLang="zh-CN" sz="4000" dirty="0"/>
              <a:t>)</a:t>
            </a:r>
            <a:r>
              <a:rPr lang="en-US" altLang="zh-CN" dirty="0" smtClean="0"/>
              <a:t/>
            </a:r>
            <a:br>
              <a:rPr lang="en-US" altLang="zh-CN" dirty="0" smtClean="0"/>
            </a:br>
            <a:r>
              <a:rPr lang="en-US" altLang="zh-CN" dirty="0" smtClean="0"/>
              <a:t>		</a:t>
            </a:r>
            <a:r>
              <a:rPr lang="en-US" altLang="zh-CN" sz="2400" i="1" dirty="0" smtClean="0"/>
              <a:t>Ref: </a:t>
            </a:r>
            <a:r>
              <a:rPr lang="en-US" altLang="zh-CN" sz="2400" i="1" dirty="0" smtClean="0">
                <a:hlinkClick r:id="rId2"/>
              </a:rPr>
              <a:t>http</a:t>
            </a:r>
            <a:r>
              <a:rPr lang="en-US" altLang="zh-CN" sz="2400" i="1" dirty="0">
                <a:hlinkClick r:id="rId2"/>
              </a:rPr>
              <a:t>://mlg.eng.cam.ac.uk/yarin/blog_3d801aa532c1ce.html</a:t>
            </a:r>
            <a:endParaRPr lang="zh-CN" altLang="en-US" i="1" dirty="0"/>
          </a:p>
        </p:txBody>
      </p:sp>
      <p:sp>
        <p:nvSpPr>
          <p:cNvPr id="3" name="内容占位符 2"/>
          <p:cNvSpPr>
            <a:spLocks noGrp="1"/>
          </p:cNvSpPr>
          <p:nvPr>
            <p:ph idx="1"/>
          </p:nvPr>
        </p:nvSpPr>
        <p:spPr/>
        <p:txBody>
          <a:bodyPr>
            <a:normAutofit fontScale="92500" lnSpcReduction="10000"/>
          </a:bodyPr>
          <a:lstStyle/>
          <a:p>
            <a:endParaRPr lang="en-US" altLang="zh-CN" dirty="0"/>
          </a:p>
          <a:p>
            <a:r>
              <a:rPr lang="en-US" altLang="zh-CN" dirty="0" smtClean="0"/>
              <a:t>Dropout </a:t>
            </a:r>
            <a:r>
              <a:rPr lang="en-US" altLang="zh-CN" dirty="0"/>
              <a:t>as a Bayesian Approximation: Representing Model Uncertainty in Deep </a:t>
            </a:r>
            <a:r>
              <a:rPr lang="en-US" altLang="zh-CN" dirty="0" smtClean="0"/>
              <a:t>Learning</a:t>
            </a:r>
          </a:p>
          <a:p>
            <a:r>
              <a:rPr lang="zh-CN" altLang="en-US" dirty="0" smtClean="0"/>
              <a:t>理论：参数为伯努利分布，等价于</a:t>
            </a:r>
            <a:r>
              <a:rPr lang="en-US" altLang="zh-CN" dirty="0" smtClean="0"/>
              <a:t>deep Gaussian process</a:t>
            </a:r>
            <a:r>
              <a:rPr lang="zh-CN" altLang="en-US" dirty="0" smtClean="0"/>
              <a:t>，不同的</a:t>
            </a:r>
            <a:r>
              <a:rPr lang="en-US" altLang="zh-CN" dirty="0" smtClean="0"/>
              <a:t>activate function</a:t>
            </a:r>
            <a:r>
              <a:rPr lang="zh-CN" altLang="en-US" dirty="0" smtClean="0"/>
              <a:t>相当于在</a:t>
            </a:r>
            <a:r>
              <a:rPr lang="en-US" altLang="zh-CN" dirty="0" smtClean="0"/>
              <a:t>GP</a:t>
            </a:r>
            <a:r>
              <a:rPr lang="zh-CN" altLang="en-US" dirty="0" smtClean="0"/>
              <a:t>中不同的协方差矩阵</a:t>
            </a:r>
            <a:endParaRPr lang="en-US" altLang="zh-CN" dirty="0" smtClean="0"/>
          </a:p>
          <a:p>
            <a:r>
              <a:rPr lang="zh-CN" altLang="en-US" dirty="0" smtClean="0"/>
              <a:t>使用方法：测试时依然</a:t>
            </a:r>
            <a:r>
              <a:rPr lang="en-US" altLang="zh-CN" dirty="0" smtClean="0"/>
              <a:t>dropout</a:t>
            </a:r>
            <a:r>
              <a:rPr lang="zh-CN" altLang="en-US" dirty="0" smtClean="0"/>
              <a:t>，测试多轮来计算</a:t>
            </a:r>
            <a:endParaRPr lang="en-US" altLang="zh-CN" dirty="0" smtClean="0"/>
          </a:p>
          <a:p>
            <a:pPr lvl="1"/>
            <a:r>
              <a:rPr lang="en-US" altLang="zh-CN" dirty="0" smtClean="0"/>
              <a:t>Dropout rate</a:t>
            </a:r>
            <a:r>
              <a:rPr lang="zh-CN" altLang="en-US" dirty="0" smtClean="0"/>
              <a:t>选取：实际中可以选表现最好的，但是确定下来测试的时候就不能再变了，不确定性在不同模型之间没有可比性，在同一个模型中对遇到的不同数据才有可比性</a:t>
            </a:r>
            <a:endParaRPr lang="en-US" altLang="zh-CN" dirty="0" smtClean="0"/>
          </a:p>
          <a:p>
            <a:r>
              <a:rPr lang="zh-CN" altLang="en-US" dirty="0" smtClean="0"/>
              <a:t>性能：采样几次花费的计算资源就是正常网络的几倍，但是是并行</a:t>
            </a:r>
            <a:endParaRPr lang="en-US" altLang="zh-CN" dirty="0" smtClean="0"/>
          </a:p>
          <a:p>
            <a:r>
              <a:rPr lang="zh-CN" altLang="en-US" dirty="0" smtClean="0"/>
              <a:t>优缺点：简单，不需要更改网络结构和网络</a:t>
            </a:r>
            <a:r>
              <a:rPr lang="en-US" altLang="zh-CN" dirty="0" smtClean="0"/>
              <a:t>loss</a:t>
            </a:r>
          </a:p>
        </p:txBody>
      </p:sp>
    </p:spTree>
    <p:extLst>
      <p:ext uri="{BB962C8B-B14F-4D97-AF65-F5344CB8AC3E}">
        <p14:creationId xmlns:p14="http://schemas.microsoft.com/office/powerpoint/2010/main" val="3023683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a:t>
            </a:r>
            <a:r>
              <a:rPr lang="zh-CN" altLang="en-US" sz="4000" dirty="0"/>
              <a:t>文章内容</a:t>
            </a:r>
            <a:r>
              <a:rPr lang="en-US" altLang="zh-CN" sz="4000" dirty="0" smtClean="0"/>
              <a:t>】Bayes BP</a:t>
            </a:r>
            <a:r>
              <a:rPr lang="zh-CN" altLang="en-US" sz="4000" dirty="0" smtClean="0"/>
              <a:t>简介</a:t>
            </a:r>
            <a:r>
              <a:rPr lang="en-US" altLang="zh-CN" sz="4000" dirty="0" smtClean="0"/>
              <a:t>(model uncertainty)</a:t>
            </a:r>
            <a:endParaRPr lang="zh-CN" altLang="en-US" sz="4000" dirty="0"/>
          </a:p>
        </p:txBody>
      </p:sp>
      <p:sp>
        <p:nvSpPr>
          <p:cNvPr id="3" name="内容占位符 2"/>
          <p:cNvSpPr>
            <a:spLocks noGrp="1"/>
          </p:cNvSpPr>
          <p:nvPr>
            <p:ph idx="1"/>
          </p:nvPr>
        </p:nvSpPr>
        <p:spPr/>
        <p:txBody>
          <a:bodyPr>
            <a:normAutofit/>
          </a:bodyPr>
          <a:lstStyle/>
          <a:p>
            <a:r>
              <a:rPr lang="en-US" altLang="zh-CN" dirty="0"/>
              <a:t>Weight Uncertainty in Neural </a:t>
            </a:r>
            <a:r>
              <a:rPr lang="en-US" altLang="zh-CN" dirty="0" smtClean="0"/>
              <a:t>Networks</a:t>
            </a:r>
          </a:p>
          <a:p>
            <a:r>
              <a:rPr lang="zh-CN" altLang="en-US" dirty="0" smtClean="0"/>
              <a:t>理论：假设参数服从高斯分布，直接将</a:t>
            </a:r>
            <a:r>
              <a:rPr lang="en-US" altLang="zh-CN" dirty="0" smtClean="0"/>
              <a:t>ELBO</a:t>
            </a:r>
            <a:r>
              <a:rPr lang="zh-CN" altLang="en-US" dirty="0" smtClean="0"/>
              <a:t>作为</a:t>
            </a:r>
            <a:r>
              <a:rPr lang="en-US" altLang="zh-CN" dirty="0" smtClean="0"/>
              <a:t>loss</a:t>
            </a:r>
            <a:r>
              <a:rPr lang="zh-CN" altLang="en-US" dirty="0" smtClean="0"/>
              <a:t>优化每个参数的方差与均值，每次计算</a:t>
            </a:r>
            <a:r>
              <a:rPr lang="en-US" altLang="zh-CN" dirty="0" smtClean="0"/>
              <a:t>ELBO</a:t>
            </a:r>
            <a:r>
              <a:rPr lang="zh-CN" altLang="en-US" dirty="0" smtClean="0"/>
              <a:t>也要对现有参数分布进行采样来计算期望</a:t>
            </a:r>
            <a:endParaRPr lang="en-US" altLang="zh-CN" dirty="0" smtClean="0"/>
          </a:p>
          <a:p>
            <a:r>
              <a:rPr lang="zh-CN" altLang="en-US" dirty="0" smtClean="0"/>
              <a:t>性能：参数直接乘</a:t>
            </a:r>
            <a:r>
              <a:rPr lang="en-US" altLang="zh-CN" dirty="0" smtClean="0"/>
              <a:t>2</a:t>
            </a:r>
            <a:r>
              <a:rPr lang="zh-CN" altLang="en-US" dirty="0" smtClean="0"/>
              <a:t>，与网络结构有关，几乎直接优化</a:t>
            </a:r>
            <a:r>
              <a:rPr lang="en-US" altLang="zh-CN" dirty="0" smtClean="0"/>
              <a:t>ELBO</a:t>
            </a:r>
            <a:r>
              <a:rPr lang="zh-CN" altLang="en-US" dirty="0" smtClean="0"/>
              <a:t>的方法都是这样，网络结构复杂参数众多的网络时间复杂度极高</a:t>
            </a:r>
            <a:endParaRPr lang="en-US" altLang="zh-CN" dirty="0" smtClean="0"/>
          </a:p>
          <a:p>
            <a:r>
              <a:rPr lang="zh-CN" altLang="en-US" dirty="0" smtClean="0"/>
              <a:t>优缺点</a:t>
            </a:r>
            <a:endParaRPr lang="en-US" altLang="zh-CN" dirty="0" smtClean="0"/>
          </a:p>
          <a:p>
            <a:pPr lvl="1"/>
            <a:r>
              <a:rPr lang="zh-CN" altLang="en-US" dirty="0" smtClean="0"/>
              <a:t>几乎不能自定义</a:t>
            </a:r>
            <a:r>
              <a:rPr lang="en-US" altLang="zh-CN" dirty="0" smtClean="0"/>
              <a:t>loss</a:t>
            </a:r>
            <a:r>
              <a:rPr lang="zh-CN" altLang="en-US" dirty="0" smtClean="0"/>
              <a:t>函数</a:t>
            </a:r>
            <a:endParaRPr lang="en-US" altLang="zh-CN" dirty="0" smtClean="0"/>
          </a:p>
          <a:p>
            <a:pPr lvl="1"/>
            <a:r>
              <a:rPr lang="zh-CN" altLang="en-US" dirty="0" smtClean="0"/>
              <a:t>运算量较一般神经网络大许多，只能在网络结构不复杂的时候用</a:t>
            </a:r>
            <a:endParaRPr lang="en-US" altLang="zh-CN" dirty="0" smtClean="0"/>
          </a:p>
          <a:p>
            <a:pPr lvl="1"/>
            <a:r>
              <a:rPr lang="zh-CN" altLang="en-US" dirty="0" smtClean="0"/>
              <a:t>理论很清晰</a:t>
            </a:r>
            <a:endParaRPr lang="zh-CN" altLang="en-US" dirty="0"/>
          </a:p>
        </p:txBody>
      </p:sp>
    </p:spTree>
    <p:extLst>
      <p:ext uri="{BB962C8B-B14F-4D97-AF65-F5344CB8AC3E}">
        <p14:creationId xmlns:p14="http://schemas.microsoft.com/office/powerpoint/2010/main" val="244469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文章内容</a:t>
            </a:r>
            <a:r>
              <a:rPr lang="en-US" altLang="zh-CN" dirty="0" smtClean="0"/>
              <a:t>】</a:t>
            </a:r>
            <a:r>
              <a:rPr lang="en-US" altLang="zh-CN" dirty="0" err="1" smtClean="0"/>
              <a:t>aleatoric</a:t>
            </a:r>
            <a:r>
              <a:rPr lang="en-US" altLang="zh-CN" dirty="0" smtClean="0"/>
              <a:t> uncertainty</a:t>
            </a:r>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What Uncertainties Do We Need in Bayesian Deep Learning for Computer Vision</a:t>
            </a:r>
            <a:r>
              <a:rPr lang="en-US" altLang="zh-CN" dirty="0" smtClean="0"/>
              <a:t>?</a:t>
            </a:r>
          </a:p>
          <a:p>
            <a:r>
              <a:rPr lang="zh-CN" altLang="en-US" dirty="0" smtClean="0"/>
              <a:t>定义为数据的不确定性，假设是不同的数据其标签的分布方差不同，</a:t>
            </a:r>
            <a:r>
              <a:rPr lang="en-US" altLang="zh-CN" dirty="0"/>
              <a:t> du(data </a:t>
            </a:r>
            <a:r>
              <a:rPr lang="en-US" altLang="zh-CN" dirty="0" smtClean="0"/>
              <a:t>uncertainty</a:t>
            </a:r>
            <a:r>
              <a:rPr lang="zh-CN" altLang="en-US" dirty="0" smtClean="0"/>
              <a:t>，与</a:t>
            </a:r>
            <a:r>
              <a:rPr lang="en-US" altLang="zh-CN" dirty="0" err="1" smtClean="0"/>
              <a:t>aleatoric</a:t>
            </a:r>
            <a:r>
              <a:rPr lang="en-US" altLang="zh-CN" dirty="0" smtClean="0"/>
              <a:t> uncertainty</a:t>
            </a:r>
            <a:r>
              <a:rPr lang="zh-CN" altLang="en-US" dirty="0" smtClean="0"/>
              <a:t>同义</a:t>
            </a:r>
            <a:r>
              <a:rPr lang="en-US" altLang="zh-CN" dirty="0" smtClean="0"/>
              <a:t>)</a:t>
            </a:r>
            <a:r>
              <a:rPr lang="zh-CN" altLang="en-US" dirty="0" smtClean="0"/>
              <a:t>就是这个方差</a:t>
            </a:r>
            <a:endParaRPr lang="en-US" altLang="zh-CN" dirty="0" smtClean="0"/>
          </a:p>
          <a:p>
            <a:r>
              <a:rPr lang="zh-CN" altLang="en-US" dirty="0" smtClean="0"/>
              <a:t>在</a:t>
            </a:r>
            <a:r>
              <a:rPr lang="en-US" altLang="zh-CN" dirty="0" smtClean="0"/>
              <a:t>regression</a:t>
            </a:r>
            <a:r>
              <a:rPr lang="zh-CN" altLang="en-US" dirty="0" smtClean="0"/>
              <a:t>中，同一个网络分两头，一个输出预测值，一个输出</a:t>
            </a:r>
            <a:r>
              <a:rPr lang="en-US" altLang="zh-CN" dirty="0" smtClean="0"/>
              <a:t>du</a:t>
            </a:r>
            <a:r>
              <a:rPr lang="zh-CN" altLang="en-US" dirty="0" smtClean="0"/>
              <a:t>（这部分是</a:t>
            </a:r>
            <a:r>
              <a:rPr lang="en-US" altLang="zh-CN" dirty="0" smtClean="0"/>
              <a:t>unsupervised</a:t>
            </a:r>
            <a:r>
              <a:rPr lang="zh-CN" altLang="en-US" dirty="0" smtClean="0"/>
              <a:t>），</a:t>
            </a:r>
            <a:r>
              <a:rPr lang="en-US" altLang="zh-CN" dirty="0" smtClean="0"/>
              <a:t>loss</a:t>
            </a:r>
            <a:r>
              <a:rPr lang="zh-CN" altLang="en-US" dirty="0" smtClean="0"/>
              <a:t>为：</a:t>
            </a:r>
            <a:endParaRPr lang="en-US" altLang="zh-CN" dirty="0" smtClean="0"/>
          </a:p>
          <a:p>
            <a:pPr marL="0" indent="0">
              <a:buNone/>
            </a:pPr>
            <a:r>
              <a:rPr lang="en-US" altLang="zh-CN" dirty="0"/>
              <a:t> </a:t>
            </a:r>
            <a:r>
              <a:rPr lang="en-US" altLang="zh-CN" dirty="0" smtClean="0"/>
              <a:t>  </a:t>
            </a:r>
            <a:r>
              <a:rPr lang="zh-CN" altLang="en-US" dirty="0" smtClean="0"/>
              <a:t>可以理解为</a:t>
            </a:r>
            <a:r>
              <a:rPr lang="en-US" altLang="zh-CN" dirty="0" smtClean="0"/>
              <a:t>loss attenuation</a:t>
            </a:r>
            <a:endParaRPr lang="en-US" altLang="zh-CN" dirty="0"/>
          </a:p>
          <a:p>
            <a:r>
              <a:rPr lang="zh-CN" altLang="en-US" dirty="0" smtClean="0"/>
              <a:t>在</a:t>
            </a:r>
            <a:r>
              <a:rPr lang="en-US" altLang="zh-CN" dirty="0" smtClean="0"/>
              <a:t>classification</a:t>
            </a:r>
            <a:r>
              <a:rPr lang="zh-CN" altLang="en-US" dirty="0" smtClean="0"/>
              <a:t>中，每一个</a:t>
            </a:r>
            <a:r>
              <a:rPr lang="en-US" altLang="zh-CN" dirty="0" smtClean="0"/>
              <a:t>logit</a:t>
            </a:r>
            <a:r>
              <a:rPr lang="zh-CN" altLang="en-US" dirty="0" smtClean="0"/>
              <a:t>（</a:t>
            </a:r>
            <a:r>
              <a:rPr lang="en-US" altLang="zh-CN" dirty="0" err="1" smtClean="0"/>
              <a:t>softmax</a:t>
            </a:r>
            <a:r>
              <a:rPr lang="zh-CN" altLang="en-US" dirty="0" smtClean="0"/>
              <a:t>前的网络输出）都是一个</a:t>
            </a:r>
            <a:r>
              <a:rPr lang="en-US" altLang="zh-CN" dirty="0" smtClean="0"/>
              <a:t>regression</a:t>
            </a:r>
            <a:r>
              <a:rPr lang="zh-CN" altLang="en-US" dirty="0" smtClean="0"/>
              <a:t>的，同样有两个头。</a:t>
            </a:r>
            <a:r>
              <a:rPr lang="en-US" altLang="zh-CN" dirty="0" smtClean="0"/>
              <a:t>Loss</a:t>
            </a:r>
            <a:r>
              <a:rPr lang="zh-CN" altLang="en-US" dirty="0" smtClean="0"/>
              <a:t>如下，依然可以解释为</a:t>
            </a:r>
            <a:r>
              <a:rPr lang="en-US" altLang="zh-CN" dirty="0" smtClean="0"/>
              <a:t>loss attenuation</a:t>
            </a:r>
          </a:p>
          <a:p>
            <a:r>
              <a:rPr lang="zh-CN" altLang="en-US" dirty="0" smtClean="0"/>
              <a:t>然而网络结构就要改，而且</a:t>
            </a:r>
            <a:r>
              <a:rPr lang="en-US" altLang="zh-CN" dirty="0" smtClean="0"/>
              <a:t>loss</a:t>
            </a:r>
            <a:r>
              <a:rPr lang="zh-CN" altLang="en-US" dirty="0" smtClean="0"/>
              <a:t>也被确定了</a:t>
            </a:r>
            <a:endParaRPr lang="en-US" altLang="zh-CN" dirty="0" smtClean="0"/>
          </a:p>
          <a:p>
            <a:endParaRPr lang="en-US" altLang="zh-CN" dirty="0" smtClean="0"/>
          </a:p>
          <a:p>
            <a:endParaRPr lang="en-US" altLang="zh-CN" dirty="0" smtClean="0"/>
          </a:p>
        </p:txBody>
      </p:sp>
      <p:pic>
        <p:nvPicPr>
          <p:cNvPr id="4" name="图片 3"/>
          <p:cNvPicPr>
            <a:picLocks noChangeAspect="1"/>
          </p:cNvPicPr>
          <p:nvPr/>
        </p:nvPicPr>
        <p:blipFill rotWithShape="1">
          <a:blip r:embed="rId2"/>
          <a:srcRect l="1618" t="4067" r="2031" b="6094"/>
          <a:stretch/>
        </p:blipFill>
        <p:spPr>
          <a:xfrm>
            <a:off x="6483927" y="3805383"/>
            <a:ext cx="4322619" cy="581891"/>
          </a:xfrm>
          <a:prstGeom prst="rect">
            <a:avLst/>
          </a:prstGeom>
        </p:spPr>
      </p:pic>
      <p:pic>
        <p:nvPicPr>
          <p:cNvPr id="5" name="图片 4"/>
          <p:cNvPicPr>
            <a:picLocks noChangeAspect="1"/>
          </p:cNvPicPr>
          <p:nvPr/>
        </p:nvPicPr>
        <p:blipFill rotWithShape="1">
          <a:blip r:embed="rId3"/>
          <a:srcRect r="5003"/>
          <a:stretch/>
        </p:blipFill>
        <p:spPr>
          <a:xfrm>
            <a:off x="7423433" y="5313367"/>
            <a:ext cx="4768567" cy="1000125"/>
          </a:xfrm>
          <a:prstGeom prst="rect">
            <a:avLst/>
          </a:prstGeom>
        </p:spPr>
      </p:pic>
    </p:spTree>
    <p:extLst>
      <p:ext uri="{BB962C8B-B14F-4D97-AF65-F5344CB8AC3E}">
        <p14:creationId xmlns:p14="http://schemas.microsoft.com/office/powerpoint/2010/main" val="379775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文章内容</a:t>
            </a:r>
            <a:r>
              <a:rPr lang="en-US" altLang="zh-CN" dirty="0" smtClean="0"/>
              <a:t>】</a:t>
            </a:r>
            <a:r>
              <a:rPr lang="zh-CN" altLang="en-US" dirty="0" smtClean="0"/>
              <a:t>两种互相独立吗？</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What Uncertainties Do We Need in Bayesian Deep Learning for Computer Vision</a:t>
            </a:r>
            <a:r>
              <a:rPr lang="en-US" altLang="zh-CN" dirty="0" smtClean="0"/>
              <a:t>?</a:t>
            </a:r>
          </a:p>
          <a:p>
            <a:pPr lvl="1"/>
            <a:r>
              <a:rPr lang="zh-CN" altLang="en-US" dirty="0" smtClean="0"/>
              <a:t>可以直接把两个相加（采样</a:t>
            </a:r>
            <a:r>
              <a:rPr lang="en-US" altLang="zh-CN" dirty="0" smtClean="0"/>
              <a:t>T</a:t>
            </a:r>
            <a:r>
              <a:rPr lang="zh-CN" altLang="en-US" dirty="0" smtClean="0"/>
              <a:t>次然后模型的取方差，数据的每次预测一个方差，取这个方差的均值）</a:t>
            </a:r>
            <a:endParaRPr lang="en-US" altLang="zh-CN" dirty="0" smtClean="0"/>
          </a:p>
          <a:p>
            <a:pPr lvl="1"/>
            <a:r>
              <a:rPr lang="zh-CN" altLang="en-US" dirty="0" smtClean="0"/>
              <a:t>但是还是因为</a:t>
            </a:r>
            <a:r>
              <a:rPr lang="en-US" altLang="zh-CN" dirty="0" smtClean="0"/>
              <a:t>mu</a:t>
            </a:r>
            <a:r>
              <a:rPr lang="zh-CN" altLang="en-US" dirty="0" smtClean="0"/>
              <a:t>的问题就导致网络结构要改，</a:t>
            </a:r>
            <a:r>
              <a:rPr lang="en-US" altLang="zh-CN" dirty="0" smtClean="0"/>
              <a:t>loss</a:t>
            </a:r>
            <a:r>
              <a:rPr lang="zh-CN" altLang="en-US" dirty="0" smtClean="0"/>
              <a:t>不能改的局面</a:t>
            </a:r>
            <a:endParaRPr lang="en-US" altLang="zh-CN" dirty="0" smtClean="0"/>
          </a:p>
          <a:p>
            <a:r>
              <a:rPr lang="en-US" altLang="zh-CN" dirty="0"/>
              <a:t>A General </a:t>
            </a:r>
            <a:r>
              <a:rPr lang="en-US" altLang="zh-CN" dirty="0" smtClean="0"/>
              <a:t>Framework for </a:t>
            </a:r>
            <a:r>
              <a:rPr lang="en-US" altLang="zh-CN" dirty="0"/>
              <a:t>Uncertainty Estimation in Deep </a:t>
            </a:r>
            <a:r>
              <a:rPr lang="en-US" altLang="zh-CN" dirty="0" smtClean="0"/>
              <a:t>Learning</a:t>
            </a:r>
          </a:p>
          <a:p>
            <a:pPr lvl="1"/>
            <a:r>
              <a:rPr lang="zh-CN" altLang="en-US" dirty="0" smtClean="0"/>
              <a:t>使用</a:t>
            </a:r>
            <a:r>
              <a:rPr lang="en-US" altLang="zh-CN" dirty="0" smtClean="0"/>
              <a:t>ADF</a:t>
            </a:r>
            <a:r>
              <a:rPr lang="zh-CN" altLang="en-US" dirty="0" smtClean="0"/>
              <a:t>（</a:t>
            </a:r>
            <a:r>
              <a:rPr lang="en-US" altLang="zh-CN" dirty="0" smtClean="0"/>
              <a:t>Assumed Density Filtering</a:t>
            </a:r>
            <a:r>
              <a:rPr lang="zh-CN" altLang="en-US" dirty="0" smtClean="0"/>
              <a:t>）方法来在不用重新训练的情况下将</a:t>
            </a:r>
            <a:r>
              <a:rPr lang="en-US" altLang="zh-CN" dirty="0" smtClean="0"/>
              <a:t>network</a:t>
            </a:r>
            <a:r>
              <a:rPr lang="zh-CN" altLang="en-US" dirty="0" smtClean="0"/>
              <a:t>改成能够输出</a:t>
            </a:r>
            <a:r>
              <a:rPr lang="en-US" altLang="zh-CN" dirty="0" smtClean="0"/>
              <a:t>data uncertainty</a:t>
            </a:r>
          </a:p>
          <a:p>
            <a:pPr lvl="1"/>
            <a:r>
              <a:rPr lang="zh-CN" altLang="en-US" dirty="0" smtClean="0"/>
              <a:t>使用提出的方法计算出的</a:t>
            </a:r>
            <a:r>
              <a:rPr lang="en-US" altLang="zh-CN" dirty="0" smtClean="0"/>
              <a:t>dropout rate</a:t>
            </a:r>
            <a:r>
              <a:rPr lang="zh-CN" altLang="en-US" dirty="0" smtClean="0"/>
              <a:t>（从而避免了有些网络没有</a:t>
            </a:r>
            <a:r>
              <a:rPr lang="en-US" altLang="zh-CN" dirty="0" smtClean="0"/>
              <a:t>dropout</a:t>
            </a:r>
            <a:r>
              <a:rPr lang="zh-CN" altLang="en-US" dirty="0" smtClean="0"/>
              <a:t>的困难）来进行</a:t>
            </a:r>
            <a:r>
              <a:rPr lang="en-US" altLang="zh-CN" dirty="0" smtClean="0"/>
              <a:t>MC Dropout</a:t>
            </a:r>
            <a:r>
              <a:rPr lang="zh-CN" altLang="en-US" dirty="0" smtClean="0"/>
              <a:t>得到</a:t>
            </a:r>
            <a:r>
              <a:rPr lang="en-US" altLang="zh-CN" dirty="0" smtClean="0"/>
              <a:t>model uncertainty</a:t>
            </a:r>
            <a:r>
              <a:rPr lang="zh-CN" altLang="en-US" dirty="0" smtClean="0"/>
              <a:t>，这个</a:t>
            </a:r>
            <a:r>
              <a:rPr lang="en-US" altLang="zh-CN" dirty="0" smtClean="0"/>
              <a:t>mu</a:t>
            </a:r>
            <a:r>
              <a:rPr lang="zh-CN" altLang="en-US" dirty="0" smtClean="0"/>
              <a:t>会与</a:t>
            </a:r>
            <a:r>
              <a:rPr lang="en-US" altLang="zh-CN" dirty="0" smtClean="0"/>
              <a:t>du</a:t>
            </a:r>
            <a:r>
              <a:rPr lang="zh-CN" altLang="en-US" dirty="0" smtClean="0"/>
              <a:t>相关（一个噪声很多的图片模型也会认为是没有足够的数据），因为是在</a:t>
            </a:r>
            <a:r>
              <a:rPr lang="en-US" altLang="zh-CN" dirty="0" smtClean="0"/>
              <a:t>ADF</a:t>
            </a:r>
            <a:r>
              <a:rPr lang="zh-CN" altLang="en-US" dirty="0" smtClean="0"/>
              <a:t>更改之后进行</a:t>
            </a:r>
            <a:r>
              <a:rPr lang="en-US" altLang="zh-CN" dirty="0" smtClean="0"/>
              <a:t>MC dropout</a:t>
            </a:r>
          </a:p>
        </p:txBody>
      </p:sp>
    </p:spTree>
    <p:extLst>
      <p:ext uri="{BB962C8B-B14F-4D97-AF65-F5344CB8AC3E}">
        <p14:creationId xmlns:p14="http://schemas.microsoft.com/office/powerpoint/2010/main" val="250899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不确定性量化的具体应用</a:t>
            </a:r>
            <a:endParaRPr lang="zh-CN" altLang="en-US" dirty="0"/>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88900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应用</a:t>
            </a:r>
            <a:r>
              <a:rPr lang="en-US" altLang="zh-CN" dirty="0" smtClean="0"/>
              <a:t>】</a:t>
            </a:r>
            <a:r>
              <a:rPr lang="zh-CN" altLang="en-US" dirty="0"/>
              <a:t>数据噪声</a:t>
            </a:r>
            <a:r>
              <a:rPr lang="zh-CN" altLang="en-US" dirty="0" smtClean="0"/>
              <a:t>，弱监督学习</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应对噪声的办法：</a:t>
            </a:r>
            <a:endParaRPr lang="en-US" altLang="zh-CN" dirty="0" smtClean="0"/>
          </a:p>
          <a:p>
            <a:pPr lvl="1"/>
            <a:r>
              <a:rPr lang="zh-CN" altLang="en-US" dirty="0" smtClean="0"/>
              <a:t>本身</a:t>
            </a:r>
            <a:r>
              <a:rPr lang="en-US" altLang="zh-CN" dirty="0"/>
              <a:t>robust</a:t>
            </a:r>
            <a:r>
              <a:rPr lang="zh-CN" altLang="en-US" dirty="0"/>
              <a:t>的算法与</a:t>
            </a:r>
            <a:r>
              <a:rPr lang="en-US" altLang="zh-CN" dirty="0"/>
              <a:t>technique</a:t>
            </a:r>
            <a:r>
              <a:rPr lang="zh-CN" altLang="en-US" dirty="0"/>
              <a:t>正则化等</a:t>
            </a:r>
            <a:endParaRPr lang="en-US" altLang="zh-CN" dirty="0"/>
          </a:p>
          <a:p>
            <a:pPr lvl="1"/>
            <a:r>
              <a:rPr lang="en-US" altLang="zh-CN" dirty="0"/>
              <a:t>Filtering approaches</a:t>
            </a:r>
            <a:r>
              <a:rPr lang="zh-CN" altLang="en-US" dirty="0"/>
              <a:t>：训练之前揪</a:t>
            </a:r>
            <a:r>
              <a:rPr lang="zh-CN" altLang="en-US" dirty="0" smtClean="0"/>
              <a:t>出来</a:t>
            </a:r>
            <a:endParaRPr lang="en-US" altLang="zh-CN" dirty="0" smtClean="0"/>
          </a:p>
          <a:p>
            <a:pPr lvl="1"/>
            <a:r>
              <a:rPr lang="zh-CN" altLang="en-US" dirty="0" smtClean="0"/>
              <a:t>训练过程中重新分发</a:t>
            </a:r>
            <a:r>
              <a:rPr lang="en-US" altLang="zh-CN" dirty="0" smtClean="0"/>
              <a:t>label</a:t>
            </a:r>
          </a:p>
          <a:p>
            <a:pPr lvl="2"/>
            <a:r>
              <a:rPr lang="en-US" altLang="zh-CN" dirty="0"/>
              <a:t>Uncertainty Based Detection and Relabeling of Noisy Image </a:t>
            </a:r>
            <a:r>
              <a:rPr lang="en-US" altLang="zh-CN" dirty="0" smtClean="0"/>
              <a:t>Labels</a:t>
            </a:r>
            <a:r>
              <a:rPr lang="zh-CN" altLang="en-US" dirty="0" smtClean="0"/>
              <a:t>（</a:t>
            </a:r>
            <a:r>
              <a:rPr lang="en-US" altLang="zh-CN" dirty="0" smtClean="0"/>
              <a:t>2019</a:t>
            </a:r>
            <a:r>
              <a:rPr lang="zh-CN" altLang="en-US" dirty="0" smtClean="0"/>
              <a:t>）</a:t>
            </a:r>
            <a:endParaRPr lang="en-US" altLang="zh-CN" dirty="0"/>
          </a:p>
          <a:p>
            <a:pPr lvl="1"/>
            <a:r>
              <a:rPr lang="zh-CN" altLang="en-US" dirty="0" smtClean="0"/>
              <a:t>建模噪声与其形成过程</a:t>
            </a:r>
            <a:endParaRPr lang="en-US" altLang="zh-CN" dirty="0" smtClean="0"/>
          </a:p>
          <a:p>
            <a:pPr lvl="2"/>
            <a:r>
              <a:rPr lang="en-US" altLang="zh-CN" dirty="0" smtClean="0"/>
              <a:t>Confident </a:t>
            </a:r>
            <a:r>
              <a:rPr lang="en-US" altLang="zh-CN" dirty="0"/>
              <a:t>Learning: Estimating Uncertainty in Dataset </a:t>
            </a:r>
            <a:r>
              <a:rPr lang="en-US" altLang="zh-CN" dirty="0" smtClean="0"/>
              <a:t>Labels</a:t>
            </a:r>
            <a:r>
              <a:rPr lang="zh-CN" altLang="en-US" dirty="0" smtClean="0"/>
              <a:t>（</a:t>
            </a:r>
            <a:r>
              <a:rPr lang="en-US" altLang="zh-CN" dirty="0" smtClean="0"/>
              <a:t>2019</a:t>
            </a:r>
            <a:r>
              <a:rPr lang="zh-CN" altLang="en-US" dirty="0" smtClean="0"/>
              <a:t>）</a:t>
            </a:r>
            <a:endParaRPr lang="en-US" altLang="zh-CN" dirty="0" smtClean="0"/>
          </a:p>
          <a:p>
            <a:pPr lvl="2"/>
            <a:r>
              <a:rPr lang="en-US" altLang="zh-CN" dirty="0"/>
              <a:t>Deep density networks and uncertainty in recommender systems</a:t>
            </a:r>
            <a:r>
              <a:rPr lang="zh-CN" altLang="en-US" dirty="0"/>
              <a:t>： </a:t>
            </a:r>
            <a:r>
              <a:rPr lang="en-US" altLang="zh-CN" dirty="0"/>
              <a:t>measurement </a:t>
            </a:r>
            <a:r>
              <a:rPr lang="en-US" altLang="zh-CN" dirty="0" smtClean="0"/>
              <a:t>uncertainty</a:t>
            </a:r>
            <a:r>
              <a:rPr lang="zh-CN" altLang="en-US" dirty="0" smtClean="0"/>
              <a:t>（</a:t>
            </a:r>
            <a:r>
              <a:rPr lang="en-US" altLang="zh-CN" dirty="0" smtClean="0"/>
              <a:t>2017</a:t>
            </a:r>
            <a:r>
              <a:rPr lang="zh-CN" altLang="en-US" dirty="0" smtClean="0"/>
              <a:t>）</a:t>
            </a:r>
            <a:endParaRPr lang="en-US" altLang="zh-CN" dirty="0"/>
          </a:p>
          <a:p>
            <a:pPr lvl="1"/>
            <a:r>
              <a:rPr lang="zh-CN" altLang="en-US" dirty="0" smtClean="0"/>
              <a:t>依据某种判断（不确定性等）为样本分配权重之后参与参数的更新</a:t>
            </a:r>
            <a:endParaRPr lang="en-US" altLang="zh-CN" dirty="0" smtClean="0"/>
          </a:p>
          <a:p>
            <a:pPr lvl="2"/>
            <a:r>
              <a:rPr lang="en-US" altLang="zh-CN" dirty="0" smtClean="0"/>
              <a:t>Weakly </a:t>
            </a:r>
            <a:r>
              <a:rPr lang="en-US" altLang="zh-CN" dirty="0"/>
              <a:t>Supervised Learning Meets Ride-Sharing User Experience </a:t>
            </a:r>
            <a:r>
              <a:rPr lang="en-US" altLang="zh-CN" dirty="0" smtClean="0"/>
              <a:t>Enhancement</a:t>
            </a:r>
            <a:r>
              <a:rPr lang="zh-CN" altLang="en-US" dirty="0" smtClean="0"/>
              <a:t>（</a:t>
            </a:r>
            <a:r>
              <a:rPr lang="en-US" altLang="zh-CN" dirty="0" smtClean="0"/>
              <a:t>2020</a:t>
            </a:r>
            <a:r>
              <a:rPr lang="zh-CN" altLang="en-US" dirty="0" smtClean="0"/>
              <a:t>）</a:t>
            </a:r>
            <a:endParaRPr lang="en-US" altLang="zh-CN" dirty="0" smtClean="0"/>
          </a:p>
          <a:p>
            <a:pPr lvl="2"/>
            <a:r>
              <a:rPr lang="en-US" altLang="zh-CN" dirty="0"/>
              <a:t>Unsupervised Data Uncertainty Learning in Visual Retrieval Systems</a:t>
            </a:r>
            <a:r>
              <a:rPr lang="zh-CN" altLang="en-US" dirty="0"/>
              <a:t>（</a:t>
            </a:r>
            <a:r>
              <a:rPr lang="en-US" altLang="zh-CN" dirty="0"/>
              <a:t>2019</a:t>
            </a:r>
            <a:r>
              <a:rPr lang="zh-CN" altLang="en-US" dirty="0" smtClean="0"/>
              <a:t>）</a:t>
            </a:r>
            <a:endParaRPr lang="en-US" altLang="zh-CN" dirty="0" smtClean="0"/>
          </a:p>
          <a:p>
            <a:pPr lvl="2"/>
            <a:r>
              <a:rPr lang="en-US" altLang="zh-CN" dirty="0"/>
              <a:t>Deep Bayesian Self </a:t>
            </a:r>
            <a:r>
              <a:rPr lang="en-US" altLang="zh-CN" dirty="0" smtClean="0"/>
              <a:t>Training</a:t>
            </a:r>
            <a:r>
              <a:rPr lang="zh-CN" altLang="en-US" dirty="0" smtClean="0"/>
              <a:t>（</a:t>
            </a:r>
            <a:r>
              <a:rPr lang="en-US" altLang="zh-CN" dirty="0" smtClean="0"/>
              <a:t>2018</a:t>
            </a:r>
            <a:r>
              <a:rPr lang="zh-CN" altLang="en-US" dirty="0" smtClean="0"/>
              <a:t>）</a:t>
            </a:r>
            <a:endParaRPr lang="en-US" altLang="zh-CN" dirty="0" smtClean="0"/>
          </a:p>
          <a:p>
            <a:pPr lvl="1"/>
            <a:r>
              <a:rPr lang="zh-CN" altLang="en-US" dirty="0" smtClean="0"/>
              <a:t>数据增强</a:t>
            </a:r>
            <a:endParaRPr lang="en-US" altLang="zh-CN" dirty="0" smtClean="0"/>
          </a:p>
          <a:p>
            <a:pPr lvl="2"/>
            <a:r>
              <a:rPr lang="en-US" altLang="zh-CN" dirty="0"/>
              <a:t>On </a:t>
            </a:r>
            <a:r>
              <a:rPr lang="en-US" altLang="zh-CN" dirty="0" err="1"/>
              <a:t>Mixup</a:t>
            </a:r>
            <a:r>
              <a:rPr lang="en-US" altLang="zh-CN" dirty="0"/>
              <a:t> Training: Improved Calibration and Predictive Uncertainty for Deep Neural </a:t>
            </a:r>
            <a:r>
              <a:rPr lang="en-US" altLang="zh-CN" dirty="0" smtClean="0"/>
              <a:t>Networks</a:t>
            </a:r>
            <a:r>
              <a:rPr lang="zh-CN" altLang="en-US" dirty="0" smtClean="0"/>
              <a:t>（</a:t>
            </a:r>
            <a:r>
              <a:rPr lang="en-US" altLang="zh-CN" dirty="0" smtClean="0"/>
              <a:t>2019</a:t>
            </a:r>
            <a:r>
              <a:rPr lang="zh-CN" altLang="en-US" dirty="0" smtClean="0"/>
              <a:t>）</a:t>
            </a:r>
            <a:endParaRPr lang="en-US" altLang="zh-CN" dirty="0"/>
          </a:p>
          <a:p>
            <a:pPr lvl="2"/>
            <a:endParaRPr lang="en-US" altLang="zh-CN" dirty="0"/>
          </a:p>
          <a:p>
            <a:pPr lvl="1"/>
            <a:endParaRPr lang="en-US" altLang="zh-CN" dirty="0" smtClean="0"/>
          </a:p>
        </p:txBody>
      </p:sp>
      <p:sp>
        <p:nvSpPr>
          <p:cNvPr id="4" name="文本框 3"/>
          <p:cNvSpPr txBox="1"/>
          <p:nvPr/>
        </p:nvSpPr>
        <p:spPr>
          <a:xfrm>
            <a:off x="10755795" y="2852530"/>
            <a:ext cx="1196009" cy="1754326"/>
          </a:xfrm>
          <a:prstGeom prst="rect">
            <a:avLst/>
          </a:prstGeom>
          <a:noFill/>
        </p:spPr>
        <p:txBody>
          <a:bodyPr wrap="square" rtlCol="0">
            <a:spAutoFit/>
          </a:bodyPr>
          <a:lstStyle/>
          <a:p>
            <a:r>
              <a:rPr lang="zh-CN" altLang="en-US" dirty="0" smtClean="0"/>
              <a:t>其实第四与第五往往是共同进行，不同文献侧重点不同</a:t>
            </a:r>
            <a:endParaRPr lang="zh-CN" altLang="en-US" dirty="0"/>
          </a:p>
        </p:txBody>
      </p:sp>
      <p:sp>
        <p:nvSpPr>
          <p:cNvPr id="5" name="文本框 4"/>
          <p:cNvSpPr txBox="1"/>
          <p:nvPr/>
        </p:nvSpPr>
        <p:spPr>
          <a:xfrm>
            <a:off x="10853530" y="4810539"/>
            <a:ext cx="2385392" cy="1477328"/>
          </a:xfrm>
          <a:prstGeom prst="rect">
            <a:avLst/>
          </a:prstGeom>
          <a:noFill/>
        </p:spPr>
        <p:txBody>
          <a:bodyPr wrap="square" rtlCol="0">
            <a:spAutoFit/>
          </a:bodyPr>
          <a:lstStyle/>
          <a:p>
            <a:r>
              <a:rPr lang="en-US" altLang="zh-CN" dirty="0"/>
              <a:t>Learning with confident examples: Rank pruning for robust classification with noisy labels</a:t>
            </a:r>
            <a:endParaRPr lang="zh-CN" altLang="en-US" dirty="0"/>
          </a:p>
        </p:txBody>
      </p:sp>
    </p:spTree>
    <p:extLst>
      <p:ext uri="{BB962C8B-B14F-4D97-AF65-F5344CB8AC3E}">
        <p14:creationId xmlns:p14="http://schemas.microsoft.com/office/powerpoint/2010/main" val="42244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t>
            </a:r>
            <a:r>
              <a:rPr lang="zh-CN" altLang="en-US" dirty="0" smtClean="0"/>
              <a:t>应用</a:t>
            </a:r>
            <a:r>
              <a:rPr lang="en-US" altLang="zh-CN" dirty="0" smtClean="0"/>
              <a:t>】</a:t>
            </a:r>
            <a:r>
              <a:rPr lang="zh-CN" altLang="en-US" dirty="0" smtClean="0"/>
              <a:t>数据噪声，弱监督学习</a:t>
            </a:r>
            <a:endParaRPr lang="zh-CN" altLang="en-US" dirty="0"/>
          </a:p>
        </p:txBody>
      </p:sp>
      <p:sp>
        <p:nvSpPr>
          <p:cNvPr id="3" name="内容占位符 2"/>
          <p:cNvSpPr>
            <a:spLocks noGrp="1"/>
          </p:cNvSpPr>
          <p:nvPr>
            <p:ph idx="1"/>
          </p:nvPr>
        </p:nvSpPr>
        <p:spPr/>
        <p:txBody>
          <a:bodyPr>
            <a:normAutofit/>
          </a:bodyPr>
          <a:lstStyle/>
          <a:p>
            <a:r>
              <a:rPr lang="en-US" altLang="zh-CN" dirty="0" smtClean="0"/>
              <a:t>Deep </a:t>
            </a:r>
            <a:r>
              <a:rPr lang="en-US" altLang="zh-CN" dirty="0"/>
              <a:t>density networks and uncertainty in recommender </a:t>
            </a:r>
            <a:r>
              <a:rPr lang="en-US" altLang="zh-CN" dirty="0" smtClean="0"/>
              <a:t>systems</a:t>
            </a:r>
            <a:r>
              <a:rPr lang="zh-CN" altLang="en-US" dirty="0" smtClean="0"/>
              <a:t>： </a:t>
            </a:r>
            <a:r>
              <a:rPr lang="en-US" altLang="zh-CN" dirty="0" smtClean="0"/>
              <a:t>measurement uncertainty</a:t>
            </a:r>
          </a:p>
          <a:p>
            <a:pPr lvl="1"/>
            <a:r>
              <a:rPr lang="zh-CN" altLang="en-US" dirty="0" smtClean="0"/>
              <a:t>第三种</a:t>
            </a:r>
            <a:r>
              <a:rPr lang="en-US" altLang="zh-CN" dirty="0" smtClean="0"/>
              <a:t>uncertainty</a:t>
            </a:r>
            <a:r>
              <a:rPr lang="zh-CN" altLang="en-US" dirty="0" smtClean="0"/>
              <a:t>，我们对此可能有先验，比如数据都是取平均得来，测量次数多这个</a:t>
            </a:r>
            <a:r>
              <a:rPr lang="en-US" altLang="zh-CN" dirty="0" smtClean="0"/>
              <a:t>uncertainty</a:t>
            </a:r>
            <a:r>
              <a:rPr lang="zh-CN" altLang="en-US" dirty="0" smtClean="0"/>
              <a:t>就小。真实的</a:t>
            </a:r>
            <a:r>
              <a:rPr lang="en-US" altLang="zh-CN" dirty="0" smtClean="0"/>
              <a:t>data uncertainty</a:t>
            </a:r>
            <a:r>
              <a:rPr lang="zh-CN" altLang="en-US" dirty="0" smtClean="0"/>
              <a:t>应该不包括</a:t>
            </a:r>
            <a:r>
              <a:rPr lang="en-US" altLang="zh-CN" dirty="0" smtClean="0"/>
              <a:t>measurement uncertainty</a:t>
            </a:r>
            <a:r>
              <a:rPr lang="zh-CN" altLang="en-US" dirty="0" smtClean="0"/>
              <a:t>，因为真实的应该是测量无数次的平均。故单独建模</a:t>
            </a:r>
            <a:r>
              <a:rPr lang="en-US" altLang="zh-CN" dirty="0" smtClean="0"/>
              <a:t>mu</a:t>
            </a:r>
            <a:r>
              <a:rPr lang="zh-CN" altLang="en-US" dirty="0" smtClean="0"/>
              <a:t>有助于生成准确的</a:t>
            </a:r>
            <a:r>
              <a:rPr lang="en-US" altLang="zh-CN" dirty="0" smtClean="0"/>
              <a:t>du</a:t>
            </a:r>
            <a:r>
              <a:rPr lang="zh-CN" altLang="en-US" dirty="0" smtClean="0"/>
              <a:t>。实际应用中可以在</a:t>
            </a:r>
            <a:r>
              <a:rPr lang="en-US" altLang="zh-CN" dirty="0" smtClean="0"/>
              <a:t>loss</a:t>
            </a:r>
            <a:r>
              <a:rPr lang="zh-CN" altLang="en-US" dirty="0" smtClean="0"/>
              <a:t>里面有所体现，比如原来有</a:t>
            </a:r>
            <a:r>
              <a:rPr lang="en-US" altLang="zh-CN" dirty="0" smtClean="0"/>
              <a:t>du</a:t>
            </a:r>
            <a:r>
              <a:rPr lang="zh-CN" altLang="en-US" dirty="0" smtClean="0"/>
              <a:t>是预测两个，均值与方差，那么现在在方差上加上</a:t>
            </a:r>
            <a:r>
              <a:rPr lang="en-US" altLang="zh-CN" dirty="0" smtClean="0"/>
              <a:t>mu</a:t>
            </a:r>
            <a:r>
              <a:rPr lang="zh-CN" altLang="en-US" dirty="0" smtClean="0"/>
              <a:t>来计算</a:t>
            </a:r>
            <a:r>
              <a:rPr lang="en-US" altLang="zh-CN" dirty="0" smtClean="0"/>
              <a:t>loss</a:t>
            </a:r>
            <a:r>
              <a:rPr lang="zh-CN" altLang="en-US" dirty="0" smtClean="0"/>
              <a:t>，因为标签是在加上</a:t>
            </a:r>
            <a:r>
              <a:rPr lang="en-US" altLang="zh-CN" dirty="0" smtClean="0"/>
              <a:t>mu</a:t>
            </a:r>
            <a:r>
              <a:rPr lang="zh-CN" altLang="en-US" dirty="0" smtClean="0"/>
              <a:t>为方差的分布中采样得来的，而非仅包括</a:t>
            </a:r>
            <a:r>
              <a:rPr lang="en-US" altLang="zh-CN" dirty="0" smtClean="0"/>
              <a:t>data uncertainty</a:t>
            </a:r>
            <a:r>
              <a:rPr lang="zh-CN" altLang="en-US" dirty="0" smtClean="0"/>
              <a:t>的理想情况</a:t>
            </a:r>
            <a:endParaRPr lang="zh-CN" altLang="en-US" dirty="0"/>
          </a:p>
        </p:txBody>
      </p:sp>
    </p:spTree>
    <p:extLst>
      <p:ext uri="{BB962C8B-B14F-4D97-AF65-F5344CB8AC3E}">
        <p14:creationId xmlns:p14="http://schemas.microsoft.com/office/powerpoint/2010/main" val="1561001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应用</a:t>
            </a:r>
            <a:r>
              <a:rPr lang="en-US" altLang="zh-CN" dirty="0"/>
              <a:t>】</a:t>
            </a:r>
            <a:r>
              <a:rPr lang="zh-CN" altLang="en-US" dirty="0"/>
              <a:t>数据噪声，弱监督学习</a:t>
            </a:r>
          </a:p>
        </p:txBody>
      </p:sp>
      <p:sp>
        <p:nvSpPr>
          <p:cNvPr id="3" name="内容占位符 2"/>
          <p:cNvSpPr>
            <a:spLocks noGrp="1"/>
          </p:cNvSpPr>
          <p:nvPr>
            <p:ph idx="1"/>
          </p:nvPr>
        </p:nvSpPr>
        <p:spPr/>
        <p:txBody>
          <a:bodyPr/>
          <a:lstStyle/>
          <a:p>
            <a:r>
              <a:rPr lang="zh-CN" altLang="en-US" dirty="0"/>
              <a:t>数据本身真实分布就存在的噪声与人犯错误标错的噪声是否相同？</a:t>
            </a:r>
            <a:endParaRPr lang="en-US" altLang="zh-CN" dirty="0"/>
          </a:p>
          <a:p>
            <a:endParaRPr lang="zh-CN" altLang="en-US" dirty="0"/>
          </a:p>
        </p:txBody>
      </p:sp>
    </p:spTree>
    <p:extLst>
      <p:ext uri="{BB962C8B-B14F-4D97-AF65-F5344CB8AC3E}">
        <p14:creationId xmlns:p14="http://schemas.microsoft.com/office/powerpoint/2010/main" val="92658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不确定性量化综述</a:t>
            </a:r>
            <a:endParaRPr lang="zh-CN" altLang="en-US" dirty="0"/>
          </a:p>
        </p:txBody>
      </p:sp>
      <p:sp>
        <p:nvSpPr>
          <p:cNvPr id="3" name="文本占位符 2"/>
          <p:cNvSpPr>
            <a:spLocks noGrp="1"/>
          </p:cNvSpPr>
          <p:nvPr>
            <p:ph type="body" idx="1"/>
          </p:nvPr>
        </p:nvSpPr>
        <p:spPr/>
        <p:txBody>
          <a:bodyPr>
            <a:normAutofit fontScale="92500" lnSpcReduction="20000"/>
          </a:bodyPr>
          <a:lstStyle/>
          <a:p>
            <a:r>
              <a:rPr lang="zh-CN" altLang="en-US" dirty="0" smtClean="0"/>
              <a:t>不确定性主要由两部分组成：</a:t>
            </a:r>
            <a:endParaRPr lang="en-US" altLang="zh-CN" dirty="0" smtClean="0"/>
          </a:p>
          <a:p>
            <a:r>
              <a:rPr lang="zh-CN" altLang="en-US" dirty="0" smtClean="0"/>
              <a:t>数据不确定性（</a:t>
            </a:r>
            <a:r>
              <a:rPr lang="en-US" altLang="zh-CN" dirty="0" smtClean="0"/>
              <a:t>data uncertainty, du</a:t>
            </a:r>
            <a:r>
              <a:rPr lang="zh-CN" altLang="en-US" dirty="0" smtClean="0"/>
              <a:t>）</a:t>
            </a:r>
            <a:endParaRPr lang="en-US" altLang="zh-CN" dirty="0" smtClean="0"/>
          </a:p>
          <a:p>
            <a:r>
              <a:rPr lang="zh-CN" altLang="en-US" dirty="0" smtClean="0"/>
              <a:t>模型不确定性（</a:t>
            </a:r>
            <a:r>
              <a:rPr lang="en-US" altLang="zh-CN" dirty="0" smtClean="0"/>
              <a:t>model uncertainty, mu</a:t>
            </a:r>
            <a:r>
              <a:rPr lang="zh-CN" altLang="en-US" dirty="0" smtClean="0"/>
              <a:t>）</a:t>
            </a:r>
            <a:endParaRPr lang="en-US" altLang="zh-CN" dirty="0" smtClean="0"/>
          </a:p>
          <a:p>
            <a:r>
              <a:rPr lang="zh-CN" altLang="en-US" dirty="0" smtClean="0"/>
              <a:t>获取这两种不确定性的</a:t>
            </a:r>
            <a:r>
              <a:rPr lang="en-US" altLang="zh-CN" dirty="0" smtClean="0"/>
              <a:t>State-of-art</a:t>
            </a:r>
            <a:r>
              <a:rPr lang="zh-CN" altLang="en-US" dirty="0" smtClean="0"/>
              <a:t>方法为各种变分推断的近似方法</a:t>
            </a:r>
            <a:endParaRPr lang="zh-CN" altLang="en-US" dirty="0"/>
          </a:p>
        </p:txBody>
      </p:sp>
    </p:spTree>
    <p:extLst>
      <p:ext uri="{BB962C8B-B14F-4D97-AF65-F5344CB8AC3E}">
        <p14:creationId xmlns:p14="http://schemas.microsoft.com/office/powerpoint/2010/main" val="2212356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应用</a:t>
            </a:r>
            <a:r>
              <a:rPr lang="en-US" altLang="zh-CN" dirty="0" smtClean="0"/>
              <a:t>】</a:t>
            </a:r>
            <a:r>
              <a:rPr lang="zh-CN" altLang="en-US" dirty="0" smtClean="0"/>
              <a:t>不均衡数据</a:t>
            </a:r>
            <a:endParaRPr lang="zh-CN" altLang="en-US" dirty="0"/>
          </a:p>
        </p:txBody>
      </p:sp>
      <p:sp>
        <p:nvSpPr>
          <p:cNvPr id="3" name="内容占位符 2"/>
          <p:cNvSpPr>
            <a:spLocks noGrp="1"/>
          </p:cNvSpPr>
          <p:nvPr>
            <p:ph idx="1"/>
          </p:nvPr>
        </p:nvSpPr>
        <p:spPr/>
        <p:txBody>
          <a:bodyPr/>
          <a:lstStyle/>
          <a:p>
            <a:r>
              <a:rPr lang="en-US" altLang="zh-CN" dirty="0"/>
              <a:t>Striking the Right Balance with </a:t>
            </a:r>
            <a:r>
              <a:rPr lang="en-US" altLang="zh-CN" dirty="0" smtClean="0"/>
              <a:t>Uncertainty</a:t>
            </a:r>
            <a:r>
              <a:rPr lang="zh-CN" altLang="en-US" dirty="0" smtClean="0"/>
              <a:t>：</a:t>
            </a:r>
            <a:endParaRPr lang="en-US" altLang="zh-CN" dirty="0"/>
          </a:p>
          <a:p>
            <a:r>
              <a:rPr lang="zh-CN" altLang="en-US" dirty="0" smtClean="0"/>
              <a:t>用</a:t>
            </a:r>
            <a:r>
              <a:rPr lang="en-US" altLang="zh-CN" dirty="0" smtClean="0"/>
              <a:t>uncertainty</a:t>
            </a:r>
            <a:r>
              <a:rPr lang="zh-CN" altLang="en-US" dirty="0" smtClean="0"/>
              <a:t>解决数据</a:t>
            </a:r>
            <a:r>
              <a:rPr lang="en-US" altLang="zh-CN" dirty="0" smtClean="0"/>
              <a:t>imbalance</a:t>
            </a:r>
            <a:r>
              <a:rPr lang="zh-CN" altLang="en-US" dirty="0" smtClean="0"/>
              <a:t>问题：给不确定的类更多的空间，因为正常的</a:t>
            </a:r>
            <a:r>
              <a:rPr lang="en-US" altLang="zh-CN" dirty="0" err="1" smtClean="0"/>
              <a:t>softmax</a:t>
            </a:r>
            <a:r>
              <a:rPr lang="zh-CN" altLang="en-US" dirty="0" smtClean="0"/>
              <a:t>会因为</a:t>
            </a:r>
            <a:r>
              <a:rPr lang="en-US" altLang="zh-CN" dirty="0" smtClean="0"/>
              <a:t>empirical risk</a:t>
            </a:r>
            <a:r>
              <a:rPr lang="zh-CN" altLang="en-US" dirty="0" smtClean="0"/>
              <a:t>而产生向少类的偏差（原来是少类，被分成多类）</a:t>
            </a:r>
            <a:endParaRPr lang="en-US" altLang="zh-CN" dirty="0" smtClean="0"/>
          </a:p>
          <a:p>
            <a:r>
              <a:rPr lang="zh-CN" altLang="en-US" dirty="0" smtClean="0"/>
              <a:t>用</a:t>
            </a:r>
            <a:r>
              <a:rPr lang="en-US" altLang="zh-CN" dirty="0" smtClean="0"/>
              <a:t>MC dropout</a:t>
            </a:r>
            <a:r>
              <a:rPr lang="zh-CN" altLang="en-US" dirty="0" smtClean="0"/>
              <a:t>得到不确定性，根据模型不确定性的特点，越少的类</a:t>
            </a:r>
            <a:r>
              <a:rPr lang="en-US" altLang="zh-CN" dirty="0" smtClean="0"/>
              <a:t>mu</a:t>
            </a:r>
            <a:r>
              <a:rPr lang="zh-CN" altLang="en-US" dirty="0" smtClean="0"/>
              <a:t>越大，来改进</a:t>
            </a:r>
            <a:r>
              <a:rPr lang="en-US" altLang="zh-CN" dirty="0" err="1" smtClean="0"/>
              <a:t>softmax</a:t>
            </a:r>
            <a:r>
              <a:rPr lang="en-US" altLang="zh-CN" dirty="0" smtClean="0"/>
              <a:t> loss</a:t>
            </a:r>
            <a:r>
              <a:rPr lang="zh-CN" altLang="en-US" dirty="0" smtClean="0"/>
              <a:t>，使得在不确定，也就是少类的时候</a:t>
            </a:r>
            <a:r>
              <a:rPr lang="en-US" altLang="zh-CN" dirty="0" smtClean="0"/>
              <a:t>loss</a:t>
            </a:r>
            <a:r>
              <a:rPr lang="zh-CN" altLang="en-US" dirty="0" smtClean="0"/>
              <a:t>更大，把边界往大类那里推</a:t>
            </a:r>
            <a:endParaRPr lang="zh-CN" altLang="en-US" dirty="0"/>
          </a:p>
        </p:txBody>
      </p:sp>
    </p:spTree>
    <p:extLst>
      <p:ext uri="{BB962C8B-B14F-4D97-AF65-F5344CB8AC3E}">
        <p14:creationId xmlns:p14="http://schemas.microsoft.com/office/powerpoint/2010/main" val="62674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应用</a:t>
            </a:r>
            <a:r>
              <a:rPr lang="en-US" altLang="zh-CN" dirty="0" smtClean="0"/>
              <a:t>】Retrieval Systems</a:t>
            </a:r>
            <a:endParaRPr lang="zh-CN" altLang="en-US" dirty="0"/>
          </a:p>
        </p:txBody>
      </p:sp>
      <p:sp>
        <p:nvSpPr>
          <p:cNvPr id="3" name="内容占位符 2"/>
          <p:cNvSpPr>
            <a:spLocks noGrp="1"/>
          </p:cNvSpPr>
          <p:nvPr>
            <p:ph idx="1"/>
          </p:nvPr>
        </p:nvSpPr>
        <p:spPr>
          <a:xfrm>
            <a:off x="838200" y="1825625"/>
            <a:ext cx="5373757" cy="4351338"/>
          </a:xfrm>
        </p:spPr>
        <p:txBody>
          <a:bodyPr/>
          <a:lstStyle/>
          <a:p>
            <a:r>
              <a:rPr lang="en-US" altLang="zh-CN" dirty="0"/>
              <a:t>Unsupervised Data Uncertainty Learning in Visual Retrieval </a:t>
            </a:r>
            <a:r>
              <a:rPr lang="en-US" altLang="zh-CN" dirty="0" smtClean="0"/>
              <a:t>Systems</a:t>
            </a:r>
            <a:r>
              <a:rPr lang="zh-CN" altLang="en-US" dirty="0" smtClean="0"/>
              <a:t>（</a:t>
            </a:r>
            <a:r>
              <a:rPr lang="en-US" altLang="zh-CN" dirty="0" smtClean="0"/>
              <a:t>2019</a:t>
            </a:r>
            <a:r>
              <a:rPr lang="zh-CN" altLang="en-US" dirty="0" smtClean="0"/>
              <a:t>）</a:t>
            </a:r>
            <a:endParaRPr lang="en-US" altLang="zh-CN" dirty="0" smtClean="0"/>
          </a:p>
          <a:p>
            <a:pPr lvl="1"/>
            <a:r>
              <a:rPr lang="zh-CN" altLang="en-US" dirty="0" smtClean="0"/>
              <a:t>从建模不确定性的角度来扩展</a:t>
            </a:r>
            <a:r>
              <a:rPr lang="en-US" altLang="zh-CN" dirty="0" smtClean="0"/>
              <a:t>triplet loss</a:t>
            </a:r>
          </a:p>
          <a:p>
            <a:pPr lvl="1"/>
            <a:r>
              <a:rPr lang="zh-CN" altLang="en-US" dirty="0" smtClean="0"/>
              <a:t>训练过程中辨别可能为噪声的数据，来防止对训练造成负面影响</a:t>
            </a:r>
            <a:endParaRPr lang="en-US" altLang="zh-CN" dirty="0" smtClean="0"/>
          </a:p>
          <a:p>
            <a:pPr lvl="1"/>
            <a:r>
              <a:rPr lang="zh-CN" altLang="en-US" dirty="0" smtClean="0"/>
              <a:t>其实就是</a:t>
            </a:r>
            <a:r>
              <a:rPr lang="en-US" altLang="zh-CN" dirty="0" err="1" smtClean="0"/>
              <a:t>resnet</a:t>
            </a:r>
            <a:r>
              <a:rPr lang="en-US" altLang="zh-CN" dirty="0" smtClean="0"/>
              <a:t> encoder</a:t>
            </a:r>
            <a:r>
              <a:rPr lang="zh-CN" altLang="en-US" dirty="0" smtClean="0"/>
              <a:t>加了一个全连接噪声输出和改一下</a:t>
            </a:r>
            <a:r>
              <a:rPr lang="en-US" altLang="zh-CN" dirty="0" smtClean="0"/>
              <a:t>loss</a:t>
            </a:r>
          </a:p>
        </p:txBody>
      </p:sp>
      <p:pic>
        <p:nvPicPr>
          <p:cNvPr id="4" name="图片 3"/>
          <p:cNvPicPr>
            <a:picLocks noChangeAspect="1"/>
          </p:cNvPicPr>
          <p:nvPr/>
        </p:nvPicPr>
        <p:blipFill>
          <a:blip r:embed="rId2"/>
          <a:stretch>
            <a:fillRect/>
          </a:stretch>
        </p:blipFill>
        <p:spPr>
          <a:xfrm>
            <a:off x="7683941" y="365125"/>
            <a:ext cx="3828885" cy="2421351"/>
          </a:xfrm>
          <a:prstGeom prst="rect">
            <a:avLst/>
          </a:prstGeom>
        </p:spPr>
      </p:pic>
      <p:pic>
        <p:nvPicPr>
          <p:cNvPr id="5" name="图片 4"/>
          <p:cNvPicPr>
            <a:picLocks noChangeAspect="1"/>
          </p:cNvPicPr>
          <p:nvPr/>
        </p:nvPicPr>
        <p:blipFill>
          <a:blip r:embed="rId3"/>
          <a:stretch>
            <a:fillRect/>
          </a:stretch>
        </p:blipFill>
        <p:spPr>
          <a:xfrm>
            <a:off x="6599168" y="3437617"/>
            <a:ext cx="4913658" cy="2739346"/>
          </a:xfrm>
          <a:prstGeom prst="rect">
            <a:avLst/>
          </a:prstGeom>
        </p:spPr>
      </p:pic>
    </p:spTree>
    <p:extLst>
      <p:ext uri="{BB962C8B-B14F-4D97-AF65-F5344CB8AC3E}">
        <p14:creationId xmlns:p14="http://schemas.microsoft.com/office/powerpoint/2010/main" val="2432659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519611" cy="1325563"/>
          </a:xfrm>
        </p:spPr>
        <p:txBody>
          <a:bodyPr>
            <a:normAutofit/>
          </a:bodyPr>
          <a:lstStyle/>
          <a:p>
            <a:r>
              <a:rPr lang="en-US" altLang="zh-CN" sz="4000" dirty="0" smtClean="0"/>
              <a:t>【</a:t>
            </a:r>
            <a:r>
              <a:rPr lang="zh-CN" altLang="en-US" sz="4000" dirty="0" smtClean="0"/>
              <a:t>应用</a:t>
            </a:r>
            <a:r>
              <a:rPr lang="en-US" altLang="zh-CN" sz="4000" dirty="0" smtClean="0"/>
              <a:t>】multi-task </a:t>
            </a:r>
            <a:r>
              <a:rPr lang="zh-CN" altLang="en-US" sz="4000" dirty="0" smtClean="0"/>
              <a:t>平衡不同任务</a:t>
            </a:r>
            <a:r>
              <a:rPr lang="en-US" altLang="zh-CN" sz="4000" dirty="0" smtClean="0"/>
              <a:t>loss</a:t>
            </a:r>
            <a:r>
              <a:rPr lang="zh-CN" altLang="en-US" sz="4000" dirty="0" smtClean="0"/>
              <a:t>的权重</a:t>
            </a:r>
            <a:endParaRPr lang="zh-CN" altLang="en-US" sz="4000" dirty="0"/>
          </a:p>
        </p:txBody>
      </p:sp>
      <p:sp>
        <p:nvSpPr>
          <p:cNvPr id="3" name="内容占位符 2"/>
          <p:cNvSpPr>
            <a:spLocks noGrp="1"/>
          </p:cNvSpPr>
          <p:nvPr>
            <p:ph idx="1"/>
          </p:nvPr>
        </p:nvSpPr>
        <p:spPr>
          <a:xfrm>
            <a:off x="838200" y="1825625"/>
            <a:ext cx="5608782" cy="4351338"/>
          </a:xfrm>
        </p:spPr>
        <p:txBody>
          <a:bodyPr>
            <a:normAutofit fontScale="77500" lnSpcReduction="20000"/>
          </a:bodyPr>
          <a:lstStyle/>
          <a:p>
            <a:r>
              <a:rPr lang="en-US" altLang="zh-CN" dirty="0"/>
              <a:t>Multi-task learning using uncertainty to weigh losses for scene geometry and </a:t>
            </a:r>
            <a:r>
              <a:rPr lang="en-US" altLang="zh-CN" dirty="0" smtClean="0"/>
              <a:t>semantics</a:t>
            </a:r>
          </a:p>
          <a:p>
            <a:endParaRPr lang="en-US" altLang="zh-CN" dirty="0"/>
          </a:p>
          <a:p>
            <a:r>
              <a:rPr lang="en-US" altLang="zh-CN" dirty="0" smtClean="0"/>
              <a:t>Du</a:t>
            </a:r>
            <a:r>
              <a:rPr lang="zh-CN" altLang="en-US" dirty="0" smtClean="0"/>
              <a:t>分为任务依赖（</a:t>
            </a:r>
            <a:r>
              <a:rPr lang="en-US" altLang="zh-CN" dirty="0" smtClean="0"/>
              <a:t>homoscedastic</a:t>
            </a:r>
            <a:r>
              <a:rPr lang="zh-CN" altLang="en-US" dirty="0" smtClean="0"/>
              <a:t>）与数据依赖（</a:t>
            </a:r>
            <a:r>
              <a:rPr lang="en-US" altLang="zh-CN" dirty="0" smtClean="0"/>
              <a:t>heteroscedastic</a:t>
            </a:r>
            <a:r>
              <a:rPr lang="zh-CN" altLang="en-US" dirty="0" smtClean="0"/>
              <a:t>）用任务依赖的数据不确定性来平衡不同任务在</a:t>
            </a:r>
            <a:r>
              <a:rPr lang="en-US" altLang="zh-CN" dirty="0" smtClean="0"/>
              <a:t>loss</a:t>
            </a:r>
            <a:r>
              <a:rPr lang="zh-CN" altLang="en-US" dirty="0" smtClean="0"/>
              <a:t>中的权重</a:t>
            </a:r>
            <a:endParaRPr lang="en-US" altLang="zh-CN" dirty="0"/>
          </a:p>
          <a:p>
            <a:r>
              <a:rPr lang="en-US" altLang="zh-CN" dirty="0" smtClean="0"/>
              <a:t>Task dependent</a:t>
            </a:r>
            <a:r>
              <a:rPr lang="zh-CN" altLang="en-US" dirty="0" smtClean="0"/>
              <a:t>也就是说这个</a:t>
            </a:r>
            <a:r>
              <a:rPr lang="en-US" altLang="zh-CN" dirty="0" smtClean="0"/>
              <a:t>sigma</a:t>
            </a:r>
            <a:r>
              <a:rPr lang="zh-CN" altLang="en-US" dirty="0" smtClean="0"/>
              <a:t>不是每个数据都预测一个，而是网络的参数，训练网络的过程也是找到最优的权重的过程</a:t>
            </a:r>
            <a:endParaRPr lang="en-US" altLang="zh-CN" dirty="0" smtClean="0"/>
          </a:p>
          <a:p>
            <a:endParaRPr lang="en-US" altLang="zh-CN" dirty="0"/>
          </a:p>
          <a:p>
            <a:r>
              <a:rPr lang="en-US" altLang="zh-CN" dirty="0" smtClean="0"/>
              <a:t>Loss</a:t>
            </a:r>
            <a:r>
              <a:rPr lang="zh-CN" altLang="en-US" dirty="0" smtClean="0"/>
              <a:t>函数是假设有个</a:t>
            </a:r>
            <a:r>
              <a:rPr lang="en-US" altLang="zh-CN" dirty="0" smtClean="0"/>
              <a:t>sigma</a:t>
            </a:r>
            <a:r>
              <a:rPr lang="zh-CN" altLang="en-US" dirty="0" smtClean="0"/>
              <a:t>作为</a:t>
            </a:r>
            <a:r>
              <a:rPr lang="en-US" altLang="zh-CN" dirty="0" smtClean="0"/>
              <a:t>task dependent uncertainty </a:t>
            </a:r>
            <a:r>
              <a:rPr lang="zh-CN" altLang="en-US" dirty="0" smtClean="0"/>
              <a:t>然后用最大后验推导的</a:t>
            </a:r>
            <a:endParaRPr lang="zh-CN" altLang="en-US" dirty="0"/>
          </a:p>
        </p:txBody>
      </p:sp>
      <p:pic>
        <p:nvPicPr>
          <p:cNvPr id="4" name="图片 3"/>
          <p:cNvPicPr>
            <a:picLocks noChangeAspect="1"/>
          </p:cNvPicPr>
          <p:nvPr/>
        </p:nvPicPr>
        <p:blipFill>
          <a:blip r:embed="rId2"/>
          <a:stretch>
            <a:fillRect/>
          </a:stretch>
        </p:blipFill>
        <p:spPr>
          <a:xfrm>
            <a:off x="6599637" y="1902258"/>
            <a:ext cx="5592363" cy="4401560"/>
          </a:xfrm>
          <a:prstGeom prst="rect">
            <a:avLst/>
          </a:prstGeom>
        </p:spPr>
      </p:pic>
    </p:spTree>
    <p:extLst>
      <p:ext uri="{BB962C8B-B14F-4D97-AF65-F5344CB8AC3E}">
        <p14:creationId xmlns:p14="http://schemas.microsoft.com/office/powerpoint/2010/main" val="733397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应用</a:t>
            </a:r>
            <a:r>
              <a:rPr lang="en-US" altLang="zh-CN" dirty="0" smtClean="0"/>
              <a:t>】</a:t>
            </a:r>
            <a:r>
              <a:rPr lang="zh-CN" altLang="en-US" dirty="0" smtClean="0"/>
              <a:t>层次化分类标签缺失</a:t>
            </a:r>
            <a:endParaRPr lang="zh-CN" altLang="en-US" dirty="0"/>
          </a:p>
        </p:txBody>
      </p:sp>
      <p:sp>
        <p:nvSpPr>
          <p:cNvPr id="3" name="内容占位符 2"/>
          <p:cNvSpPr>
            <a:spLocks noGrp="1"/>
          </p:cNvSpPr>
          <p:nvPr>
            <p:ph idx="1"/>
          </p:nvPr>
        </p:nvSpPr>
        <p:spPr/>
        <p:txBody>
          <a:bodyPr/>
          <a:lstStyle/>
          <a:p>
            <a:r>
              <a:rPr lang="zh-CN" altLang="en-US" dirty="0" smtClean="0"/>
              <a:t>层次化分类：需要数据，评测指标等</a:t>
            </a:r>
            <a:endParaRPr lang="en-US" altLang="zh-CN" dirty="0" smtClean="0"/>
          </a:p>
          <a:p>
            <a:pPr lvl="1"/>
            <a:r>
              <a:rPr lang="zh-CN" altLang="en-US" dirty="0" smtClean="0"/>
              <a:t>到某一层开始很不确定了就停下来输出</a:t>
            </a:r>
            <a:endParaRPr lang="en-US" altLang="zh-CN" dirty="0" smtClean="0"/>
          </a:p>
          <a:p>
            <a:r>
              <a:rPr lang="zh-CN" altLang="en-US" dirty="0" smtClean="0"/>
              <a:t>标签缺失：</a:t>
            </a:r>
            <a:endParaRPr lang="en-US" altLang="zh-CN" dirty="0" smtClean="0"/>
          </a:p>
          <a:p>
            <a:pPr lvl="1"/>
            <a:r>
              <a:rPr lang="zh-CN" altLang="en-US" dirty="0" smtClean="0"/>
              <a:t>如果模型很确定，那么在自学习里面就把它放在训练集中</a:t>
            </a:r>
            <a:endParaRPr lang="en-US" altLang="zh-CN" dirty="0" smtClean="0"/>
          </a:p>
          <a:p>
            <a:pPr lvl="1"/>
            <a:r>
              <a:rPr lang="zh-CN" altLang="en-US" dirty="0" smtClean="0"/>
              <a:t>可是还是摆脱不了自学习的那些缺陷，比如一个错后面一堆错，学不会的还是学不会，一直低确定性等</a:t>
            </a:r>
            <a:endParaRPr lang="en-US" altLang="zh-CN" dirty="0" smtClean="0"/>
          </a:p>
          <a:p>
            <a:pPr lvl="1"/>
            <a:r>
              <a:rPr lang="zh-CN" altLang="en-US" dirty="0" smtClean="0"/>
              <a:t>在多任务中，出现有些</a:t>
            </a:r>
            <a:r>
              <a:rPr lang="en-US" altLang="zh-CN" dirty="0" smtClean="0"/>
              <a:t>feature</a:t>
            </a:r>
            <a:r>
              <a:rPr lang="zh-CN" altLang="en-US" dirty="0" smtClean="0"/>
              <a:t>有，有些没有，但想利用有的那部分，一直回传</a:t>
            </a:r>
            <a:r>
              <a:rPr lang="en-US" altLang="zh-CN" smtClean="0"/>
              <a:t>0</a:t>
            </a:r>
            <a:r>
              <a:rPr lang="zh-CN" altLang="en-US" smtClean="0"/>
              <a:t>梯度会</a:t>
            </a:r>
            <a:r>
              <a:rPr lang="zh-CN" altLang="en-US" dirty="0" smtClean="0"/>
              <a:t>出现分支退化的问题</a:t>
            </a:r>
            <a:endParaRPr lang="en-US" altLang="zh-CN" dirty="0" smtClean="0"/>
          </a:p>
          <a:p>
            <a:r>
              <a:rPr lang="zh-CN" altLang="en-US" dirty="0" smtClean="0"/>
              <a:t>如果能够有新的底层理论突破就很好</a:t>
            </a:r>
            <a:endParaRPr lang="zh-CN" altLang="en-US" dirty="0"/>
          </a:p>
        </p:txBody>
      </p:sp>
    </p:spTree>
    <p:extLst>
      <p:ext uri="{BB962C8B-B14F-4D97-AF65-F5344CB8AC3E}">
        <p14:creationId xmlns:p14="http://schemas.microsoft.com/office/powerpoint/2010/main" val="2112273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t>
            </a:r>
            <a:r>
              <a:rPr lang="zh-CN" altLang="en-US" dirty="0" smtClean="0"/>
              <a:t>应用</a:t>
            </a:r>
            <a:r>
              <a:rPr lang="en-US" altLang="zh-CN" dirty="0" smtClean="0"/>
              <a:t>】</a:t>
            </a:r>
            <a:r>
              <a:rPr lang="zh-CN" altLang="en-US" dirty="0" smtClean="0"/>
              <a:t>其他应用</a:t>
            </a:r>
            <a:endParaRPr lang="zh-CN" altLang="en-US" dirty="0"/>
          </a:p>
        </p:txBody>
      </p:sp>
      <p:sp>
        <p:nvSpPr>
          <p:cNvPr id="3" name="内容占位符 2"/>
          <p:cNvSpPr>
            <a:spLocks noGrp="1"/>
          </p:cNvSpPr>
          <p:nvPr>
            <p:ph idx="1"/>
          </p:nvPr>
        </p:nvSpPr>
        <p:spPr/>
        <p:txBody>
          <a:bodyPr/>
          <a:lstStyle/>
          <a:p>
            <a:r>
              <a:rPr lang="zh-CN" altLang="en-US" dirty="0" smtClean="0"/>
              <a:t>特征选择：如果</a:t>
            </a:r>
            <a:r>
              <a:rPr lang="en-US" altLang="zh-CN" dirty="0"/>
              <a:t>feature</a:t>
            </a:r>
            <a:r>
              <a:rPr lang="zh-CN" altLang="en-US" dirty="0"/>
              <a:t>抽掉之后很不确定了那就很</a:t>
            </a:r>
            <a:r>
              <a:rPr lang="zh-CN" altLang="en-US" dirty="0" smtClean="0"/>
              <a:t>重要</a:t>
            </a:r>
            <a:endParaRPr lang="en-US" altLang="zh-CN" dirty="0" smtClean="0"/>
          </a:p>
          <a:p>
            <a:r>
              <a:rPr lang="zh-CN" altLang="en-US" dirty="0" smtClean="0"/>
              <a:t>主动学习：提供不确定性（尤其是模型不确定性）的</a:t>
            </a:r>
            <a:r>
              <a:rPr lang="en-US" altLang="zh-CN" dirty="0" smtClean="0"/>
              <a:t>task learner</a:t>
            </a:r>
            <a:r>
              <a:rPr lang="zh-CN" altLang="en-US" dirty="0" smtClean="0"/>
              <a:t>能够帮助选择更关键（模型更不确定）的数据</a:t>
            </a:r>
            <a:endParaRPr lang="zh-CN" altLang="en-US" dirty="0"/>
          </a:p>
        </p:txBody>
      </p:sp>
    </p:spTree>
    <p:extLst>
      <p:ext uri="{BB962C8B-B14F-4D97-AF65-F5344CB8AC3E}">
        <p14:creationId xmlns:p14="http://schemas.microsoft.com/office/powerpoint/2010/main" val="1570112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研究方向与预期</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我们要做什么问题</a:t>
            </a:r>
            <a:endParaRPr lang="en-US" altLang="zh-CN" dirty="0" smtClean="0"/>
          </a:p>
          <a:p>
            <a:pPr lvl="1"/>
            <a:r>
              <a:rPr lang="zh-CN" altLang="en-US" dirty="0" smtClean="0"/>
              <a:t>带有</a:t>
            </a:r>
            <a:r>
              <a:rPr lang="en-US" altLang="zh-CN" dirty="0" smtClean="0"/>
              <a:t>label noise</a:t>
            </a:r>
            <a:r>
              <a:rPr lang="zh-CN" altLang="en-US" dirty="0" smtClean="0"/>
              <a:t>的数据集</a:t>
            </a:r>
            <a:endParaRPr lang="en-US" altLang="zh-CN" dirty="0" smtClean="0"/>
          </a:p>
          <a:p>
            <a:r>
              <a:rPr lang="zh-CN" altLang="en-US" dirty="0" smtClean="0"/>
              <a:t>用什么方法去做</a:t>
            </a:r>
            <a:endParaRPr lang="en-US" altLang="zh-CN" dirty="0" smtClean="0"/>
          </a:p>
          <a:p>
            <a:pPr lvl="1"/>
            <a:r>
              <a:rPr lang="en-US" altLang="zh-CN" dirty="0" smtClean="0"/>
              <a:t>Sample reweighting</a:t>
            </a:r>
            <a:r>
              <a:rPr lang="zh-CN" altLang="en-US" dirty="0" smtClean="0"/>
              <a:t>的方法，分配权重的依据在于样本的不确定性</a:t>
            </a:r>
            <a:endParaRPr lang="en-US" altLang="zh-CN" dirty="0" smtClean="0"/>
          </a:p>
          <a:p>
            <a:r>
              <a:rPr lang="zh-CN" altLang="en-US" dirty="0" smtClean="0"/>
              <a:t>希望能有什么</a:t>
            </a:r>
            <a:r>
              <a:rPr lang="en-US" altLang="zh-CN" dirty="0" smtClean="0"/>
              <a:t>contribution</a:t>
            </a:r>
            <a:endParaRPr lang="en-US" altLang="zh-CN" dirty="0"/>
          </a:p>
          <a:p>
            <a:pPr lvl="1"/>
            <a:r>
              <a:rPr lang="zh-CN" altLang="en-US" dirty="0" smtClean="0"/>
              <a:t>系统地给出表征</a:t>
            </a:r>
            <a:r>
              <a:rPr lang="zh-CN" altLang="en-US" dirty="0"/>
              <a:t>（数据）不确定性的统计量</a:t>
            </a:r>
            <a:r>
              <a:rPr lang="zh-CN" altLang="en-US" dirty="0" smtClean="0"/>
              <a:t>，并验证表明</a:t>
            </a:r>
            <a:r>
              <a:rPr lang="en-US" altLang="zh-CN" dirty="0" smtClean="0"/>
              <a:t>mu</a:t>
            </a:r>
            <a:r>
              <a:rPr lang="zh-CN" altLang="en-US" dirty="0" smtClean="0"/>
              <a:t>不能</a:t>
            </a:r>
            <a:r>
              <a:rPr lang="zh-CN" altLang="en-US" dirty="0"/>
              <a:t>用来做</a:t>
            </a:r>
            <a:r>
              <a:rPr lang="en-US" altLang="zh-CN" dirty="0"/>
              <a:t>label </a:t>
            </a:r>
            <a:r>
              <a:rPr lang="en-US" altLang="zh-CN" dirty="0" smtClean="0"/>
              <a:t>noise</a:t>
            </a:r>
          </a:p>
          <a:p>
            <a:pPr lvl="1"/>
            <a:r>
              <a:rPr lang="zh-CN" altLang="en-US" dirty="0" smtClean="0"/>
              <a:t>在</a:t>
            </a:r>
            <a:r>
              <a:rPr lang="zh-CN" altLang="en-US" dirty="0"/>
              <a:t>非限制性的数据集上的</a:t>
            </a:r>
            <a:r>
              <a:rPr lang="zh-CN" altLang="en-US" dirty="0" smtClean="0"/>
              <a:t>（可能出现训练集中没</a:t>
            </a:r>
            <a:r>
              <a:rPr lang="zh-CN" altLang="en-US" dirty="0"/>
              <a:t>见</a:t>
            </a:r>
            <a:r>
              <a:rPr lang="zh-CN" altLang="en-US" dirty="0" smtClean="0"/>
              <a:t>过或者出现很少的</a:t>
            </a:r>
            <a:r>
              <a:rPr lang="en-US" altLang="zh-CN" dirty="0" smtClean="0"/>
              <a:t>hard case</a:t>
            </a:r>
            <a:r>
              <a:rPr lang="zh-CN" altLang="en-US" dirty="0" smtClean="0"/>
              <a:t>样本），</a:t>
            </a:r>
            <a:r>
              <a:rPr lang="zh-CN" altLang="en-US" dirty="0"/>
              <a:t>我们的</a:t>
            </a:r>
            <a:r>
              <a:rPr lang="en-US" altLang="zh-CN" dirty="0"/>
              <a:t>reweighting</a:t>
            </a:r>
            <a:r>
              <a:rPr lang="zh-CN" altLang="en-US" dirty="0"/>
              <a:t>方法和模型不确定性能更</a:t>
            </a:r>
            <a:r>
              <a:rPr lang="zh-CN" altLang="en-US" dirty="0" smtClean="0"/>
              <a:t>科学地发现它们</a:t>
            </a:r>
            <a:endParaRPr lang="en-US" altLang="zh-CN" dirty="0"/>
          </a:p>
          <a:p>
            <a:pPr lvl="1"/>
            <a:r>
              <a:rPr lang="zh-CN" altLang="en-US" dirty="0" smtClean="0"/>
              <a:t>用</a:t>
            </a:r>
            <a:r>
              <a:rPr lang="zh-CN" altLang="en-US" dirty="0"/>
              <a:t>模型不确定性区分</a:t>
            </a:r>
            <a:r>
              <a:rPr lang="en-US" altLang="zh-CN" dirty="0"/>
              <a:t>hard case</a:t>
            </a:r>
            <a:r>
              <a:rPr lang="zh-CN" altLang="en-US" dirty="0"/>
              <a:t>和</a:t>
            </a:r>
            <a:r>
              <a:rPr lang="en-US" altLang="zh-CN" dirty="0"/>
              <a:t>bad case</a:t>
            </a:r>
            <a:r>
              <a:rPr lang="zh-CN" altLang="en-US" dirty="0"/>
              <a:t>，并且能给</a:t>
            </a:r>
            <a:r>
              <a:rPr lang="en-US" altLang="zh-CN" dirty="0"/>
              <a:t>hard case</a:t>
            </a:r>
            <a:r>
              <a:rPr lang="zh-CN" altLang="en-US" dirty="0"/>
              <a:t>区别对待而不是简单</a:t>
            </a:r>
            <a:r>
              <a:rPr lang="en-US" altLang="zh-CN" dirty="0"/>
              <a:t>relabel</a:t>
            </a:r>
            <a:r>
              <a:rPr lang="zh-CN" altLang="en-US" dirty="0"/>
              <a:t>，解决</a:t>
            </a:r>
            <a:r>
              <a:rPr lang="en-US" altLang="zh-CN" dirty="0"/>
              <a:t>du</a:t>
            </a:r>
            <a:r>
              <a:rPr lang="zh-CN" altLang="en-US" dirty="0"/>
              <a:t>会把</a:t>
            </a:r>
            <a:r>
              <a:rPr lang="en-US" altLang="zh-CN" dirty="0" smtClean="0"/>
              <a:t>hard case</a:t>
            </a:r>
            <a:r>
              <a:rPr lang="zh-CN" altLang="en-US" dirty="0"/>
              <a:t>也扔掉的问题（用</a:t>
            </a:r>
            <a:r>
              <a:rPr lang="en-US" altLang="zh-CN" dirty="0"/>
              <a:t>mu</a:t>
            </a:r>
            <a:r>
              <a:rPr lang="zh-CN" altLang="en-US" dirty="0"/>
              <a:t>来</a:t>
            </a:r>
            <a:r>
              <a:rPr lang="zh-CN" altLang="en-US" dirty="0" smtClean="0"/>
              <a:t>弥补）</a:t>
            </a:r>
            <a:endParaRPr lang="en-US" altLang="zh-CN" dirty="0"/>
          </a:p>
        </p:txBody>
      </p:sp>
    </p:spTree>
    <p:extLst>
      <p:ext uri="{BB962C8B-B14F-4D97-AF65-F5344CB8AC3E}">
        <p14:creationId xmlns:p14="http://schemas.microsoft.com/office/powerpoint/2010/main" val="1051387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label noise</a:t>
            </a:r>
            <a:r>
              <a:rPr lang="zh-CN" altLang="en-US" dirty="0" smtClean="0"/>
              <a:t>现有解决方法</a:t>
            </a:r>
            <a:r>
              <a:rPr lang="en-US" altLang="zh-CN" dirty="0" smtClean="0"/>
              <a:t/>
            </a:r>
            <a:br>
              <a:rPr lang="en-US" altLang="zh-CN" dirty="0" smtClean="0"/>
            </a:br>
            <a:r>
              <a:rPr lang="en-US" altLang="zh-CN" sz="2200" i="1" dirty="0">
                <a:solidFill>
                  <a:prstClr val="black"/>
                </a:solidFill>
              </a:rPr>
              <a:t>Ref: Image Classification with Deep Learning in </a:t>
            </a:r>
            <a:r>
              <a:rPr lang="en-US" altLang="zh-CN" sz="2200" i="1" dirty="0" smtClean="0">
                <a:solidFill>
                  <a:prstClr val="black"/>
                </a:solidFill>
              </a:rPr>
              <a:t>the Presence </a:t>
            </a:r>
            <a:r>
              <a:rPr lang="en-US" altLang="zh-CN" sz="2200" i="1" dirty="0">
                <a:solidFill>
                  <a:prstClr val="black"/>
                </a:solidFill>
              </a:rPr>
              <a:t>of Noisy Labels: A Survey</a:t>
            </a:r>
            <a:endParaRPr lang="zh-CN" altLang="en-US" dirty="0"/>
          </a:p>
        </p:txBody>
      </p:sp>
      <p:pic>
        <p:nvPicPr>
          <p:cNvPr id="4" name="图片 3"/>
          <p:cNvPicPr>
            <a:picLocks noChangeAspect="1"/>
          </p:cNvPicPr>
          <p:nvPr/>
        </p:nvPicPr>
        <p:blipFill>
          <a:blip r:embed="rId2"/>
          <a:stretch>
            <a:fillRect/>
          </a:stretch>
        </p:blipFill>
        <p:spPr>
          <a:xfrm>
            <a:off x="2041283" y="1587570"/>
            <a:ext cx="8109434" cy="5270430"/>
          </a:xfrm>
          <a:prstGeom prst="rect">
            <a:avLst/>
          </a:prstGeom>
        </p:spPr>
      </p:pic>
    </p:spTree>
    <p:extLst>
      <p:ext uri="{BB962C8B-B14F-4D97-AF65-F5344CB8AC3E}">
        <p14:creationId xmlns:p14="http://schemas.microsoft.com/office/powerpoint/2010/main" val="359151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 </a:t>
            </a:r>
            <a:r>
              <a:rPr lang="zh-CN" altLang="en-US" dirty="0" smtClean="0"/>
              <a:t>优化</a:t>
            </a:r>
            <a:r>
              <a:rPr lang="zh-CN" altLang="en-US" dirty="0"/>
              <a:t>数据</a:t>
            </a:r>
            <a:r>
              <a:rPr lang="zh-CN" altLang="en-US" dirty="0" smtClean="0"/>
              <a:t>权重</a:t>
            </a:r>
            <a:r>
              <a:rPr lang="en-US" altLang="zh-CN" dirty="0" smtClean="0"/>
              <a:t>(reweighting)</a:t>
            </a:r>
            <a:r>
              <a:rPr lang="zh-CN" altLang="en-US" dirty="0" smtClean="0"/>
              <a:t>的优越性</a:t>
            </a:r>
            <a:endParaRPr lang="zh-CN" altLang="en-US" dirty="0"/>
          </a:p>
        </p:txBody>
      </p:sp>
      <p:sp>
        <p:nvSpPr>
          <p:cNvPr id="3" name="内容占位符 2"/>
          <p:cNvSpPr>
            <a:spLocks noGrp="1"/>
          </p:cNvSpPr>
          <p:nvPr>
            <p:ph idx="1"/>
          </p:nvPr>
        </p:nvSpPr>
        <p:spPr/>
        <p:txBody>
          <a:bodyPr>
            <a:normAutofit/>
          </a:bodyPr>
          <a:lstStyle/>
          <a:p>
            <a:r>
              <a:rPr lang="zh-CN" altLang="en-US" dirty="0" smtClean="0"/>
              <a:t>回避，</a:t>
            </a:r>
            <a:r>
              <a:rPr lang="en-US" altLang="zh-CN" dirty="0" smtClean="0"/>
              <a:t>highlight</a:t>
            </a:r>
            <a:r>
              <a:rPr lang="zh-CN" altLang="en-US" dirty="0" smtClean="0"/>
              <a:t>为啥要用</a:t>
            </a:r>
            <a:r>
              <a:rPr lang="en-US" altLang="zh-CN" dirty="0" smtClean="0"/>
              <a:t>uncertainty</a:t>
            </a:r>
            <a:r>
              <a:rPr lang="zh-CN" altLang="en-US" dirty="0" smtClean="0"/>
              <a:t>和</a:t>
            </a:r>
            <a:r>
              <a:rPr lang="en-US" altLang="zh-CN" dirty="0" smtClean="0"/>
              <a:t>reweighting</a:t>
            </a:r>
          </a:p>
          <a:p>
            <a:r>
              <a:rPr lang="en-US" altLang="zh-CN" dirty="0" smtClean="0"/>
              <a:t>Relabel</a:t>
            </a:r>
            <a:r>
              <a:rPr lang="zh-CN" altLang="en-US" dirty="0" smtClean="0"/>
              <a:t>等方法必须是由一个</a:t>
            </a:r>
            <a:r>
              <a:rPr lang="en-US" altLang="zh-CN" dirty="0" smtClean="0"/>
              <a:t>underlying</a:t>
            </a:r>
            <a:r>
              <a:rPr lang="zh-CN" altLang="en-US" dirty="0" smtClean="0"/>
              <a:t>的正确</a:t>
            </a:r>
            <a:r>
              <a:rPr lang="en-US" altLang="zh-CN" dirty="0" smtClean="0"/>
              <a:t>label</a:t>
            </a:r>
            <a:r>
              <a:rPr lang="zh-CN" altLang="en-US" dirty="0" smtClean="0"/>
              <a:t>，但</a:t>
            </a:r>
            <a:r>
              <a:rPr lang="en-US" altLang="zh-CN" dirty="0" smtClean="0"/>
              <a:t>uncertainty reweighting</a:t>
            </a:r>
            <a:r>
              <a:rPr lang="zh-CN" altLang="en-US" dirty="0" smtClean="0"/>
              <a:t>不需要</a:t>
            </a:r>
            <a:endParaRPr lang="en-US" altLang="zh-CN" dirty="0" smtClean="0"/>
          </a:p>
          <a:p>
            <a:r>
              <a:rPr lang="zh-CN" altLang="en-US" dirty="0" smtClean="0"/>
              <a:t>两步（噪音大数据，干净小数据）融合为一步，</a:t>
            </a:r>
            <a:r>
              <a:rPr lang="en-US" altLang="zh-CN" dirty="0" smtClean="0"/>
              <a:t>iteration</a:t>
            </a:r>
            <a:r>
              <a:rPr lang="zh-CN" altLang="en-US" dirty="0" smtClean="0"/>
              <a:t>过程后面就是模拟干净小数据了</a:t>
            </a:r>
            <a:endParaRPr lang="en-US" altLang="zh-CN" dirty="0" smtClean="0"/>
          </a:p>
          <a:p>
            <a:r>
              <a:rPr lang="zh-CN" altLang="en-US" dirty="0" smtClean="0"/>
              <a:t>不需</a:t>
            </a:r>
            <a:r>
              <a:rPr lang="en-US" altLang="zh-CN" dirty="0" smtClean="0"/>
              <a:t>validation</a:t>
            </a:r>
            <a:r>
              <a:rPr lang="zh-CN" altLang="en-US" dirty="0" smtClean="0"/>
              <a:t>，</a:t>
            </a:r>
            <a:r>
              <a:rPr lang="en-US" altLang="zh-CN" dirty="0" smtClean="0"/>
              <a:t>validation</a:t>
            </a:r>
            <a:r>
              <a:rPr lang="zh-CN" altLang="en-US" dirty="0" smtClean="0"/>
              <a:t>小会导致</a:t>
            </a:r>
            <a:r>
              <a:rPr lang="en-US" altLang="zh-CN" dirty="0" smtClean="0"/>
              <a:t>overfitting</a:t>
            </a:r>
            <a:r>
              <a:rPr lang="zh-CN" altLang="en-US" dirty="0" smtClean="0"/>
              <a:t>，泛化不好</a:t>
            </a:r>
            <a:endParaRPr lang="en-US" altLang="zh-CN" dirty="0" smtClean="0"/>
          </a:p>
        </p:txBody>
      </p:sp>
    </p:spTree>
    <p:extLst>
      <p:ext uri="{BB962C8B-B14F-4D97-AF65-F5344CB8AC3E}">
        <p14:creationId xmlns:p14="http://schemas.microsoft.com/office/powerpoint/2010/main" val="1226659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 </a:t>
            </a:r>
            <a:r>
              <a:rPr lang="zh-CN" altLang="en-US" dirty="0" smtClean="0"/>
              <a:t>引入不确定性的优越性</a:t>
            </a:r>
            <a:endParaRPr lang="zh-CN" altLang="en-US" dirty="0"/>
          </a:p>
        </p:txBody>
      </p:sp>
      <p:sp>
        <p:nvSpPr>
          <p:cNvPr id="3" name="内容占位符 2"/>
          <p:cNvSpPr>
            <a:spLocks noGrp="1"/>
          </p:cNvSpPr>
          <p:nvPr>
            <p:ph idx="1"/>
          </p:nvPr>
        </p:nvSpPr>
        <p:spPr/>
        <p:txBody>
          <a:bodyPr/>
          <a:lstStyle/>
          <a:p>
            <a:r>
              <a:rPr lang="zh-CN" altLang="en-US" dirty="0" smtClean="0"/>
              <a:t>不需要</a:t>
            </a:r>
            <a:r>
              <a:rPr lang="en-US" altLang="zh-CN" dirty="0" smtClean="0"/>
              <a:t>validation set</a:t>
            </a:r>
          </a:p>
          <a:p>
            <a:r>
              <a:rPr lang="zh-CN" altLang="en-US" dirty="0" smtClean="0"/>
              <a:t>相比于拟合</a:t>
            </a:r>
            <a:r>
              <a:rPr lang="en-US" altLang="zh-CN" dirty="0" smtClean="0"/>
              <a:t>loss</a:t>
            </a:r>
            <a:r>
              <a:rPr lang="zh-CN" altLang="en-US" dirty="0" smtClean="0"/>
              <a:t>与</a:t>
            </a:r>
            <a:r>
              <a:rPr lang="en-US" altLang="zh-CN" dirty="0" smtClean="0"/>
              <a:t>weight</a:t>
            </a:r>
            <a:r>
              <a:rPr lang="zh-CN" altLang="en-US" dirty="0" smtClean="0"/>
              <a:t>的关系，不确定性更具有可解释性，而且能够处理同时的多种数据集不足（</a:t>
            </a:r>
            <a:r>
              <a:rPr lang="en-US" altLang="zh-CN" dirty="0" smtClean="0"/>
              <a:t>e.g. </a:t>
            </a:r>
            <a:r>
              <a:rPr lang="zh-CN" altLang="en-US" dirty="0" smtClean="0"/>
              <a:t>噪声与</a:t>
            </a:r>
            <a:r>
              <a:rPr lang="en-US" altLang="zh-CN" dirty="0" smtClean="0"/>
              <a:t>imbalance</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842344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method(unofficial points)</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我</a:t>
            </a:r>
            <a:r>
              <a:rPr lang="zh-CN" altLang="en-US" dirty="0"/>
              <a:t>的理解：这里实际上找</a:t>
            </a:r>
            <a:r>
              <a:rPr lang="en-US" altLang="zh-CN" dirty="0"/>
              <a:t>noisy label</a:t>
            </a:r>
            <a:r>
              <a:rPr lang="zh-CN" altLang="en-US" dirty="0"/>
              <a:t>应该用</a:t>
            </a:r>
            <a:r>
              <a:rPr lang="en-US" altLang="zh-CN" dirty="0"/>
              <a:t>du</a:t>
            </a:r>
            <a:r>
              <a:rPr lang="zh-CN" altLang="en-US" dirty="0"/>
              <a:t>来找，两个文章中效果最好的统计量分别是</a:t>
            </a:r>
            <a:r>
              <a:rPr lang="en-US" altLang="zh-CN" dirty="0" err="1"/>
              <a:t>variational</a:t>
            </a:r>
            <a:r>
              <a:rPr lang="en-US" altLang="zh-CN" dirty="0"/>
              <a:t> ratio</a:t>
            </a:r>
            <a:r>
              <a:rPr lang="zh-CN" altLang="en-US" dirty="0"/>
              <a:t>和</a:t>
            </a:r>
            <a:r>
              <a:rPr lang="en-US" altLang="zh-CN" dirty="0" err="1"/>
              <a:t>softmax</a:t>
            </a:r>
            <a:r>
              <a:rPr lang="en-US" altLang="zh-CN" dirty="0"/>
              <a:t> maximum</a:t>
            </a:r>
            <a:r>
              <a:rPr lang="zh-CN" altLang="en-US" dirty="0"/>
              <a:t>，我认为这不是巧合，而是这两个是几乎只有</a:t>
            </a:r>
            <a:r>
              <a:rPr lang="en-US" altLang="zh-CN" dirty="0"/>
              <a:t>du</a:t>
            </a:r>
            <a:r>
              <a:rPr lang="zh-CN" altLang="en-US" dirty="0"/>
              <a:t>的成分。像</a:t>
            </a:r>
            <a:r>
              <a:rPr lang="en-US" altLang="zh-CN" dirty="0" err="1"/>
              <a:t>std</a:t>
            </a:r>
            <a:r>
              <a:rPr lang="zh-CN" altLang="en-US" dirty="0"/>
              <a:t>这种完全是</a:t>
            </a:r>
            <a:r>
              <a:rPr lang="en-US" altLang="zh-CN" dirty="0"/>
              <a:t>mu</a:t>
            </a:r>
            <a:r>
              <a:rPr lang="zh-CN" altLang="en-US" dirty="0"/>
              <a:t>的我认为效果会很差（文章里没有说其他的效果，我猜的），因为</a:t>
            </a:r>
            <a:r>
              <a:rPr lang="en-US" altLang="zh-CN" dirty="0"/>
              <a:t>mu</a:t>
            </a:r>
            <a:r>
              <a:rPr lang="zh-CN" altLang="en-US" dirty="0"/>
              <a:t>不代表</a:t>
            </a:r>
            <a:r>
              <a:rPr lang="en-US" altLang="zh-CN" dirty="0"/>
              <a:t>label noise</a:t>
            </a:r>
            <a:r>
              <a:rPr lang="zh-CN" altLang="en-US" dirty="0"/>
              <a:t>，而是代表模型参数不确定导致对这个样本预测有较大</a:t>
            </a:r>
            <a:r>
              <a:rPr lang="en-US" altLang="zh-CN" dirty="0"/>
              <a:t>variance</a:t>
            </a:r>
            <a:r>
              <a:rPr lang="zh-CN" altLang="en-US" dirty="0"/>
              <a:t>，代表这种数据样本量</a:t>
            </a:r>
            <a:r>
              <a:rPr lang="zh-CN" altLang="en-US" dirty="0" smtClean="0"/>
              <a:t>不够</a:t>
            </a:r>
            <a:endParaRPr lang="en-US" altLang="zh-CN" dirty="0"/>
          </a:p>
          <a:p>
            <a:r>
              <a:rPr lang="en-US" altLang="zh-CN" dirty="0"/>
              <a:t>Baseline</a:t>
            </a:r>
            <a:r>
              <a:rPr lang="zh-CN" altLang="en-US" dirty="0"/>
              <a:t>：只用数据不确定性或者这篇文章的统计量</a:t>
            </a:r>
            <a:endParaRPr lang="en-US" altLang="zh-CN" dirty="0"/>
          </a:p>
          <a:p>
            <a:r>
              <a:rPr lang="en-US" altLang="zh-CN" dirty="0"/>
              <a:t>1.</a:t>
            </a:r>
            <a:r>
              <a:rPr lang="zh-CN" altLang="en-US" dirty="0"/>
              <a:t>表征（数据）不确定性的统计量，系统的由</a:t>
            </a:r>
            <a:r>
              <a:rPr lang="en-US" altLang="zh-CN" dirty="0"/>
              <a:t>du</a:t>
            </a:r>
            <a:r>
              <a:rPr lang="zh-CN" altLang="en-US" dirty="0"/>
              <a:t>得来，表明</a:t>
            </a:r>
            <a:r>
              <a:rPr lang="en-US" altLang="zh-CN" dirty="0"/>
              <a:t>mu</a:t>
            </a:r>
            <a:r>
              <a:rPr lang="zh-CN" altLang="en-US" dirty="0"/>
              <a:t>就是不能用来做</a:t>
            </a:r>
            <a:r>
              <a:rPr lang="en-US" altLang="zh-CN" dirty="0"/>
              <a:t>label noise</a:t>
            </a:r>
            <a:r>
              <a:rPr lang="zh-CN" altLang="en-US" dirty="0"/>
              <a:t>，不只是这两个统计量，至少要和他持平</a:t>
            </a:r>
            <a:endParaRPr lang="en-US" altLang="zh-CN" dirty="0"/>
          </a:p>
          <a:p>
            <a:r>
              <a:rPr lang="en-US" altLang="zh-CN" dirty="0"/>
              <a:t>2.</a:t>
            </a:r>
            <a:r>
              <a:rPr lang="zh-CN" altLang="en-US" dirty="0"/>
              <a:t>在非限制性的数据集上的（来没见过的），我们的</a:t>
            </a:r>
            <a:r>
              <a:rPr lang="en-US" altLang="zh-CN" dirty="0"/>
              <a:t>reweighting</a:t>
            </a:r>
            <a:r>
              <a:rPr lang="zh-CN" altLang="en-US" dirty="0"/>
              <a:t>方法和模型不确定性能更科学</a:t>
            </a:r>
            <a:endParaRPr lang="en-US" altLang="zh-CN" dirty="0"/>
          </a:p>
          <a:p>
            <a:r>
              <a:rPr lang="en-US" altLang="zh-CN" dirty="0"/>
              <a:t>3.</a:t>
            </a:r>
            <a:r>
              <a:rPr lang="zh-CN" altLang="en-US" dirty="0"/>
              <a:t>用模型不确定性区分</a:t>
            </a:r>
            <a:r>
              <a:rPr lang="en-US" altLang="zh-CN" dirty="0"/>
              <a:t>hard case</a:t>
            </a:r>
            <a:r>
              <a:rPr lang="zh-CN" altLang="en-US" dirty="0"/>
              <a:t>和</a:t>
            </a:r>
            <a:r>
              <a:rPr lang="en-US" altLang="zh-CN" dirty="0"/>
              <a:t>bad case</a:t>
            </a:r>
            <a:r>
              <a:rPr lang="zh-CN" altLang="en-US" dirty="0"/>
              <a:t>，并且能给</a:t>
            </a:r>
            <a:r>
              <a:rPr lang="en-US" altLang="zh-CN" dirty="0"/>
              <a:t>hard case</a:t>
            </a:r>
            <a:r>
              <a:rPr lang="zh-CN" altLang="en-US" dirty="0"/>
              <a:t>区别对待而不是简单</a:t>
            </a:r>
            <a:r>
              <a:rPr lang="en-US" altLang="zh-CN" dirty="0"/>
              <a:t>relabel</a:t>
            </a:r>
            <a:r>
              <a:rPr lang="zh-CN" altLang="en-US" dirty="0"/>
              <a:t>，解决</a:t>
            </a:r>
            <a:r>
              <a:rPr lang="en-US" altLang="zh-CN" dirty="0"/>
              <a:t>du</a:t>
            </a:r>
            <a:r>
              <a:rPr lang="zh-CN" altLang="en-US" dirty="0"/>
              <a:t>会把</a:t>
            </a:r>
            <a:r>
              <a:rPr lang="en-US" altLang="zh-CN" dirty="0" err="1"/>
              <a:t>hardcase</a:t>
            </a:r>
            <a:r>
              <a:rPr lang="zh-CN" altLang="en-US" dirty="0"/>
              <a:t>也扔掉的问题（用</a:t>
            </a:r>
            <a:r>
              <a:rPr lang="en-US" altLang="zh-CN" dirty="0"/>
              <a:t>mu</a:t>
            </a:r>
            <a:r>
              <a:rPr lang="zh-CN" altLang="en-US" dirty="0"/>
              <a:t>来弥补</a:t>
            </a:r>
            <a:r>
              <a:rPr lang="zh-CN" altLang="en-US" dirty="0" smtClean="0"/>
              <a:t>）</a:t>
            </a:r>
            <a:endParaRPr lang="en-US" altLang="zh-CN" dirty="0" smtClean="0"/>
          </a:p>
          <a:p>
            <a:r>
              <a:rPr lang="en-US" altLang="zh-CN" dirty="0" smtClean="0"/>
              <a:t>4.curriculum learning(the order of easy/hard examples)</a:t>
            </a:r>
            <a:endParaRPr lang="en-US" altLang="zh-CN" dirty="0"/>
          </a:p>
        </p:txBody>
      </p:sp>
    </p:spTree>
    <p:extLst>
      <p:ext uri="{BB962C8B-B14F-4D97-AF65-F5344CB8AC3E}">
        <p14:creationId xmlns:p14="http://schemas.microsoft.com/office/powerpoint/2010/main" val="126232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介绍</a:t>
            </a:r>
            <a:endParaRPr lang="zh-CN" altLang="en-US" dirty="0"/>
          </a:p>
        </p:txBody>
      </p:sp>
      <p:sp>
        <p:nvSpPr>
          <p:cNvPr id="4" name="文本框 3"/>
          <p:cNvSpPr txBox="1"/>
          <p:nvPr/>
        </p:nvSpPr>
        <p:spPr>
          <a:xfrm>
            <a:off x="7100453" y="2051077"/>
            <a:ext cx="5246253" cy="3600986"/>
          </a:xfrm>
          <a:prstGeom prst="rect">
            <a:avLst/>
          </a:prstGeom>
          <a:noFill/>
        </p:spPr>
        <p:txBody>
          <a:bodyPr wrap="square" rtlCol="0">
            <a:spAutoFit/>
          </a:bodyPr>
          <a:lstStyle/>
          <a:p>
            <a:r>
              <a:rPr lang="en-US" altLang="zh-CN" sz="2400" dirty="0" smtClean="0"/>
              <a:t>Epistemic(model) uncertainty</a:t>
            </a:r>
          </a:p>
          <a:p>
            <a:endParaRPr lang="en-US" altLang="zh-CN" sz="2400" dirty="0"/>
          </a:p>
          <a:p>
            <a:pPr marL="342900" indent="-342900">
              <a:buFont typeface="Arial" panose="020B0604020202020204" pitchFamily="34" charset="0"/>
              <a:buChar char="•"/>
            </a:pPr>
            <a:r>
              <a:rPr lang="en-US" altLang="zh-CN" sz="2000" dirty="0" smtClean="0"/>
              <a:t>Parameters in the model which are not trained enough </a:t>
            </a:r>
            <a:r>
              <a:rPr lang="en-US" altLang="zh-CN" sz="2000" dirty="0" smtClean="0">
                <a:solidFill>
                  <a:srgbClr val="FF0000"/>
                </a:solidFill>
              </a:rPr>
              <a:t>(lack certain kind of data)</a:t>
            </a:r>
          </a:p>
          <a:p>
            <a:pPr marL="342900" indent="-342900">
              <a:buFont typeface="Arial" panose="020B0604020202020204" pitchFamily="34" charset="0"/>
              <a:buChar char="•"/>
            </a:pPr>
            <a:r>
              <a:rPr lang="en-US" altLang="zh-CN" sz="2000" dirty="0" smtClean="0"/>
              <a:t>When mu is large, model will give very different results between different sample of model parameters</a:t>
            </a:r>
          </a:p>
          <a:p>
            <a:pPr marL="342900" indent="-342900">
              <a:buFont typeface="Arial" panose="020B0604020202020204" pitchFamily="34" charset="0"/>
              <a:buChar char="•"/>
            </a:pPr>
            <a:endParaRPr lang="en-US" altLang="zh-CN" sz="2000" dirty="0" smtClean="0"/>
          </a:p>
          <a:p>
            <a:pPr marL="342900" indent="-342900">
              <a:buFont typeface="Arial" panose="020B0604020202020204" pitchFamily="34" charset="0"/>
              <a:buChar char="•"/>
            </a:pPr>
            <a:r>
              <a:rPr lang="en-US" altLang="zh-CN" sz="2000" dirty="0" err="1" smtClean="0"/>
              <a:t>Yarin</a:t>
            </a:r>
            <a:r>
              <a:rPr lang="en-US" altLang="zh-CN" sz="2000" dirty="0" smtClean="0"/>
              <a:t> et al., </a:t>
            </a:r>
            <a:r>
              <a:rPr lang="en-US" altLang="zh-CN" sz="2000" b="1" dirty="0" smtClean="0"/>
              <a:t>MC dropout</a:t>
            </a:r>
          </a:p>
          <a:p>
            <a:pPr marL="342900" indent="-342900">
              <a:buFont typeface="Arial" panose="020B0604020202020204" pitchFamily="34" charset="0"/>
              <a:buChar char="•"/>
            </a:pPr>
            <a:endParaRPr lang="en-US" altLang="zh-CN" sz="2000" dirty="0" smtClean="0"/>
          </a:p>
          <a:p>
            <a:pPr marL="342900" indent="-342900">
              <a:buFont typeface="Arial" panose="020B0604020202020204" pitchFamily="34" charset="0"/>
              <a:buChar char="•"/>
            </a:pPr>
            <a:r>
              <a:rPr lang="en-US" altLang="zh-CN" sz="2000" dirty="0" smtClean="0"/>
              <a:t>Charles et al., </a:t>
            </a:r>
            <a:r>
              <a:rPr lang="en-US" altLang="zh-CN" sz="2000" b="1" dirty="0" smtClean="0"/>
              <a:t>Bayes by </a:t>
            </a:r>
            <a:r>
              <a:rPr lang="en-US" altLang="zh-CN" sz="2000" b="1" dirty="0" err="1" smtClean="0"/>
              <a:t>backprop</a:t>
            </a:r>
            <a:endParaRPr lang="zh-CN" altLang="en-US" sz="2400" b="1" dirty="0"/>
          </a:p>
        </p:txBody>
      </p:sp>
      <p:sp>
        <p:nvSpPr>
          <p:cNvPr id="5" name="文本框 4"/>
          <p:cNvSpPr txBox="1"/>
          <p:nvPr/>
        </p:nvSpPr>
        <p:spPr>
          <a:xfrm>
            <a:off x="838200" y="2051077"/>
            <a:ext cx="5606472" cy="2985433"/>
          </a:xfrm>
          <a:prstGeom prst="rect">
            <a:avLst/>
          </a:prstGeom>
          <a:noFill/>
        </p:spPr>
        <p:txBody>
          <a:bodyPr wrap="square" rtlCol="0">
            <a:spAutoFit/>
          </a:bodyPr>
          <a:lstStyle/>
          <a:p>
            <a:r>
              <a:rPr lang="en-US" altLang="zh-CN" sz="2400" dirty="0" err="1" smtClean="0"/>
              <a:t>Aleatoric</a:t>
            </a:r>
            <a:r>
              <a:rPr lang="en-US" altLang="zh-CN" sz="2400" dirty="0" smtClean="0"/>
              <a:t>(data) uncertainty</a:t>
            </a:r>
          </a:p>
          <a:p>
            <a:endParaRPr lang="en-US" altLang="zh-CN" sz="2400" dirty="0" smtClean="0"/>
          </a:p>
          <a:p>
            <a:pPr marL="342900" indent="-342900">
              <a:buFont typeface="Arial" panose="020B0604020202020204" pitchFamily="34" charset="0"/>
              <a:buChar char="•"/>
            </a:pPr>
            <a:r>
              <a:rPr lang="en-US" altLang="zh-CN" sz="2000" dirty="0"/>
              <a:t>D</a:t>
            </a:r>
            <a:r>
              <a:rPr lang="en-US" altLang="zh-CN" sz="2000" dirty="0" smtClean="0"/>
              <a:t>ata that cannot be explained by the real correlation between X and Y </a:t>
            </a:r>
            <a:r>
              <a:rPr lang="en-US" altLang="zh-CN" sz="2000" dirty="0" smtClean="0">
                <a:solidFill>
                  <a:srgbClr val="FF0000"/>
                </a:solidFill>
              </a:rPr>
              <a:t>(e.g. the edges)</a:t>
            </a:r>
          </a:p>
          <a:p>
            <a:pPr marL="342900" indent="-342900">
              <a:buFont typeface="Arial" panose="020B0604020202020204" pitchFamily="34" charset="0"/>
              <a:buChar char="•"/>
            </a:pPr>
            <a:r>
              <a:rPr lang="en-US" altLang="zh-CN" sz="2000" dirty="0" smtClean="0"/>
              <a:t>When du is large, it indicates that the input data may have large label noise in the dataset</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smtClean="0"/>
              <a:t>Kendall et al., network that </a:t>
            </a:r>
            <a:r>
              <a:rPr lang="en-US" altLang="zh-CN" sz="2000" b="1" dirty="0" smtClean="0"/>
              <a:t>outputs both prediction and predicted uncertainty</a:t>
            </a:r>
            <a:endParaRPr lang="zh-CN" altLang="en-US" sz="2000" b="1" dirty="0"/>
          </a:p>
        </p:txBody>
      </p:sp>
      <p:pic>
        <p:nvPicPr>
          <p:cNvPr id="6" name="图片 5"/>
          <p:cNvPicPr>
            <a:picLocks noChangeAspect="1"/>
          </p:cNvPicPr>
          <p:nvPr/>
        </p:nvPicPr>
        <p:blipFill>
          <a:blip r:embed="rId2"/>
          <a:stretch>
            <a:fillRect/>
          </a:stretch>
        </p:blipFill>
        <p:spPr>
          <a:xfrm>
            <a:off x="838200" y="5396899"/>
            <a:ext cx="4848225" cy="704850"/>
          </a:xfrm>
          <a:prstGeom prst="rect">
            <a:avLst/>
          </a:prstGeom>
        </p:spPr>
      </p:pic>
    </p:spTree>
    <p:extLst>
      <p:ext uri="{BB962C8B-B14F-4D97-AF65-F5344CB8AC3E}">
        <p14:creationId xmlns:p14="http://schemas.microsoft.com/office/powerpoint/2010/main" val="2590032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endParaRPr lang="zh-CN" altLang="en-US" dirty="0"/>
          </a:p>
        </p:txBody>
      </p:sp>
      <p:sp>
        <p:nvSpPr>
          <p:cNvPr id="3" name="内容占位符 2"/>
          <p:cNvSpPr>
            <a:spLocks noGrp="1"/>
          </p:cNvSpPr>
          <p:nvPr>
            <p:ph idx="1"/>
          </p:nvPr>
        </p:nvSpPr>
        <p:spPr/>
        <p:txBody>
          <a:bodyPr>
            <a:normAutofit/>
          </a:bodyPr>
          <a:lstStyle/>
          <a:p>
            <a:r>
              <a:rPr lang="en-US" altLang="zh-CN" dirty="0"/>
              <a:t>The best relationship between du, mu, and the weights</a:t>
            </a:r>
          </a:p>
          <a:p>
            <a:pPr lvl="1"/>
            <a:r>
              <a:rPr lang="en-US" altLang="zh-CN" dirty="0"/>
              <a:t>Baseline: inverse proportion of the sum of du and mu</a:t>
            </a:r>
          </a:p>
          <a:p>
            <a:pPr lvl="2"/>
            <a:r>
              <a:rPr lang="en-US" altLang="zh-CN" dirty="0"/>
              <a:t>Or just du</a:t>
            </a:r>
          </a:p>
          <a:p>
            <a:pPr lvl="2"/>
            <a:r>
              <a:rPr lang="en-US" altLang="zh-CN" dirty="0"/>
              <a:t>Or du plus reciprocal of mu</a:t>
            </a:r>
          </a:p>
          <a:p>
            <a:pPr lvl="1"/>
            <a:r>
              <a:rPr lang="en-US" altLang="zh-CN" dirty="0"/>
              <a:t>loss-sample weight relation -&gt; uncertainty-sample weight relation</a:t>
            </a:r>
          </a:p>
          <a:p>
            <a:pPr lvl="2"/>
            <a:r>
              <a:rPr lang="en-US" altLang="zh-CN" dirty="0"/>
              <a:t>Meta-weight net</a:t>
            </a:r>
          </a:p>
          <a:p>
            <a:pPr lvl="2"/>
            <a:r>
              <a:rPr lang="en-US" altLang="zh-CN" dirty="0"/>
              <a:t>Divide mix</a:t>
            </a:r>
          </a:p>
          <a:p>
            <a:pPr lvl="1"/>
            <a:r>
              <a:rPr lang="en-US" altLang="zh-CN" dirty="0"/>
              <a:t>Meta learning methods</a:t>
            </a:r>
          </a:p>
          <a:p>
            <a:pPr lvl="2"/>
            <a:r>
              <a:rPr lang="en-US" altLang="zh-CN" dirty="0"/>
              <a:t>Learning to reweight</a:t>
            </a:r>
          </a:p>
          <a:p>
            <a:pPr lvl="2"/>
            <a:r>
              <a:rPr lang="en-US" altLang="zh-CN" dirty="0" err="1"/>
              <a:t>Mentornet</a:t>
            </a:r>
            <a:endParaRPr lang="en-US" altLang="zh-CN" dirty="0"/>
          </a:p>
          <a:p>
            <a:pPr lvl="2"/>
            <a:r>
              <a:rPr lang="en-US" altLang="zh-CN" dirty="0"/>
              <a:t>Curriculum learning</a:t>
            </a:r>
          </a:p>
        </p:txBody>
      </p:sp>
    </p:spTree>
    <p:extLst>
      <p:ext uri="{BB962C8B-B14F-4D97-AF65-F5344CB8AC3E}">
        <p14:creationId xmlns:p14="http://schemas.microsoft.com/office/powerpoint/2010/main" val="2298056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endParaRPr lang="zh-CN" altLang="en-US" dirty="0"/>
          </a:p>
        </p:txBody>
      </p:sp>
      <p:sp>
        <p:nvSpPr>
          <p:cNvPr id="4" name="矩形 3"/>
          <p:cNvSpPr/>
          <p:nvPr/>
        </p:nvSpPr>
        <p:spPr>
          <a:xfrm>
            <a:off x="2892287" y="4770783"/>
            <a:ext cx="1918252" cy="7653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Net</a:t>
            </a:r>
            <a:endParaRPr lang="zh-CN" altLang="en-US" dirty="0"/>
          </a:p>
        </p:txBody>
      </p:sp>
      <p:cxnSp>
        <p:nvCxnSpPr>
          <p:cNvPr id="12" name="直接箭头连接符 11"/>
          <p:cNvCxnSpPr>
            <a:stCxn id="4" idx="0"/>
          </p:cNvCxnSpPr>
          <p:nvPr/>
        </p:nvCxnSpPr>
        <p:spPr>
          <a:xfrm flipH="1" flipV="1">
            <a:off x="2966830" y="3528391"/>
            <a:ext cx="884583" cy="1242392"/>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0"/>
          </p:cNvCxnSpPr>
          <p:nvPr/>
        </p:nvCxnSpPr>
        <p:spPr>
          <a:xfrm flipV="1">
            <a:off x="3851413" y="3528391"/>
            <a:ext cx="757859" cy="12423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345635" y="2773017"/>
            <a:ext cx="2882348" cy="755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Weight sampler</a:t>
            </a:r>
            <a:endParaRPr lang="zh-CN" altLang="en-US" dirty="0"/>
          </a:p>
        </p:txBody>
      </p:sp>
      <p:cxnSp>
        <p:nvCxnSpPr>
          <p:cNvPr id="17" name="直接箭头连接符 16"/>
          <p:cNvCxnSpPr>
            <a:stCxn id="4" idx="3"/>
          </p:cNvCxnSpPr>
          <p:nvPr/>
        </p:nvCxnSpPr>
        <p:spPr>
          <a:xfrm flipV="1">
            <a:off x="4810539" y="5153439"/>
            <a:ext cx="2156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967330" y="4840357"/>
            <a:ext cx="1769166" cy="6957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Loss</a:t>
            </a:r>
          </a:p>
        </p:txBody>
      </p:sp>
      <p:cxnSp>
        <p:nvCxnSpPr>
          <p:cNvPr id="28" name="肘形连接符 27"/>
          <p:cNvCxnSpPr>
            <a:endCxn id="18" idx="0"/>
          </p:cNvCxnSpPr>
          <p:nvPr/>
        </p:nvCxnSpPr>
        <p:spPr>
          <a:xfrm>
            <a:off x="5227983" y="3128997"/>
            <a:ext cx="2623930" cy="1711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44409" y="2711524"/>
            <a:ext cx="1292087" cy="369332"/>
          </a:xfrm>
          <a:prstGeom prst="rect">
            <a:avLst/>
          </a:prstGeom>
          <a:noFill/>
        </p:spPr>
        <p:txBody>
          <a:bodyPr wrap="square" rtlCol="0">
            <a:spAutoFit/>
          </a:bodyPr>
          <a:lstStyle/>
          <a:p>
            <a:r>
              <a:rPr lang="en-US" altLang="zh-CN" dirty="0" smtClean="0"/>
              <a:t>Weight</a:t>
            </a:r>
            <a:endParaRPr lang="zh-CN" altLang="en-US" dirty="0"/>
          </a:p>
        </p:txBody>
      </p:sp>
      <p:sp>
        <p:nvSpPr>
          <p:cNvPr id="31" name="文本框 30"/>
          <p:cNvSpPr txBox="1"/>
          <p:nvPr/>
        </p:nvSpPr>
        <p:spPr>
          <a:xfrm>
            <a:off x="5377069" y="4765366"/>
            <a:ext cx="1381539" cy="369332"/>
          </a:xfrm>
          <a:prstGeom prst="rect">
            <a:avLst/>
          </a:prstGeom>
          <a:noFill/>
        </p:spPr>
        <p:txBody>
          <a:bodyPr wrap="square" rtlCol="0">
            <a:spAutoFit/>
          </a:bodyPr>
          <a:lstStyle/>
          <a:p>
            <a:r>
              <a:rPr lang="en-US" altLang="zh-CN" dirty="0" smtClean="0"/>
              <a:t>prediction</a:t>
            </a:r>
            <a:endParaRPr lang="zh-CN" altLang="en-US" dirty="0"/>
          </a:p>
        </p:txBody>
      </p:sp>
      <p:sp>
        <p:nvSpPr>
          <p:cNvPr id="32" name="文本框 31"/>
          <p:cNvSpPr txBox="1"/>
          <p:nvPr/>
        </p:nvSpPr>
        <p:spPr>
          <a:xfrm>
            <a:off x="1933161" y="3861208"/>
            <a:ext cx="1401418" cy="646331"/>
          </a:xfrm>
          <a:prstGeom prst="rect">
            <a:avLst/>
          </a:prstGeom>
          <a:noFill/>
        </p:spPr>
        <p:txBody>
          <a:bodyPr wrap="square" rtlCol="0">
            <a:spAutoFit/>
          </a:bodyPr>
          <a:lstStyle/>
          <a:p>
            <a:r>
              <a:rPr lang="en-US" altLang="zh-CN" dirty="0" err="1" smtClean="0"/>
              <a:t>Aleatoric</a:t>
            </a:r>
            <a:r>
              <a:rPr lang="en-US" altLang="zh-CN" dirty="0" smtClean="0"/>
              <a:t> uncertainty</a:t>
            </a:r>
            <a:endParaRPr lang="zh-CN" altLang="en-US" dirty="0"/>
          </a:p>
        </p:txBody>
      </p:sp>
      <p:sp>
        <p:nvSpPr>
          <p:cNvPr id="33" name="文本框 32"/>
          <p:cNvSpPr txBox="1"/>
          <p:nvPr/>
        </p:nvSpPr>
        <p:spPr>
          <a:xfrm>
            <a:off x="4353340" y="3889340"/>
            <a:ext cx="1331843" cy="646331"/>
          </a:xfrm>
          <a:prstGeom prst="rect">
            <a:avLst/>
          </a:prstGeom>
          <a:noFill/>
        </p:spPr>
        <p:txBody>
          <a:bodyPr wrap="square" rtlCol="0">
            <a:spAutoFit/>
          </a:bodyPr>
          <a:lstStyle/>
          <a:p>
            <a:r>
              <a:rPr lang="en-US" altLang="zh-CN" dirty="0" smtClean="0"/>
              <a:t>Epistemic</a:t>
            </a:r>
            <a:r>
              <a:rPr lang="zh-CN" altLang="en-US" dirty="0" smtClean="0"/>
              <a:t> </a:t>
            </a:r>
            <a:r>
              <a:rPr lang="en-US" altLang="zh-CN" dirty="0" smtClean="0"/>
              <a:t>uncertainty</a:t>
            </a:r>
          </a:p>
        </p:txBody>
      </p:sp>
      <p:cxnSp>
        <p:nvCxnSpPr>
          <p:cNvPr id="39" name="肘形连接符 38"/>
          <p:cNvCxnSpPr>
            <a:stCxn id="18" idx="2"/>
            <a:endCxn id="4" idx="2"/>
          </p:cNvCxnSpPr>
          <p:nvPr/>
        </p:nvCxnSpPr>
        <p:spPr>
          <a:xfrm rot="5400000">
            <a:off x="5851663" y="3535846"/>
            <a:ext cx="12700" cy="4000500"/>
          </a:xfrm>
          <a:prstGeom prst="bentConnector3">
            <a:avLst>
              <a:gd name="adj1" fmla="val 4226087"/>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5188225" y="6005399"/>
            <a:ext cx="1401417" cy="646331"/>
          </a:xfrm>
          <a:prstGeom prst="rect">
            <a:avLst/>
          </a:prstGeom>
          <a:noFill/>
        </p:spPr>
        <p:txBody>
          <a:bodyPr wrap="square" rtlCol="0">
            <a:spAutoFit/>
          </a:bodyPr>
          <a:lstStyle/>
          <a:p>
            <a:r>
              <a:rPr lang="en-US" altLang="zh-CN" dirty="0" smtClean="0"/>
              <a:t>Backward propagation</a:t>
            </a:r>
            <a:endParaRPr lang="zh-CN" altLang="en-US" dirty="0"/>
          </a:p>
        </p:txBody>
      </p:sp>
    </p:spTree>
    <p:extLst>
      <p:ext uri="{BB962C8B-B14F-4D97-AF65-F5344CB8AC3E}">
        <p14:creationId xmlns:p14="http://schemas.microsoft.com/office/powerpoint/2010/main" val="123816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Experiments</a:t>
            </a:r>
            <a:endParaRPr lang="zh-CN" altLang="en-US" dirty="0"/>
          </a:p>
        </p:txBody>
      </p:sp>
      <p:sp>
        <p:nvSpPr>
          <p:cNvPr id="3" name="内容占位符 2"/>
          <p:cNvSpPr>
            <a:spLocks noGrp="1"/>
          </p:cNvSpPr>
          <p:nvPr>
            <p:ph idx="1"/>
          </p:nvPr>
        </p:nvSpPr>
        <p:spPr/>
        <p:txBody>
          <a:bodyPr/>
          <a:lstStyle/>
          <a:p>
            <a:r>
              <a:rPr lang="en-US" altLang="zh-CN" dirty="0" smtClean="0"/>
              <a:t>The best statistic of du and mu according to the definition(NOT QUANTITATIVE)</a:t>
            </a:r>
          </a:p>
        </p:txBody>
      </p:sp>
      <p:graphicFrame>
        <p:nvGraphicFramePr>
          <p:cNvPr id="5" name="表格 4"/>
          <p:cNvGraphicFramePr>
            <a:graphicFrameLocks noGrp="1"/>
          </p:cNvGraphicFramePr>
          <p:nvPr>
            <p:extLst>
              <p:ext uri="{D42A27DB-BD31-4B8C-83A1-F6EECF244321}">
                <p14:modId xmlns:p14="http://schemas.microsoft.com/office/powerpoint/2010/main" val="83723688"/>
              </p:ext>
            </p:extLst>
          </p:nvPr>
        </p:nvGraphicFramePr>
        <p:xfrm>
          <a:off x="1600200" y="2742992"/>
          <a:ext cx="8991600" cy="3877310"/>
        </p:xfrm>
        <a:graphic>
          <a:graphicData uri="http://schemas.openxmlformats.org/drawingml/2006/table">
            <a:tbl>
              <a:tblPr>
                <a:tableStyleId>{5C22544A-7EE6-4342-B048-85BDC9FD1C3A}</a:tableStyleId>
              </a:tblPr>
              <a:tblGrid>
                <a:gridCol w="1841500">
                  <a:extLst>
                    <a:ext uri="{9D8B030D-6E8A-4147-A177-3AD203B41FA5}">
                      <a16:colId xmlns:a16="http://schemas.microsoft.com/office/drawing/2014/main" val="2627547161"/>
                    </a:ext>
                  </a:extLst>
                </a:gridCol>
                <a:gridCol w="1409700">
                  <a:extLst>
                    <a:ext uri="{9D8B030D-6E8A-4147-A177-3AD203B41FA5}">
                      <a16:colId xmlns:a16="http://schemas.microsoft.com/office/drawing/2014/main" val="1176716329"/>
                    </a:ext>
                  </a:extLst>
                </a:gridCol>
                <a:gridCol w="1816100">
                  <a:extLst>
                    <a:ext uri="{9D8B030D-6E8A-4147-A177-3AD203B41FA5}">
                      <a16:colId xmlns:a16="http://schemas.microsoft.com/office/drawing/2014/main" val="1379220494"/>
                    </a:ext>
                  </a:extLst>
                </a:gridCol>
                <a:gridCol w="1181100">
                  <a:extLst>
                    <a:ext uri="{9D8B030D-6E8A-4147-A177-3AD203B41FA5}">
                      <a16:colId xmlns:a16="http://schemas.microsoft.com/office/drawing/2014/main" val="1883261428"/>
                    </a:ext>
                  </a:extLst>
                </a:gridCol>
                <a:gridCol w="2082800">
                  <a:extLst>
                    <a:ext uri="{9D8B030D-6E8A-4147-A177-3AD203B41FA5}">
                      <a16:colId xmlns:a16="http://schemas.microsoft.com/office/drawing/2014/main" val="2169891264"/>
                    </a:ext>
                  </a:extLst>
                </a:gridCol>
                <a:gridCol w="660400">
                  <a:extLst>
                    <a:ext uri="{9D8B030D-6E8A-4147-A177-3AD203B41FA5}">
                      <a16:colId xmlns:a16="http://schemas.microsoft.com/office/drawing/2014/main" val="89420542"/>
                    </a:ext>
                  </a:extLst>
                </a:gridCol>
              </a:tblGrid>
              <a:tr h="355600">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gridSpan="2">
                  <a:txBody>
                    <a:bodyPr/>
                    <a:lstStyle/>
                    <a:p>
                      <a:pPr algn="ctr" fontAlgn="ctr"/>
                      <a:r>
                        <a:rPr lang="en-US" sz="1100" u="none" strike="noStrike">
                          <a:effectLst/>
                        </a:rPr>
                        <a:t>Kendall and Gal 2017(What Uncertainties Do We Need in Bayesian Deep Learning for Computer Vision)</a:t>
                      </a:r>
                      <a:br>
                        <a:rPr lang="en-US" sz="1100" u="none" strike="noStrike">
                          <a:effectLst/>
                        </a:rPr>
                      </a:br>
                      <a:r>
                        <a:rPr lang="en-US" sz="1100" u="none" strike="noStrike">
                          <a:effectLst/>
                        </a:rPr>
                        <a:t>Learning for Computer Vision?)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hMerge="1">
                  <a:txBody>
                    <a:bodyPr/>
                    <a:lstStyle/>
                    <a:p>
                      <a:endParaRPr lang="zh-CN" altLang="en-US"/>
                    </a:p>
                  </a:txBody>
                  <a:tcPr/>
                </a:tc>
                <a:tc gridSpan="2">
                  <a:txBody>
                    <a:bodyPr/>
                    <a:lstStyle/>
                    <a:p>
                      <a:pPr algn="ctr" fontAlgn="ctr"/>
                      <a:r>
                        <a:rPr lang="en-US" sz="1100" u="none" strike="noStrike">
                          <a:effectLst/>
                        </a:rPr>
                        <a:t>Ribeiro et al. 2019(Deep Bayesian Self Training)</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hMerge="1">
                  <a:txBody>
                    <a:bodyPr/>
                    <a:lstStyle/>
                    <a:p>
                      <a:endParaRPr lang="zh-CN" altLang="en-US"/>
                    </a:p>
                  </a:txBody>
                  <a:tcPr/>
                </a:tc>
                <a:tc>
                  <a:txBody>
                    <a:bodyPr/>
                    <a:lstStyle/>
                    <a:p>
                      <a:pPr algn="l" fontAlgn="ctr"/>
                      <a:r>
                        <a:rPr lang="en-US" sz="1100" u="none" strike="noStrike">
                          <a:effectLst/>
                        </a:rPr>
                        <a:t>other statistics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153881799"/>
                  </a:ext>
                </a:extLst>
              </a:tr>
              <a:tr h="889000">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dirty="0">
                          <a:effectLst/>
                        </a:rPr>
                        <a:t>du: entropy of averaged </a:t>
                      </a:r>
                      <a:r>
                        <a:rPr lang="en-US" sz="1100" u="none" strike="noStrike" dirty="0" err="1">
                          <a:effectLst/>
                        </a:rPr>
                        <a:t>softmax</a:t>
                      </a:r>
                      <a:r>
                        <a:rPr lang="en-US" sz="1100" u="none" strike="noStrike" dirty="0">
                          <a:effectLst/>
                        </a:rPr>
                        <a:t> </a:t>
                      </a:r>
                      <a:r>
                        <a:rPr lang="en-US" sz="1100" u="none" strike="noStrike" dirty="0" err="1">
                          <a:effectLst/>
                        </a:rPr>
                        <a:t>prob</a:t>
                      </a:r>
                      <a:r>
                        <a:rPr lang="en-US" sz="1100" u="none" strike="noStrike" dirty="0">
                          <a:effectLst/>
                        </a:rPr>
                        <a:t> output(from T MC sampling of the network parameter)</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a:effectLst/>
                        </a:rPr>
                        <a:t>mu: the average of variance of each logit(variance of MC samples)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a:effectLst/>
                        </a:rPr>
                        <a:t>du: average of the predicted sigma of logits(or just predict one sigma for all logits)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a:effectLst/>
                        </a:rPr>
                        <a:t>mu: Gal's du!</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a:effectLst/>
                        </a:rPr>
                        <a:t>variational ratio</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637901972"/>
                  </a:ext>
                </a:extLst>
              </a:tr>
              <a:tr h="533400">
                <a:tc>
                  <a:txBody>
                    <a:bodyPr/>
                    <a:lstStyle/>
                    <a:p>
                      <a:pPr algn="l" fontAlgn="ctr"/>
                      <a:r>
                        <a:rPr lang="en-US" sz="1100" u="none" strike="noStrike">
                          <a:effectLst/>
                        </a:rPr>
                        <a:t>increase trainset size(0.25,0.5,1), measure on original testset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0450457"/>
                  </a:ext>
                </a:extLst>
              </a:tr>
              <a:tr h="533400">
                <a:tc>
                  <a:txBody>
                    <a:bodyPr/>
                    <a:lstStyle/>
                    <a:p>
                      <a:pPr algn="l" fontAlgn="ctr"/>
                      <a:r>
                        <a:rPr lang="en-US" sz="1100" u="none" strike="noStrike">
                          <a:effectLst/>
                        </a:rPr>
                        <a:t>increase corruption prob on trainset(0.25,0.5,0.75), measure on original testset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26653415"/>
                  </a:ext>
                </a:extLst>
              </a:tr>
              <a:tr h="355600">
                <a:tc>
                  <a:txBody>
                    <a:bodyPr/>
                    <a:lstStyle/>
                    <a:p>
                      <a:pPr algn="l" fontAlgn="ctr"/>
                      <a:r>
                        <a:rPr lang="en-US" sz="1100" u="none" strike="noStrike">
                          <a:effectLst/>
                        </a:rPr>
                        <a:t>train some class, measure on other class testset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402316904"/>
                  </a:ext>
                </a:extLst>
              </a:tr>
              <a:tr h="355600">
                <a:tc>
                  <a:txBody>
                    <a:bodyPr/>
                    <a:lstStyle/>
                    <a:p>
                      <a:pPr algn="l" fontAlgn="ctr"/>
                      <a:r>
                        <a:rPr lang="en-US" sz="1100" u="none" strike="noStrike">
                          <a:effectLst/>
                        </a:rPr>
                        <a:t>throughout training process, measure on original testset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75986409"/>
                  </a:ext>
                </a:extLst>
              </a:tr>
              <a:tr h="533400">
                <a:tc>
                  <a:txBody>
                    <a:bodyPr/>
                    <a:lstStyle/>
                    <a:p>
                      <a:pPr algn="l" fontAlgn="ctr"/>
                      <a:r>
                        <a:rPr lang="en-US" sz="1100" u="none" strike="noStrike">
                          <a:effectLst/>
                        </a:rPr>
                        <a:t>only some classes are corrupted, measure on original testset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69863524"/>
                  </a:ext>
                </a:extLst>
              </a:tr>
            </a:tbl>
          </a:graphicData>
        </a:graphic>
      </p:graphicFrame>
    </p:spTree>
    <p:extLst>
      <p:ext uri="{BB962C8B-B14F-4D97-AF65-F5344CB8AC3E}">
        <p14:creationId xmlns:p14="http://schemas.microsoft.com/office/powerpoint/2010/main" val="598844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Experiments</a:t>
            </a:r>
            <a:endParaRPr lang="zh-CN" altLang="en-US" dirty="0"/>
          </a:p>
        </p:txBody>
      </p:sp>
      <p:sp>
        <p:nvSpPr>
          <p:cNvPr id="3" name="内容占位符 2"/>
          <p:cNvSpPr>
            <a:spLocks noGrp="1"/>
          </p:cNvSpPr>
          <p:nvPr>
            <p:ph idx="1"/>
          </p:nvPr>
        </p:nvSpPr>
        <p:spPr/>
        <p:txBody>
          <a:bodyPr/>
          <a:lstStyle/>
          <a:p>
            <a:r>
              <a:rPr lang="en-US" altLang="zh-CN" dirty="0" smtClean="0"/>
              <a:t>Multi heteroscedastic loss and baseline reweighting(inverse proportion of sum </a:t>
            </a:r>
            <a:r>
              <a:rPr lang="en-US" altLang="zh-CN" dirty="0" err="1" smtClean="0"/>
              <a:t>du&amp;mu</a:t>
            </a:r>
            <a:r>
              <a:rPr lang="en-US" altLang="zh-CN" dirty="0" smtClean="0"/>
              <a:t>)</a:t>
            </a:r>
          </a:p>
          <a:p>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421317705"/>
              </p:ext>
            </p:extLst>
          </p:nvPr>
        </p:nvGraphicFramePr>
        <p:xfrm>
          <a:off x="1053547" y="2743200"/>
          <a:ext cx="6430617" cy="3836504"/>
        </p:xfrm>
        <a:graphic>
          <a:graphicData uri="http://schemas.openxmlformats.org/drawingml/2006/table">
            <a:tbl>
              <a:tblPr>
                <a:tableStyleId>{5C22544A-7EE6-4342-B048-85BDC9FD1C3A}</a:tableStyleId>
              </a:tblPr>
              <a:tblGrid>
                <a:gridCol w="3642342">
                  <a:extLst>
                    <a:ext uri="{9D8B030D-6E8A-4147-A177-3AD203B41FA5}">
                      <a16:colId xmlns:a16="http://schemas.microsoft.com/office/drawing/2014/main" val="1527569492"/>
                    </a:ext>
                  </a:extLst>
                </a:gridCol>
                <a:gridCol w="2788275">
                  <a:extLst>
                    <a:ext uri="{9D8B030D-6E8A-4147-A177-3AD203B41FA5}">
                      <a16:colId xmlns:a16="http://schemas.microsoft.com/office/drawing/2014/main" val="57018247"/>
                    </a:ext>
                  </a:extLst>
                </a:gridCol>
              </a:tblGrid>
              <a:tr h="241833">
                <a:tc>
                  <a:txBody>
                    <a:bodyPr/>
                    <a:lstStyle/>
                    <a:p>
                      <a:pPr algn="l" fontAlgn="ctr"/>
                      <a:r>
                        <a:rPr lang="en-US" sz="1100" u="none" strike="noStrike">
                          <a:effectLst/>
                        </a:rPr>
                        <a:t>vanilla densenet(no dropout)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0.7847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805044355"/>
                  </a:ext>
                </a:extLst>
              </a:tr>
              <a:tr h="483666">
                <a:tc>
                  <a:txBody>
                    <a:bodyPr/>
                    <a:lstStyle/>
                    <a:p>
                      <a:pPr algn="l" fontAlgn="ctr"/>
                      <a:r>
                        <a:rPr lang="en-US" sz="1100" u="none" strike="noStrike">
                          <a:effectLst/>
                        </a:rPr>
                        <a:t>vanilla densenet(dropout prob 0.2)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0.7726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417775132"/>
                  </a:ext>
                </a:extLst>
              </a:tr>
              <a:tr h="725498">
                <a:tc>
                  <a:txBody>
                    <a:bodyPr/>
                    <a:lstStyle/>
                    <a:p>
                      <a:pPr algn="l" fontAlgn="ctr"/>
                      <a:r>
                        <a:rPr lang="en-US" sz="1100" u="none" strike="noStrike">
                          <a:effectLst/>
                        </a:rPr>
                        <a:t>MC sample 10, dropout prob 0.2, heteroscedastic single loss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a:effectLst/>
                        </a:rPr>
                        <a:t>maybe more than 0.7971(did not converge yet)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796485506"/>
                  </a:ext>
                </a:extLst>
              </a:tr>
              <a:tr h="725498">
                <a:tc>
                  <a:txBody>
                    <a:bodyPr/>
                    <a:lstStyle/>
                    <a:p>
                      <a:pPr algn="l" fontAlgn="ctr"/>
                      <a:r>
                        <a:rPr lang="en-US" sz="1100" u="none" strike="noStrike">
                          <a:effectLst/>
                        </a:rPr>
                        <a:t>MC sample 10, dropout prob 0.2, heteroscedastic loss, reweight by total uncertainty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dirty="0">
                          <a:effectLst/>
                        </a:rPr>
                        <a:t>0.7927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57940664"/>
                  </a:ext>
                </a:extLst>
              </a:tr>
              <a:tr h="692678">
                <a:tc>
                  <a:txBody>
                    <a:bodyPr/>
                    <a:lstStyle/>
                    <a:p>
                      <a:pPr algn="l" fontAlgn="ctr"/>
                      <a:r>
                        <a:rPr lang="en-US" sz="1100" u="none" strike="noStrike">
                          <a:effectLst/>
                        </a:rPr>
                        <a:t>MC sample 10, dropout prob 0.2, heteroscedastic multi loss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a:effectLst/>
                        </a:rPr>
                        <a:t>maybe more than 0.7772(did not converge yet)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70216501"/>
                  </a:ext>
                </a:extLst>
              </a:tr>
              <a:tr h="967331">
                <a:tc>
                  <a:txBody>
                    <a:bodyPr/>
                    <a:lstStyle/>
                    <a:p>
                      <a:pPr algn="l" fontAlgn="ctr"/>
                      <a:r>
                        <a:rPr lang="en-US" sz="1100" u="none" strike="noStrike">
                          <a:effectLst/>
                        </a:rPr>
                        <a:t>MC sample 10, dropout prob 0.2, heteroscedastic multi loss, reweight by total uncertainty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dirty="0">
                          <a:effectLst/>
                        </a:rPr>
                        <a:t>0.7702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991981523"/>
                  </a:ext>
                </a:extLst>
              </a:tr>
            </a:tbl>
          </a:graphicData>
        </a:graphic>
      </p:graphicFrame>
    </p:spTree>
    <p:extLst>
      <p:ext uri="{BB962C8B-B14F-4D97-AF65-F5344CB8AC3E}">
        <p14:creationId xmlns:p14="http://schemas.microsoft.com/office/powerpoint/2010/main" val="3465860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Benchmark: tasks and datasets(classification)</a:t>
            </a:r>
            <a:endParaRPr lang="zh-CN" altLang="en-US" dirty="0"/>
          </a:p>
        </p:txBody>
      </p:sp>
      <p:sp>
        <p:nvSpPr>
          <p:cNvPr id="3" name="内容占位符 2"/>
          <p:cNvSpPr>
            <a:spLocks noGrp="1"/>
          </p:cNvSpPr>
          <p:nvPr>
            <p:ph idx="1"/>
          </p:nvPr>
        </p:nvSpPr>
        <p:spPr>
          <a:xfrm>
            <a:off x="838200" y="1825625"/>
            <a:ext cx="5615763" cy="4351338"/>
          </a:xfrm>
        </p:spPr>
        <p:txBody>
          <a:bodyPr/>
          <a:lstStyle/>
          <a:p>
            <a:r>
              <a:rPr lang="en-US" altLang="zh-CN" dirty="0" smtClean="0"/>
              <a:t>Y-dependent noise:</a:t>
            </a:r>
          </a:p>
          <a:p>
            <a:pPr lvl="1"/>
            <a:r>
              <a:rPr lang="en-US" altLang="zh-CN" dirty="0"/>
              <a:t>Symmetric: random flip to other label for p% of every class</a:t>
            </a:r>
          </a:p>
          <a:p>
            <a:pPr lvl="1"/>
            <a:r>
              <a:rPr lang="en-US" altLang="zh-CN" dirty="0"/>
              <a:t>Pair: flip to the subsequent class label for p% of every </a:t>
            </a:r>
            <a:r>
              <a:rPr lang="en-US" altLang="zh-CN" dirty="0" smtClean="0"/>
              <a:t>class</a:t>
            </a:r>
          </a:p>
          <a:p>
            <a:pPr lvl="1"/>
            <a:endParaRPr lang="en-US" altLang="zh-CN" dirty="0"/>
          </a:p>
          <a:p>
            <a:pPr lvl="1"/>
            <a:endParaRPr lang="en-US" altLang="zh-CN" dirty="0" smtClean="0"/>
          </a:p>
          <a:p>
            <a:r>
              <a:rPr lang="en-US" altLang="zh-CN" dirty="0" smtClean="0"/>
              <a:t>XY-dependent noise</a:t>
            </a:r>
          </a:p>
        </p:txBody>
      </p:sp>
      <p:pic>
        <p:nvPicPr>
          <p:cNvPr id="4" name="图片 3"/>
          <p:cNvPicPr>
            <a:picLocks noChangeAspect="1"/>
          </p:cNvPicPr>
          <p:nvPr/>
        </p:nvPicPr>
        <p:blipFill>
          <a:blip r:embed="rId2"/>
          <a:stretch>
            <a:fillRect/>
          </a:stretch>
        </p:blipFill>
        <p:spPr>
          <a:xfrm>
            <a:off x="6781910" y="1690687"/>
            <a:ext cx="5305425" cy="4486275"/>
          </a:xfrm>
          <a:prstGeom prst="rect">
            <a:avLst/>
          </a:prstGeom>
        </p:spPr>
      </p:pic>
    </p:spTree>
    <p:extLst>
      <p:ext uri="{BB962C8B-B14F-4D97-AF65-F5344CB8AC3E}">
        <p14:creationId xmlns:p14="http://schemas.microsoft.com/office/powerpoint/2010/main" val="3608452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t>
            </a:r>
            <a:r>
              <a:rPr lang="zh-CN" altLang="en-US" dirty="0" smtClean="0"/>
              <a:t>文章内容</a:t>
            </a:r>
            <a:r>
              <a:rPr lang="en-US" altLang="zh-CN" dirty="0"/>
              <a:t>】Weakly Supervised Learning Meets Ride-Sharing User Experience Enhancement</a:t>
            </a:r>
            <a:endParaRPr lang="zh-CN" altLang="en-US" dirty="0"/>
          </a:p>
        </p:txBody>
      </p:sp>
      <p:sp>
        <p:nvSpPr>
          <p:cNvPr id="3" name="内容占位符 2"/>
          <p:cNvSpPr>
            <a:spLocks noGrp="1"/>
          </p:cNvSpPr>
          <p:nvPr>
            <p:ph idx="1"/>
          </p:nvPr>
        </p:nvSpPr>
        <p:spPr>
          <a:xfrm>
            <a:off x="838200" y="1895199"/>
            <a:ext cx="4658139" cy="4351338"/>
          </a:xfrm>
        </p:spPr>
        <p:txBody>
          <a:bodyPr>
            <a:normAutofit lnSpcReduction="10000"/>
          </a:bodyPr>
          <a:lstStyle/>
          <a:p>
            <a:r>
              <a:rPr lang="en-US" altLang="zh-CN" dirty="0"/>
              <a:t>focus on the mix of severe label noise and biased label distribution.</a:t>
            </a:r>
          </a:p>
          <a:p>
            <a:r>
              <a:rPr lang="zh-CN" altLang="en-US" dirty="0" smtClean="0"/>
              <a:t>为每个样本分配权重</a:t>
            </a:r>
            <a:r>
              <a:rPr lang="en-US" altLang="zh-CN" dirty="0" smtClean="0"/>
              <a:t>w</a:t>
            </a:r>
            <a:r>
              <a:rPr lang="zh-CN" altLang="en-US" dirty="0" smtClean="0"/>
              <a:t>，在这个权重的基础上训练网络参数</a:t>
            </a:r>
            <a:r>
              <a:rPr lang="en-US" altLang="zh-CN" dirty="0" smtClean="0"/>
              <a:t>theta</a:t>
            </a:r>
            <a:r>
              <a:rPr lang="zh-CN" altLang="en-US" dirty="0" smtClean="0"/>
              <a:t>：</a:t>
            </a:r>
            <a:r>
              <a:rPr lang="en-US" altLang="zh-CN" dirty="0" smtClean="0"/>
              <a:t>bi-level</a:t>
            </a:r>
            <a:r>
              <a:rPr lang="zh-CN" altLang="en-US" dirty="0" smtClean="0"/>
              <a:t>，</a:t>
            </a:r>
            <a:r>
              <a:rPr lang="en-US" altLang="zh-CN" dirty="0" smtClean="0"/>
              <a:t>meta-learning</a:t>
            </a:r>
            <a:r>
              <a:rPr lang="zh-CN" altLang="en-US" dirty="0" smtClean="0"/>
              <a:t>，这里在每个迭代里它们各梯度更新一次</a:t>
            </a:r>
            <a:endParaRPr lang="en-US" altLang="zh-CN" dirty="0" smtClean="0"/>
          </a:p>
          <a:p>
            <a:r>
              <a:rPr lang="zh-CN" altLang="en-US" dirty="0" smtClean="0"/>
              <a:t>不均衡数据：采用</a:t>
            </a:r>
            <a:r>
              <a:rPr lang="en-US" altLang="zh-CN" dirty="0" smtClean="0"/>
              <a:t>AUC</a:t>
            </a:r>
            <a:r>
              <a:rPr lang="zh-CN" altLang="en-US" dirty="0" smtClean="0"/>
              <a:t>的评判标准来更新梯度</a:t>
            </a:r>
            <a:endParaRPr lang="en-US" altLang="zh-CN" dirty="0" smtClean="0"/>
          </a:p>
        </p:txBody>
      </p:sp>
      <p:pic>
        <p:nvPicPr>
          <p:cNvPr id="4" name="图片 3"/>
          <p:cNvPicPr>
            <a:picLocks noChangeAspect="1"/>
          </p:cNvPicPr>
          <p:nvPr/>
        </p:nvPicPr>
        <p:blipFill>
          <a:blip r:embed="rId2"/>
          <a:stretch>
            <a:fillRect/>
          </a:stretch>
        </p:blipFill>
        <p:spPr>
          <a:xfrm>
            <a:off x="6632713" y="1895199"/>
            <a:ext cx="5267325" cy="1619250"/>
          </a:xfrm>
          <a:prstGeom prst="rect">
            <a:avLst/>
          </a:prstGeom>
        </p:spPr>
      </p:pic>
      <p:pic>
        <p:nvPicPr>
          <p:cNvPr id="5" name="图片 4"/>
          <p:cNvPicPr>
            <a:picLocks noChangeAspect="1"/>
          </p:cNvPicPr>
          <p:nvPr/>
        </p:nvPicPr>
        <p:blipFill>
          <a:blip r:embed="rId3"/>
          <a:stretch>
            <a:fillRect/>
          </a:stretch>
        </p:blipFill>
        <p:spPr>
          <a:xfrm>
            <a:off x="6897758" y="3434936"/>
            <a:ext cx="4212164" cy="3423064"/>
          </a:xfrm>
          <a:prstGeom prst="rect">
            <a:avLst/>
          </a:prstGeom>
        </p:spPr>
      </p:pic>
    </p:spTree>
    <p:extLst>
      <p:ext uri="{BB962C8B-B14F-4D97-AF65-F5344CB8AC3E}">
        <p14:creationId xmlns:p14="http://schemas.microsoft.com/office/powerpoint/2010/main" val="2186280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文章内容</a:t>
            </a:r>
            <a:r>
              <a:rPr lang="en-US" altLang="zh-CN" dirty="0"/>
              <a:t>】Uncertainty Based Detection and Relabeling of Noisy Image Labels</a:t>
            </a:r>
            <a:endParaRPr lang="zh-CN" altLang="en-US" dirty="0"/>
          </a:p>
        </p:txBody>
      </p:sp>
      <p:sp>
        <p:nvSpPr>
          <p:cNvPr id="3" name="内容占位符 2"/>
          <p:cNvSpPr>
            <a:spLocks noGrp="1"/>
          </p:cNvSpPr>
          <p:nvPr>
            <p:ph idx="1"/>
          </p:nvPr>
        </p:nvSpPr>
        <p:spPr/>
        <p:txBody>
          <a:bodyPr>
            <a:normAutofit/>
          </a:bodyPr>
          <a:lstStyle/>
          <a:p>
            <a:r>
              <a:rPr lang="zh-CN" altLang="en-US" dirty="0" smtClean="0"/>
              <a:t>用</a:t>
            </a:r>
            <a:r>
              <a:rPr lang="en-US" altLang="zh-CN" dirty="0" err="1" smtClean="0"/>
              <a:t>MCdropout</a:t>
            </a:r>
            <a:r>
              <a:rPr lang="zh-CN" altLang="en-US" dirty="0" smtClean="0"/>
              <a:t>与</a:t>
            </a:r>
            <a:r>
              <a:rPr lang="en-US" altLang="zh-CN" dirty="0" smtClean="0"/>
              <a:t>deep ensemble</a:t>
            </a:r>
            <a:r>
              <a:rPr lang="zh-CN" altLang="en-US" dirty="0" smtClean="0"/>
              <a:t>结合得到的参数分布来采样得到预测值分布，在这个分布上计算</a:t>
            </a:r>
            <a:r>
              <a:rPr lang="en-US" altLang="zh-CN" dirty="0" err="1" smtClean="0"/>
              <a:t>variational</a:t>
            </a:r>
            <a:r>
              <a:rPr lang="en-US" altLang="zh-CN" dirty="0" smtClean="0"/>
              <a:t> ratio</a:t>
            </a:r>
            <a:r>
              <a:rPr lang="zh-CN" altLang="en-US" dirty="0" smtClean="0"/>
              <a:t>，</a:t>
            </a:r>
            <a:r>
              <a:rPr lang="en-US" altLang="zh-CN" dirty="0" smtClean="0"/>
              <a:t>BALD</a:t>
            </a:r>
            <a:r>
              <a:rPr lang="zh-CN" altLang="en-US" dirty="0" smtClean="0"/>
              <a:t>，或</a:t>
            </a:r>
            <a:r>
              <a:rPr lang="en-US" altLang="zh-CN" dirty="0" err="1" smtClean="0"/>
              <a:t>softmax</a:t>
            </a:r>
            <a:r>
              <a:rPr lang="en-US" altLang="zh-CN" dirty="0" smtClean="0"/>
              <a:t> maximum</a:t>
            </a:r>
            <a:r>
              <a:rPr lang="zh-CN" altLang="en-US" dirty="0" smtClean="0"/>
              <a:t>等统计量找到</a:t>
            </a:r>
            <a:r>
              <a:rPr lang="en-US" altLang="zh-CN" dirty="0" smtClean="0"/>
              <a:t>noisy label</a:t>
            </a:r>
            <a:r>
              <a:rPr lang="zh-CN" altLang="en-US" dirty="0" smtClean="0"/>
              <a:t>（不确定的）</a:t>
            </a:r>
            <a:endParaRPr lang="en-US" altLang="zh-CN" dirty="0" smtClean="0"/>
          </a:p>
          <a:p>
            <a:r>
              <a:rPr lang="zh-CN" altLang="en-US" dirty="0" smtClean="0"/>
              <a:t>用前面</a:t>
            </a:r>
            <a:r>
              <a:rPr lang="en-US" altLang="zh-CN" dirty="0" smtClean="0"/>
              <a:t>epoch</a:t>
            </a:r>
            <a:r>
              <a:rPr lang="zh-CN" altLang="en-US" dirty="0" smtClean="0"/>
              <a:t>还没有过拟合的模型来</a:t>
            </a:r>
            <a:r>
              <a:rPr lang="en-US" altLang="zh-CN" dirty="0" smtClean="0"/>
              <a:t>relabel</a:t>
            </a:r>
            <a:r>
              <a:rPr lang="zh-CN" altLang="en-US" dirty="0" smtClean="0"/>
              <a:t>判断为</a:t>
            </a:r>
            <a:r>
              <a:rPr lang="en-US" altLang="zh-CN" dirty="0" smtClean="0"/>
              <a:t>noisy label</a:t>
            </a:r>
            <a:r>
              <a:rPr lang="zh-CN" altLang="en-US" dirty="0" smtClean="0"/>
              <a:t>的样本，这个具体选取的</a:t>
            </a:r>
            <a:r>
              <a:rPr lang="en-US" altLang="zh-CN" dirty="0" smtClean="0"/>
              <a:t>epoch</a:t>
            </a:r>
            <a:r>
              <a:rPr lang="zh-CN" altLang="en-US" dirty="0" smtClean="0"/>
              <a:t>数由一个</a:t>
            </a:r>
            <a:r>
              <a:rPr lang="en-US" altLang="zh-CN" dirty="0" smtClean="0"/>
              <a:t>heuristic</a:t>
            </a:r>
            <a:r>
              <a:rPr lang="zh-CN" altLang="en-US" dirty="0" smtClean="0"/>
              <a:t>的方法得到</a:t>
            </a:r>
            <a:endParaRPr lang="en-US" altLang="zh-CN" dirty="0" smtClean="0"/>
          </a:p>
        </p:txBody>
      </p:sp>
      <p:pic>
        <p:nvPicPr>
          <p:cNvPr id="4" name="图片 3"/>
          <p:cNvPicPr>
            <a:picLocks noChangeAspect="1"/>
          </p:cNvPicPr>
          <p:nvPr/>
        </p:nvPicPr>
        <p:blipFill>
          <a:blip r:embed="rId2"/>
          <a:stretch>
            <a:fillRect/>
          </a:stretch>
        </p:blipFill>
        <p:spPr>
          <a:xfrm>
            <a:off x="8116919" y="4001294"/>
            <a:ext cx="4075081" cy="2776014"/>
          </a:xfrm>
          <a:prstGeom prst="rect">
            <a:avLst/>
          </a:prstGeom>
        </p:spPr>
      </p:pic>
      <p:pic>
        <p:nvPicPr>
          <p:cNvPr id="5" name="图片 4"/>
          <p:cNvPicPr>
            <a:picLocks noChangeAspect="1"/>
          </p:cNvPicPr>
          <p:nvPr/>
        </p:nvPicPr>
        <p:blipFill>
          <a:blip r:embed="rId3"/>
          <a:stretch>
            <a:fillRect/>
          </a:stretch>
        </p:blipFill>
        <p:spPr>
          <a:xfrm>
            <a:off x="151476" y="4201057"/>
            <a:ext cx="8268876" cy="2376488"/>
          </a:xfrm>
          <a:prstGeom prst="rect">
            <a:avLst/>
          </a:prstGeom>
        </p:spPr>
      </p:pic>
    </p:spTree>
    <p:extLst>
      <p:ext uri="{BB962C8B-B14F-4D97-AF65-F5344CB8AC3E}">
        <p14:creationId xmlns:p14="http://schemas.microsoft.com/office/powerpoint/2010/main" val="4015946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文章内容</a:t>
            </a:r>
            <a:r>
              <a:rPr lang="en-US" altLang="zh-CN" dirty="0" smtClean="0"/>
              <a:t>】</a:t>
            </a:r>
            <a:r>
              <a:rPr lang="en-US" altLang="zh-CN" dirty="0"/>
              <a:t>Deep Bayesian Self </a:t>
            </a:r>
            <a:r>
              <a:rPr lang="en-US" altLang="zh-CN" dirty="0" smtClean="0"/>
              <a:t>Training</a:t>
            </a:r>
            <a:endParaRPr lang="zh-CN" altLang="en-US" dirty="0"/>
          </a:p>
        </p:txBody>
      </p:sp>
      <p:sp>
        <p:nvSpPr>
          <p:cNvPr id="3" name="内容占位符 2"/>
          <p:cNvSpPr>
            <a:spLocks noGrp="1"/>
          </p:cNvSpPr>
          <p:nvPr>
            <p:ph idx="1"/>
          </p:nvPr>
        </p:nvSpPr>
        <p:spPr>
          <a:xfrm>
            <a:off x="838200" y="1825625"/>
            <a:ext cx="5068250" cy="4351338"/>
          </a:xfrm>
        </p:spPr>
        <p:txBody>
          <a:bodyPr>
            <a:normAutofit fontScale="77500" lnSpcReduction="20000"/>
          </a:bodyPr>
          <a:lstStyle/>
          <a:p>
            <a:r>
              <a:rPr lang="zh-CN" altLang="en-US" dirty="0" smtClean="0"/>
              <a:t>预测每个样本的伪标签，并得到这个伪标签的不确定性（这里的是</a:t>
            </a:r>
            <a:r>
              <a:rPr lang="en-US" altLang="zh-CN" dirty="0" err="1" smtClean="0"/>
              <a:t>du+mu</a:t>
            </a:r>
            <a:r>
              <a:rPr lang="zh-CN" altLang="en-US" dirty="0" smtClean="0"/>
              <a:t>），它认为不管是</a:t>
            </a:r>
            <a:r>
              <a:rPr lang="en-US" altLang="zh-CN" dirty="0" smtClean="0"/>
              <a:t>du</a:t>
            </a:r>
            <a:r>
              <a:rPr lang="zh-CN" altLang="en-US" dirty="0" smtClean="0"/>
              <a:t>大还是</a:t>
            </a:r>
            <a:r>
              <a:rPr lang="en-US" altLang="zh-CN" dirty="0" smtClean="0"/>
              <a:t>mu</a:t>
            </a:r>
            <a:r>
              <a:rPr lang="zh-CN" altLang="en-US" dirty="0" smtClean="0"/>
              <a:t>大，都是网络对伪标签不确定，所以权重都要减。权重直接为这个总不确定性的倒数再乘上一个随</a:t>
            </a:r>
            <a:r>
              <a:rPr lang="en-US" altLang="zh-CN" dirty="0" smtClean="0"/>
              <a:t>iteration</a:t>
            </a:r>
            <a:r>
              <a:rPr lang="zh-CN" altLang="en-US" dirty="0" smtClean="0"/>
              <a:t>衰减的函数</a:t>
            </a:r>
            <a:endParaRPr lang="en-US" altLang="zh-CN" dirty="0" smtClean="0"/>
          </a:p>
          <a:p>
            <a:r>
              <a:rPr lang="zh-CN" altLang="en-US" dirty="0" smtClean="0"/>
              <a:t>分类问题它的</a:t>
            </a:r>
            <a:r>
              <a:rPr lang="en-US" altLang="zh-CN" dirty="0" err="1" smtClean="0"/>
              <a:t>du+mu</a:t>
            </a:r>
            <a:r>
              <a:rPr lang="zh-CN" altLang="en-US" dirty="0" smtClean="0"/>
              <a:t>计算方法与</a:t>
            </a:r>
            <a:r>
              <a:rPr lang="en-US" altLang="zh-CN" dirty="0" err="1" smtClean="0"/>
              <a:t>yarin</a:t>
            </a:r>
            <a:r>
              <a:rPr lang="zh-CN" altLang="en-US" dirty="0" smtClean="0"/>
              <a:t>不同，</a:t>
            </a:r>
            <a:r>
              <a:rPr lang="en-US" altLang="zh-CN" dirty="0" err="1" smtClean="0"/>
              <a:t>yarin</a:t>
            </a:r>
            <a:r>
              <a:rPr lang="zh-CN" altLang="en-US" dirty="0" smtClean="0"/>
              <a:t>的方法两种不确定性不能加在一起作为总的输出的方差。</a:t>
            </a:r>
            <a:endParaRPr lang="en-US" altLang="zh-CN" dirty="0" smtClean="0"/>
          </a:p>
          <a:p>
            <a:r>
              <a:rPr lang="zh-CN" altLang="en-US" dirty="0" smtClean="0"/>
              <a:t>这里不确定性如右图，虽然是十个类，仍然网络会只输出一个预测的</a:t>
            </a:r>
            <a:r>
              <a:rPr lang="en-US" altLang="zh-CN" dirty="0" smtClean="0"/>
              <a:t>du</a:t>
            </a:r>
            <a:r>
              <a:rPr lang="zh-CN" altLang="en-US" dirty="0" smtClean="0"/>
              <a:t>也就是右面的</a:t>
            </a:r>
            <a:r>
              <a:rPr lang="en-US" altLang="zh-CN" dirty="0" smtClean="0"/>
              <a:t>s</a:t>
            </a:r>
            <a:r>
              <a:rPr lang="zh-CN" altLang="en-US" dirty="0" smtClean="0"/>
              <a:t>，而</a:t>
            </a:r>
            <a:r>
              <a:rPr lang="en-US" altLang="zh-CN" dirty="0" smtClean="0"/>
              <a:t>mu</a:t>
            </a:r>
            <a:r>
              <a:rPr lang="zh-CN" altLang="en-US" dirty="0" smtClean="0"/>
              <a:t>则是这里</a:t>
            </a:r>
            <a:r>
              <a:rPr lang="en-US" altLang="zh-CN" dirty="0" err="1" smtClean="0"/>
              <a:t>softmax</a:t>
            </a:r>
            <a:r>
              <a:rPr lang="zh-CN" altLang="en-US" dirty="0" smtClean="0"/>
              <a:t>的熵。关于训练时</a:t>
            </a:r>
            <a:r>
              <a:rPr lang="en-US" altLang="zh-CN" dirty="0" smtClean="0"/>
              <a:t>loss</a:t>
            </a:r>
            <a:r>
              <a:rPr lang="zh-CN" altLang="en-US" dirty="0" smtClean="0"/>
              <a:t>采样时十个类的</a:t>
            </a:r>
            <a:r>
              <a:rPr lang="en-US" altLang="zh-CN" dirty="0" smtClean="0"/>
              <a:t>logit</a:t>
            </a:r>
            <a:r>
              <a:rPr lang="zh-CN" altLang="en-US" dirty="0" smtClean="0"/>
              <a:t>的方差都是同一个，也就是右边的</a:t>
            </a:r>
            <a:r>
              <a:rPr lang="en-US" altLang="zh-CN" dirty="0" smtClean="0"/>
              <a:t>s</a:t>
            </a:r>
            <a:r>
              <a:rPr lang="zh-CN" altLang="en-US" dirty="0" smtClean="0"/>
              <a:t>。</a:t>
            </a:r>
            <a:endParaRPr lang="en-US" altLang="zh-CN" dirty="0" smtClean="0"/>
          </a:p>
        </p:txBody>
      </p:sp>
      <p:pic>
        <p:nvPicPr>
          <p:cNvPr id="4" name="图片 3"/>
          <p:cNvPicPr>
            <a:picLocks noChangeAspect="1"/>
          </p:cNvPicPr>
          <p:nvPr/>
        </p:nvPicPr>
        <p:blipFill>
          <a:blip r:embed="rId2"/>
          <a:stretch>
            <a:fillRect/>
          </a:stretch>
        </p:blipFill>
        <p:spPr>
          <a:xfrm>
            <a:off x="5906450" y="2093982"/>
            <a:ext cx="6285550" cy="3263210"/>
          </a:xfrm>
          <a:prstGeom prst="rect">
            <a:avLst/>
          </a:prstGeom>
        </p:spPr>
      </p:pic>
      <p:pic>
        <p:nvPicPr>
          <p:cNvPr id="5" name="图片 4"/>
          <p:cNvPicPr>
            <a:picLocks noChangeAspect="1"/>
          </p:cNvPicPr>
          <p:nvPr/>
        </p:nvPicPr>
        <p:blipFill>
          <a:blip r:embed="rId3"/>
          <a:stretch>
            <a:fillRect/>
          </a:stretch>
        </p:blipFill>
        <p:spPr>
          <a:xfrm>
            <a:off x="6096000" y="5529263"/>
            <a:ext cx="4953000" cy="1295400"/>
          </a:xfrm>
          <a:prstGeom prst="rect">
            <a:avLst/>
          </a:prstGeom>
        </p:spPr>
      </p:pic>
    </p:spTree>
    <p:extLst>
      <p:ext uri="{BB962C8B-B14F-4D97-AF65-F5344CB8AC3E}">
        <p14:creationId xmlns:p14="http://schemas.microsoft.com/office/powerpoint/2010/main" val="2456119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文章内容</a:t>
            </a:r>
            <a:r>
              <a:rPr lang="en-US" altLang="zh-CN" dirty="0"/>
              <a:t>】Deep Bayesian Self Training</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自训练和</a:t>
            </a:r>
            <a:r>
              <a:rPr lang="en-US" altLang="zh-CN" dirty="0"/>
              <a:t>relabeling</a:t>
            </a:r>
            <a:r>
              <a:rPr lang="zh-CN" altLang="en-US" dirty="0"/>
              <a:t>其实很相似，只不过不是从某个</a:t>
            </a:r>
            <a:r>
              <a:rPr lang="en-US" altLang="zh-CN" dirty="0"/>
              <a:t>class</a:t>
            </a:r>
            <a:r>
              <a:rPr lang="zh-CN" altLang="en-US" dirty="0"/>
              <a:t>变到另一个，而是从</a:t>
            </a:r>
            <a:r>
              <a:rPr lang="en-US" altLang="zh-CN" dirty="0"/>
              <a:t>unlabeled</a:t>
            </a:r>
            <a:r>
              <a:rPr lang="zh-CN" altLang="en-US" dirty="0"/>
              <a:t>变到某个特定的</a:t>
            </a:r>
            <a:r>
              <a:rPr lang="en-US" altLang="zh-CN" dirty="0"/>
              <a:t>pseudo label class</a:t>
            </a:r>
            <a:r>
              <a:rPr lang="zh-CN" altLang="en-US" dirty="0"/>
              <a:t>。他那里确实就是后面会给不确定的分配更大权重：</a:t>
            </a:r>
            <a:r>
              <a:rPr lang="en-US" altLang="zh-CN" dirty="0"/>
              <a:t>incrementally forcing exploration </a:t>
            </a:r>
            <a:r>
              <a:rPr lang="en-US" altLang="zh-CN" dirty="0"/>
              <a:t/>
            </a:r>
            <a:br>
              <a:rPr lang="en-US" altLang="zh-CN" dirty="0"/>
            </a:br>
            <a:r>
              <a:rPr lang="en-US" altLang="zh-CN" dirty="0"/>
              <a:t>by adding more uncertain, and potentially informative </a:t>
            </a:r>
            <a:r>
              <a:rPr lang="en-US" altLang="zh-CN" dirty="0"/>
              <a:t/>
            </a:r>
            <a:br>
              <a:rPr lang="en-US" altLang="zh-CN" dirty="0"/>
            </a:br>
            <a:r>
              <a:rPr lang="en-US" altLang="zh-CN" dirty="0"/>
              <a:t>samples, to the training set</a:t>
            </a:r>
            <a:r>
              <a:rPr lang="zh-CN" altLang="en-US" dirty="0"/>
              <a:t>。然而，他那里是这样训的，两个部分轮流来，第一部分在</a:t>
            </a:r>
            <a:r>
              <a:rPr lang="en-US" altLang="zh-CN" dirty="0"/>
              <a:t>labeled</a:t>
            </a:r>
            <a:r>
              <a:rPr lang="zh-CN" altLang="en-US" dirty="0"/>
              <a:t>数据上训网络，第二部分用训的网络挑最自信的</a:t>
            </a:r>
            <a:r>
              <a:rPr lang="en-US" altLang="zh-CN" dirty="0" err="1"/>
              <a:t>unlabel</a:t>
            </a:r>
            <a:r>
              <a:rPr lang="en-US" altLang="zh-CN" dirty="0"/>
              <a:t> data</a:t>
            </a:r>
            <a:r>
              <a:rPr lang="zh-CN" altLang="en-US" dirty="0"/>
              <a:t>放到</a:t>
            </a:r>
            <a:r>
              <a:rPr lang="en-US" altLang="zh-CN" dirty="0"/>
              <a:t>labeled</a:t>
            </a:r>
            <a:r>
              <a:rPr lang="zh-CN" altLang="en-US" dirty="0"/>
              <a:t>里面，每次放的标准就是</a:t>
            </a:r>
            <a:r>
              <a:rPr lang="en-US" altLang="zh-CN" dirty="0"/>
              <a:t>uncertainty</a:t>
            </a:r>
            <a:r>
              <a:rPr lang="zh-CN" altLang="en-US" dirty="0"/>
              <a:t>的阈值。也就是说，和我们的想法不同在于我们是在一个训练过程中可能会不停变换</a:t>
            </a:r>
            <a:r>
              <a:rPr lang="en-US" altLang="zh-CN" dirty="0"/>
              <a:t>label</a:t>
            </a:r>
            <a:r>
              <a:rPr lang="zh-CN" altLang="en-US" dirty="0"/>
              <a:t>，但是他们是在几个训练的过程之间变，训练中是不变的，我怎么觉得好像</a:t>
            </a:r>
            <a:r>
              <a:rPr lang="en-US" altLang="zh-CN" dirty="0"/>
              <a:t>relabel</a:t>
            </a:r>
            <a:r>
              <a:rPr lang="zh-CN" altLang="en-US" dirty="0"/>
              <a:t>应该借鉴他们的方法来做，因为之前我也感觉好像在一个训练过程中来回变不太靠谱。。但是我们和他的不同点在于，它理想情况下的</a:t>
            </a:r>
            <a:r>
              <a:rPr lang="en-US" altLang="zh-CN" dirty="0"/>
              <a:t>labeled</a:t>
            </a:r>
            <a:r>
              <a:rPr lang="zh-CN" altLang="en-US" dirty="0"/>
              <a:t>的数据几乎都是无噪音的，因为原本没噪音，自己加进去的都是置信度很高的，然而我们如果训练过程中不随时变化的话我们可能会加深原本数据中那些噪音的错误</a:t>
            </a:r>
            <a:endParaRPr lang="zh-CN" altLang="en-US" dirty="0"/>
          </a:p>
        </p:txBody>
      </p:sp>
    </p:spTree>
    <p:extLst>
      <p:ext uri="{BB962C8B-B14F-4D97-AF65-F5344CB8AC3E}">
        <p14:creationId xmlns:p14="http://schemas.microsoft.com/office/powerpoint/2010/main" val="2786703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文章内容</a:t>
            </a:r>
            <a:r>
              <a:rPr lang="en-US" altLang="zh-CN" dirty="0"/>
              <a:t>】Learning to Reweight </a:t>
            </a:r>
            <a:r>
              <a:rPr lang="en-US" altLang="zh-CN" dirty="0" smtClean="0"/>
              <a:t>Examples </a:t>
            </a:r>
            <a:r>
              <a:rPr lang="en-US" altLang="zh-CN" dirty="0"/>
              <a:t>for Robust Deep Learning</a:t>
            </a:r>
            <a:endParaRPr lang="zh-CN" altLang="en-US" dirty="0"/>
          </a:p>
        </p:txBody>
      </p:sp>
      <p:sp>
        <p:nvSpPr>
          <p:cNvPr id="3" name="内容占位符 2"/>
          <p:cNvSpPr>
            <a:spLocks noGrp="1"/>
          </p:cNvSpPr>
          <p:nvPr>
            <p:ph idx="1"/>
          </p:nvPr>
        </p:nvSpPr>
        <p:spPr>
          <a:xfrm>
            <a:off x="838200" y="1825625"/>
            <a:ext cx="5940287" cy="4351338"/>
          </a:xfrm>
        </p:spPr>
        <p:txBody>
          <a:bodyPr>
            <a:normAutofit fontScale="77500" lnSpcReduction="20000"/>
          </a:bodyPr>
          <a:lstStyle/>
          <a:p>
            <a:r>
              <a:rPr lang="en-US" altLang="zh-CN" dirty="0"/>
              <a:t>In noisy label problems, we prefer examples with smaller training losses as they are more likely to be clean images; yet in class imbalance problems, algorithms such as hard negative mining (</a:t>
            </a:r>
            <a:r>
              <a:rPr lang="en-US" altLang="zh-CN" dirty="0" err="1"/>
              <a:t>Malisiewicz</a:t>
            </a:r>
            <a:r>
              <a:rPr lang="en-US" altLang="zh-CN" dirty="0"/>
              <a:t> et al., 2011) prioritize examples with higher training loss since they are more likely to be the minority class</a:t>
            </a:r>
            <a:r>
              <a:rPr lang="en-US" altLang="zh-CN" dirty="0" smtClean="0"/>
              <a:t>.</a:t>
            </a:r>
          </a:p>
          <a:p>
            <a:r>
              <a:rPr lang="zh-CN" altLang="en-US" dirty="0" smtClean="0"/>
              <a:t>每一个</a:t>
            </a:r>
            <a:r>
              <a:rPr lang="en-US" altLang="zh-CN" dirty="0" smtClean="0"/>
              <a:t>noisy batch</a:t>
            </a:r>
            <a:r>
              <a:rPr lang="zh-CN" altLang="en-US" dirty="0" smtClean="0"/>
              <a:t>先前传，对网络参数后传，此时网络参数实际上是不更新的，但是计算图里面是由</a:t>
            </a:r>
            <a:r>
              <a:rPr lang="en-US" altLang="zh-CN" dirty="0" smtClean="0"/>
              <a:t>eps</a:t>
            </a:r>
            <a:r>
              <a:rPr lang="zh-CN" altLang="en-US" dirty="0" smtClean="0"/>
              <a:t>（</a:t>
            </a:r>
            <a:r>
              <a:rPr lang="en-US" altLang="zh-CN" dirty="0" smtClean="0"/>
              <a:t>0</a:t>
            </a:r>
            <a:r>
              <a:rPr lang="zh-CN" altLang="en-US" dirty="0" smtClean="0"/>
              <a:t>，所以不更新）和数据权重的乘积，用这个参数在干净的</a:t>
            </a:r>
            <a:r>
              <a:rPr lang="en-US" altLang="zh-CN" dirty="0" err="1" smtClean="0"/>
              <a:t>val</a:t>
            </a:r>
            <a:r>
              <a:rPr lang="en-US" altLang="zh-CN" dirty="0" smtClean="0"/>
              <a:t> set</a:t>
            </a:r>
            <a:r>
              <a:rPr lang="zh-CN" altLang="en-US" dirty="0" smtClean="0"/>
              <a:t>中前传，就能数据权重后传</a:t>
            </a:r>
            <a:r>
              <a:rPr lang="en-US" altLang="zh-CN" dirty="0" smtClean="0"/>
              <a:t>eps</a:t>
            </a:r>
            <a:r>
              <a:rPr lang="zh-CN" altLang="en-US" dirty="0" smtClean="0"/>
              <a:t>为</a:t>
            </a:r>
            <a:r>
              <a:rPr lang="en-US" altLang="zh-CN" dirty="0" smtClean="0"/>
              <a:t>0</a:t>
            </a:r>
            <a:r>
              <a:rPr lang="zh-CN" altLang="en-US" dirty="0" smtClean="0"/>
              <a:t>时候数据权重的梯度更新权重，之后再在</a:t>
            </a:r>
            <a:r>
              <a:rPr lang="en-US" altLang="zh-CN" dirty="0" smtClean="0"/>
              <a:t>noisy batch</a:t>
            </a:r>
            <a:r>
              <a:rPr lang="zh-CN" altLang="en-US" dirty="0" smtClean="0"/>
              <a:t>中先前传再后传（按照更新过的权重</a:t>
            </a:r>
            <a:r>
              <a:rPr lang="en-US" altLang="zh-CN" dirty="0" smtClean="0"/>
              <a:t>eps</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7524543" y="1690688"/>
            <a:ext cx="4667457" cy="2536797"/>
          </a:xfrm>
          <a:prstGeom prst="rect">
            <a:avLst/>
          </a:prstGeom>
        </p:spPr>
      </p:pic>
      <p:pic>
        <p:nvPicPr>
          <p:cNvPr id="5" name="图片 4"/>
          <p:cNvPicPr>
            <a:picLocks noChangeAspect="1"/>
          </p:cNvPicPr>
          <p:nvPr/>
        </p:nvPicPr>
        <p:blipFill>
          <a:blip r:embed="rId3"/>
          <a:stretch>
            <a:fillRect/>
          </a:stretch>
        </p:blipFill>
        <p:spPr>
          <a:xfrm>
            <a:off x="8808526" y="4156081"/>
            <a:ext cx="2687735" cy="2701919"/>
          </a:xfrm>
          <a:prstGeom prst="rect">
            <a:avLst/>
          </a:prstGeom>
        </p:spPr>
      </p:pic>
    </p:spTree>
    <p:extLst>
      <p:ext uri="{BB962C8B-B14F-4D97-AF65-F5344CB8AC3E}">
        <p14:creationId xmlns:p14="http://schemas.microsoft.com/office/powerpoint/2010/main" val="183605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介绍</a:t>
            </a:r>
            <a:endParaRPr lang="zh-CN" altLang="en-US" dirty="0"/>
          </a:p>
        </p:txBody>
      </p:sp>
      <p:pic>
        <p:nvPicPr>
          <p:cNvPr id="4" name="图片 3"/>
          <p:cNvPicPr>
            <a:picLocks noChangeAspect="1"/>
          </p:cNvPicPr>
          <p:nvPr/>
        </p:nvPicPr>
        <p:blipFill>
          <a:blip r:embed="rId2"/>
          <a:stretch>
            <a:fillRect/>
          </a:stretch>
        </p:blipFill>
        <p:spPr>
          <a:xfrm>
            <a:off x="5369502" y="1909745"/>
            <a:ext cx="6822498" cy="3428391"/>
          </a:xfrm>
          <a:prstGeom prst="rect">
            <a:avLst/>
          </a:prstGeom>
        </p:spPr>
      </p:pic>
      <p:sp>
        <p:nvSpPr>
          <p:cNvPr id="5" name="文本框 4"/>
          <p:cNvSpPr txBox="1"/>
          <p:nvPr/>
        </p:nvSpPr>
        <p:spPr>
          <a:xfrm>
            <a:off x="300974" y="1848471"/>
            <a:ext cx="5068528" cy="2985433"/>
          </a:xfrm>
          <a:prstGeom prst="rect">
            <a:avLst/>
          </a:prstGeom>
          <a:noFill/>
        </p:spPr>
        <p:txBody>
          <a:bodyPr wrap="square" rtlCol="0">
            <a:spAutoFit/>
          </a:bodyPr>
          <a:lstStyle/>
          <a:p>
            <a:r>
              <a:rPr lang="en-US" altLang="zh-CN" sz="2400" dirty="0" smtClean="0"/>
              <a:t>Application:</a:t>
            </a:r>
          </a:p>
          <a:p>
            <a:endParaRPr lang="en-US" altLang="zh-CN" sz="2400" dirty="0" smtClean="0"/>
          </a:p>
          <a:p>
            <a:pPr marL="342900" indent="-342900">
              <a:buFont typeface="Arial" panose="020B0604020202020204" pitchFamily="34" charset="0"/>
              <a:buChar char="•"/>
            </a:pPr>
            <a:r>
              <a:rPr lang="en-US" altLang="zh-CN" sz="2000" dirty="0" smtClean="0"/>
              <a:t>When the confidence of neural networks is needed(active learning, automatic driving, medical diagnostics, etc.)</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smtClean="0"/>
          </a:p>
          <a:p>
            <a:pPr marL="342900" indent="-342900">
              <a:buFont typeface="Arial" panose="020B0604020202020204" pitchFamily="34" charset="0"/>
              <a:buChar char="•"/>
            </a:pPr>
            <a:r>
              <a:rPr lang="en-US" altLang="zh-CN" sz="2000" dirty="0" smtClean="0"/>
              <a:t>When data has noise and we need to mitigate their influence on training</a:t>
            </a:r>
            <a:endParaRPr lang="zh-CN" altLang="en-US" sz="2000" dirty="0"/>
          </a:p>
        </p:txBody>
      </p:sp>
    </p:spTree>
    <p:extLst>
      <p:ext uri="{BB962C8B-B14F-4D97-AF65-F5344CB8AC3E}">
        <p14:creationId xmlns:p14="http://schemas.microsoft.com/office/powerpoint/2010/main" val="2029162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t>
            </a:r>
            <a:r>
              <a:rPr lang="zh-CN" altLang="en-US" dirty="0"/>
              <a:t>文章内容</a:t>
            </a:r>
            <a:r>
              <a:rPr lang="en-US" altLang="zh-CN" dirty="0"/>
              <a:t>】Co-teaching: Robust Training of Deep Neural Networks with Extremely Noisy Labels </a:t>
            </a:r>
            <a:endParaRPr lang="zh-CN" altLang="en-US" dirty="0"/>
          </a:p>
        </p:txBody>
      </p:sp>
      <p:sp>
        <p:nvSpPr>
          <p:cNvPr id="3" name="内容占位符 2"/>
          <p:cNvSpPr>
            <a:spLocks noGrp="1"/>
          </p:cNvSpPr>
          <p:nvPr>
            <p:ph idx="1"/>
          </p:nvPr>
        </p:nvSpPr>
        <p:spPr>
          <a:xfrm>
            <a:off x="838200" y="1825625"/>
            <a:ext cx="5174974" cy="4351338"/>
          </a:xfrm>
        </p:spPr>
        <p:txBody>
          <a:bodyPr>
            <a:normAutofit fontScale="92500" lnSpcReduction="10000"/>
          </a:bodyPr>
          <a:lstStyle/>
          <a:p>
            <a:r>
              <a:rPr lang="zh-CN" altLang="en-US" dirty="0" smtClean="0"/>
              <a:t>在每个</a:t>
            </a:r>
            <a:r>
              <a:rPr lang="en-US" altLang="zh-CN" dirty="0" smtClean="0"/>
              <a:t>iteration</a:t>
            </a:r>
            <a:r>
              <a:rPr lang="zh-CN" altLang="en-US" dirty="0" smtClean="0"/>
              <a:t>中，</a:t>
            </a:r>
            <a:r>
              <a:rPr lang="en-US" altLang="zh-CN" dirty="0" smtClean="0"/>
              <a:t>A</a:t>
            </a:r>
            <a:r>
              <a:rPr lang="zh-CN" altLang="en-US" dirty="0" smtClean="0"/>
              <a:t>与</a:t>
            </a:r>
            <a:r>
              <a:rPr lang="en-US" altLang="zh-CN" dirty="0" smtClean="0"/>
              <a:t>B</a:t>
            </a:r>
            <a:r>
              <a:rPr lang="zh-CN" altLang="en-US" dirty="0" smtClean="0"/>
              <a:t>互相给对方自己这里</a:t>
            </a:r>
            <a:r>
              <a:rPr lang="en-US" altLang="zh-CN" dirty="0" smtClean="0"/>
              <a:t>loss</a:t>
            </a:r>
            <a:r>
              <a:rPr lang="zh-CN" altLang="en-US" dirty="0" smtClean="0"/>
              <a:t>较小的数据，这个</a:t>
            </a:r>
            <a:r>
              <a:rPr lang="en-US" altLang="zh-CN" dirty="0" smtClean="0"/>
              <a:t>loss</a:t>
            </a:r>
            <a:r>
              <a:rPr lang="zh-CN" altLang="en-US" dirty="0" smtClean="0"/>
              <a:t>较小是从小到大排列前百分之</a:t>
            </a:r>
            <a:r>
              <a:rPr lang="en-US" altLang="zh-CN" dirty="0" smtClean="0"/>
              <a:t>t</a:t>
            </a:r>
            <a:r>
              <a:rPr lang="zh-CN" altLang="en-US" dirty="0" smtClean="0"/>
              <a:t>，这个</a:t>
            </a:r>
            <a:r>
              <a:rPr lang="en-US" altLang="zh-CN" dirty="0" smtClean="0"/>
              <a:t>t</a:t>
            </a:r>
            <a:r>
              <a:rPr lang="zh-CN" altLang="en-US" dirty="0" smtClean="0"/>
              <a:t>在训练过程中越来越小，因为神经网络会先学显而易见的模式，不会先学噪声</a:t>
            </a:r>
            <a:endParaRPr lang="en-US" altLang="zh-CN" dirty="0" smtClean="0"/>
          </a:p>
          <a:p>
            <a:r>
              <a:rPr lang="zh-CN" altLang="en-US" dirty="0" smtClean="0"/>
              <a:t>相当于也是一种权重，</a:t>
            </a:r>
            <a:r>
              <a:rPr lang="en-US" altLang="zh-CN" dirty="0" smtClean="0"/>
              <a:t>loss</a:t>
            </a:r>
            <a:r>
              <a:rPr lang="zh-CN" altLang="en-US" dirty="0" smtClean="0"/>
              <a:t>小的权重大，但是这个权重的判断不是由要训练的那个网络提供的，所以能够避免自己的错误自己发现不了从而越积越多，但是没有理论证明</a:t>
            </a:r>
            <a:endParaRPr lang="zh-CN" altLang="en-US" dirty="0"/>
          </a:p>
        </p:txBody>
      </p:sp>
      <p:pic>
        <p:nvPicPr>
          <p:cNvPr id="4" name="图片 3"/>
          <p:cNvPicPr>
            <a:picLocks noChangeAspect="1"/>
          </p:cNvPicPr>
          <p:nvPr/>
        </p:nvPicPr>
        <p:blipFill>
          <a:blip r:embed="rId2"/>
          <a:stretch>
            <a:fillRect/>
          </a:stretch>
        </p:blipFill>
        <p:spPr>
          <a:xfrm>
            <a:off x="6316110" y="4001294"/>
            <a:ext cx="5850171" cy="2708413"/>
          </a:xfrm>
          <a:prstGeom prst="rect">
            <a:avLst/>
          </a:prstGeom>
        </p:spPr>
      </p:pic>
      <p:pic>
        <p:nvPicPr>
          <p:cNvPr id="5" name="图片 4"/>
          <p:cNvPicPr>
            <a:picLocks noChangeAspect="1"/>
          </p:cNvPicPr>
          <p:nvPr/>
        </p:nvPicPr>
        <p:blipFill>
          <a:blip r:embed="rId3"/>
          <a:stretch>
            <a:fillRect/>
          </a:stretch>
        </p:blipFill>
        <p:spPr>
          <a:xfrm>
            <a:off x="6688371" y="1279436"/>
            <a:ext cx="5477910" cy="2721858"/>
          </a:xfrm>
          <a:prstGeom prst="rect">
            <a:avLst/>
          </a:prstGeom>
        </p:spPr>
      </p:pic>
    </p:spTree>
    <p:extLst>
      <p:ext uri="{BB962C8B-B14F-4D97-AF65-F5344CB8AC3E}">
        <p14:creationId xmlns:p14="http://schemas.microsoft.com/office/powerpoint/2010/main" val="952734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t>
            </a:r>
            <a:r>
              <a:rPr lang="zh-CN" altLang="en-US" dirty="0"/>
              <a:t>文章内容</a:t>
            </a:r>
            <a:r>
              <a:rPr lang="en-US" altLang="zh-CN" dirty="0"/>
              <a:t>】Meta-Weight-Net: Learning an Explicit Mapping For Sample Weighting</a:t>
            </a:r>
            <a:endParaRPr lang="zh-CN" altLang="en-US" dirty="0"/>
          </a:p>
        </p:txBody>
      </p:sp>
      <p:sp>
        <p:nvSpPr>
          <p:cNvPr id="3" name="内容占位符 2"/>
          <p:cNvSpPr>
            <a:spLocks noGrp="1"/>
          </p:cNvSpPr>
          <p:nvPr>
            <p:ph idx="1"/>
          </p:nvPr>
        </p:nvSpPr>
        <p:spPr>
          <a:xfrm>
            <a:off x="838200" y="1825625"/>
            <a:ext cx="5174974" cy="4351338"/>
          </a:xfrm>
        </p:spPr>
        <p:txBody>
          <a:bodyPr>
            <a:normAutofit fontScale="85000" lnSpcReduction="10000"/>
          </a:bodyPr>
          <a:lstStyle/>
          <a:p>
            <a:r>
              <a:rPr lang="zh-CN" altLang="en-US" dirty="0" smtClean="0"/>
              <a:t>不同于我们用不确定性的性质将各种需求（比如</a:t>
            </a:r>
            <a:r>
              <a:rPr lang="en-US" altLang="zh-CN" dirty="0" smtClean="0"/>
              <a:t>noise</a:t>
            </a:r>
            <a:r>
              <a:rPr lang="en-US" altLang="zh-CN" dirty="0"/>
              <a:t>/</a:t>
            </a:r>
            <a:r>
              <a:rPr lang="en-US" altLang="zh-CN" dirty="0" smtClean="0"/>
              <a:t>imbalance</a:t>
            </a:r>
            <a:r>
              <a:rPr lang="zh-CN" altLang="en-US" dirty="0" smtClean="0"/>
              <a:t>，这两个情况如果单独出现时分别对应的</a:t>
            </a:r>
            <a:r>
              <a:rPr lang="en-US" altLang="zh-CN" dirty="0" smtClean="0"/>
              <a:t>loss-</a:t>
            </a:r>
            <a:r>
              <a:rPr lang="zh-CN" altLang="en-US" dirty="0" smtClean="0"/>
              <a:t>权重函数为单调减</a:t>
            </a:r>
            <a:r>
              <a:rPr lang="en-US" altLang="zh-CN" dirty="0" smtClean="0"/>
              <a:t>/</a:t>
            </a:r>
            <a:r>
              <a:rPr lang="zh-CN" altLang="en-US" dirty="0" smtClean="0"/>
              <a:t>增）整合起来，他让网络自己用一个一层隐藏层的</a:t>
            </a:r>
            <a:r>
              <a:rPr lang="en-US" altLang="zh-CN" dirty="0" smtClean="0"/>
              <a:t>MLP</a:t>
            </a:r>
            <a:r>
              <a:rPr lang="zh-CN" altLang="en-US" dirty="0" smtClean="0"/>
              <a:t>来学习样本的权重与</a:t>
            </a:r>
            <a:r>
              <a:rPr lang="en-US" altLang="zh-CN" dirty="0" smtClean="0"/>
              <a:t>loss</a:t>
            </a:r>
            <a:r>
              <a:rPr lang="zh-CN" altLang="en-US" dirty="0" smtClean="0"/>
              <a:t>的函数，也就是说在这里，权重只会和</a:t>
            </a:r>
            <a:r>
              <a:rPr lang="en-US" altLang="zh-CN" dirty="0" smtClean="0"/>
              <a:t>loss</a:t>
            </a:r>
            <a:r>
              <a:rPr lang="zh-CN" altLang="en-US" dirty="0" smtClean="0"/>
              <a:t>有关</a:t>
            </a:r>
            <a:endParaRPr lang="en-US" altLang="zh-CN" dirty="0" smtClean="0"/>
          </a:p>
          <a:p>
            <a:r>
              <a:rPr lang="zh-CN" altLang="en-US" dirty="0" smtClean="0"/>
              <a:t>训练过程是每个</a:t>
            </a:r>
            <a:r>
              <a:rPr lang="en-US" altLang="zh-CN" dirty="0" smtClean="0"/>
              <a:t>batch</a:t>
            </a:r>
            <a:r>
              <a:rPr lang="zh-CN" altLang="en-US" dirty="0" smtClean="0"/>
              <a:t>依次更新</a:t>
            </a:r>
            <a:r>
              <a:rPr lang="en-US" altLang="zh-CN" dirty="0" smtClean="0"/>
              <a:t>MLP</a:t>
            </a:r>
            <a:r>
              <a:rPr lang="zh-CN" altLang="en-US" dirty="0" smtClean="0"/>
              <a:t>参数（基于现有的</a:t>
            </a:r>
            <a:r>
              <a:rPr lang="en-US" altLang="zh-CN" dirty="0" smtClean="0"/>
              <a:t>MLP</a:t>
            </a:r>
            <a:r>
              <a:rPr lang="zh-CN" altLang="en-US" dirty="0" smtClean="0"/>
              <a:t>参数也就是权重函数得到更新过的分类器参数，这个参数在</a:t>
            </a:r>
            <a:r>
              <a:rPr lang="en-US" altLang="zh-CN" dirty="0" smtClean="0"/>
              <a:t>metadata</a:t>
            </a:r>
            <a:r>
              <a:rPr lang="zh-CN" altLang="en-US" dirty="0" smtClean="0"/>
              <a:t>的表现对</a:t>
            </a:r>
            <a:r>
              <a:rPr lang="en-US" altLang="zh-CN" dirty="0" smtClean="0"/>
              <a:t>MLP</a:t>
            </a:r>
            <a:r>
              <a:rPr lang="zh-CN" altLang="en-US" dirty="0" smtClean="0"/>
              <a:t>参数求梯度），分类器参数（用更新过的</a:t>
            </a:r>
            <a:r>
              <a:rPr lang="en-US" altLang="zh-CN" dirty="0" smtClean="0"/>
              <a:t>MLP</a:t>
            </a:r>
            <a:r>
              <a:rPr lang="zh-CN" altLang="en-US" dirty="0" smtClean="0"/>
              <a:t>参数更新分类器参数）</a:t>
            </a:r>
            <a:endParaRPr lang="zh-CN" altLang="en-US" dirty="0"/>
          </a:p>
        </p:txBody>
      </p:sp>
      <p:pic>
        <p:nvPicPr>
          <p:cNvPr id="6" name="图片 5"/>
          <p:cNvPicPr>
            <a:picLocks noChangeAspect="1"/>
          </p:cNvPicPr>
          <p:nvPr/>
        </p:nvPicPr>
        <p:blipFill>
          <a:blip r:embed="rId2"/>
          <a:stretch>
            <a:fillRect/>
          </a:stretch>
        </p:blipFill>
        <p:spPr>
          <a:xfrm>
            <a:off x="6013174" y="1825625"/>
            <a:ext cx="5933362" cy="2404648"/>
          </a:xfrm>
          <a:prstGeom prst="rect">
            <a:avLst/>
          </a:prstGeom>
        </p:spPr>
      </p:pic>
    </p:spTree>
    <p:extLst>
      <p:ext uri="{BB962C8B-B14F-4D97-AF65-F5344CB8AC3E}">
        <p14:creationId xmlns:p14="http://schemas.microsoft.com/office/powerpoint/2010/main" val="1048862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文章内容</a:t>
            </a:r>
            <a:r>
              <a:rPr lang="en-US" altLang="zh-CN" dirty="0" smtClean="0"/>
              <a:t>】</a:t>
            </a:r>
            <a:r>
              <a:rPr lang="en-US" altLang="zh-CN" dirty="0"/>
              <a:t>Unsupervised Label Noise Modeling and Loss Correction</a:t>
            </a:r>
            <a:endParaRPr lang="zh-CN" altLang="en-US" dirty="0"/>
          </a:p>
        </p:txBody>
      </p:sp>
      <p:sp>
        <p:nvSpPr>
          <p:cNvPr id="3" name="内容占位符 2"/>
          <p:cNvSpPr>
            <a:spLocks noGrp="1"/>
          </p:cNvSpPr>
          <p:nvPr>
            <p:ph idx="1"/>
          </p:nvPr>
        </p:nvSpPr>
        <p:spPr>
          <a:xfrm>
            <a:off x="838200" y="1825625"/>
            <a:ext cx="5324061" cy="4351338"/>
          </a:xfrm>
        </p:spPr>
        <p:txBody>
          <a:bodyPr>
            <a:normAutofit lnSpcReduction="10000"/>
          </a:bodyPr>
          <a:lstStyle/>
          <a:p>
            <a:r>
              <a:rPr lang="zh-CN" altLang="en-US" dirty="0" smtClean="0"/>
              <a:t>与</a:t>
            </a:r>
            <a:r>
              <a:rPr lang="en-US" altLang="zh-CN" dirty="0" smtClean="0"/>
              <a:t>meta-weight-net</a:t>
            </a:r>
            <a:r>
              <a:rPr lang="zh-CN" altLang="en-US" dirty="0" smtClean="0"/>
              <a:t>同为</a:t>
            </a:r>
            <a:r>
              <a:rPr lang="en-US" altLang="zh-CN" dirty="0" smtClean="0"/>
              <a:t>loss correlated weight</a:t>
            </a:r>
            <a:r>
              <a:rPr lang="zh-CN" altLang="en-US" dirty="0" smtClean="0"/>
              <a:t>，将</a:t>
            </a:r>
            <a:r>
              <a:rPr lang="en-US" altLang="zh-CN" dirty="0" smtClean="0"/>
              <a:t>loss</a:t>
            </a:r>
            <a:r>
              <a:rPr lang="zh-CN" altLang="en-US" dirty="0" smtClean="0"/>
              <a:t>的分布建模为</a:t>
            </a:r>
            <a:r>
              <a:rPr lang="en-US" altLang="zh-CN" dirty="0" smtClean="0"/>
              <a:t>BMM</a:t>
            </a:r>
            <a:r>
              <a:rPr lang="zh-CN" altLang="en-US" dirty="0" smtClean="0"/>
              <a:t>（</a:t>
            </a:r>
            <a:r>
              <a:rPr lang="en-US" altLang="zh-CN" dirty="0" smtClean="0"/>
              <a:t>beta mixture model</a:t>
            </a:r>
            <a:r>
              <a:rPr lang="zh-CN" altLang="en-US" dirty="0" smtClean="0"/>
              <a:t>），然后将某个</a:t>
            </a:r>
            <a:r>
              <a:rPr lang="en-US" altLang="zh-CN" dirty="0" smtClean="0"/>
              <a:t>sample</a:t>
            </a:r>
            <a:r>
              <a:rPr lang="zh-CN" altLang="en-US" dirty="0" smtClean="0"/>
              <a:t>的</a:t>
            </a:r>
            <a:r>
              <a:rPr lang="en-US" altLang="zh-CN" dirty="0" smtClean="0"/>
              <a:t>loss</a:t>
            </a:r>
            <a:r>
              <a:rPr lang="zh-CN" altLang="en-US" dirty="0" smtClean="0"/>
              <a:t>代入到</a:t>
            </a:r>
            <a:r>
              <a:rPr lang="en-US" altLang="zh-CN" dirty="0" smtClean="0"/>
              <a:t>BMM</a:t>
            </a:r>
            <a:r>
              <a:rPr lang="zh-CN" altLang="en-US" dirty="0" smtClean="0"/>
              <a:t>中得到属于噪声的概率，将这个概率应用到</a:t>
            </a:r>
            <a:r>
              <a:rPr lang="en-US" altLang="zh-CN" dirty="0" smtClean="0"/>
              <a:t>static bootstrapping loss</a:t>
            </a:r>
            <a:r>
              <a:rPr lang="zh-CN" altLang="en-US" dirty="0" smtClean="0"/>
              <a:t>中（将样本</a:t>
            </a:r>
            <a:r>
              <a:rPr lang="en-US" altLang="zh-CN" dirty="0" smtClean="0"/>
              <a:t>loss</a:t>
            </a:r>
            <a:r>
              <a:rPr lang="zh-CN" altLang="en-US" dirty="0" smtClean="0"/>
              <a:t>中</a:t>
            </a:r>
            <a:r>
              <a:rPr lang="en-US" altLang="zh-CN" dirty="0" err="1" smtClean="0"/>
              <a:t>w_i</a:t>
            </a:r>
            <a:r>
              <a:rPr lang="zh-CN" altLang="en-US" dirty="0" smtClean="0"/>
              <a:t>变为动态的）从而影响样本权重</a:t>
            </a:r>
            <a:endParaRPr lang="en-US" altLang="zh-CN" dirty="0" smtClean="0"/>
          </a:p>
          <a:p>
            <a:r>
              <a:rPr lang="zh-CN" altLang="en-US" dirty="0" smtClean="0"/>
              <a:t>右下为整合了</a:t>
            </a:r>
            <a:r>
              <a:rPr lang="en-US" altLang="zh-CN" dirty="0" err="1" smtClean="0"/>
              <a:t>mixup</a:t>
            </a:r>
            <a:r>
              <a:rPr lang="zh-CN" altLang="en-US" dirty="0" smtClean="0"/>
              <a:t>数据增强的</a:t>
            </a:r>
            <a:r>
              <a:rPr lang="en-US" altLang="zh-CN" dirty="0" smtClean="0"/>
              <a:t>loss correction</a:t>
            </a:r>
            <a:endParaRPr lang="zh-CN" altLang="en-US" dirty="0"/>
          </a:p>
        </p:txBody>
      </p:sp>
      <p:pic>
        <p:nvPicPr>
          <p:cNvPr id="4" name="图片 3"/>
          <p:cNvPicPr>
            <a:picLocks noChangeAspect="1"/>
          </p:cNvPicPr>
          <p:nvPr/>
        </p:nvPicPr>
        <p:blipFill rotWithShape="1">
          <a:blip r:embed="rId2"/>
          <a:srcRect l="6056" r="9162"/>
          <a:stretch/>
        </p:blipFill>
        <p:spPr>
          <a:xfrm>
            <a:off x="6162261" y="2141641"/>
            <a:ext cx="5426764" cy="1095375"/>
          </a:xfrm>
          <a:prstGeom prst="rect">
            <a:avLst/>
          </a:prstGeom>
        </p:spPr>
      </p:pic>
      <p:pic>
        <p:nvPicPr>
          <p:cNvPr id="5" name="图片 4"/>
          <p:cNvPicPr>
            <a:picLocks noChangeAspect="1"/>
          </p:cNvPicPr>
          <p:nvPr/>
        </p:nvPicPr>
        <p:blipFill>
          <a:blip r:embed="rId3"/>
          <a:stretch>
            <a:fillRect/>
          </a:stretch>
        </p:blipFill>
        <p:spPr>
          <a:xfrm>
            <a:off x="6162261" y="3817247"/>
            <a:ext cx="5753100" cy="1628775"/>
          </a:xfrm>
          <a:prstGeom prst="rect">
            <a:avLst/>
          </a:prstGeom>
        </p:spPr>
      </p:pic>
    </p:spTree>
    <p:extLst>
      <p:ext uri="{BB962C8B-B14F-4D97-AF65-F5344CB8AC3E}">
        <p14:creationId xmlns:p14="http://schemas.microsoft.com/office/powerpoint/2010/main" val="1899464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t>
            </a:r>
            <a:r>
              <a:rPr lang="zh-CN" altLang="en-US" dirty="0" smtClean="0"/>
              <a:t>文章内容</a:t>
            </a:r>
            <a:r>
              <a:rPr lang="en-US" altLang="zh-CN" dirty="0" smtClean="0"/>
              <a:t>】</a:t>
            </a:r>
            <a:r>
              <a:rPr lang="en-US" altLang="zh-CN" dirty="0"/>
              <a:t>Making Deep Neural Networks Robust to Label </a:t>
            </a:r>
            <a:r>
              <a:rPr lang="en-US" altLang="zh-CN" dirty="0" smtClean="0"/>
              <a:t>Noise: a </a:t>
            </a:r>
            <a:r>
              <a:rPr lang="en-US" altLang="zh-CN" dirty="0"/>
              <a:t>Loss Correction Approach</a:t>
            </a:r>
            <a:endParaRPr lang="zh-CN" altLang="en-US" dirty="0"/>
          </a:p>
        </p:txBody>
      </p:sp>
      <p:sp>
        <p:nvSpPr>
          <p:cNvPr id="3" name="内容占位符 2"/>
          <p:cNvSpPr>
            <a:spLocks noGrp="1"/>
          </p:cNvSpPr>
          <p:nvPr>
            <p:ph idx="1"/>
          </p:nvPr>
        </p:nvSpPr>
        <p:spPr>
          <a:xfrm>
            <a:off x="838200" y="1825625"/>
            <a:ext cx="4996070" cy="4351338"/>
          </a:xfrm>
        </p:spPr>
        <p:txBody>
          <a:bodyPr/>
          <a:lstStyle/>
          <a:p>
            <a:r>
              <a:rPr lang="en-US" altLang="zh-CN" dirty="0"/>
              <a:t>we can </a:t>
            </a:r>
            <a:r>
              <a:rPr lang="en-US" altLang="zh-CN" dirty="0" smtClean="0"/>
              <a:t>estimate each </a:t>
            </a:r>
            <a:r>
              <a:rPr lang="en-US" altLang="zh-CN" dirty="0"/>
              <a:t>component of matrix T just based on noisy </a:t>
            </a:r>
            <a:r>
              <a:rPr lang="en-US" altLang="zh-CN" dirty="0" smtClean="0"/>
              <a:t>class probability estimates(no need for clean validation set) by training on the noisy set</a:t>
            </a:r>
          </a:p>
          <a:p>
            <a:endParaRPr lang="en-US" altLang="zh-CN" dirty="0"/>
          </a:p>
          <a:p>
            <a:r>
              <a:rPr lang="en-US" altLang="zh-CN" dirty="0" smtClean="0"/>
              <a:t>Then we apply loss correction forward or backward</a:t>
            </a:r>
            <a:endParaRPr lang="zh-CN" altLang="en-US" dirty="0"/>
          </a:p>
        </p:txBody>
      </p:sp>
      <p:pic>
        <p:nvPicPr>
          <p:cNvPr id="4" name="图片 3"/>
          <p:cNvPicPr>
            <a:picLocks noChangeAspect="1"/>
          </p:cNvPicPr>
          <p:nvPr/>
        </p:nvPicPr>
        <p:blipFill>
          <a:blip r:embed="rId2"/>
          <a:stretch>
            <a:fillRect/>
          </a:stretch>
        </p:blipFill>
        <p:spPr>
          <a:xfrm>
            <a:off x="6096000" y="1825625"/>
            <a:ext cx="5362575" cy="1000125"/>
          </a:xfrm>
          <a:prstGeom prst="rect">
            <a:avLst/>
          </a:prstGeom>
        </p:spPr>
      </p:pic>
      <p:pic>
        <p:nvPicPr>
          <p:cNvPr id="5" name="图片 4"/>
          <p:cNvPicPr>
            <a:picLocks noChangeAspect="1"/>
          </p:cNvPicPr>
          <p:nvPr/>
        </p:nvPicPr>
        <p:blipFill>
          <a:blip r:embed="rId3"/>
          <a:stretch>
            <a:fillRect/>
          </a:stretch>
        </p:blipFill>
        <p:spPr>
          <a:xfrm>
            <a:off x="5985688" y="3031435"/>
            <a:ext cx="5472887" cy="2376487"/>
          </a:xfrm>
          <a:prstGeom prst="rect">
            <a:avLst/>
          </a:prstGeom>
        </p:spPr>
      </p:pic>
      <p:pic>
        <p:nvPicPr>
          <p:cNvPr id="6" name="图片 5"/>
          <p:cNvPicPr>
            <a:picLocks noChangeAspect="1"/>
          </p:cNvPicPr>
          <p:nvPr/>
        </p:nvPicPr>
        <p:blipFill>
          <a:blip r:embed="rId4"/>
          <a:stretch>
            <a:fillRect/>
          </a:stretch>
        </p:blipFill>
        <p:spPr>
          <a:xfrm>
            <a:off x="6505367" y="5810250"/>
            <a:ext cx="3514725" cy="733425"/>
          </a:xfrm>
          <a:prstGeom prst="rect">
            <a:avLst/>
          </a:prstGeom>
        </p:spPr>
      </p:pic>
      <p:pic>
        <p:nvPicPr>
          <p:cNvPr id="7" name="图片 6"/>
          <p:cNvPicPr>
            <a:picLocks noChangeAspect="1"/>
          </p:cNvPicPr>
          <p:nvPr/>
        </p:nvPicPr>
        <p:blipFill>
          <a:blip r:embed="rId5"/>
          <a:stretch>
            <a:fillRect/>
          </a:stretch>
        </p:blipFill>
        <p:spPr>
          <a:xfrm>
            <a:off x="1319419" y="5848350"/>
            <a:ext cx="3848100" cy="695325"/>
          </a:xfrm>
          <a:prstGeom prst="rect">
            <a:avLst/>
          </a:prstGeom>
        </p:spPr>
      </p:pic>
    </p:spTree>
    <p:extLst>
      <p:ext uri="{BB962C8B-B14F-4D97-AF65-F5344CB8AC3E}">
        <p14:creationId xmlns:p14="http://schemas.microsoft.com/office/powerpoint/2010/main" val="3323546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t>
            </a:r>
            <a:r>
              <a:rPr lang="zh-CN" altLang="en-US" dirty="0" smtClean="0"/>
              <a:t>文章内容</a:t>
            </a:r>
            <a:r>
              <a:rPr lang="en-US" altLang="zh-CN" dirty="0" smtClean="0"/>
              <a:t>】</a:t>
            </a:r>
            <a:r>
              <a:rPr lang="en-US" altLang="zh-CN" dirty="0"/>
              <a:t>Using Trusted Data to Train Deep Networks </a:t>
            </a:r>
            <a:r>
              <a:rPr lang="en-US" altLang="zh-CN" dirty="0" smtClean="0"/>
              <a:t>on Labels </a:t>
            </a:r>
            <a:r>
              <a:rPr lang="en-US" altLang="zh-CN" dirty="0"/>
              <a:t>Corrupted by Severe Noise</a:t>
            </a:r>
            <a:endParaRPr lang="zh-CN" altLang="en-US" dirty="0"/>
          </a:p>
        </p:txBody>
      </p:sp>
      <p:sp>
        <p:nvSpPr>
          <p:cNvPr id="3" name="内容占位符 2"/>
          <p:cNvSpPr>
            <a:spLocks noGrp="1"/>
          </p:cNvSpPr>
          <p:nvPr>
            <p:ph idx="1"/>
          </p:nvPr>
        </p:nvSpPr>
        <p:spPr>
          <a:xfrm>
            <a:off x="838200" y="1825625"/>
            <a:ext cx="5324061" cy="4351338"/>
          </a:xfrm>
        </p:spPr>
        <p:txBody>
          <a:bodyPr>
            <a:normAutofit/>
          </a:bodyPr>
          <a:lstStyle/>
          <a:p>
            <a:r>
              <a:rPr lang="en-US" altLang="zh-CN" dirty="0" smtClean="0"/>
              <a:t>Gold loss correction: </a:t>
            </a:r>
          </a:p>
          <a:p>
            <a:pPr lvl="1"/>
            <a:r>
              <a:rPr lang="en-US" altLang="zh-CN" dirty="0" smtClean="0"/>
              <a:t>Use clean set to estimate corruption matrix, under the assumption of the number of trusted samples in each class, and conditional independence of y and </a:t>
            </a:r>
            <a:r>
              <a:rPr lang="en-US" altLang="zh-CN" dirty="0" err="1" smtClean="0"/>
              <a:t>y_tilda</a:t>
            </a:r>
            <a:r>
              <a:rPr lang="en-US" altLang="zh-CN" dirty="0" smtClean="0"/>
              <a:t>(clean and corrupted) given x</a:t>
            </a:r>
          </a:p>
          <a:p>
            <a:pPr lvl="1"/>
            <a:r>
              <a:rPr lang="en-US" altLang="zh-CN" dirty="0" smtClean="0"/>
              <a:t>Then train on the corrected output(applying the corruption matrix on </a:t>
            </a:r>
            <a:r>
              <a:rPr lang="en-US" altLang="zh-CN" dirty="0" err="1" smtClean="0"/>
              <a:t>softmax</a:t>
            </a:r>
            <a:r>
              <a:rPr lang="en-US" altLang="zh-CN" dirty="0" smtClean="0"/>
              <a:t> output)</a:t>
            </a:r>
            <a:endParaRPr lang="zh-CN" altLang="en-US" dirty="0"/>
          </a:p>
        </p:txBody>
      </p:sp>
      <p:pic>
        <p:nvPicPr>
          <p:cNvPr id="6" name="图片 5"/>
          <p:cNvPicPr>
            <a:picLocks noChangeAspect="1"/>
          </p:cNvPicPr>
          <p:nvPr/>
        </p:nvPicPr>
        <p:blipFill>
          <a:blip r:embed="rId2"/>
          <a:stretch>
            <a:fillRect/>
          </a:stretch>
        </p:blipFill>
        <p:spPr>
          <a:xfrm>
            <a:off x="6439021" y="2156790"/>
            <a:ext cx="4638760" cy="451403"/>
          </a:xfrm>
          <a:prstGeom prst="rect">
            <a:avLst/>
          </a:prstGeom>
        </p:spPr>
      </p:pic>
      <p:pic>
        <p:nvPicPr>
          <p:cNvPr id="7" name="图片 6"/>
          <p:cNvPicPr>
            <a:picLocks noChangeAspect="1"/>
          </p:cNvPicPr>
          <p:nvPr/>
        </p:nvPicPr>
        <p:blipFill>
          <a:blip r:embed="rId3"/>
          <a:stretch>
            <a:fillRect/>
          </a:stretch>
        </p:blipFill>
        <p:spPr>
          <a:xfrm>
            <a:off x="6439021" y="3074295"/>
            <a:ext cx="5126521" cy="462739"/>
          </a:xfrm>
          <a:prstGeom prst="rect">
            <a:avLst/>
          </a:prstGeom>
        </p:spPr>
      </p:pic>
      <p:pic>
        <p:nvPicPr>
          <p:cNvPr id="8" name="图片 7"/>
          <p:cNvPicPr>
            <a:picLocks noChangeAspect="1"/>
          </p:cNvPicPr>
          <p:nvPr/>
        </p:nvPicPr>
        <p:blipFill>
          <a:blip r:embed="rId4"/>
          <a:stretch>
            <a:fillRect/>
          </a:stretch>
        </p:blipFill>
        <p:spPr>
          <a:xfrm>
            <a:off x="6947065" y="3633995"/>
            <a:ext cx="3622672" cy="3224005"/>
          </a:xfrm>
          <a:prstGeom prst="rect">
            <a:avLst/>
          </a:prstGeom>
        </p:spPr>
      </p:pic>
    </p:spTree>
    <p:extLst>
      <p:ext uri="{BB962C8B-B14F-4D97-AF65-F5344CB8AC3E}">
        <p14:creationId xmlns:p14="http://schemas.microsoft.com/office/powerpoint/2010/main" val="986963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5/15-two stage</a:t>
            </a:r>
            <a:endParaRPr lang="zh-CN" altLang="en-US" dirty="0"/>
          </a:p>
        </p:txBody>
      </p:sp>
      <p:sp>
        <p:nvSpPr>
          <p:cNvPr id="3" name="内容占位符 2"/>
          <p:cNvSpPr>
            <a:spLocks noGrp="1"/>
          </p:cNvSpPr>
          <p:nvPr>
            <p:ph idx="1"/>
          </p:nvPr>
        </p:nvSpPr>
        <p:spPr/>
        <p:txBody>
          <a:bodyPr/>
          <a:lstStyle/>
          <a:p>
            <a:r>
              <a:rPr lang="zh-CN" altLang="en-US" dirty="0"/>
              <a:t>如果是第</a:t>
            </a:r>
            <a:r>
              <a:rPr lang="en-US" altLang="zh-CN" dirty="0"/>
              <a:t>0phase</a:t>
            </a:r>
            <a:r>
              <a:rPr lang="zh-CN" altLang="en-US" dirty="0"/>
              <a:t>或</a:t>
            </a:r>
            <a:r>
              <a:rPr lang="en-US" altLang="zh-CN" dirty="0"/>
              <a:t>1phase </a:t>
            </a:r>
            <a:r>
              <a:rPr lang="en-US" altLang="zh-CN" dirty="0" err="1"/>
              <a:t>noreweight</a:t>
            </a:r>
            <a:r>
              <a:rPr lang="zh-CN" altLang="en-US" dirty="0"/>
              <a:t>，按照</a:t>
            </a:r>
            <a:r>
              <a:rPr lang="en-US" altLang="zh-CN" dirty="0" err="1"/>
              <a:t>noreweight</a:t>
            </a:r>
            <a:r>
              <a:rPr lang="zh-CN" altLang="en-US" dirty="0"/>
              <a:t>回传，如果第</a:t>
            </a:r>
            <a:r>
              <a:rPr lang="en-US" altLang="zh-CN" dirty="0"/>
              <a:t>1phase</a:t>
            </a:r>
            <a:r>
              <a:rPr lang="zh-CN" altLang="en-US" dirty="0"/>
              <a:t>且指定</a:t>
            </a:r>
            <a:r>
              <a:rPr lang="en-US" altLang="zh-CN" dirty="0"/>
              <a:t>reweight</a:t>
            </a:r>
            <a:r>
              <a:rPr lang="zh-CN" altLang="en-US" dirty="0"/>
              <a:t>方式，</a:t>
            </a:r>
            <a:r>
              <a:rPr lang="en-US" altLang="zh-CN" dirty="0"/>
              <a:t>loss</a:t>
            </a:r>
            <a:r>
              <a:rPr lang="zh-CN" altLang="en-US" dirty="0"/>
              <a:t>对位乘以</a:t>
            </a:r>
            <a:r>
              <a:rPr lang="en-US" altLang="zh-CN" dirty="0"/>
              <a:t>weights</a:t>
            </a:r>
            <a:r>
              <a:rPr lang="zh-CN" altLang="en-US" dirty="0"/>
              <a:t>，加权之后</a:t>
            </a:r>
            <a:r>
              <a:rPr lang="zh-CN" altLang="en-US" dirty="0" smtClean="0"/>
              <a:t>回传</a:t>
            </a:r>
            <a:endParaRPr lang="en-US" altLang="zh-CN" dirty="0" smtClean="0"/>
          </a:p>
          <a:p>
            <a:endParaRPr lang="en-US" altLang="zh-CN" dirty="0"/>
          </a:p>
          <a:p>
            <a:r>
              <a:rPr lang="zh-CN" altLang="en-US" dirty="0" smtClean="0"/>
              <a:t>需要指定第</a:t>
            </a:r>
            <a:r>
              <a:rPr lang="en-US" altLang="zh-CN" dirty="0" smtClean="0"/>
              <a:t>0</a:t>
            </a:r>
            <a:r>
              <a:rPr lang="zh-CN" altLang="en-US" dirty="0" smtClean="0"/>
              <a:t>，</a:t>
            </a:r>
            <a:r>
              <a:rPr lang="en-US" altLang="zh-CN" dirty="0" smtClean="0"/>
              <a:t>1</a:t>
            </a:r>
            <a:r>
              <a:rPr lang="zh-CN" altLang="en-US" dirty="0" smtClean="0"/>
              <a:t>个</a:t>
            </a:r>
            <a:r>
              <a:rPr lang="en-US" altLang="zh-CN" dirty="0" smtClean="0"/>
              <a:t>phase</a:t>
            </a:r>
            <a:r>
              <a:rPr lang="zh-CN" altLang="en-US" dirty="0" smtClean="0"/>
              <a:t>的</a:t>
            </a:r>
            <a:r>
              <a:rPr lang="en-US" altLang="zh-CN" dirty="0" smtClean="0"/>
              <a:t>epoch</a:t>
            </a:r>
            <a:r>
              <a:rPr lang="zh-CN" altLang="en-US" dirty="0" smtClean="0"/>
              <a:t>数量，就相当于寻两次但第二次的初始化是第一次的结果</a:t>
            </a:r>
            <a:endParaRPr lang="en-US" altLang="zh-CN" dirty="0" smtClean="0"/>
          </a:p>
          <a:p>
            <a:endParaRPr lang="en-US" altLang="zh-CN" dirty="0"/>
          </a:p>
          <a:p>
            <a:r>
              <a:rPr lang="zh-CN" altLang="en-US" dirty="0" smtClean="0"/>
              <a:t>第二个</a:t>
            </a:r>
            <a:r>
              <a:rPr lang="en-US" altLang="zh-CN" dirty="0" smtClean="0"/>
              <a:t>stage</a:t>
            </a:r>
            <a:r>
              <a:rPr lang="zh-CN" altLang="en-US" dirty="0" smtClean="0"/>
              <a:t>的时候骨干网络的学习率下降，因为对分类层的效果更好，喂得数据暂且是一样的</a:t>
            </a:r>
            <a:endParaRPr lang="zh-CN" altLang="en-US" dirty="0"/>
          </a:p>
        </p:txBody>
      </p:sp>
    </p:spTree>
    <p:extLst>
      <p:ext uri="{BB962C8B-B14F-4D97-AF65-F5344CB8AC3E}">
        <p14:creationId xmlns:p14="http://schemas.microsoft.com/office/powerpoint/2010/main" val="1223032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5/15-relabeling</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Relabel</a:t>
            </a:r>
          </a:p>
          <a:p>
            <a:pPr lvl="1"/>
            <a:r>
              <a:rPr lang="zh-CN" altLang="en-US" dirty="0" smtClean="0"/>
              <a:t>不去固定下来，可以变</a:t>
            </a:r>
            <a:endParaRPr lang="en-US" altLang="zh-CN" dirty="0" smtClean="0"/>
          </a:p>
          <a:p>
            <a:pPr lvl="1"/>
            <a:r>
              <a:rPr lang="en-US" altLang="zh-CN" dirty="0" smtClean="0"/>
              <a:t>Uncertainty</a:t>
            </a:r>
            <a:r>
              <a:rPr lang="zh-CN" altLang="en-US" dirty="0" smtClean="0"/>
              <a:t>足够大的时候将标签转变为预测的标签，根据是神经网络被证明会先学模式再学噪音</a:t>
            </a:r>
            <a:endParaRPr lang="en-US" altLang="zh-CN" dirty="0" smtClean="0"/>
          </a:p>
          <a:p>
            <a:pPr lvl="1"/>
            <a:r>
              <a:rPr lang="zh-CN" altLang="en-US" dirty="0" smtClean="0"/>
              <a:t>两种</a:t>
            </a:r>
            <a:r>
              <a:rPr lang="en-US" altLang="zh-CN" dirty="0" smtClean="0"/>
              <a:t>relabel</a:t>
            </a:r>
            <a:r>
              <a:rPr lang="zh-CN" altLang="en-US" dirty="0" smtClean="0"/>
              <a:t>的方式：</a:t>
            </a:r>
            <a:r>
              <a:rPr lang="en-US" altLang="zh-CN" dirty="0" smtClean="0"/>
              <a:t>high/low frequency</a:t>
            </a:r>
            <a:r>
              <a:rPr lang="zh-CN" altLang="en-US" dirty="0" smtClean="0"/>
              <a:t>，分别代表对</a:t>
            </a:r>
            <a:r>
              <a:rPr lang="en-US" altLang="zh-CN" dirty="0" smtClean="0"/>
              <a:t>batch</a:t>
            </a:r>
            <a:r>
              <a:rPr lang="zh-CN" altLang="en-US" dirty="0" smtClean="0"/>
              <a:t>中每一个数据都执行此操作，和隔几个正常训练</a:t>
            </a:r>
            <a:r>
              <a:rPr lang="en-US" altLang="zh-CN" dirty="0" smtClean="0"/>
              <a:t>epoch</a:t>
            </a:r>
            <a:r>
              <a:rPr lang="zh-CN" altLang="en-US" dirty="0" smtClean="0"/>
              <a:t>进行一次大换血（</a:t>
            </a:r>
            <a:r>
              <a:rPr lang="en-US" altLang="zh-CN" dirty="0" smtClean="0"/>
              <a:t>low frequency </a:t>
            </a:r>
            <a:r>
              <a:rPr lang="zh-CN" altLang="en-US" dirty="0" smtClean="0"/>
              <a:t>的方式有点类似于</a:t>
            </a:r>
            <a:r>
              <a:rPr lang="en-US" altLang="zh-CN" dirty="0" smtClean="0"/>
              <a:t>DBST</a:t>
            </a:r>
            <a:r>
              <a:rPr lang="zh-CN" altLang="en-US" dirty="0" smtClean="0"/>
              <a:t>，见</a:t>
            </a:r>
            <a:r>
              <a:rPr lang="en-US" altLang="zh-CN" dirty="0" smtClean="0"/>
              <a:t>DBST</a:t>
            </a:r>
            <a:r>
              <a:rPr lang="zh-CN" altLang="en-US" dirty="0" smtClean="0"/>
              <a:t>第二页）。</a:t>
            </a:r>
            <a:endParaRPr lang="en-US" altLang="zh-CN" dirty="0" smtClean="0"/>
          </a:p>
          <a:p>
            <a:r>
              <a:rPr lang="en-US" altLang="zh-CN" dirty="0" smtClean="0"/>
              <a:t>Relabel with new class</a:t>
            </a:r>
            <a:endParaRPr lang="en-US" altLang="zh-CN" dirty="0"/>
          </a:p>
          <a:p>
            <a:pPr lvl="1"/>
            <a:r>
              <a:rPr lang="zh-CN" altLang="en-US" dirty="0" smtClean="0"/>
              <a:t>噪音</a:t>
            </a:r>
            <a:r>
              <a:rPr lang="zh-CN" altLang="en-US" dirty="0"/>
              <a:t>类怎么计算</a:t>
            </a:r>
            <a:r>
              <a:rPr lang="en-US" altLang="zh-CN" dirty="0" smtClean="0"/>
              <a:t>loss</a:t>
            </a:r>
          </a:p>
          <a:p>
            <a:pPr lvl="2"/>
            <a:r>
              <a:rPr lang="zh-CN" altLang="en-US" dirty="0" smtClean="0"/>
              <a:t>是和其他类一样吗？就是自己决定它是噪音就要以后强迫自己认为是噪音？要来回变，但是不太可能很多变，因为阈值要高，如果自适应阈值，可以逐渐减少，因为之后可能处理到</a:t>
            </a:r>
            <a:r>
              <a:rPr lang="en-US" altLang="zh-CN" dirty="0" err="1" smtClean="0"/>
              <a:t>hardcase</a:t>
            </a:r>
            <a:r>
              <a:rPr lang="zh-CN" altLang="en-US" dirty="0" smtClean="0"/>
              <a:t>，</a:t>
            </a:r>
            <a:r>
              <a:rPr lang="en-US" altLang="zh-CN" dirty="0" smtClean="0"/>
              <a:t>DBST</a:t>
            </a:r>
            <a:r>
              <a:rPr lang="zh-CN" altLang="en-US" dirty="0" smtClean="0"/>
              <a:t>是这么做的，只不过变得不是权重的阈值而是权重本身。或者逐渐增加，因为置信度水涨船高，可能需要证明</a:t>
            </a:r>
            <a:endParaRPr lang="en-US" altLang="zh-CN" dirty="0" smtClean="0"/>
          </a:p>
          <a:p>
            <a:pPr lvl="2"/>
            <a:r>
              <a:rPr lang="zh-CN" altLang="en-US" dirty="0" smtClean="0"/>
              <a:t>能直接改变</a:t>
            </a:r>
            <a:r>
              <a:rPr lang="en-US" altLang="zh-CN" dirty="0" smtClean="0"/>
              <a:t>label</a:t>
            </a:r>
            <a:r>
              <a:rPr lang="zh-CN" altLang="en-US" dirty="0" smtClean="0"/>
              <a:t>吗？</a:t>
            </a:r>
            <a:endParaRPr lang="en-US" altLang="zh-CN" dirty="0" smtClean="0"/>
          </a:p>
          <a:p>
            <a:pPr lvl="1"/>
            <a:r>
              <a:rPr lang="zh-CN" altLang="en-US" dirty="0" smtClean="0"/>
              <a:t>怎么</a:t>
            </a:r>
            <a:r>
              <a:rPr lang="zh-CN" altLang="en-US" dirty="0"/>
              <a:t>计算</a:t>
            </a:r>
            <a:r>
              <a:rPr lang="zh-CN" altLang="en-US" dirty="0" smtClean="0"/>
              <a:t>不确定性</a:t>
            </a:r>
            <a:endParaRPr lang="en-US" altLang="zh-CN" dirty="0" smtClean="0"/>
          </a:p>
          <a:p>
            <a:pPr lvl="2"/>
            <a:r>
              <a:rPr lang="zh-CN" altLang="en-US" dirty="0" smtClean="0"/>
              <a:t>肯定会大，因为一开始就是因为</a:t>
            </a:r>
            <a:r>
              <a:rPr lang="en-US" altLang="zh-CN" dirty="0" smtClean="0"/>
              <a:t>uncertainty</a:t>
            </a:r>
            <a:r>
              <a:rPr lang="zh-CN" altLang="en-US" dirty="0" smtClean="0"/>
              <a:t>大才归到噪音的</a:t>
            </a:r>
            <a:endParaRPr lang="en-US" altLang="zh-CN" dirty="0" smtClean="0"/>
          </a:p>
          <a:p>
            <a:pPr lvl="1"/>
            <a:r>
              <a:rPr lang="zh-CN" altLang="en-US" dirty="0" smtClean="0"/>
              <a:t>怎么</a:t>
            </a:r>
            <a:r>
              <a:rPr lang="zh-CN" altLang="en-US" dirty="0"/>
              <a:t>计算</a:t>
            </a:r>
            <a:r>
              <a:rPr lang="en-US" altLang="zh-CN" dirty="0" smtClean="0"/>
              <a:t>weight</a:t>
            </a:r>
          </a:p>
          <a:p>
            <a:pPr lvl="2"/>
            <a:r>
              <a:rPr lang="zh-CN" altLang="en-US" dirty="0" smtClean="0"/>
              <a:t>参与普通类的</a:t>
            </a:r>
            <a:r>
              <a:rPr lang="en-US" altLang="zh-CN" dirty="0" smtClean="0"/>
              <a:t>reweight</a:t>
            </a:r>
            <a:r>
              <a:rPr lang="zh-CN" altLang="en-US" dirty="0" smtClean="0"/>
              <a:t>吗？初期统一对待，或者让他大些</a:t>
            </a:r>
            <a:endParaRPr lang="en-US" altLang="zh-CN" dirty="0" smtClean="0"/>
          </a:p>
          <a:p>
            <a:pPr lvl="1"/>
            <a:r>
              <a:rPr lang="zh-CN" altLang="en-US" dirty="0" smtClean="0"/>
              <a:t>怎么</a:t>
            </a:r>
            <a:r>
              <a:rPr lang="zh-CN" altLang="en-US" dirty="0"/>
              <a:t>回传</a:t>
            </a:r>
            <a:r>
              <a:rPr lang="zh-CN" altLang="en-US" dirty="0" smtClean="0"/>
              <a:t>呢</a:t>
            </a:r>
            <a:endParaRPr lang="en-US" altLang="zh-CN" dirty="0" smtClean="0"/>
          </a:p>
          <a:p>
            <a:pPr lvl="2"/>
            <a:r>
              <a:rPr lang="zh-CN" altLang="en-US" dirty="0" smtClean="0"/>
              <a:t>通过什么方式影响模型？目标是让模型保持之前“这个数据是噪音”的判断吗？</a:t>
            </a:r>
            <a:endParaRPr lang="zh-CN" altLang="en-US" dirty="0"/>
          </a:p>
        </p:txBody>
      </p:sp>
    </p:spTree>
    <p:extLst>
      <p:ext uri="{BB962C8B-B14F-4D97-AF65-F5344CB8AC3E}">
        <p14:creationId xmlns:p14="http://schemas.microsoft.com/office/powerpoint/2010/main" val="853409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5/15-valset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Meta learning</a:t>
            </a:r>
          </a:p>
          <a:p>
            <a:pPr lvl="1"/>
            <a:r>
              <a:rPr lang="en-US" altLang="zh-CN" dirty="0" err="1" smtClean="0"/>
              <a:t>Valset</a:t>
            </a:r>
            <a:r>
              <a:rPr lang="zh-CN" altLang="en-US" dirty="0" smtClean="0"/>
              <a:t>当做</a:t>
            </a:r>
            <a:r>
              <a:rPr lang="en-US" altLang="zh-CN" dirty="0" smtClean="0"/>
              <a:t>metadata</a:t>
            </a:r>
            <a:r>
              <a:rPr lang="zh-CN" altLang="en-US" dirty="0" smtClean="0"/>
              <a:t>来训练</a:t>
            </a:r>
            <a:endParaRPr lang="en-US" altLang="zh-CN" dirty="0" smtClean="0"/>
          </a:p>
          <a:p>
            <a:pPr lvl="1"/>
            <a:r>
              <a:rPr lang="en-US" altLang="zh-CN" dirty="0" err="1" smtClean="0"/>
              <a:t>Metalearning</a:t>
            </a:r>
            <a:r>
              <a:rPr lang="zh-CN" altLang="en-US" dirty="0" smtClean="0"/>
              <a:t>训练的是分类器的某一部分，用普通数据回传的时候一般这部分不更新</a:t>
            </a:r>
            <a:endParaRPr lang="en-US" altLang="zh-CN" dirty="0" smtClean="0"/>
          </a:p>
          <a:p>
            <a:endParaRPr lang="en-US" altLang="zh-CN" dirty="0"/>
          </a:p>
          <a:p>
            <a:r>
              <a:rPr lang="en-US" altLang="zh-CN" dirty="0" smtClean="0"/>
              <a:t>GLC</a:t>
            </a:r>
          </a:p>
          <a:p>
            <a:pPr lvl="1"/>
            <a:r>
              <a:rPr lang="zh-CN" altLang="en-US" dirty="0" smtClean="0"/>
              <a:t>用</a:t>
            </a:r>
            <a:r>
              <a:rPr lang="en-US" altLang="zh-CN" dirty="0" err="1" smtClean="0"/>
              <a:t>valset</a:t>
            </a:r>
            <a:r>
              <a:rPr lang="zh-CN" altLang="en-US" dirty="0" smtClean="0"/>
              <a:t>来得到数据的某些信息</a:t>
            </a:r>
            <a:endParaRPr lang="en-US" altLang="zh-CN" dirty="0" smtClean="0"/>
          </a:p>
          <a:p>
            <a:pPr lvl="1"/>
            <a:r>
              <a:rPr lang="zh-CN" altLang="en-US" dirty="0" smtClean="0"/>
              <a:t>之后训练就与普通数据地位一样了</a:t>
            </a:r>
            <a:endParaRPr lang="en-US" altLang="zh-CN" dirty="0" smtClean="0"/>
          </a:p>
          <a:p>
            <a:endParaRPr lang="en-US" altLang="zh-CN" dirty="0"/>
          </a:p>
          <a:p>
            <a:r>
              <a:rPr lang="en-US" altLang="zh-CN" dirty="0" err="1" smtClean="0"/>
              <a:t>Finetune</a:t>
            </a:r>
            <a:endParaRPr lang="en-US" altLang="zh-CN" dirty="0" smtClean="0"/>
          </a:p>
          <a:p>
            <a:pPr lvl="1"/>
            <a:r>
              <a:rPr lang="en-US" altLang="zh-CN" dirty="0" smtClean="0"/>
              <a:t>Early stop</a:t>
            </a:r>
            <a:r>
              <a:rPr lang="zh-CN" altLang="en-US" dirty="0" smtClean="0"/>
              <a:t>，普通的训完在这上面训等</a:t>
            </a:r>
            <a:endParaRPr lang="zh-CN" altLang="en-US" dirty="0"/>
          </a:p>
        </p:txBody>
      </p:sp>
    </p:spTree>
    <p:extLst>
      <p:ext uri="{BB962C8B-B14F-4D97-AF65-F5344CB8AC3E}">
        <p14:creationId xmlns:p14="http://schemas.microsoft.com/office/powerpoint/2010/main" val="2438940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第三部分补完</a:t>
            </a:r>
            <a:endParaRPr lang="en-US" altLang="zh-CN" dirty="0" smtClean="0"/>
          </a:p>
          <a:p>
            <a:r>
              <a:rPr lang="zh-CN" altLang="en-US" dirty="0" smtClean="0"/>
              <a:t>实验结果：设置，和中间结果整理</a:t>
            </a:r>
            <a:endParaRPr lang="en-US" altLang="zh-CN" dirty="0" smtClean="0"/>
          </a:p>
          <a:p>
            <a:r>
              <a:rPr lang="zh-CN" altLang="en-US" dirty="0" smtClean="0"/>
              <a:t>训练中间结果输出，影响训练策略</a:t>
            </a:r>
            <a:endParaRPr lang="en-US" altLang="zh-CN" dirty="0" smtClean="0"/>
          </a:p>
          <a:p>
            <a:r>
              <a:rPr lang="zh-CN" altLang="en-US" dirty="0" smtClean="0"/>
              <a:t>拉到同一个标准，之后再去改进</a:t>
            </a:r>
            <a:endParaRPr lang="en-US" altLang="zh-CN" dirty="0" smtClean="0"/>
          </a:p>
          <a:p>
            <a:r>
              <a:rPr lang="zh-CN" altLang="en-US" dirty="0" smtClean="0"/>
              <a:t>实验的轻重，先仅着重要的，最大概率的进展</a:t>
            </a:r>
            <a:endParaRPr lang="zh-CN" altLang="en-US" dirty="0"/>
          </a:p>
        </p:txBody>
      </p:sp>
    </p:spTree>
    <p:extLst>
      <p:ext uri="{BB962C8B-B14F-4D97-AF65-F5344CB8AC3E}">
        <p14:creationId xmlns:p14="http://schemas.microsoft.com/office/powerpoint/2010/main" val="1682694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5/27 reweighting &amp; relabeling</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Weight</a:t>
            </a:r>
            <a:r>
              <a:rPr lang="zh-CN" altLang="en-US" dirty="0" smtClean="0"/>
              <a:t>那里固定阈值可能不太现实，感觉还是得要像</a:t>
            </a:r>
            <a:r>
              <a:rPr lang="en-US" altLang="zh-CN" dirty="0" smtClean="0"/>
              <a:t>relabeling</a:t>
            </a:r>
            <a:r>
              <a:rPr lang="zh-CN" altLang="en-US" dirty="0" smtClean="0"/>
              <a:t>文章那样用比例，前百分之多少</a:t>
            </a:r>
            <a:endParaRPr lang="en-US" altLang="zh-CN" dirty="0" smtClean="0"/>
          </a:p>
          <a:p>
            <a:r>
              <a:rPr lang="zh-CN" altLang="en-US" dirty="0" smtClean="0"/>
              <a:t>之前的两个实验，</a:t>
            </a:r>
            <a:r>
              <a:rPr lang="en-US" altLang="zh-CN" dirty="0" smtClean="0"/>
              <a:t>0.46</a:t>
            </a:r>
            <a:r>
              <a:rPr lang="zh-CN" altLang="en-US" dirty="0" smtClean="0"/>
              <a:t>的在</a:t>
            </a:r>
            <a:r>
              <a:rPr lang="en-US" altLang="zh-CN" dirty="0" err="1" smtClean="0"/>
              <a:t>cf</a:t>
            </a:r>
            <a:r>
              <a:rPr lang="zh-CN" altLang="en-US" dirty="0" smtClean="0"/>
              <a:t>，实际上是</a:t>
            </a:r>
            <a:r>
              <a:rPr lang="en-US" altLang="zh-CN" dirty="0" smtClean="0"/>
              <a:t>reweight</a:t>
            </a:r>
            <a:r>
              <a:rPr lang="zh-CN" altLang="en-US" dirty="0" smtClean="0"/>
              <a:t>的上限，另一个噪声比例的结果不好，按理来说应该是</a:t>
            </a:r>
            <a:r>
              <a:rPr lang="en-US" altLang="zh-CN" dirty="0" smtClean="0"/>
              <a:t>54%</a:t>
            </a:r>
            <a:r>
              <a:rPr lang="zh-CN" altLang="en-US" dirty="0" smtClean="0"/>
              <a:t>为</a:t>
            </a:r>
            <a:r>
              <a:rPr lang="en-US" altLang="zh-CN" dirty="0" smtClean="0"/>
              <a:t>baseline</a:t>
            </a:r>
            <a:r>
              <a:rPr lang="zh-CN" altLang="en-US" dirty="0" smtClean="0"/>
              <a:t>，现在比</a:t>
            </a:r>
            <a:r>
              <a:rPr lang="en-US" altLang="zh-CN" dirty="0" smtClean="0"/>
              <a:t>60</a:t>
            </a:r>
            <a:r>
              <a:rPr lang="zh-CN" altLang="en-US" dirty="0" smtClean="0"/>
              <a:t>还低，一直在</a:t>
            </a:r>
            <a:r>
              <a:rPr lang="en-US" altLang="zh-CN" dirty="0" smtClean="0"/>
              <a:t>57</a:t>
            </a:r>
            <a:r>
              <a:rPr lang="zh-CN" altLang="en-US" dirty="0" smtClean="0"/>
              <a:t>左右，正在找原因：</a:t>
            </a:r>
            <a:endParaRPr lang="en-US" altLang="zh-CN" dirty="0" smtClean="0"/>
          </a:p>
          <a:p>
            <a:pPr lvl="1"/>
            <a:r>
              <a:rPr lang="en-US" altLang="zh-CN" dirty="0" smtClean="0"/>
              <a:t>30%</a:t>
            </a:r>
            <a:r>
              <a:rPr lang="zh-CN" altLang="en-US" dirty="0" smtClean="0"/>
              <a:t>的噪声可能大了，去看更小的，以</a:t>
            </a:r>
            <a:r>
              <a:rPr lang="en-US" altLang="zh-CN" dirty="0" smtClean="0"/>
              <a:t>5%</a:t>
            </a:r>
            <a:r>
              <a:rPr lang="zh-CN" altLang="en-US" dirty="0" smtClean="0"/>
              <a:t>为步长</a:t>
            </a:r>
            <a:endParaRPr lang="en-US" altLang="zh-CN" dirty="0" smtClean="0"/>
          </a:p>
          <a:p>
            <a:pPr lvl="1"/>
            <a:r>
              <a:rPr lang="zh-CN" altLang="en-US" dirty="0" smtClean="0"/>
              <a:t>最大的乘一个小于一的超参数作为阈值</a:t>
            </a:r>
            <a:endParaRPr lang="en-US" altLang="zh-CN" dirty="0" smtClean="0"/>
          </a:p>
          <a:p>
            <a:pPr lvl="1"/>
            <a:r>
              <a:rPr lang="zh-CN" altLang="en-US" dirty="0" smtClean="0"/>
              <a:t>第一个实验代表了真正卡脖子的是</a:t>
            </a:r>
            <a:r>
              <a:rPr lang="en-US" altLang="zh-CN" dirty="0" smtClean="0"/>
              <a:t>reweight</a:t>
            </a:r>
            <a:r>
              <a:rPr lang="zh-CN" altLang="en-US" dirty="0" smtClean="0"/>
              <a:t>所以一定要找这个原因</a:t>
            </a:r>
            <a:endParaRPr lang="en-US" altLang="zh-CN" dirty="0" smtClean="0"/>
          </a:p>
          <a:p>
            <a:pPr lvl="1"/>
            <a:r>
              <a:rPr lang="en-US" altLang="zh-CN" dirty="0" smtClean="0"/>
              <a:t>Weight function</a:t>
            </a:r>
            <a:r>
              <a:rPr lang="zh-CN" altLang="en-US" dirty="0" smtClean="0"/>
              <a:t>尝试一下截断的，因为保证干净数据不被去掉，去掉的标准要比较严苛</a:t>
            </a:r>
            <a:endParaRPr lang="en-US" altLang="zh-CN" dirty="0" smtClean="0"/>
          </a:p>
          <a:p>
            <a:r>
              <a:rPr lang="en-US" altLang="zh-CN" dirty="0" smtClean="0"/>
              <a:t>Relabeling</a:t>
            </a:r>
            <a:r>
              <a:rPr lang="zh-CN" altLang="en-US" dirty="0" smtClean="0"/>
              <a:t>非噪声类的实验正在做，噪声类的还没开始跑，但是感觉找到以上原因之前应该意义不太大所以暂时搁置</a:t>
            </a:r>
            <a:endParaRPr lang="en-US" altLang="zh-CN" dirty="0" smtClean="0"/>
          </a:p>
          <a:p>
            <a:r>
              <a:rPr lang="zh-CN" altLang="en-US" dirty="0" smtClean="0"/>
              <a:t>文章更新第三第四部分现有实验和想法补完</a:t>
            </a:r>
            <a:endParaRPr lang="en-US" altLang="zh-CN" dirty="0" smtClean="0"/>
          </a:p>
          <a:p>
            <a:r>
              <a:rPr lang="zh-CN" altLang="en-US" dirty="0" smtClean="0"/>
              <a:t>统一一下</a:t>
            </a:r>
            <a:r>
              <a:rPr lang="en-US" altLang="zh-CN" dirty="0" smtClean="0"/>
              <a:t>dropout</a:t>
            </a:r>
            <a:r>
              <a:rPr lang="zh-CN" altLang="en-US" dirty="0" smtClean="0"/>
              <a:t>实验里面</a:t>
            </a:r>
            <a:r>
              <a:rPr lang="en-US" altLang="zh-CN" dirty="0" smtClean="0"/>
              <a:t>0.5</a:t>
            </a:r>
            <a:r>
              <a:rPr lang="zh-CN" altLang="en-US" dirty="0" smtClean="0"/>
              <a:t>的和后面</a:t>
            </a:r>
            <a:r>
              <a:rPr lang="en-US" altLang="zh-CN" dirty="0" smtClean="0"/>
              <a:t>reweighting</a:t>
            </a:r>
            <a:r>
              <a:rPr lang="zh-CN" altLang="en-US" dirty="0" smtClean="0"/>
              <a:t>实验</a:t>
            </a:r>
            <a:r>
              <a:rPr lang="en-US" altLang="zh-CN" dirty="0" err="1" smtClean="0"/>
              <a:t>noreweight</a:t>
            </a:r>
            <a:r>
              <a:rPr lang="zh-CN" altLang="en-US" dirty="0" smtClean="0"/>
              <a:t>结果</a:t>
            </a:r>
            <a:endParaRPr lang="en-US" altLang="zh-CN" dirty="0" smtClean="0"/>
          </a:p>
          <a:p>
            <a:r>
              <a:rPr lang="en-US" altLang="zh-CN" dirty="0" smtClean="0"/>
              <a:t>CF</a:t>
            </a:r>
            <a:r>
              <a:rPr lang="zh-CN" altLang="en-US" dirty="0" smtClean="0"/>
              <a:t>页面：标题清晰，拆分页面：之前调研的背景知识的整理到一个，现在正在进行的要简洁清楚，要描述的更清楚，小白能看懂，看</a:t>
            </a:r>
            <a:r>
              <a:rPr lang="en-US" altLang="zh-CN" dirty="0" err="1" smtClean="0"/>
              <a:t>Jdme</a:t>
            </a:r>
            <a:r>
              <a:rPr lang="zh-CN" altLang="en-US" dirty="0" smtClean="0"/>
              <a:t>于伟聊天记录</a:t>
            </a:r>
            <a:endParaRPr lang="en-US" altLang="zh-CN" dirty="0" smtClean="0"/>
          </a:p>
          <a:p>
            <a:r>
              <a:rPr lang="zh-CN" altLang="en-US" dirty="0" smtClean="0"/>
              <a:t>之前做过的实验，之后要做的实验</a:t>
            </a:r>
            <a:endParaRPr lang="en-US" altLang="zh-CN" dirty="0" smtClean="0"/>
          </a:p>
          <a:p>
            <a:r>
              <a:rPr lang="zh-CN" altLang="en-US" dirty="0" smtClean="0"/>
              <a:t>实习生后备人选，去找学长问有没有研究生想实习的</a:t>
            </a:r>
            <a:endParaRPr lang="zh-CN" altLang="en-US" dirty="0"/>
          </a:p>
        </p:txBody>
      </p:sp>
    </p:spTree>
    <p:extLst>
      <p:ext uri="{BB962C8B-B14F-4D97-AF65-F5344CB8AC3E}">
        <p14:creationId xmlns:p14="http://schemas.microsoft.com/office/powerpoint/2010/main" val="115796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文献结构图</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63845"/>
            <a:ext cx="12192000" cy="4280814"/>
          </a:xfrm>
          <a:prstGeom prst="rect">
            <a:avLst/>
          </a:prstGeom>
        </p:spPr>
      </p:pic>
    </p:spTree>
    <p:extLst>
      <p:ext uri="{BB962C8B-B14F-4D97-AF65-F5344CB8AC3E}">
        <p14:creationId xmlns:p14="http://schemas.microsoft.com/office/powerpoint/2010/main" val="340538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Motivation</a:t>
            </a:r>
            <a:r>
              <a:rPr lang="zh-CN" altLang="en-US" sz="4000" dirty="0" smtClean="0"/>
              <a:t>：直接用</a:t>
            </a:r>
            <a:r>
              <a:rPr lang="en-US" altLang="zh-CN" sz="4000" dirty="0" err="1" smtClean="0"/>
              <a:t>softmax</a:t>
            </a:r>
            <a:r>
              <a:rPr lang="zh-CN" altLang="en-US" sz="4000" dirty="0" smtClean="0"/>
              <a:t>得到的分布不行吗</a:t>
            </a:r>
            <a:endParaRPr lang="zh-CN" altLang="en-US" sz="4000" dirty="0"/>
          </a:p>
        </p:txBody>
      </p:sp>
      <p:sp>
        <p:nvSpPr>
          <p:cNvPr id="3" name="内容占位符 2"/>
          <p:cNvSpPr>
            <a:spLocks noGrp="1"/>
          </p:cNvSpPr>
          <p:nvPr>
            <p:ph idx="1"/>
          </p:nvPr>
        </p:nvSpPr>
        <p:spPr/>
        <p:txBody>
          <a:bodyPr/>
          <a:lstStyle/>
          <a:p>
            <a:r>
              <a:rPr lang="zh-CN" altLang="en-US" dirty="0" smtClean="0"/>
              <a:t>不行，因为</a:t>
            </a:r>
            <a:r>
              <a:rPr lang="en-US" altLang="zh-CN" dirty="0" err="1" smtClean="0"/>
              <a:t>softmax</a:t>
            </a:r>
            <a:r>
              <a:rPr lang="zh-CN" altLang="en-US" dirty="0" smtClean="0"/>
              <a:t>给出的概率与神经网络实际对数据的不确定性关系不能准确对应。</a:t>
            </a:r>
            <a:endParaRPr lang="en-US" altLang="zh-CN" dirty="0" smtClean="0"/>
          </a:p>
          <a:p>
            <a:r>
              <a:rPr lang="zh-CN" altLang="en-US" dirty="0" smtClean="0"/>
              <a:t>普通模型会把预测均值，而不是整个分布传入</a:t>
            </a:r>
            <a:r>
              <a:rPr lang="en-US" altLang="zh-CN" dirty="0" err="1" smtClean="0"/>
              <a:t>softmax</a:t>
            </a:r>
            <a:r>
              <a:rPr lang="zh-CN" altLang="en-US" dirty="0" smtClean="0"/>
              <a:t>层</a:t>
            </a:r>
            <a:endParaRPr lang="en-US" altLang="zh-CN" dirty="0" smtClean="0"/>
          </a:p>
          <a:p>
            <a:r>
              <a:rPr lang="en-US" altLang="zh-CN" dirty="0" smtClean="0"/>
              <a:t>MC dropout</a:t>
            </a:r>
            <a:r>
              <a:rPr lang="zh-CN" altLang="en-US" dirty="0" smtClean="0"/>
              <a:t>作者</a:t>
            </a:r>
            <a:r>
              <a:rPr lang="en-US" altLang="zh-CN" dirty="0" smtClean="0"/>
              <a:t>PhD thesis</a:t>
            </a:r>
            <a:r>
              <a:rPr lang="zh-CN" altLang="en-US" dirty="0" smtClean="0"/>
              <a:t>中的例子</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314325" y="3884179"/>
            <a:ext cx="11563350" cy="2876550"/>
          </a:xfrm>
          <a:prstGeom prst="rect">
            <a:avLst/>
          </a:prstGeom>
        </p:spPr>
      </p:pic>
    </p:spTree>
    <p:extLst>
      <p:ext uri="{BB962C8B-B14F-4D97-AF65-F5344CB8AC3E}">
        <p14:creationId xmlns:p14="http://schemas.microsoft.com/office/powerpoint/2010/main" val="40676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模型不确定性一般获取方法</a:t>
            </a:r>
            <a:endParaRPr lang="zh-CN" altLang="en-US" dirty="0"/>
          </a:p>
        </p:txBody>
      </p:sp>
      <p:sp>
        <p:nvSpPr>
          <p:cNvPr id="6" name="圆角矩形 5"/>
          <p:cNvSpPr/>
          <p:nvPr/>
        </p:nvSpPr>
        <p:spPr>
          <a:xfrm>
            <a:off x="3600160" y="2496813"/>
            <a:ext cx="2281381" cy="12007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dirty="0" smtClean="0"/>
              <a:t>某种训练方法</a:t>
            </a:r>
            <a:endParaRPr lang="zh-CN" altLang="en-US" sz="2400" dirty="0"/>
          </a:p>
        </p:txBody>
      </p:sp>
      <p:sp>
        <p:nvSpPr>
          <p:cNvPr id="7" name="圆角矩形 6"/>
          <p:cNvSpPr/>
          <p:nvPr/>
        </p:nvSpPr>
        <p:spPr>
          <a:xfrm>
            <a:off x="3553982" y="4832567"/>
            <a:ext cx="2281381" cy="12007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dirty="0" smtClean="0"/>
              <a:t>网络参数分布</a:t>
            </a:r>
            <a:endParaRPr lang="zh-CN" altLang="en-US" sz="2400" dirty="0"/>
          </a:p>
        </p:txBody>
      </p:sp>
      <p:sp>
        <p:nvSpPr>
          <p:cNvPr id="8" name="圆角矩形 7"/>
          <p:cNvSpPr/>
          <p:nvPr/>
        </p:nvSpPr>
        <p:spPr>
          <a:xfrm>
            <a:off x="220519" y="4832567"/>
            <a:ext cx="2548081" cy="120072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smtClean="0"/>
              <a:t>待预测数据样本</a:t>
            </a:r>
            <a:endParaRPr lang="zh-CN" altLang="en-US" sz="2400" dirty="0"/>
          </a:p>
        </p:txBody>
      </p:sp>
      <p:sp>
        <p:nvSpPr>
          <p:cNvPr id="9" name="圆角矩形 8"/>
          <p:cNvSpPr/>
          <p:nvPr/>
        </p:nvSpPr>
        <p:spPr>
          <a:xfrm>
            <a:off x="7013434" y="4825734"/>
            <a:ext cx="2281381" cy="120072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smtClean="0"/>
              <a:t>预测结果分布（近似）</a:t>
            </a:r>
            <a:endParaRPr lang="zh-CN" altLang="en-US" sz="2400" dirty="0"/>
          </a:p>
        </p:txBody>
      </p:sp>
      <p:sp>
        <p:nvSpPr>
          <p:cNvPr id="10" name="下箭头 9"/>
          <p:cNvSpPr/>
          <p:nvPr/>
        </p:nvSpPr>
        <p:spPr>
          <a:xfrm>
            <a:off x="4430275" y="3855812"/>
            <a:ext cx="621149" cy="818483"/>
          </a:xfrm>
          <a:prstGeom prst="downArrow">
            <a:avLst/>
          </a:prstGeom>
          <a:solidFill>
            <a:schemeClr val="accent4">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2" name="直接箭头连接符 11"/>
          <p:cNvCxnSpPr>
            <a:stCxn id="8" idx="3"/>
            <a:endCxn id="7" idx="1"/>
          </p:cNvCxnSpPr>
          <p:nvPr/>
        </p:nvCxnSpPr>
        <p:spPr>
          <a:xfrm>
            <a:off x="2768600" y="5432931"/>
            <a:ext cx="78538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p:cNvCxnSpPr>
            <a:stCxn id="7" idx="3"/>
            <a:endCxn id="9" idx="1"/>
          </p:cNvCxnSpPr>
          <p:nvPr/>
        </p:nvCxnSpPr>
        <p:spPr>
          <a:xfrm flipV="1">
            <a:off x="5835363" y="5426098"/>
            <a:ext cx="1178071" cy="68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圆角矩形 16"/>
          <p:cNvSpPr/>
          <p:nvPr/>
        </p:nvSpPr>
        <p:spPr>
          <a:xfrm>
            <a:off x="9910619" y="4825734"/>
            <a:ext cx="2281381" cy="120072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smtClean="0"/>
              <a:t>不确定性</a:t>
            </a:r>
            <a:endParaRPr lang="zh-CN" altLang="en-US" sz="2400" dirty="0"/>
          </a:p>
        </p:txBody>
      </p:sp>
      <p:cxnSp>
        <p:nvCxnSpPr>
          <p:cNvPr id="18" name="直接箭头连接符 17"/>
          <p:cNvCxnSpPr>
            <a:stCxn id="9" idx="3"/>
            <a:endCxn id="17" idx="1"/>
          </p:cNvCxnSpPr>
          <p:nvPr/>
        </p:nvCxnSpPr>
        <p:spPr>
          <a:xfrm>
            <a:off x="9294815" y="5426098"/>
            <a:ext cx="61580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圆角矩形 41"/>
          <p:cNvSpPr/>
          <p:nvPr/>
        </p:nvSpPr>
        <p:spPr>
          <a:xfrm>
            <a:off x="7092736" y="2496813"/>
            <a:ext cx="2281381" cy="120072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smtClean="0"/>
              <a:t>MC </a:t>
            </a:r>
            <a:r>
              <a:rPr lang="zh-CN" altLang="en-US" sz="2400" dirty="0" smtClean="0"/>
              <a:t>采样</a:t>
            </a:r>
            <a:endParaRPr lang="zh-CN" altLang="en-US" sz="2400" dirty="0"/>
          </a:p>
        </p:txBody>
      </p:sp>
      <p:sp>
        <p:nvSpPr>
          <p:cNvPr id="43" name="下箭头 42"/>
          <p:cNvSpPr/>
          <p:nvPr/>
        </p:nvSpPr>
        <p:spPr>
          <a:xfrm rot="1937998">
            <a:off x="6394957" y="3842874"/>
            <a:ext cx="621149" cy="1340979"/>
          </a:xfrm>
          <a:prstGeom prst="downArrow">
            <a:avLst/>
          </a:prstGeom>
          <a:solidFill>
            <a:schemeClr val="accent4">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圆角矩形 43"/>
          <p:cNvSpPr/>
          <p:nvPr/>
        </p:nvSpPr>
        <p:spPr>
          <a:xfrm>
            <a:off x="220518" y="2496813"/>
            <a:ext cx="2548081" cy="120072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smtClean="0"/>
              <a:t>训练集数据样本</a:t>
            </a:r>
            <a:endParaRPr lang="zh-CN" altLang="en-US" sz="2400" dirty="0"/>
          </a:p>
        </p:txBody>
      </p:sp>
      <p:cxnSp>
        <p:nvCxnSpPr>
          <p:cNvPr id="45" name="直接箭头连接符 44"/>
          <p:cNvCxnSpPr>
            <a:stCxn id="44" idx="3"/>
            <a:endCxn id="6" idx="1"/>
          </p:cNvCxnSpPr>
          <p:nvPr/>
        </p:nvCxnSpPr>
        <p:spPr>
          <a:xfrm>
            <a:off x="2768599" y="3097177"/>
            <a:ext cx="8315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5361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模型不确定性一般获取方法</a:t>
            </a:r>
          </a:p>
        </p:txBody>
      </p:sp>
      <p:sp>
        <p:nvSpPr>
          <p:cNvPr id="3" name="内容占位符 2"/>
          <p:cNvSpPr>
            <a:spLocks noGrp="1"/>
          </p:cNvSpPr>
          <p:nvPr>
            <p:ph idx="1"/>
          </p:nvPr>
        </p:nvSpPr>
        <p:spPr>
          <a:xfrm>
            <a:off x="838200" y="1825625"/>
            <a:ext cx="4879109" cy="4351338"/>
          </a:xfrm>
        </p:spPr>
        <p:txBody>
          <a:bodyPr/>
          <a:lstStyle/>
          <a:p>
            <a:r>
              <a:rPr lang="en-US" altLang="zh-CN" dirty="0"/>
              <a:t>Regression</a:t>
            </a:r>
            <a:r>
              <a:rPr lang="zh-CN" altLang="en-US" dirty="0"/>
              <a:t>：直接</a:t>
            </a:r>
            <a:r>
              <a:rPr lang="zh-CN" altLang="en-US" dirty="0" smtClean="0"/>
              <a:t>通过对参数采样</a:t>
            </a:r>
            <a:r>
              <a:rPr lang="zh-CN" altLang="en-US" dirty="0"/>
              <a:t>得到结果的分布计算</a:t>
            </a:r>
            <a:r>
              <a:rPr lang="zh-CN" altLang="en-US" dirty="0" smtClean="0"/>
              <a:t>不确定性</a:t>
            </a:r>
            <a:endParaRPr lang="en-US" altLang="zh-CN" dirty="0" smtClean="0"/>
          </a:p>
          <a:p>
            <a:endParaRPr lang="en-US" altLang="zh-CN" dirty="0"/>
          </a:p>
          <a:p>
            <a:r>
              <a:rPr lang="en-US" altLang="zh-CN" dirty="0" smtClean="0"/>
              <a:t>Classification</a:t>
            </a:r>
            <a:r>
              <a:rPr lang="zh-CN" altLang="en-US" dirty="0" smtClean="0"/>
              <a:t>：</a:t>
            </a:r>
            <a:r>
              <a:rPr lang="en-US" altLang="zh-CN" dirty="0" smtClean="0"/>
              <a:t>taking the mean of the distribution</a:t>
            </a:r>
            <a:r>
              <a:rPr lang="zh-CN" altLang="en-US" dirty="0" smtClean="0"/>
              <a:t>，</a:t>
            </a:r>
            <a:r>
              <a:rPr lang="zh-CN" altLang="en-US" dirty="0"/>
              <a:t>也即对参数分布采样得到的许多个</a:t>
            </a:r>
            <a:r>
              <a:rPr lang="en-US" altLang="zh-CN" dirty="0" err="1"/>
              <a:t>softmax</a:t>
            </a:r>
            <a:r>
              <a:rPr lang="zh-CN" altLang="en-US" dirty="0"/>
              <a:t>概率结果取均值得到最终的类的</a:t>
            </a:r>
            <a:r>
              <a:rPr lang="zh-CN" altLang="en-US" dirty="0" smtClean="0"/>
              <a:t>概率分布</a:t>
            </a:r>
            <a:endParaRPr lang="en-US" altLang="zh-CN" dirty="0"/>
          </a:p>
        </p:txBody>
      </p:sp>
      <p:pic>
        <p:nvPicPr>
          <p:cNvPr id="1026" name="Picture 2" descr="https://img-blog.csdnimg.cn/20191027154207767.png?x-oss-process=image/watermark,type_ZmFuZ3poZW5naGVpdGk,shadow_10,text_aHR0cHM6Ly9ibG9nLmNzZG4ubmV0L3Jvc2VmdW45Ng==,size_16,color_FFFFFF,t_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5928" y="1825625"/>
            <a:ext cx="5838825" cy="408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59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模型不确定性一般获取方法（</a:t>
            </a:r>
            <a:r>
              <a:rPr lang="en-US" altLang="zh-CN" dirty="0" err="1" smtClean="0"/>
              <a:t>Yarin</a:t>
            </a:r>
            <a:r>
              <a:rPr lang="en-US" altLang="zh-CN" dirty="0" smtClean="0"/>
              <a:t> Gal</a:t>
            </a:r>
            <a:r>
              <a:rPr lang="zh-CN" altLang="en-US" dirty="0" smtClean="0"/>
              <a:t>的体系）</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055318000"/>
              </p:ext>
            </p:extLst>
          </p:nvPr>
        </p:nvGraphicFramePr>
        <p:xfrm>
          <a:off x="354209" y="1690688"/>
          <a:ext cx="11483582" cy="4635684"/>
        </p:xfrm>
        <a:graphic>
          <a:graphicData uri="http://schemas.openxmlformats.org/presentationml/2006/ole">
            <mc:AlternateContent xmlns:mc="http://schemas.openxmlformats.org/markup-compatibility/2006">
              <mc:Choice xmlns:v="urn:schemas-microsoft-com:vml" Requires="v">
                <p:oleObj spid="_x0000_s1086" name="工作表" r:id="rId3" imgW="8273988" imgH="3339925" progId="Excel.Sheet.12">
                  <p:embed/>
                </p:oleObj>
              </mc:Choice>
              <mc:Fallback>
                <p:oleObj name="工作表" r:id="rId3" imgW="8273988" imgH="3339925" progId="Excel.Sheet.12">
                  <p:embed/>
                  <p:pic>
                    <p:nvPicPr>
                      <p:cNvPr id="0" name=""/>
                      <p:cNvPicPr/>
                      <p:nvPr/>
                    </p:nvPicPr>
                    <p:blipFill>
                      <a:blip r:embed="rId4"/>
                      <a:stretch>
                        <a:fillRect/>
                      </a:stretch>
                    </p:blipFill>
                    <p:spPr>
                      <a:xfrm>
                        <a:off x="354209" y="1690688"/>
                        <a:ext cx="11483582" cy="4635684"/>
                      </a:xfrm>
                      <a:prstGeom prst="rect">
                        <a:avLst/>
                      </a:prstGeom>
                    </p:spPr>
                  </p:pic>
                </p:oleObj>
              </mc:Fallback>
            </mc:AlternateContent>
          </a:graphicData>
        </a:graphic>
      </p:graphicFrame>
    </p:spTree>
    <p:extLst>
      <p:ext uri="{BB962C8B-B14F-4D97-AF65-F5344CB8AC3E}">
        <p14:creationId xmlns:p14="http://schemas.microsoft.com/office/powerpoint/2010/main" val="14101853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136485</TotalTime>
  <Words>4288</Words>
  <Application>Microsoft Office PowerPoint</Application>
  <PresentationFormat>宽屏</PresentationFormat>
  <Paragraphs>305</Paragraphs>
  <Slides>49</Slides>
  <Notes>1</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4" baseType="lpstr">
      <vt:lpstr>等线</vt:lpstr>
      <vt:lpstr>等线 Light</vt:lpstr>
      <vt:lpstr>Arial</vt:lpstr>
      <vt:lpstr>Office 主题​​</vt:lpstr>
      <vt:lpstr>工作表</vt:lpstr>
      <vt:lpstr>深度学习不确定性的量化</vt:lpstr>
      <vt:lpstr>不确定性量化综述</vt:lpstr>
      <vt:lpstr>介绍</vt:lpstr>
      <vt:lpstr>介绍</vt:lpstr>
      <vt:lpstr>文献结构图</vt:lpstr>
      <vt:lpstr>Motivation：直接用softmax得到的分布不行吗</vt:lpstr>
      <vt:lpstr>模型不确定性一般获取方法</vt:lpstr>
      <vt:lpstr>模型不确定性一般获取方法</vt:lpstr>
      <vt:lpstr>模型不确定性一般获取方法（Yarin Gal的体系）</vt:lpstr>
      <vt:lpstr>模型不确定性一般获取方法（所有用MCDropout的体系）</vt:lpstr>
      <vt:lpstr>不确定性量化方法举例</vt:lpstr>
      <vt:lpstr>【文章内容】MC Dropout简介(model uncertainty)   Ref: http://mlg.eng.cam.ac.uk/yarin/blog_3d801aa532c1ce.html</vt:lpstr>
      <vt:lpstr>【文章内容】Bayes BP简介(model uncertainty)</vt:lpstr>
      <vt:lpstr>【文章内容】aleatoric uncertainty简介</vt:lpstr>
      <vt:lpstr>【文章内容】两种互相独立吗？</vt:lpstr>
      <vt:lpstr>不确定性量化的具体应用</vt:lpstr>
      <vt:lpstr>【应用】数据噪声，弱监督学习</vt:lpstr>
      <vt:lpstr>【应用】数据噪声，弱监督学习</vt:lpstr>
      <vt:lpstr>【应用】数据噪声，弱监督学习</vt:lpstr>
      <vt:lpstr>【应用】不均衡数据</vt:lpstr>
      <vt:lpstr>【应用】Retrieval Systems</vt:lpstr>
      <vt:lpstr>【应用】multi-task 平衡不同任务loss的权重</vt:lpstr>
      <vt:lpstr>【应用】层次化分类标签缺失</vt:lpstr>
      <vt:lpstr>【应用】其他应用</vt:lpstr>
      <vt:lpstr>研究方向与预期</vt:lpstr>
      <vt:lpstr>label noise现有解决方法 Ref: Image Classification with Deep Learning in the Presence of Noisy Labels: A Survey</vt:lpstr>
      <vt:lpstr>Motivation: 优化数据权重(reweighting)的优越性</vt:lpstr>
      <vt:lpstr>Motivation: 引入不确定性的优越性</vt:lpstr>
      <vt:lpstr>Proposed method(unofficial points)</vt:lpstr>
      <vt:lpstr>Proposed method</vt:lpstr>
      <vt:lpstr>Proposed method</vt:lpstr>
      <vt:lpstr>Proposed Experiments</vt:lpstr>
      <vt:lpstr>Proposed Experiments</vt:lpstr>
      <vt:lpstr>Benchmark: tasks and datasets(classification)</vt:lpstr>
      <vt:lpstr>【文章内容】Weakly Supervised Learning Meets Ride-Sharing User Experience Enhancement</vt:lpstr>
      <vt:lpstr>【文章内容】Uncertainty Based Detection and Relabeling of Noisy Image Labels</vt:lpstr>
      <vt:lpstr>【文章内容】Deep Bayesian Self Training</vt:lpstr>
      <vt:lpstr>【文章内容】Deep Bayesian Self Training</vt:lpstr>
      <vt:lpstr>【文章内容】Learning to Reweight Examples for Robust Deep Learning</vt:lpstr>
      <vt:lpstr>【文章内容】Co-teaching: Robust Training of Deep Neural Networks with Extremely Noisy Labels </vt:lpstr>
      <vt:lpstr>【文章内容】Meta-Weight-Net: Learning an Explicit Mapping For Sample Weighting</vt:lpstr>
      <vt:lpstr>【文章内容】Unsupervised Label Noise Modeling and Loss Correction</vt:lpstr>
      <vt:lpstr>【文章内容】Making Deep Neural Networks Robust to Label Noise: a Loss Correction Approach</vt:lpstr>
      <vt:lpstr>【文章内容】Using Trusted Data to Train Deep Networks on Labels Corrupted by Severe Noise</vt:lpstr>
      <vt:lpstr>5/15-two stage</vt:lpstr>
      <vt:lpstr>5/15-relabeling</vt:lpstr>
      <vt:lpstr>5/15-valset</vt:lpstr>
      <vt:lpstr>PowerPoint 演示文稿</vt:lpstr>
      <vt:lpstr>5/27 reweighting &amp; relabeling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Uncertainty Quantification:  Literature Review and Taxonomy</dc:title>
  <dc:creator>JD</dc:creator>
  <cp:lastModifiedBy>李涵宇</cp:lastModifiedBy>
  <cp:revision>206</cp:revision>
  <dcterms:created xsi:type="dcterms:W3CDTF">2020-01-14T06:56:55Z</dcterms:created>
  <dcterms:modified xsi:type="dcterms:W3CDTF">2020-06-22T08:57:27Z</dcterms:modified>
</cp:coreProperties>
</file>