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dat" ContentType="text/plain"/>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0a424f0bcd5644bd" Type="http://schemas.microsoft.com/office/2006/relationships/txt" Target="udata/data.dat"/><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78" r:id="rId2"/>
    <p:sldId id="288" r:id="rId3"/>
    <p:sldId id="290" r:id="rId4"/>
    <p:sldId id="291" r:id="rId5"/>
    <p:sldId id="271" r:id="rId6"/>
    <p:sldId id="267" r:id="rId7"/>
    <p:sldId id="266" r:id="rId8"/>
    <p:sldId id="277" r:id="rId9"/>
    <p:sldId id="297" r:id="rId10"/>
    <p:sldId id="306" r:id="rId11"/>
    <p:sldId id="292" r:id="rId12"/>
    <p:sldId id="262" r:id="rId13"/>
    <p:sldId id="263" r:id="rId14"/>
    <p:sldId id="264" r:id="rId15"/>
    <p:sldId id="268" r:id="rId16"/>
    <p:sldId id="294" r:id="rId17"/>
    <p:sldId id="272" r:id="rId18"/>
    <p:sldId id="258" r:id="rId19"/>
    <p:sldId id="280" r:id="rId20"/>
    <p:sldId id="286" r:id="rId21"/>
    <p:sldId id="281" r:id="rId22"/>
    <p:sldId id="265" r:id="rId23"/>
    <p:sldId id="269" r:id="rId24"/>
    <p:sldId id="261" r:id="rId25"/>
    <p:sldId id="300" r:id="rId26"/>
    <p:sldId id="285" r:id="rId27"/>
    <p:sldId id="295" r:id="rId28"/>
    <p:sldId id="284" r:id="rId29"/>
    <p:sldId id="301" r:id="rId30"/>
    <p:sldId id="310" r:id="rId31"/>
    <p:sldId id="311" r:id="rId32"/>
    <p:sldId id="307" r:id="rId33"/>
    <p:sldId id="309" r:id="rId34"/>
    <p:sldId id="296" r:id="rId35"/>
    <p:sldId id="283" r:id="rId36"/>
    <p:sldId id="287" r:id="rId37"/>
    <p:sldId id="302" r:id="rId38"/>
    <p:sldId id="318" r:id="rId39"/>
    <p:sldId id="303" r:id="rId40"/>
    <p:sldId id="304" r:id="rId41"/>
    <p:sldId id="305" r:id="rId42"/>
    <p:sldId id="308" r:id="rId43"/>
    <p:sldId id="313" r:id="rId44"/>
    <p:sldId id="312" r:id="rId45"/>
    <p:sldId id="314" r:id="rId46"/>
    <p:sldId id="315" r:id="rId47"/>
    <p:sldId id="316" r:id="rId48"/>
    <p:sldId id="317" r:id="rId49"/>
    <p:sldId id="319" r:id="rId50"/>
    <p:sldId id="320" r:id="rId51"/>
    <p:sldId id="321" r:id="rId52"/>
    <p:sldId id="322" r:id="rId53"/>
    <p:sldId id="323" r:id="rId54"/>
    <p:sldId id="324" r:id="rId55"/>
    <p:sldId id="325" r:id="rId56"/>
    <p:sldId id="326" r:id="rId57"/>
    <p:sldId id="327" r:id="rId58"/>
    <p:sldId id="328" r:id="rId59"/>
    <p:sldId id="329" r:id="rId60"/>
    <p:sldId id="331" r:id="rId61"/>
    <p:sldId id="333" r:id="rId62"/>
    <p:sldId id="332" r:id="rId63"/>
    <p:sldId id="335" r:id="rId64"/>
    <p:sldId id="334" r:id="rId65"/>
    <p:sldId id="336" r:id="rId66"/>
    <p:sldId id="337" r:id="rId67"/>
    <p:sldId id="338" r:id="rId68"/>
    <p:sldId id="339" r:id="rId69"/>
    <p:sldId id="340" r:id="rId7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标题" id="{00B7B409-5D66-4174-AD09-E343A1B429C8}">
          <p14:sldIdLst>
            <p14:sldId id="278"/>
          </p14:sldIdLst>
        </p14:section>
        <p14:section name="不确定性综述" id="{66A9434D-6B33-4A60-8B96-155A3D0B99A7}">
          <p14:sldIdLst>
            <p14:sldId id="288"/>
            <p14:sldId id="290"/>
            <p14:sldId id="291"/>
            <p14:sldId id="271"/>
            <p14:sldId id="267"/>
            <p14:sldId id="266"/>
            <p14:sldId id="277"/>
            <p14:sldId id="297"/>
            <p14:sldId id="306"/>
          </p14:sldIdLst>
        </p14:section>
        <p14:section name="获取方法举例" id="{7166F316-1516-47C6-A49F-E73138570D78}">
          <p14:sldIdLst>
            <p14:sldId id="292"/>
            <p14:sldId id="262"/>
            <p14:sldId id="263"/>
            <p14:sldId id="264"/>
            <p14:sldId id="268"/>
          </p14:sldIdLst>
        </p14:section>
        <p14:section name="应用" id="{288386A2-6512-4AD4-BA9F-DF505D545D93}">
          <p14:sldIdLst>
            <p14:sldId id="294"/>
            <p14:sldId id="272"/>
            <p14:sldId id="258"/>
            <p14:sldId id="280"/>
            <p14:sldId id="286"/>
            <p14:sldId id="281"/>
            <p14:sldId id="265"/>
            <p14:sldId id="269"/>
            <p14:sldId id="261"/>
          </p14:sldIdLst>
        </p14:section>
        <p14:section name="在弱监督用分配权重方法的应用" id="{209EC636-4B8E-4D0A-BC8F-83D0921E94C8}">
          <p14:sldIdLst>
            <p14:sldId id="300"/>
            <p14:sldId id="285"/>
            <p14:sldId id="295"/>
            <p14:sldId id="284"/>
            <p14:sldId id="301"/>
            <p14:sldId id="310"/>
            <p14:sldId id="311"/>
            <p14:sldId id="307"/>
            <p14:sldId id="309"/>
            <p14:sldId id="296"/>
            <p14:sldId id="283"/>
            <p14:sldId id="287"/>
            <p14:sldId id="302"/>
            <p14:sldId id="318"/>
            <p14:sldId id="303"/>
            <p14:sldId id="304"/>
            <p14:sldId id="305"/>
            <p14:sldId id="308"/>
            <p14:sldId id="313"/>
            <p14:sldId id="312"/>
            <p14:sldId id="314"/>
            <p14:sldId id="315"/>
            <p14:sldId id="316"/>
            <p14:sldId id="317"/>
            <p14:sldId id="319"/>
            <p14:sldId id="320"/>
            <p14:sldId id="321"/>
            <p14:sldId id="322"/>
            <p14:sldId id="323"/>
            <p14:sldId id="324"/>
            <p14:sldId id="325"/>
            <p14:sldId id="326"/>
            <p14:sldId id="327"/>
            <p14:sldId id="328"/>
            <p14:sldId id="329"/>
            <p14:sldId id="331"/>
            <p14:sldId id="333"/>
            <p14:sldId id="332"/>
            <p14:sldId id="335"/>
            <p14:sldId id="334"/>
            <p14:sldId id="336"/>
            <p14:sldId id="337"/>
            <p14:sldId id="338"/>
            <p14:sldId id="339"/>
            <p14:sldId id="34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25"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59A06-11A5-454E-AA88-0B7D51F31492}" type="datetimeFigureOut">
              <a:rPr lang="zh-CN" altLang="en-US" smtClean="0"/>
              <a:t>2020/7/22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32E50-626D-4CDA-BCB3-154E75E39FD1}" type="slidenum">
              <a:rPr lang="zh-CN" altLang="en-US" smtClean="0"/>
              <a:t>‹#›</a:t>
            </a:fld>
            <a:endParaRPr lang="zh-CN" altLang="en-US"/>
          </a:p>
        </p:txBody>
      </p:sp>
    </p:spTree>
    <p:extLst>
      <p:ext uri="{BB962C8B-B14F-4D97-AF65-F5344CB8AC3E}">
        <p14:creationId xmlns:p14="http://schemas.microsoft.com/office/powerpoint/2010/main" val="2072786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只展示里程碑式的工作，讲的时候就讲目标，效果，应用问题就行</a:t>
            </a:r>
          </a:p>
        </p:txBody>
      </p:sp>
      <p:sp>
        <p:nvSpPr>
          <p:cNvPr id="4" name="灯片编号占位符 3"/>
          <p:cNvSpPr>
            <a:spLocks noGrp="1"/>
          </p:cNvSpPr>
          <p:nvPr>
            <p:ph type="sldNum" sz="quarter" idx="10"/>
          </p:nvPr>
        </p:nvSpPr>
        <p:spPr/>
        <p:txBody>
          <a:bodyPr/>
          <a:lstStyle/>
          <a:p>
            <a:fld id="{C7B32E50-626D-4CDA-BCB3-154E75E39FD1}" type="slidenum">
              <a:rPr lang="zh-CN" altLang="en-US" smtClean="0"/>
              <a:t>5</a:t>
            </a:fld>
            <a:endParaRPr lang="zh-CN" altLang="en-US"/>
          </a:p>
        </p:txBody>
      </p:sp>
    </p:spTree>
    <p:extLst>
      <p:ext uri="{BB962C8B-B14F-4D97-AF65-F5344CB8AC3E}">
        <p14:creationId xmlns:p14="http://schemas.microsoft.com/office/powerpoint/2010/main" val="1977248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47628B2-959A-49D0-80D2-B591B82B77AD}" type="datetimeFigureOut">
              <a:rPr lang="zh-CN" altLang="en-US" smtClean="0"/>
              <a:t>2020/7/22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0A4AB9-171A-49DA-98A7-EE79B6D5D85E}" type="slidenum">
              <a:rPr lang="zh-CN" altLang="en-US" smtClean="0"/>
              <a:t>‹#›</a:t>
            </a:fld>
            <a:endParaRPr lang="zh-CN" altLang="en-US"/>
          </a:p>
        </p:txBody>
      </p:sp>
    </p:spTree>
    <p:extLst>
      <p:ext uri="{BB962C8B-B14F-4D97-AF65-F5344CB8AC3E}">
        <p14:creationId xmlns:p14="http://schemas.microsoft.com/office/powerpoint/2010/main" val="2740242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47628B2-959A-49D0-80D2-B591B82B77AD}" type="datetimeFigureOut">
              <a:rPr lang="zh-CN" altLang="en-US" smtClean="0"/>
              <a:t>2020/7/22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0A4AB9-171A-49DA-98A7-EE79B6D5D85E}" type="slidenum">
              <a:rPr lang="zh-CN" altLang="en-US" smtClean="0"/>
              <a:t>‹#›</a:t>
            </a:fld>
            <a:endParaRPr lang="zh-CN" altLang="en-US"/>
          </a:p>
        </p:txBody>
      </p:sp>
    </p:spTree>
    <p:extLst>
      <p:ext uri="{BB962C8B-B14F-4D97-AF65-F5344CB8AC3E}">
        <p14:creationId xmlns:p14="http://schemas.microsoft.com/office/powerpoint/2010/main" val="443188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47628B2-959A-49D0-80D2-B591B82B77AD}" type="datetimeFigureOut">
              <a:rPr lang="zh-CN" altLang="en-US" smtClean="0"/>
              <a:t>2020/7/22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0A4AB9-171A-49DA-98A7-EE79B6D5D85E}" type="slidenum">
              <a:rPr lang="zh-CN" altLang="en-US" smtClean="0"/>
              <a:t>‹#›</a:t>
            </a:fld>
            <a:endParaRPr lang="zh-CN" altLang="en-US"/>
          </a:p>
        </p:txBody>
      </p:sp>
    </p:spTree>
    <p:extLst>
      <p:ext uri="{BB962C8B-B14F-4D97-AF65-F5344CB8AC3E}">
        <p14:creationId xmlns:p14="http://schemas.microsoft.com/office/powerpoint/2010/main" val="3907413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47628B2-959A-49D0-80D2-B591B82B77AD}" type="datetimeFigureOut">
              <a:rPr lang="zh-CN" altLang="en-US" smtClean="0"/>
              <a:t>2020/7/22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0A4AB9-171A-49DA-98A7-EE79B6D5D85E}" type="slidenum">
              <a:rPr lang="zh-CN" altLang="en-US" smtClean="0"/>
              <a:t>‹#›</a:t>
            </a:fld>
            <a:endParaRPr lang="zh-CN" altLang="en-US"/>
          </a:p>
        </p:txBody>
      </p:sp>
    </p:spTree>
    <p:extLst>
      <p:ext uri="{BB962C8B-B14F-4D97-AF65-F5344CB8AC3E}">
        <p14:creationId xmlns:p14="http://schemas.microsoft.com/office/powerpoint/2010/main" val="4080718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47628B2-959A-49D0-80D2-B591B82B77AD}" type="datetimeFigureOut">
              <a:rPr lang="zh-CN" altLang="en-US" smtClean="0"/>
              <a:t>2020/7/22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0A4AB9-171A-49DA-98A7-EE79B6D5D85E}" type="slidenum">
              <a:rPr lang="zh-CN" altLang="en-US" smtClean="0"/>
              <a:t>‹#›</a:t>
            </a:fld>
            <a:endParaRPr lang="zh-CN" altLang="en-US"/>
          </a:p>
        </p:txBody>
      </p:sp>
    </p:spTree>
    <p:extLst>
      <p:ext uri="{BB962C8B-B14F-4D97-AF65-F5344CB8AC3E}">
        <p14:creationId xmlns:p14="http://schemas.microsoft.com/office/powerpoint/2010/main" val="302401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47628B2-959A-49D0-80D2-B591B82B77AD}" type="datetimeFigureOut">
              <a:rPr lang="zh-CN" altLang="en-US" smtClean="0"/>
              <a:t>2020/7/22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0A4AB9-171A-49DA-98A7-EE79B6D5D85E}" type="slidenum">
              <a:rPr lang="zh-CN" altLang="en-US" smtClean="0"/>
              <a:t>‹#›</a:t>
            </a:fld>
            <a:endParaRPr lang="zh-CN" altLang="en-US"/>
          </a:p>
        </p:txBody>
      </p:sp>
    </p:spTree>
    <p:extLst>
      <p:ext uri="{BB962C8B-B14F-4D97-AF65-F5344CB8AC3E}">
        <p14:creationId xmlns:p14="http://schemas.microsoft.com/office/powerpoint/2010/main" val="156820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47628B2-959A-49D0-80D2-B591B82B77AD}" type="datetimeFigureOut">
              <a:rPr lang="zh-CN" altLang="en-US" smtClean="0"/>
              <a:t>2020/7/22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0A4AB9-171A-49DA-98A7-EE79B6D5D85E}" type="slidenum">
              <a:rPr lang="zh-CN" altLang="en-US" smtClean="0"/>
              <a:t>‹#›</a:t>
            </a:fld>
            <a:endParaRPr lang="zh-CN" altLang="en-US"/>
          </a:p>
        </p:txBody>
      </p:sp>
    </p:spTree>
    <p:extLst>
      <p:ext uri="{BB962C8B-B14F-4D97-AF65-F5344CB8AC3E}">
        <p14:creationId xmlns:p14="http://schemas.microsoft.com/office/powerpoint/2010/main" val="101140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47628B2-959A-49D0-80D2-B591B82B77AD}" type="datetimeFigureOut">
              <a:rPr lang="zh-CN" altLang="en-US" smtClean="0"/>
              <a:t>2020/7/22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0A4AB9-171A-49DA-98A7-EE79B6D5D85E}" type="slidenum">
              <a:rPr lang="zh-CN" altLang="en-US" smtClean="0"/>
              <a:t>‹#›</a:t>
            </a:fld>
            <a:endParaRPr lang="zh-CN" altLang="en-US"/>
          </a:p>
        </p:txBody>
      </p:sp>
    </p:spTree>
    <p:extLst>
      <p:ext uri="{BB962C8B-B14F-4D97-AF65-F5344CB8AC3E}">
        <p14:creationId xmlns:p14="http://schemas.microsoft.com/office/powerpoint/2010/main" val="54801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7628B2-959A-49D0-80D2-B591B82B77AD}" type="datetimeFigureOut">
              <a:rPr lang="zh-CN" altLang="en-US" smtClean="0"/>
              <a:t>2020/7/22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0A4AB9-171A-49DA-98A7-EE79B6D5D85E}" type="slidenum">
              <a:rPr lang="zh-CN" altLang="en-US" smtClean="0"/>
              <a:t>‹#›</a:t>
            </a:fld>
            <a:endParaRPr lang="zh-CN" altLang="en-US"/>
          </a:p>
        </p:txBody>
      </p:sp>
    </p:spTree>
    <p:extLst>
      <p:ext uri="{BB962C8B-B14F-4D97-AF65-F5344CB8AC3E}">
        <p14:creationId xmlns:p14="http://schemas.microsoft.com/office/powerpoint/2010/main" val="2563076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47628B2-959A-49D0-80D2-B591B82B77AD}" type="datetimeFigureOut">
              <a:rPr lang="zh-CN" altLang="en-US" smtClean="0"/>
              <a:t>2020/7/22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0A4AB9-171A-49DA-98A7-EE79B6D5D85E}" type="slidenum">
              <a:rPr lang="zh-CN" altLang="en-US" smtClean="0"/>
              <a:t>‹#›</a:t>
            </a:fld>
            <a:endParaRPr lang="zh-CN" altLang="en-US"/>
          </a:p>
        </p:txBody>
      </p:sp>
    </p:spTree>
    <p:extLst>
      <p:ext uri="{BB962C8B-B14F-4D97-AF65-F5344CB8AC3E}">
        <p14:creationId xmlns:p14="http://schemas.microsoft.com/office/powerpoint/2010/main" val="3874899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47628B2-959A-49D0-80D2-B591B82B77AD}" type="datetimeFigureOut">
              <a:rPr lang="zh-CN" altLang="en-US" smtClean="0"/>
              <a:t>2020/7/22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0A4AB9-171A-49DA-98A7-EE79B6D5D85E}" type="slidenum">
              <a:rPr lang="zh-CN" altLang="en-US" smtClean="0"/>
              <a:t>‹#›</a:t>
            </a:fld>
            <a:endParaRPr lang="zh-CN" altLang="en-US"/>
          </a:p>
        </p:txBody>
      </p:sp>
    </p:spTree>
    <p:extLst>
      <p:ext uri="{BB962C8B-B14F-4D97-AF65-F5344CB8AC3E}">
        <p14:creationId xmlns:p14="http://schemas.microsoft.com/office/powerpoint/2010/main" val="2199898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628B2-959A-49D0-80D2-B591B82B77AD}" type="datetimeFigureOut">
              <a:rPr lang="zh-CN" altLang="en-US" smtClean="0"/>
              <a:t>2020/7/22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0A4AB9-171A-49DA-98A7-EE79B6D5D85E}" type="slidenum">
              <a:rPr lang="zh-CN" altLang="en-US" smtClean="0"/>
              <a:t>‹#›</a:t>
            </a:fld>
            <a:endParaRPr lang="zh-CN" altLang="en-US"/>
          </a:p>
        </p:txBody>
      </p:sp>
    </p:spTree>
    <p:extLst>
      <p:ext uri="{BB962C8B-B14F-4D97-AF65-F5344CB8AC3E}">
        <p14:creationId xmlns:p14="http://schemas.microsoft.com/office/powerpoint/2010/main" val="1187975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mlg.eng.cam.ac.uk/yarin/blog_3d801aa532c1ce.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深度学习不确定性的量化</a:t>
            </a:r>
          </a:p>
        </p:txBody>
      </p:sp>
      <p:sp>
        <p:nvSpPr>
          <p:cNvPr id="3" name="副标题 2"/>
          <p:cNvSpPr>
            <a:spLocks noGrp="1"/>
          </p:cNvSpPr>
          <p:nvPr>
            <p:ph type="subTitle" idx="1"/>
          </p:nvPr>
        </p:nvSpPr>
        <p:spPr>
          <a:xfrm>
            <a:off x="2806148" y="3969786"/>
            <a:ext cx="9144000" cy="1655762"/>
          </a:xfrm>
        </p:spPr>
        <p:txBody>
          <a:bodyPr>
            <a:normAutofit/>
          </a:bodyPr>
          <a:lstStyle/>
          <a:p>
            <a:pPr algn="r"/>
            <a:r>
              <a:rPr lang="zh-CN" altLang="en-US" sz="3200" dirty="0"/>
              <a:t>在弱监督，数据噪声方面的应用</a:t>
            </a:r>
          </a:p>
        </p:txBody>
      </p:sp>
    </p:spTree>
    <p:extLst>
      <p:ext uri="{BB962C8B-B14F-4D97-AF65-F5344CB8AC3E}">
        <p14:creationId xmlns:p14="http://schemas.microsoft.com/office/powerpoint/2010/main" val="2765929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模型不确定性一般获取方法（所有用</a:t>
            </a:r>
            <a:r>
              <a:rPr lang="en-US" altLang="zh-CN" dirty="0" err="1"/>
              <a:t>MCDropout</a:t>
            </a:r>
            <a:r>
              <a:rPr lang="zh-CN" altLang="en-US" dirty="0"/>
              <a:t>的体系）</a:t>
            </a:r>
          </a:p>
        </p:txBody>
      </p:sp>
      <p:sp>
        <p:nvSpPr>
          <p:cNvPr id="3" name="内容占位符 2"/>
          <p:cNvSpPr>
            <a:spLocks noGrp="1"/>
          </p:cNvSpPr>
          <p:nvPr>
            <p:ph idx="1"/>
          </p:nvPr>
        </p:nvSpPr>
        <p:spPr/>
        <p:txBody>
          <a:bodyPr/>
          <a:lstStyle/>
          <a:p>
            <a:r>
              <a:rPr lang="en-US" altLang="zh-CN" dirty="0" err="1"/>
              <a:t>MCDropout</a:t>
            </a:r>
            <a:r>
              <a:rPr lang="zh-CN" altLang="en-US" dirty="0"/>
              <a:t>在一个分</a:t>
            </a:r>
            <a:r>
              <a:rPr lang="en-US" altLang="zh-CN" dirty="0"/>
              <a:t>n</a:t>
            </a:r>
            <a:r>
              <a:rPr lang="zh-CN" altLang="en-US" dirty="0"/>
              <a:t>类问题测试集的时候对一个输入样本进行</a:t>
            </a:r>
            <a:r>
              <a:rPr lang="en-US" altLang="zh-CN" dirty="0"/>
              <a:t>T</a:t>
            </a:r>
            <a:r>
              <a:rPr lang="zh-CN" altLang="en-US" dirty="0"/>
              <a:t>次前传能够得到的：</a:t>
            </a:r>
            <a:r>
              <a:rPr lang="en-US" altLang="zh-CN" dirty="0"/>
              <a:t>p</a:t>
            </a:r>
            <a:r>
              <a:rPr lang="zh-CN" altLang="en-US" dirty="0"/>
              <a:t>为</a:t>
            </a:r>
            <a:r>
              <a:rPr lang="en-US" altLang="zh-CN" dirty="0" err="1"/>
              <a:t>softmax</a:t>
            </a:r>
            <a:r>
              <a:rPr lang="zh-CN" altLang="en-US" dirty="0"/>
              <a:t>后的预测概率，</a:t>
            </a:r>
            <a:r>
              <a:rPr lang="en-US" altLang="zh-CN" dirty="0"/>
              <a:t>v</a:t>
            </a:r>
            <a:r>
              <a:rPr lang="zh-CN" altLang="en-US" dirty="0"/>
              <a:t>为每类的预测方差</a:t>
            </a:r>
            <a:endParaRPr lang="en-US" altLang="zh-CN" dirty="0"/>
          </a:p>
          <a:p>
            <a:pPr lvl="1"/>
            <a:r>
              <a:rPr lang="en-US" altLang="zh-CN" dirty="0"/>
              <a:t>p_{11}, p_{12}, …, p_{1n}, v_{11}, v_{12}, …, v_{1n}</a:t>
            </a:r>
          </a:p>
          <a:p>
            <a:pPr lvl="1"/>
            <a:r>
              <a:rPr lang="en-US" altLang="zh-CN" dirty="0"/>
              <a:t>p_{21}, p_{12}, …, p_{2n}, v_{21}, v_{22}, …, v_{2n}</a:t>
            </a:r>
          </a:p>
          <a:p>
            <a:pPr lvl="1"/>
            <a:r>
              <a:rPr lang="en-US" altLang="zh-CN" dirty="0"/>
              <a:t>…</a:t>
            </a:r>
          </a:p>
          <a:p>
            <a:pPr lvl="1"/>
            <a:r>
              <a:rPr lang="en-US" altLang="zh-CN" dirty="0"/>
              <a:t>p_{T1}, p_{T2}, …, p_{</a:t>
            </a:r>
            <a:r>
              <a:rPr lang="en-US" altLang="zh-CN" dirty="0" err="1"/>
              <a:t>Tn</a:t>
            </a:r>
            <a:r>
              <a:rPr lang="en-US" altLang="zh-CN" dirty="0"/>
              <a:t>}, v_{T1}, v_{T2}, …, v_{</a:t>
            </a:r>
            <a:r>
              <a:rPr lang="en-US" altLang="zh-CN" dirty="0" err="1"/>
              <a:t>Tn</a:t>
            </a:r>
            <a:r>
              <a:rPr lang="en-US" altLang="zh-CN" dirty="0"/>
              <a:t>}</a:t>
            </a:r>
          </a:p>
          <a:p>
            <a:r>
              <a:rPr lang="en-US" altLang="zh-CN" dirty="0" err="1"/>
              <a:t>Yarin</a:t>
            </a:r>
            <a:r>
              <a:rPr lang="en-US" altLang="zh-CN" dirty="0"/>
              <a:t> </a:t>
            </a:r>
            <a:r>
              <a:rPr lang="zh-CN" altLang="en-US" dirty="0"/>
              <a:t>体系中：</a:t>
            </a:r>
            <a:r>
              <a:rPr lang="en-US" altLang="zh-CN" dirty="0"/>
              <a:t>du</a:t>
            </a:r>
            <a:r>
              <a:rPr lang="zh-CN" altLang="en-US" dirty="0"/>
              <a:t>为每类概率不同前传上的平均，这些平均的</a:t>
            </a:r>
            <a:r>
              <a:rPr lang="en-US" altLang="zh-CN" dirty="0"/>
              <a:t>entropy</a:t>
            </a:r>
            <a:r>
              <a:rPr lang="zh-CN" altLang="en-US" dirty="0"/>
              <a:t>，</a:t>
            </a:r>
            <a:r>
              <a:rPr lang="en-US" altLang="zh-CN" dirty="0"/>
              <a:t>mu</a:t>
            </a:r>
            <a:r>
              <a:rPr lang="zh-CN" altLang="en-US" dirty="0"/>
              <a:t>为每类这些</a:t>
            </a:r>
            <a:r>
              <a:rPr lang="en-US" altLang="zh-CN" dirty="0"/>
              <a:t>p</a:t>
            </a:r>
            <a:r>
              <a:rPr lang="zh-CN" altLang="en-US" dirty="0"/>
              <a:t>的实际方差，类之间求方差的平均</a:t>
            </a:r>
            <a:endParaRPr lang="en-US" altLang="zh-CN" dirty="0"/>
          </a:p>
          <a:p>
            <a:r>
              <a:rPr lang="en-US" altLang="zh-CN" dirty="0"/>
              <a:t>Deep Bayesian Self Learning</a:t>
            </a:r>
            <a:r>
              <a:rPr lang="zh-CN" altLang="en-US" dirty="0"/>
              <a:t>：</a:t>
            </a:r>
            <a:r>
              <a:rPr lang="en-US" altLang="zh-CN" dirty="0"/>
              <a:t>du</a:t>
            </a:r>
            <a:r>
              <a:rPr lang="zh-CN" altLang="en-US" dirty="0"/>
              <a:t>为</a:t>
            </a:r>
            <a:r>
              <a:rPr lang="en-US" altLang="zh-CN" dirty="0"/>
              <a:t>v</a:t>
            </a:r>
            <a:r>
              <a:rPr lang="zh-CN" altLang="en-US" dirty="0"/>
              <a:t>的平均，</a:t>
            </a:r>
            <a:r>
              <a:rPr lang="en-US" altLang="zh-CN" dirty="0"/>
              <a:t>mu</a:t>
            </a:r>
            <a:r>
              <a:rPr lang="zh-CN" altLang="en-US" dirty="0"/>
              <a:t>为</a:t>
            </a:r>
            <a:r>
              <a:rPr lang="en-US" altLang="zh-CN" dirty="0" err="1"/>
              <a:t>Yarin</a:t>
            </a:r>
            <a:r>
              <a:rPr lang="zh-CN" altLang="en-US" dirty="0"/>
              <a:t>中的</a:t>
            </a:r>
            <a:r>
              <a:rPr lang="en-US" altLang="zh-CN" dirty="0"/>
              <a:t>du</a:t>
            </a:r>
          </a:p>
          <a:p>
            <a:pPr lvl="1"/>
            <a:endParaRPr lang="zh-CN" altLang="en-US" dirty="0"/>
          </a:p>
        </p:txBody>
      </p:sp>
    </p:spTree>
    <p:extLst>
      <p:ext uri="{BB962C8B-B14F-4D97-AF65-F5344CB8AC3E}">
        <p14:creationId xmlns:p14="http://schemas.microsoft.com/office/powerpoint/2010/main" val="1197100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不确定性量化方法举例</a:t>
            </a:r>
          </a:p>
        </p:txBody>
      </p:sp>
      <p:sp>
        <p:nvSpPr>
          <p:cNvPr id="3" name="文本占位符 2"/>
          <p:cNvSpPr>
            <a:spLocks noGrp="1"/>
          </p:cNvSpPr>
          <p:nvPr>
            <p:ph type="body" idx="1"/>
          </p:nvPr>
        </p:nvSpPr>
        <p:spPr/>
        <p:txBody>
          <a:bodyPr/>
          <a:lstStyle/>
          <a:p>
            <a:r>
              <a:rPr lang="en-US" altLang="zh-CN" dirty="0"/>
              <a:t>Data uncertainty and model uncertainty</a:t>
            </a:r>
            <a:r>
              <a:rPr lang="zh-CN" altLang="en-US" dirty="0"/>
              <a:t>各自的方法</a:t>
            </a:r>
            <a:endParaRPr lang="en-US" altLang="zh-CN" dirty="0"/>
          </a:p>
          <a:p>
            <a:r>
              <a:rPr lang="zh-CN" altLang="en-US" dirty="0"/>
              <a:t>两种不确定性的结合（我全都要</a:t>
            </a:r>
          </a:p>
        </p:txBody>
      </p:sp>
    </p:spTree>
    <p:extLst>
      <p:ext uri="{BB962C8B-B14F-4D97-AF65-F5344CB8AC3E}">
        <p14:creationId xmlns:p14="http://schemas.microsoft.com/office/powerpoint/2010/main" val="2089643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dirty="0"/>
              <a:t>【</a:t>
            </a:r>
            <a:r>
              <a:rPr lang="zh-CN" altLang="en-US" sz="4000" dirty="0"/>
              <a:t>文章内容</a:t>
            </a:r>
            <a:r>
              <a:rPr lang="en-US" altLang="zh-CN" sz="4000" dirty="0"/>
              <a:t>】MC Dropout</a:t>
            </a:r>
            <a:r>
              <a:rPr lang="zh-CN" altLang="en-US" sz="4000" dirty="0"/>
              <a:t>简介</a:t>
            </a:r>
            <a:r>
              <a:rPr lang="en-US" altLang="zh-CN" sz="4000" dirty="0"/>
              <a:t>(model uncertainty)</a:t>
            </a:r>
            <a:br>
              <a:rPr lang="en-US" altLang="zh-CN" dirty="0"/>
            </a:br>
            <a:r>
              <a:rPr lang="en-US" altLang="zh-CN" dirty="0"/>
              <a:t>		</a:t>
            </a:r>
            <a:r>
              <a:rPr lang="en-US" altLang="zh-CN" sz="2400" i="1" dirty="0"/>
              <a:t>Ref: </a:t>
            </a:r>
            <a:r>
              <a:rPr lang="en-US" altLang="zh-CN" sz="2400" i="1" dirty="0">
                <a:hlinkClick r:id="rId2"/>
              </a:rPr>
              <a:t>http://mlg.eng.cam.ac.uk/yarin/blog_3d801aa532c1ce.html</a:t>
            </a:r>
            <a:endParaRPr lang="zh-CN" altLang="en-US" i="1" dirty="0"/>
          </a:p>
        </p:txBody>
      </p:sp>
      <p:sp>
        <p:nvSpPr>
          <p:cNvPr id="3" name="内容占位符 2"/>
          <p:cNvSpPr>
            <a:spLocks noGrp="1"/>
          </p:cNvSpPr>
          <p:nvPr>
            <p:ph idx="1"/>
          </p:nvPr>
        </p:nvSpPr>
        <p:spPr/>
        <p:txBody>
          <a:bodyPr>
            <a:normAutofit fontScale="92500" lnSpcReduction="10000"/>
          </a:bodyPr>
          <a:lstStyle/>
          <a:p>
            <a:endParaRPr lang="en-US" altLang="zh-CN" dirty="0"/>
          </a:p>
          <a:p>
            <a:r>
              <a:rPr lang="en-US" altLang="zh-CN" dirty="0"/>
              <a:t>Dropout as a Bayesian Approximation: Representing Model Uncertainty in Deep Learning</a:t>
            </a:r>
          </a:p>
          <a:p>
            <a:r>
              <a:rPr lang="zh-CN" altLang="en-US" dirty="0"/>
              <a:t>理论：参数为伯努利分布，等价于</a:t>
            </a:r>
            <a:r>
              <a:rPr lang="en-US" altLang="zh-CN" dirty="0"/>
              <a:t>deep Gaussian process</a:t>
            </a:r>
            <a:r>
              <a:rPr lang="zh-CN" altLang="en-US" dirty="0"/>
              <a:t>，不同的</a:t>
            </a:r>
            <a:r>
              <a:rPr lang="en-US" altLang="zh-CN" dirty="0"/>
              <a:t>activate function</a:t>
            </a:r>
            <a:r>
              <a:rPr lang="zh-CN" altLang="en-US" dirty="0"/>
              <a:t>相当于在</a:t>
            </a:r>
            <a:r>
              <a:rPr lang="en-US" altLang="zh-CN" dirty="0"/>
              <a:t>GP</a:t>
            </a:r>
            <a:r>
              <a:rPr lang="zh-CN" altLang="en-US" dirty="0"/>
              <a:t>中不同的协方差矩阵</a:t>
            </a:r>
            <a:endParaRPr lang="en-US" altLang="zh-CN" dirty="0"/>
          </a:p>
          <a:p>
            <a:r>
              <a:rPr lang="zh-CN" altLang="en-US" dirty="0"/>
              <a:t>使用方法：测试时依然</a:t>
            </a:r>
            <a:r>
              <a:rPr lang="en-US" altLang="zh-CN" dirty="0"/>
              <a:t>dropout</a:t>
            </a:r>
            <a:r>
              <a:rPr lang="zh-CN" altLang="en-US" dirty="0"/>
              <a:t>，测试多轮来计算</a:t>
            </a:r>
            <a:endParaRPr lang="en-US" altLang="zh-CN" dirty="0"/>
          </a:p>
          <a:p>
            <a:pPr lvl="1"/>
            <a:r>
              <a:rPr lang="en-US" altLang="zh-CN" dirty="0"/>
              <a:t>Dropout rate</a:t>
            </a:r>
            <a:r>
              <a:rPr lang="zh-CN" altLang="en-US" dirty="0"/>
              <a:t>选取：实际中可以选表现最好的，但是确定下来测试的时候就不能再变了，不确定性在不同模型之间没有可比性，在同一个模型中对遇到的不同数据才有可比性</a:t>
            </a:r>
            <a:endParaRPr lang="en-US" altLang="zh-CN" dirty="0"/>
          </a:p>
          <a:p>
            <a:r>
              <a:rPr lang="zh-CN" altLang="en-US" dirty="0"/>
              <a:t>性能：采样几次花费的计算资源就是正常网络的几倍，但是是并行</a:t>
            </a:r>
            <a:endParaRPr lang="en-US" altLang="zh-CN" dirty="0"/>
          </a:p>
          <a:p>
            <a:r>
              <a:rPr lang="zh-CN" altLang="en-US" dirty="0"/>
              <a:t>优缺点：简单，不需要更改网络结构和网络</a:t>
            </a:r>
            <a:r>
              <a:rPr lang="en-US" altLang="zh-CN" dirty="0"/>
              <a:t>loss</a:t>
            </a:r>
          </a:p>
        </p:txBody>
      </p:sp>
    </p:spTree>
    <p:extLst>
      <p:ext uri="{BB962C8B-B14F-4D97-AF65-F5344CB8AC3E}">
        <p14:creationId xmlns:p14="http://schemas.microsoft.com/office/powerpoint/2010/main" val="3023683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a:t>
            </a:r>
            <a:r>
              <a:rPr lang="zh-CN" altLang="en-US" sz="4000" dirty="0"/>
              <a:t>文章内容</a:t>
            </a:r>
            <a:r>
              <a:rPr lang="en-US" altLang="zh-CN" sz="4000" dirty="0"/>
              <a:t>】Bayes BP</a:t>
            </a:r>
            <a:r>
              <a:rPr lang="zh-CN" altLang="en-US" sz="4000" dirty="0"/>
              <a:t>简介</a:t>
            </a:r>
            <a:r>
              <a:rPr lang="en-US" altLang="zh-CN" sz="4000" dirty="0"/>
              <a:t>(model uncertainty)</a:t>
            </a:r>
            <a:endParaRPr lang="zh-CN" altLang="en-US" sz="4000" dirty="0"/>
          </a:p>
        </p:txBody>
      </p:sp>
      <p:sp>
        <p:nvSpPr>
          <p:cNvPr id="3" name="内容占位符 2"/>
          <p:cNvSpPr>
            <a:spLocks noGrp="1"/>
          </p:cNvSpPr>
          <p:nvPr>
            <p:ph idx="1"/>
          </p:nvPr>
        </p:nvSpPr>
        <p:spPr/>
        <p:txBody>
          <a:bodyPr>
            <a:normAutofit/>
          </a:bodyPr>
          <a:lstStyle/>
          <a:p>
            <a:r>
              <a:rPr lang="en-US" altLang="zh-CN" dirty="0"/>
              <a:t>Weight Uncertainty in Neural Networks</a:t>
            </a:r>
          </a:p>
          <a:p>
            <a:r>
              <a:rPr lang="zh-CN" altLang="en-US" dirty="0"/>
              <a:t>理论：假设参数服从高斯分布，直接将</a:t>
            </a:r>
            <a:r>
              <a:rPr lang="en-US" altLang="zh-CN" dirty="0"/>
              <a:t>ELBO</a:t>
            </a:r>
            <a:r>
              <a:rPr lang="zh-CN" altLang="en-US" dirty="0"/>
              <a:t>作为</a:t>
            </a:r>
            <a:r>
              <a:rPr lang="en-US" altLang="zh-CN" dirty="0"/>
              <a:t>loss</a:t>
            </a:r>
            <a:r>
              <a:rPr lang="zh-CN" altLang="en-US" dirty="0"/>
              <a:t>优化每个参数的方差与均值，每次计算</a:t>
            </a:r>
            <a:r>
              <a:rPr lang="en-US" altLang="zh-CN" dirty="0"/>
              <a:t>ELBO</a:t>
            </a:r>
            <a:r>
              <a:rPr lang="zh-CN" altLang="en-US" dirty="0"/>
              <a:t>也要对现有参数分布进行采样来计算期望</a:t>
            </a:r>
            <a:endParaRPr lang="en-US" altLang="zh-CN" dirty="0"/>
          </a:p>
          <a:p>
            <a:r>
              <a:rPr lang="zh-CN" altLang="en-US" dirty="0"/>
              <a:t>性能：参数直接乘</a:t>
            </a:r>
            <a:r>
              <a:rPr lang="en-US" altLang="zh-CN" dirty="0"/>
              <a:t>2</a:t>
            </a:r>
            <a:r>
              <a:rPr lang="zh-CN" altLang="en-US" dirty="0"/>
              <a:t>，与网络结构有关，几乎直接优化</a:t>
            </a:r>
            <a:r>
              <a:rPr lang="en-US" altLang="zh-CN" dirty="0"/>
              <a:t>ELBO</a:t>
            </a:r>
            <a:r>
              <a:rPr lang="zh-CN" altLang="en-US" dirty="0"/>
              <a:t>的方法都是这样，网络结构复杂参数众多的网络时间复杂度极高</a:t>
            </a:r>
            <a:endParaRPr lang="en-US" altLang="zh-CN" dirty="0"/>
          </a:p>
          <a:p>
            <a:r>
              <a:rPr lang="zh-CN" altLang="en-US" dirty="0"/>
              <a:t>优缺点</a:t>
            </a:r>
            <a:endParaRPr lang="en-US" altLang="zh-CN" dirty="0"/>
          </a:p>
          <a:p>
            <a:pPr lvl="1"/>
            <a:r>
              <a:rPr lang="zh-CN" altLang="en-US" dirty="0"/>
              <a:t>几乎不能自定义</a:t>
            </a:r>
            <a:r>
              <a:rPr lang="en-US" altLang="zh-CN" dirty="0"/>
              <a:t>loss</a:t>
            </a:r>
            <a:r>
              <a:rPr lang="zh-CN" altLang="en-US" dirty="0"/>
              <a:t>函数</a:t>
            </a:r>
            <a:endParaRPr lang="en-US" altLang="zh-CN" dirty="0"/>
          </a:p>
          <a:p>
            <a:pPr lvl="1"/>
            <a:r>
              <a:rPr lang="zh-CN" altLang="en-US" dirty="0"/>
              <a:t>运算量较一般神经网络大许多，只能在网络结构不复杂的时候用</a:t>
            </a:r>
            <a:endParaRPr lang="en-US" altLang="zh-CN" dirty="0"/>
          </a:p>
          <a:p>
            <a:pPr lvl="1"/>
            <a:r>
              <a:rPr lang="zh-CN" altLang="en-US" dirty="0"/>
              <a:t>理论很清晰</a:t>
            </a:r>
          </a:p>
        </p:txBody>
      </p:sp>
    </p:spTree>
    <p:extLst>
      <p:ext uri="{BB962C8B-B14F-4D97-AF65-F5344CB8AC3E}">
        <p14:creationId xmlns:p14="http://schemas.microsoft.com/office/powerpoint/2010/main" val="2444694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文章内容</a:t>
            </a:r>
            <a:r>
              <a:rPr lang="en-US" altLang="zh-CN" dirty="0"/>
              <a:t>】</a:t>
            </a:r>
            <a:r>
              <a:rPr lang="en-US" altLang="zh-CN" dirty="0" err="1"/>
              <a:t>aleatoric</a:t>
            </a:r>
            <a:r>
              <a:rPr lang="en-US" altLang="zh-CN" dirty="0"/>
              <a:t> uncertainty</a:t>
            </a:r>
            <a:r>
              <a:rPr lang="zh-CN" altLang="en-US" dirty="0"/>
              <a:t>简介</a:t>
            </a:r>
          </a:p>
        </p:txBody>
      </p:sp>
      <p:sp>
        <p:nvSpPr>
          <p:cNvPr id="3" name="内容占位符 2"/>
          <p:cNvSpPr>
            <a:spLocks noGrp="1"/>
          </p:cNvSpPr>
          <p:nvPr>
            <p:ph idx="1"/>
          </p:nvPr>
        </p:nvSpPr>
        <p:spPr/>
        <p:txBody>
          <a:bodyPr>
            <a:normAutofit fontScale="92500" lnSpcReduction="10000"/>
          </a:bodyPr>
          <a:lstStyle/>
          <a:p>
            <a:r>
              <a:rPr lang="en-US" altLang="zh-CN" dirty="0"/>
              <a:t>What Uncertainties Do We Need in Bayesian Deep Learning for Computer Vision?</a:t>
            </a:r>
          </a:p>
          <a:p>
            <a:r>
              <a:rPr lang="zh-CN" altLang="en-US" dirty="0"/>
              <a:t>定义为数据的不确定性，假设是不同的数据其标签的分布方差不同，</a:t>
            </a:r>
            <a:r>
              <a:rPr lang="en-US" altLang="zh-CN" dirty="0"/>
              <a:t> du(data uncertainty</a:t>
            </a:r>
            <a:r>
              <a:rPr lang="zh-CN" altLang="en-US" dirty="0"/>
              <a:t>，与</a:t>
            </a:r>
            <a:r>
              <a:rPr lang="en-US" altLang="zh-CN" dirty="0" err="1"/>
              <a:t>aleatoric</a:t>
            </a:r>
            <a:r>
              <a:rPr lang="en-US" altLang="zh-CN" dirty="0"/>
              <a:t> uncertainty</a:t>
            </a:r>
            <a:r>
              <a:rPr lang="zh-CN" altLang="en-US" dirty="0"/>
              <a:t>同义</a:t>
            </a:r>
            <a:r>
              <a:rPr lang="en-US" altLang="zh-CN" dirty="0"/>
              <a:t>)</a:t>
            </a:r>
            <a:r>
              <a:rPr lang="zh-CN" altLang="en-US" dirty="0"/>
              <a:t>就是这个方差</a:t>
            </a:r>
            <a:endParaRPr lang="en-US" altLang="zh-CN" dirty="0"/>
          </a:p>
          <a:p>
            <a:r>
              <a:rPr lang="zh-CN" altLang="en-US" dirty="0"/>
              <a:t>在</a:t>
            </a:r>
            <a:r>
              <a:rPr lang="en-US" altLang="zh-CN" dirty="0"/>
              <a:t>regression</a:t>
            </a:r>
            <a:r>
              <a:rPr lang="zh-CN" altLang="en-US" dirty="0"/>
              <a:t>中，同一个网络分两头，一个输出预测值，一个输出</a:t>
            </a:r>
            <a:r>
              <a:rPr lang="en-US" altLang="zh-CN" dirty="0"/>
              <a:t>du</a:t>
            </a:r>
            <a:r>
              <a:rPr lang="zh-CN" altLang="en-US" dirty="0"/>
              <a:t>（这部分是</a:t>
            </a:r>
            <a:r>
              <a:rPr lang="en-US" altLang="zh-CN" dirty="0"/>
              <a:t>unsupervised</a:t>
            </a:r>
            <a:r>
              <a:rPr lang="zh-CN" altLang="en-US" dirty="0"/>
              <a:t>），</a:t>
            </a:r>
            <a:r>
              <a:rPr lang="en-US" altLang="zh-CN" dirty="0"/>
              <a:t>loss</a:t>
            </a:r>
            <a:r>
              <a:rPr lang="zh-CN" altLang="en-US" dirty="0"/>
              <a:t>为：</a:t>
            </a:r>
            <a:endParaRPr lang="en-US" altLang="zh-CN" dirty="0"/>
          </a:p>
          <a:p>
            <a:pPr marL="0" indent="0">
              <a:buNone/>
            </a:pPr>
            <a:r>
              <a:rPr lang="en-US" altLang="zh-CN" dirty="0"/>
              <a:t>   </a:t>
            </a:r>
            <a:r>
              <a:rPr lang="zh-CN" altLang="en-US" dirty="0"/>
              <a:t>可以理解为</a:t>
            </a:r>
            <a:r>
              <a:rPr lang="en-US" altLang="zh-CN" dirty="0"/>
              <a:t>loss attenuation</a:t>
            </a:r>
          </a:p>
          <a:p>
            <a:r>
              <a:rPr lang="zh-CN" altLang="en-US" dirty="0"/>
              <a:t>在</a:t>
            </a:r>
            <a:r>
              <a:rPr lang="en-US" altLang="zh-CN" dirty="0"/>
              <a:t>classification</a:t>
            </a:r>
            <a:r>
              <a:rPr lang="zh-CN" altLang="en-US" dirty="0"/>
              <a:t>中，每一个</a:t>
            </a:r>
            <a:r>
              <a:rPr lang="en-US" altLang="zh-CN" dirty="0"/>
              <a:t>logit</a:t>
            </a:r>
            <a:r>
              <a:rPr lang="zh-CN" altLang="en-US" dirty="0"/>
              <a:t>（</a:t>
            </a:r>
            <a:r>
              <a:rPr lang="en-US" altLang="zh-CN" dirty="0" err="1"/>
              <a:t>softmax</a:t>
            </a:r>
            <a:r>
              <a:rPr lang="zh-CN" altLang="en-US" dirty="0"/>
              <a:t>前的网络输出）都是一个</a:t>
            </a:r>
            <a:r>
              <a:rPr lang="en-US" altLang="zh-CN" dirty="0"/>
              <a:t>regression</a:t>
            </a:r>
            <a:r>
              <a:rPr lang="zh-CN" altLang="en-US" dirty="0"/>
              <a:t>的，同样有两个头。</a:t>
            </a:r>
            <a:r>
              <a:rPr lang="en-US" altLang="zh-CN" dirty="0"/>
              <a:t>Loss</a:t>
            </a:r>
            <a:r>
              <a:rPr lang="zh-CN" altLang="en-US" dirty="0"/>
              <a:t>如下，依然可以解释为</a:t>
            </a:r>
            <a:r>
              <a:rPr lang="en-US" altLang="zh-CN" dirty="0"/>
              <a:t>loss attenuation</a:t>
            </a:r>
          </a:p>
          <a:p>
            <a:r>
              <a:rPr lang="zh-CN" altLang="en-US" dirty="0"/>
              <a:t>然而网络结构就要改，而且</a:t>
            </a:r>
            <a:r>
              <a:rPr lang="en-US" altLang="zh-CN" dirty="0"/>
              <a:t>loss</a:t>
            </a:r>
            <a:r>
              <a:rPr lang="zh-CN" altLang="en-US" dirty="0"/>
              <a:t>也被确定了</a:t>
            </a:r>
            <a:endParaRPr lang="en-US" altLang="zh-CN" dirty="0"/>
          </a:p>
          <a:p>
            <a:endParaRPr lang="en-US" altLang="zh-CN" dirty="0"/>
          </a:p>
          <a:p>
            <a:endParaRPr lang="en-US" altLang="zh-CN" dirty="0"/>
          </a:p>
        </p:txBody>
      </p:sp>
      <p:pic>
        <p:nvPicPr>
          <p:cNvPr id="4" name="图片 3"/>
          <p:cNvPicPr>
            <a:picLocks noChangeAspect="1"/>
          </p:cNvPicPr>
          <p:nvPr/>
        </p:nvPicPr>
        <p:blipFill rotWithShape="1">
          <a:blip r:embed="rId2"/>
          <a:srcRect l="1618" t="4067" r="2031" b="6094"/>
          <a:stretch/>
        </p:blipFill>
        <p:spPr>
          <a:xfrm>
            <a:off x="6483927" y="3805383"/>
            <a:ext cx="4322619" cy="581891"/>
          </a:xfrm>
          <a:prstGeom prst="rect">
            <a:avLst/>
          </a:prstGeom>
        </p:spPr>
      </p:pic>
      <p:pic>
        <p:nvPicPr>
          <p:cNvPr id="5" name="图片 4"/>
          <p:cNvPicPr>
            <a:picLocks noChangeAspect="1"/>
          </p:cNvPicPr>
          <p:nvPr/>
        </p:nvPicPr>
        <p:blipFill rotWithShape="1">
          <a:blip r:embed="rId3"/>
          <a:srcRect r="5003"/>
          <a:stretch/>
        </p:blipFill>
        <p:spPr>
          <a:xfrm>
            <a:off x="7423433" y="5313367"/>
            <a:ext cx="4768567" cy="1000125"/>
          </a:xfrm>
          <a:prstGeom prst="rect">
            <a:avLst/>
          </a:prstGeom>
        </p:spPr>
      </p:pic>
    </p:spTree>
    <p:extLst>
      <p:ext uri="{BB962C8B-B14F-4D97-AF65-F5344CB8AC3E}">
        <p14:creationId xmlns:p14="http://schemas.microsoft.com/office/powerpoint/2010/main" val="379775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文章内容</a:t>
            </a:r>
            <a:r>
              <a:rPr lang="en-US" altLang="zh-CN" dirty="0"/>
              <a:t>】</a:t>
            </a:r>
            <a:r>
              <a:rPr lang="zh-CN" altLang="en-US" dirty="0"/>
              <a:t>两种互相独立吗？</a:t>
            </a:r>
          </a:p>
        </p:txBody>
      </p:sp>
      <p:sp>
        <p:nvSpPr>
          <p:cNvPr id="3" name="内容占位符 2"/>
          <p:cNvSpPr>
            <a:spLocks noGrp="1"/>
          </p:cNvSpPr>
          <p:nvPr>
            <p:ph idx="1"/>
          </p:nvPr>
        </p:nvSpPr>
        <p:spPr/>
        <p:txBody>
          <a:bodyPr>
            <a:normAutofit lnSpcReduction="10000"/>
          </a:bodyPr>
          <a:lstStyle/>
          <a:p>
            <a:r>
              <a:rPr lang="en-US" altLang="zh-CN" dirty="0"/>
              <a:t>What Uncertainties Do We Need in Bayesian Deep Learning for Computer Vision?</a:t>
            </a:r>
          </a:p>
          <a:p>
            <a:pPr lvl="1"/>
            <a:r>
              <a:rPr lang="zh-CN" altLang="en-US" dirty="0"/>
              <a:t>可以直接把两个相加（采样</a:t>
            </a:r>
            <a:r>
              <a:rPr lang="en-US" altLang="zh-CN" dirty="0"/>
              <a:t>T</a:t>
            </a:r>
            <a:r>
              <a:rPr lang="zh-CN" altLang="en-US" dirty="0"/>
              <a:t>次然后模型的取方差，数据的每次预测一个方差，取这个方差的均值）</a:t>
            </a:r>
            <a:endParaRPr lang="en-US" altLang="zh-CN" dirty="0"/>
          </a:p>
          <a:p>
            <a:pPr lvl="1"/>
            <a:r>
              <a:rPr lang="zh-CN" altLang="en-US" dirty="0"/>
              <a:t>但是还是因为</a:t>
            </a:r>
            <a:r>
              <a:rPr lang="en-US" altLang="zh-CN" dirty="0"/>
              <a:t>mu</a:t>
            </a:r>
            <a:r>
              <a:rPr lang="zh-CN" altLang="en-US" dirty="0"/>
              <a:t>的问题就导致网络结构要改，</a:t>
            </a:r>
            <a:r>
              <a:rPr lang="en-US" altLang="zh-CN" dirty="0"/>
              <a:t>loss</a:t>
            </a:r>
            <a:r>
              <a:rPr lang="zh-CN" altLang="en-US" dirty="0"/>
              <a:t>不能改的局面</a:t>
            </a:r>
            <a:endParaRPr lang="en-US" altLang="zh-CN" dirty="0"/>
          </a:p>
          <a:p>
            <a:r>
              <a:rPr lang="en-US" altLang="zh-CN" dirty="0"/>
              <a:t>A General Framework for Uncertainty Estimation in Deep Learning</a:t>
            </a:r>
          </a:p>
          <a:p>
            <a:pPr lvl="1"/>
            <a:r>
              <a:rPr lang="zh-CN" altLang="en-US" dirty="0"/>
              <a:t>使用</a:t>
            </a:r>
            <a:r>
              <a:rPr lang="en-US" altLang="zh-CN" dirty="0"/>
              <a:t>ADF</a:t>
            </a:r>
            <a:r>
              <a:rPr lang="zh-CN" altLang="en-US" dirty="0"/>
              <a:t>（</a:t>
            </a:r>
            <a:r>
              <a:rPr lang="en-US" altLang="zh-CN" dirty="0"/>
              <a:t>Assumed Density Filtering</a:t>
            </a:r>
            <a:r>
              <a:rPr lang="zh-CN" altLang="en-US" dirty="0"/>
              <a:t>）方法来在不用重新训练的情况下将</a:t>
            </a:r>
            <a:r>
              <a:rPr lang="en-US" altLang="zh-CN" dirty="0"/>
              <a:t>network</a:t>
            </a:r>
            <a:r>
              <a:rPr lang="zh-CN" altLang="en-US" dirty="0"/>
              <a:t>改成能够输出</a:t>
            </a:r>
            <a:r>
              <a:rPr lang="en-US" altLang="zh-CN" dirty="0"/>
              <a:t>data uncertainty</a:t>
            </a:r>
          </a:p>
          <a:p>
            <a:pPr lvl="1"/>
            <a:r>
              <a:rPr lang="zh-CN" altLang="en-US" dirty="0"/>
              <a:t>使用提出的方法计算出的</a:t>
            </a:r>
            <a:r>
              <a:rPr lang="en-US" altLang="zh-CN" dirty="0"/>
              <a:t>dropout rate</a:t>
            </a:r>
            <a:r>
              <a:rPr lang="zh-CN" altLang="en-US" dirty="0"/>
              <a:t>（从而避免了有些网络没有</a:t>
            </a:r>
            <a:r>
              <a:rPr lang="en-US" altLang="zh-CN" dirty="0"/>
              <a:t>dropout</a:t>
            </a:r>
            <a:r>
              <a:rPr lang="zh-CN" altLang="en-US" dirty="0"/>
              <a:t>的困难）来进行</a:t>
            </a:r>
            <a:r>
              <a:rPr lang="en-US" altLang="zh-CN" dirty="0"/>
              <a:t>MC Dropout</a:t>
            </a:r>
            <a:r>
              <a:rPr lang="zh-CN" altLang="en-US" dirty="0"/>
              <a:t>得到</a:t>
            </a:r>
            <a:r>
              <a:rPr lang="en-US" altLang="zh-CN" dirty="0"/>
              <a:t>model uncertainty</a:t>
            </a:r>
            <a:r>
              <a:rPr lang="zh-CN" altLang="en-US" dirty="0"/>
              <a:t>，这个</a:t>
            </a:r>
            <a:r>
              <a:rPr lang="en-US" altLang="zh-CN" dirty="0"/>
              <a:t>mu</a:t>
            </a:r>
            <a:r>
              <a:rPr lang="zh-CN" altLang="en-US" dirty="0"/>
              <a:t>会与</a:t>
            </a:r>
            <a:r>
              <a:rPr lang="en-US" altLang="zh-CN" dirty="0"/>
              <a:t>du</a:t>
            </a:r>
            <a:r>
              <a:rPr lang="zh-CN" altLang="en-US" dirty="0"/>
              <a:t>相关（一个噪声很多的图片模型也会认为是没有足够的数据），因为是在</a:t>
            </a:r>
            <a:r>
              <a:rPr lang="en-US" altLang="zh-CN" dirty="0"/>
              <a:t>ADF</a:t>
            </a:r>
            <a:r>
              <a:rPr lang="zh-CN" altLang="en-US" dirty="0"/>
              <a:t>更改之后进行</a:t>
            </a:r>
            <a:r>
              <a:rPr lang="en-US" altLang="zh-CN" dirty="0"/>
              <a:t>MC dropout</a:t>
            </a:r>
          </a:p>
        </p:txBody>
      </p:sp>
    </p:spTree>
    <p:extLst>
      <p:ext uri="{BB962C8B-B14F-4D97-AF65-F5344CB8AC3E}">
        <p14:creationId xmlns:p14="http://schemas.microsoft.com/office/powerpoint/2010/main" val="2508994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不确定性量化的具体应用</a:t>
            </a:r>
          </a:p>
        </p:txBody>
      </p:sp>
      <p:sp>
        <p:nvSpPr>
          <p:cNvPr id="3" name="文本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88900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应用</a:t>
            </a:r>
            <a:r>
              <a:rPr lang="en-US" altLang="zh-CN" dirty="0"/>
              <a:t>】</a:t>
            </a:r>
            <a:r>
              <a:rPr lang="zh-CN" altLang="en-US" dirty="0"/>
              <a:t>数据噪声，弱监督学习</a:t>
            </a:r>
          </a:p>
        </p:txBody>
      </p:sp>
      <p:sp>
        <p:nvSpPr>
          <p:cNvPr id="3" name="内容占位符 2"/>
          <p:cNvSpPr>
            <a:spLocks noGrp="1"/>
          </p:cNvSpPr>
          <p:nvPr>
            <p:ph idx="1"/>
          </p:nvPr>
        </p:nvSpPr>
        <p:spPr/>
        <p:txBody>
          <a:bodyPr>
            <a:normAutofit fontScale="85000" lnSpcReduction="20000"/>
          </a:bodyPr>
          <a:lstStyle/>
          <a:p>
            <a:r>
              <a:rPr lang="zh-CN" altLang="en-US" dirty="0"/>
              <a:t>应对噪声的办法：</a:t>
            </a:r>
            <a:endParaRPr lang="en-US" altLang="zh-CN" dirty="0"/>
          </a:p>
          <a:p>
            <a:pPr lvl="1"/>
            <a:r>
              <a:rPr lang="zh-CN" altLang="en-US" dirty="0"/>
              <a:t>本身</a:t>
            </a:r>
            <a:r>
              <a:rPr lang="en-US" altLang="zh-CN" dirty="0"/>
              <a:t>robust</a:t>
            </a:r>
            <a:r>
              <a:rPr lang="zh-CN" altLang="en-US" dirty="0"/>
              <a:t>的算法与</a:t>
            </a:r>
            <a:r>
              <a:rPr lang="en-US" altLang="zh-CN" dirty="0"/>
              <a:t>technique</a:t>
            </a:r>
            <a:r>
              <a:rPr lang="zh-CN" altLang="en-US" dirty="0"/>
              <a:t>正则化等</a:t>
            </a:r>
            <a:endParaRPr lang="en-US" altLang="zh-CN" dirty="0"/>
          </a:p>
          <a:p>
            <a:pPr lvl="1"/>
            <a:r>
              <a:rPr lang="en-US" altLang="zh-CN" dirty="0"/>
              <a:t>Filtering approaches</a:t>
            </a:r>
            <a:r>
              <a:rPr lang="zh-CN" altLang="en-US" dirty="0"/>
              <a:t>：训练之前揪出来</a:t>
            </a:r>
            <a:endParaRPr lang="en-US" altLang="zh-CN" dirty="0"/>
          </a:p>
          <a:p>
            <a:pPr lvl="1"/>
            <a:r>
              <a:rPr lang="zh-CN" altLang="en-US" dirty="0"/>
              <a:t>训练过程中重新分发</a:t>
            </a:r>
            <a:r>
              <a:rPr lang="en-US" altLang="zh-CN" dirty="0"/>
              <a:t>label</a:t>
            </a:r>
          </a:p>
          <a:p>
            <a:pPr lvl="2"/>
            <a:r>
              <a:rPr lang="en-US" altLang="zh-CN" dirty="0"/>
              <a:t>Uncertainty Based Detection and Relabeling of Noisy Image Labels</a:t>
            </a:r>
            <a:r>
              <a:rPr lang="zh-CN" altLang="en-US" dirty="0"/>
              <a:t>（</a:t>
            </a:r>
            <a:r>
              <a:rPr lang="en-US" altLang="zh-CN" dirty="0"/>
              <a:t>2019</a:t>
            </a:r>
            <a:r>
              <a:rPr lang="zh-CN" altLang="en-US" dirty="0"/>
              <a:t>）</a:t>
            </a:r>
            <a:endParaRPr lang="en-US" altLang="zh-CN" dirty="0"/>
          </a:p>
          <a:p>
            <a:pPr lvl="1"/>
            <a:r>
              <a:rPr lang="zh-CN" altLang="en-US" dirty="0"/>
              <a:t>建模噪声与其形成过程</a:t>
            </a:r>
            <a:endParaRPr lang="en-US" altLang="zh-CN" dirty="0"/>
          </a:p>
          <a:p>
            <a:pPr lvl="2"/>
            <a:r>
              <a:rPr lang="en-US" altLang="zh-CN" dirty="0"/>
              <a:t>Confident Learning: Estimating Uncertainty in Dataset Labels</a:t>
            </a:r>
            <a:r>
              <a:rPr lang="zh-CN" altLang="en-US" dirty="0"/>
              <a:t>（</a:t>
            </a:r>
            <a:r>
              <a:rPr lang="en-US" altLang="zh-CN" dirty="0"/>
              <a:t>2019</a:t>
            </a:r>
            <a:r>
              <a:rPr lang="zh-CN" altLang="en-US" dirty="0"/>
              <a:t>）</a:t>
            </a:r>
            <a:endParaRPr lang="en-US" altLang="zh-CN" dirty="0"/>
          </a:p>
          <a:p>
            <a:pPr lvl="2"/>
            <a:r>
              <a:rPr lang="en-US" altLang="zh-CN" dirty="0"/>
              <a:t>Deep density networks and uncertainty in recommender systems</a:t>
            </a:r>
            <a:r>
              <a:rPr lang="zh-CN" altLang="en-US" dirty="0"/>
              <a:t>： </a:t>
            </a:r>
            <a:r>
              <a:rPr lang="en-US" altLang="zh-CN" dirty="0"/>
              <a:t>measurement uncertainty</a:t>
            </a:r>
            <a:r>
              <a:rPr lang="zh-CN" altLang="en-US" dirty="0"/>
              <a:t>（</a:t>
            </a:r>
            <a:r>
              <a:rPr lang="en-US" altLang="zh-CN" dirty="0"/>
              <a:t>2017</a:t>
            </a:r>
            <a:r>
              <a:rPr lang="zh-CN" altLang="en-US" dirty="0"/>
              <a:t>）</a:t>
            </a:r>
            <a:endParaRPr lang="en-US" altLang="zh-CN" dirty="0"/>
          </a:p>
          <a:p>
            <a:pPr lvl="1"/>
            <a:r>
              <a:rPr lang="zh-CN" altLang="en-US" dirty="0"/>
              <a:t>依据某种判断（不确定性等）为样本分配权重之后参与参数的更新</a:t>
            </a:r>
            <a:endParaRPr lang="en-US" altLang="zh-CN" dirty="0"/>
          </a:p>
          <a:p>
            <a:pPr lvl="2"/>
            <a:r>
              <a:rPr lang="en-US" altLang="zh-CN" dirty="0"/>
              <a:t>Weakly Supervised Learning Meets Ride-Sharing User Experience Enhancement</a:t>
            </a:r>
            <a:r>
              <a:rPr lang="zh-CN" altLang="en-US" dirty="0"/>
              <a:t>（</a:t>
            </a:r>
            <a:r>
              <a:rPr lang="en-US" altLang="zh-CN" dirty="0"/>
              <a:t>2020</a:t>
            </a:r>
            <a:r>
              <a:rPr lang="zh-CN" altLang="en-US" dirty="0"/>
              <a:t>）</a:t>
            </a:r>
            <a:endParaRPr lang="en-US" altLang="zh-CN" dirty="0"/>
          </a:p>
          <a:p>
            <a:pPr lvl="2"/>
            <a:r>
              <a:rPr lang="en-US" altLang="zh-CN" dirty="0"/>
              <a:t>Unsupervised Data Uncertainty Learning in Visual Retrieval Systems</a:t>
            </a:r>
            <a:r>
              <a:rPr lang="zh-CN" altLang="en-US" dirty="0"/>
              <a:t>（</a:t>
            </a:r>
            <a:r>
              <a:rPr lang="en-US" altLang="zh-CN" dirty="0"/>
              <a:t>2019</a:t>
            </a:r>
            <a:r>
              <a:rPr lang="zh-CN" altLang="en-US" dirty="0"/>
              <a:t>）</a:t>
            </a:r>
            <a:endParaRPr lang="en-US" altLang="zh-CN" dirty="0"/>
          </a:p>
          <a:p>
            <a:pPr lvl="2"/>
            <a:r>
              <a:rPr lang="en-US" altLang="zh-CN" dirty="0"/>
              <a:t>Deep Bayesian Self Training</a:t>
            </a:r>
            <a:r>
              <a:rPr lang="zh-CN" altLang="en-US" dirty="0"/>
              <a:t>（</a:t>
            </a:r>
            <a:r>
              <a:rPr lang="en-US" altLang="zh-CN" dirty="0"/>
              <a:t>2018</a:t>
            </a:r>
            <a:r>
              <a:rPr lang="zh-CN" altLang="en-US" dirty="0"/>
              <a:t>）</a:t>
            </a:r>
            <a:endParaRPr lang="en-US" altLang="zh-CN" dirty="0"/>
          </a:p>
          <a:p>
            <a:pPr lvl="1"/>
            <a:r>
              <a:rPr lang="zh-CN" altLang="en-US" dirty="0"/>
              <a:t>数据增强</a:t>
            </a:r>
            <a:endParaRPr lang="en-US" altLang="zh-CN" dirty="0"/>
          </a:p>
          <a:p>
            <a:pPr lvl="2"/>
            <a:r>
              <a:rPr lang="en-US" altLang="zh-CN" dirty="0"/>
              <a:t>On </a:t>
            </a:r>
            <a:r>
              <a:rPr lang="en-US" altLang="zh-CN" dirty="0" err="1"/>
              <a:t>Mixup</a:t>
            </a:r>
            <a:r>
              <a:rPr lang="en-US" altLang="zh-CN" dirty="0"/>
              <a:t> Training: Improved Calibration and Predictive Uncertainty for Deep Neural Networks</a:t>
            </a:r>
            <a:r>
              <a:rPr lang="zh-CN" altLang="en-US" dirty="0"/>
              <a:t>（</a:t>
            </a:r>
            <a:r>
              <a:rPr lang="en-US" altLang="zh-CN" dirty="0"/>
              <a:t>2019</a:t>
            </a:r>
            <a:r>
              <a:rPr lang="zh-CN" altLang="en-US" dirty="0"/>
              <a:t>）</a:t>
            </a:r>
            <a:endParaRPr lang="en-US" altLang="zh-CN" dirty="0"/>
          </a:p>
          <a:p>
            <a:pPr lvl="2"/>
            <a:endParaRPr lang="en-US" altLang="zh-CN" dirty="0"/>
          </a:p>
          <a:p>
            <a:pPr lvl="1"/>
            <a:endParaRPr lang="en-US" altLang="zh-CN" dirty="0"/>
          </a:p>
        </p:txBody>
      </p:sp>
      <p:sp>
        <p:nvSpPr>
          <p:cNvPr id="4" name="文本框 3"/>
          <p:cNvSpPr txBox="1"/>
          <p:nvPr/>
        </p:nvSpPr>
        <p:spPr>
          <a:xfrm>
            <a:off x="10755795" y="2852530"/>
            <a:ext cx="1196009" cy="1754326"/>
          </a:xfrm>
          <a:prstGeom prst="rect">
            <a:avLst/>
          </a:prstGeom>
          <a:noFill/>
        </p:spPr>
        <p:txBody>
          <a:bodyPr wrap="square" rtlCol="0">
            <a:spAutoFit/>
          </a:bodyPr>
          <a:lstStyle/>
          <a:p>
            <a:r>
              <a:rPr lang="zh-CN" altLang="en-US" dirty="0"/>
              <a:t>其实第四与第五往往是共同进行，不同文献侧重点不同</a:t>
            </a:r>
          </a:p>
        </p:txBody>
      </p:sp>
      <p:sp>
        <p:nvSpPr>
          <p:cNvPr id="5" name="文本框 4"/>
          <p:cNvSpPr txBox="1"/>
          <p:nvPr/>
        </p:nvSpPr>
        <p:spPr>
          <a:xfrm>
            <a:off x="10853530" y="4810539"/>
            <a:ext cx="2385392" cy="1477328"/>
          </a:xfrm>
          <a:prstGeom prst="rect">
            <a:avLst/>
          </a:prstGeom>
          <a:noFill/>
        </p:spPr>
        <p:txBody>
          <a:bodyPr wrap="square" rtlCol="0">
            <a:spAutoFit/>
          </a:bodyPr>
          <a:lstStyle/>
          <a:p>
            <a:r>
              <a:rPr lang="en-US" altLang="zh-CN" dirty="0"/>
              <a:t>Learning with confident examples: Rank pruning for robust classification with noisy labels</a:t>
            </a:r>
            <a:endParaRPr lang="zh-CN" altLang="en-US" dirty="0"/>
          </a:p>
        </p:txBody>
      </p:sp>
    </p:spTree>
    <p:extLst>
      <p:ext uri="{BB962C8B-B14F-4D97-AF65-F5344CB8AC3E}">
        <p14:creationId xmlns:p14="http://schemas.microsoft.com/office/powerpoint/2010/main" val="422446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a:t>
            </a:r>
            <a:r>
              <a:rPr lang="zh-CN" altLang="en-US" dirty="0"/>
              <a:t>应用</a:t>
            </a:r>
            <a:r>
              <a:rPr lang="en-US" altLang="zh-CN" dirty="0"/>
              <a:t>】</a:t>
            </a:r>
            <a:r>
              <a:rPr lang="zh-CN" altLang="en-US" dirty="0"/>
              <a:t>数据噪声，弱监督学习</a:t>
            </a:r>
          </a:p>
        </p:txBody>
      </p:sp>
      <p:sp>
        <p:nvSpPr>
          <p:cNvPr id="3" name="内容占位符 2"/>
          <p:cNvSpPr>
            <a:spLocks noGrp="1"/>
          </p:cNvSpPr>
          <p:nvPr>
            <p:ph idx="1"/>
          </p:nvPr>
        </p:nvSpPr>
        <p:spPr/>
        <p:txBody>
          <a:bodyPr>
            <a:normAutofit/>
          </a:bodyPr>
          <a:lstStyle/>
          <a:p>
            <a:r>
              <a:rPr lang="en-US" altLang="zh-CN" dirty="0"/>
              <a:t>Deep density networks and uncertainty in recommender systems</a:t>
            </a:r>
            <a:r>
              <a:rPr lang="zh-CN" altLang="en-US" dirty="0"/>
              <a:t>： </a:t>
            </a:r>
            <a:r>
              <a:rPr lang="en-US" altLang="zh-CN" dirty="0"/>
              <a:t>measurement uncertainty</a:t>
            </a:r>
          </a:p>
          <a:p>
            <a:pPr lvl="1"/>
            <a:r>
              <a:rPr lang="zh-CN" altLang="en-US" dirty="0"/>
              <a:t>第三种</a:t>
            </a:r>
            <a:r>
              <a:rPr lang="en-US" altLang="zh-CN" dirty="0"/>
              <a:t>uncertainty</a:t>
            </a:r>
            <a:r>
              <a:rPr lang="zh-CN" altLang="en-US" dirty="0"/>
              <a:t>，我们对此可能有先验，比如数据都是取平均得来，测量次数多这个</a:t>
            </a:r>
            <a:r>
              <a:rPr lang="en-US" altLang="zh-CN" dirty="0"/>
              <a:t>uncertainty</a:t>
            </a:r>
            <a:r>
              <a:rPr lang="zh-CN" altLang="en-US" dirty="0"/>
              <a:t>就小。真实的</a:t>
            </a:r>
            <a:r>
              <a:rPr lang="en-US" altLang="zh-CN" dirty="0"/>
              <a:t>data uncertainty</a:t>
            </a:r>
            <a:r>
              <a:rPr lang="zh-CN" altLang="en-US" dirty="0"/>
              <a:t>应该不包括</a:t>
            </a:r>
            <a:r>
              <a:rPr lang="en-US" altLang="zh-CN" dirty="0"/>
              <a:t>measurement uncertainty</a:t>
            </a:r>
            <a:r>
              <a:rPr lang="zh-CN" altLang="en-US" dirty="0"/>
              <a:t>，因为真实的应该是测量无数次的平均。故单独建模</a:t>
            </a:r>
            <a:r>
              <a:rPr lang="en-US" altLang="zh-CN" dirty="0"/>
              <a:t>mu</a:t>
            </a:r>
            <a:r>
              <a:rPr lang="zh-CN" altLang="en-US" dirty="0"/>
              <a:t>有助于生成准确的</a:t>
            </a:r>
            <a:r>
              <a:rPr lang="en-US" altLang="zh-CN" dirty="0"/>
              <a:t>du</a:t>
            </a:r>
            <a:r>
              <a:rPr lang="zh-CN" altLang="en-US" dirty="0"/>
              <a:t>。实际应用中可以在</a:t>
            </a:r>
            <a:r>
              <a:rPr lang="en-US" altLang="zh-CN" dirty="0"/>
              <a:t>loss</a:t>
            </a:r>
            <a:r>
              <a:rPr lang="zh-CN" altLang="en-US" dirty="0"/>
              <a:t>里面有所体现，比如原来有</a:t>
            </a:r>
            <a:r>
              <a:rPr lang="en-US" altLang="zh-CN" dirty="0"/>
              <a:t>du</a:t>
            </a:r>
            <a:r>
              <a:rPr lang="zh-CN" altLang="en-US" dirty="0"/>
              <a:t>是预测两个，均值与方差，那么现在在方差上加上</a:t>
            </a:r>
            <a:r>
              <a:rPr lang="en-US" altLang="zh-CN" dirty="0"/>
              <a:t>mu</a:t>
            </a:r>
            <a:r>
              <a:rPr lang="zh-CN" altLang="en-US" dirty="0"/>
              <a:t>来计算</a:t>
            </a:r>
            <a:r>
              <a:rPr lang="en-US" altLang="zh-CN" dirty="0"/>
              <a:t>loss</a:t>
            </a:r>
            <a:r>
              <a:rPr lang="zh-CN" altLang="en-US" dirty="0"/>
              <a:t>，因为标签是在加上</a:t>
            </a:r>
            <a:r>
              <a:rPr lang="en-US" altLang="zh-CN" dirty="0"/>
              <a:t>mu</a:t>
            </a:r>
            <a:r>
              <a:rPr lang="zh-CN" altLang="en-US" dirty="0"/>
              <a:t>为方差的分布中采样得来的，而非仅包括</a:t>
            </a:r>
            <a:r>
              <a:rPr lang="en-US" altLang="zh-CN" dirty="0"/>
              <a:t>data uncertainty</a:t>
            </a:r>
            <a:r>
              <a:rPr lang="zh-CN" altLang="en-US" dirty="0"/>
              <a:t>的理想情况</a:t>
            </a:r>
          </a:p>
        </p:txBody>
      </p:sp>
    </p:spTree>
    <p:extLst>
      <p:ext uri="{BB962C8B-B14F-4D97-AF65-F5344CB8AC3E}">
        <p14:creationId xmlns:p14="http://schemas.microsoft.com/office/powerpoint/2010/main" val="1561001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应用</a:t>
            </a:r>
            <a:r>
              <a:rPr lang="en-US" altLang="zh-CN" dirty="0"/>
              <a:t>】</a:t>
            </a:r>
            <a:r>
              <a:rPr lang="zh-CN" altLang="en-US" dirty="0"/>
              <a:t>数据噪声，弱监督学习</a:t>
            </a:r>
          </a:p>
        </p:txBody>
      </p:sp>
      <p:sp>
        <p:nvSpPr>
          <p:cNvPr id="3" name="内容占位符 2"/>
          <p:cNvSpPr>
            <a:spLocks noGrp="1"/>
          </p:cNvSpPr>
          <p:nvPr>
            <p:ph idx="1"/>
          </p:nvPr>
        </p:nvSpPr>
        <p:spPr/>
        <p:txBody>
          <a:bodyPr/>
          <a:lstStyle/>
          <a:p>
            <a:r>
              <a:rPr lang="zh-CN" altLang="en-US" dirty="0"/>
              <a:t>数据本身真实分布就存在的噪声与人犯错误标错的噪声是否相同？</a:t>
            </a:r>
            <a:endParaRPr lang="en-US" altLang="zh-CN" dirty="0"/>
          </a:p>
          <a:p>
            <a:endParaRPr lang="zh-CN" altLang="en-US" dirty="0"/>
          </a:p>
        </p:txBody>
      </p:sp>
    </p:spTree>
    <p:extLst>
      <p:ext uri="{BB962C8B-B14F-4D97-AF65-F5344CB8AC3E}">
        <p14:creationId xmlns:p14="http://schemas.microsoft.com/office/powerpoint/2010/main" val="926584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不确定性量化综述</a:t>
            </a:r>
          </a:p>
        </p:txBody>
      </p:sp>
      <p:sp>
        <p:nvSpPr>
          <p:cNvPr id="3" name="文本占位符 2"/>
          <p:cNvSpPr>
            <a:spLocks noGrp="1"/>
          </p:cNvSpPr>
          <p:nvPr>
            <p:ph type="body" idx="1"/>
          </p:nvPr>
        </p:nvSpPr>
        <p:spPr/>
        <p:txBody>
          <a:bodyPr>
            <a:normAutofit fontScale="92500" lnSpcReduction="20000"/>
          </a:bodyPr>
          <a:lstStyle/>
          <a:p>
            <a:r>
              <a:rPr lang="zh-CN" altLang="en-US" dirty="0"/>
              <a:t>不确定性主要由两部分组成：</a:t>
            </a:r>
            <a:endParaRPr lang="en-US" altLang="zh-CN" dirty="0"/>
          </a:p>
          <a:p>
            <a:r>
              <a:rPr lang="zh-CN" altLang="en-US" dirty="0"/>
              <a:t>数据不确定性（</a:t>
            </a:r>
            <a:r>
              <a:rPr lang="en-US" altLang="zh-CN" dirty="0"/>
              <a:t>data uncertainty, du</a:t>
            </a:r>
            <a:r>
              <a:rPr lang="zh-CN" altLang="en-US" dirty="0"/>
              <a:t>）</a:t>
            </a:r>
            <a:endParaRPr lang="en-US" altLang="zh-CN" dirty="0"/>
          </a:p>
          <a:p>
            <a:r>
              <a:rPr lang="zh-CN" altLang="en-US" dirty="0"/>
              <a:t>模型不确定性（</a:t>
            </a:r>
            <a:r>
              <a:rPr lang="en-US" altLang="zh-CN" dirty="0"/>
              <a:t>model uncertainty, mu</a:t>
            </a:r>
            <a:r>
              <a:rPr lang="zh-CN" altLang="en-US" dirty="0"/>
              <a:t>）</a:t>
            </a:r>
            <a:endParaRPr lang="en-US" altLang="zh-CN" dirty="0"/>
          </a:p>
          <a:p>
            <a:r>
              <a:rPr lang="zh-CN" altLang="en-US" dirty="0"/>
              <a:t>获取这两种不确定性的</a:t>
            </a:r>
            <a:r>
              <a:rPr lang="en-US" altLang="zh-CN" dirty="0"/>
              <a:t>State-of-art</a:t>
            </a:r>
            <a:r>
              <a:rPr lang="zh-CN" altLang="en-US" dirty="0"/>
              <a:t>方法为各种变分推断的近似方法</a:t>
            </a:r>
          </a:p>
        </p:txBody>
      </p:sp>
    </p:spTree>
    <p:extLst>
      <p:ext uri="{BB962C8B-B14F-4D97-AF65-F5344CB8AC3E}">
        <p14:creationId xmlns:p14="http://schemas.microsoft.com/office/powerpoint/2010/main" val="2212356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应用</a:t>
            </a:r>
            <a:r>
              <a:rPr lang="en-US" altLang="zh-CN" dirty="0"/>
              <a:t>】</a:t>
            </a:r>
            <a:r>
              <a:rPr lang="zh-CN" altLang="en-US" dirty="0"/>
              <a:t>不均衡数据</a:t>
            </a:r>
          </a:p>
        </p:txBody>
      </p:sp>
      <p:sp>
        <p:nvSpPr>
          <p:cNvPr id="3" name="内容占位符 2"/>
          <p:cNvSpPr>
            <a:spLocks noGrp="1"/>
          </p:cNvSpPr>
          <p:nvPr>
            <p:ph idx="1"/>
          </p:nvPr>
        </p:nvSpPr>
        <p:spPr/>
        <p:txBody>
          <a:bodyPr/>
          <a:lstStyle/>
          <a:p>
            <a:r>
              <a:rPr lang="en-US" altLang="zh-CN" dirty="0"/>
              <a:t>Striking the Right Balance with Uncertainty</a:t>
            </a:r>
            <a:r>
              <a:rPr lang="zh-CN" altLang="en-US" dirty="0"/>
              <a:t>：</a:t>
            </a:r>
            <a:endParaRPr lang="en-US" altLang="zh-CN" dirty="0"/>
          </a:p>
          <a:p>
            <a:r>
              <a:rPr lang="zh-CN" altLang="en-US" dirty="0"/>
              <a:t>用</a:t>
            </a:r>
            <a:r>
              <a:rPr lang="en-US" altLang="zh-CN" dirty="0"/>
              <a:t>uncertainty</a:t>
            </a:r>
            <a:r>
              <a:rPr lang="zh-CN" altLang="en-US" dirty="0"/>
              <a:t>解决数据</a:t>
            </a:r>
            <a:r>
              <a:rPr lang="en-US" altLang="zh-CN" dirty="0"/>
              <a:t>imbalance</a:t>
            </a:r>
            <a:r>
              <a:rPr lang="zh-CN" altLang="en-US" dirty="0"/>
              <a:t>问题：给不确定的类更多的空间，因为正常的</a:t>
            </a:r>
            <a:r>
              <a:rPr lang="en-US" altLang="zh-CN" dirty="0" err="1"/>
              <a:t>softmax</a:t>
            </a:r>
            <a:r>
              <a:rPr lang="zh-CN" altLang="en-US" dirty="0"/>
              <a:t>会因为</a:t>
            </a:r>
            <a:r>
              <a:rPr lang="en-US" altLang="zh-CN" dirty="0"/>
              <a:t>empirical risk</a:t>
            </a:r>
            <a:r>
              <a:rPr lang="zh-CN" altLang="en-US" dirty="0"/>
              <a:t>而产生向少类的偏差（原来是少类，被分成多类）</a:t>
            </a:r>
            <a:endParaRPr lang="en-US" altLang="zh-CN" dirty="0"/>
          </a:p>
          <a:p>
            <a:r>
              <a:rPr lang="zh-CN" altLang="en-US" dirty="0"/>
              <a:t>用</a:t>
            </a:r>
            <a:r>
              <a:rPr lang="en-US" altLang="zh-CN" dirty="0"/>
              <a:t>MC dropout</a:t>
            </a:r>
            <a:r>
              <a:rPr lang="zh-CN" altLang="en-US" dirty="0"/>
              <a:t>得到不确定性，根据模型不确定性的特点，越少的类</a:t>
            </a:r>
            <a:r>
              <a:rPr lang="en-US" altLang="zh-CN" dirty="0"/>
              <a:t>mu</a:t>
            </a:r>
            <a:r>
              <a:rPr lang="zh-CN" altLang="en-US" dirty="0"/>
              <a:t>越大，来改进</a:t>
            </a:r>
            <a:r>
              <a:rPr lang="en-US" altLang="zh-CN" dirty="0" err="1"/>
              <a:t>softmax</a:t>
            </a:r>
            <a:r>
              <a:rPr lang="en-US" altLang="zh-CN" dirty="0"/>
              <a:t> loss</a:t>
            </a:r>
            <a:r>
              <a:rPr lang="zh-CN" altLang="en-US" dirty="0"/>
              <a:t>，使得在不确定，也就是少类的时候</a:t>
            </a:r>
            <a:r>
              <a:rPr lang="en-US" altLang="zh-CN" dirty="0"/>
              <a:t>loss</a:t>
            </a:r>
            <a:r>
              <a:rPr lang="zh-CN" altLang="en-US" dirty="0"/>
              <a:t>更大，把边界往大类那里推</a:t>
            </a:r>
          </a:p>
        </p:txBody>
      </p:sp>
    </p:spTree>
    <p:extLst>
      <p:ext uri="{BB962C8B-B14F-4D97-AF65-F5344CB8AC3E}">
        <p14:creationId xmlns:p14="http://schemas.microsoft.com/office/powerpoint/2010/main" val="626747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应用</a:t>
            </a:r>
            <a:r>
              <a:rPr lang="en-US" altLang="zh-CN" dirty="0"/>
              <a:t>】Retrieval Systems</a:t>
            </a:r>
            <a:endParaRPr lang="zh-CN" altLang="en-US" dirty="0"/>
          </a:p>
        </p:txBody>
      </p:sp>
      <p:sp>
        <p:nvSpPr>
          <p:cNvPr id="3" name="内容占位符 2"/>
          <p:cNvSpPr>
            <a:spLocks noGrp="1"/>
          </p:cNvSpPr>
          <p:nvPr>
            <p:ph idx="1"/>
          </p:nvPr>
        </p:nvSpPr>
        <p:spPr>
          <a:xfrm>
            <a:off x="838200" y="1825625"/>
            <a:ext cx="5373757" cy="4351338"/>
          </a:xfrm>
        </p:spPr>
        <p:txBody>
          <a:bodyPr/>
          <a:lstStyle/>
          <a:p>
            <a:r>
              <a:rPr lang="en-US" altLang="zh-CN" dirty="0"/>
              <a:t>Unsupervised Data Uncertainty Learning in Visual Retrieval Systems</a:t>
            </a:r>
            <a:r>
              <a:rPr lang="zh-CN" altLang="en-US" dirty="0"/>
              <a:t>（</a:t>
            </a:r>
            <a:r>
              <a:rPr lang="en-US" altLang="zh-CN" dirty="0"/>
              <a:t>2019</a:t>
            </a:r>
            <a:r>
              <a:rPr lang="zh-CN" altLang="en-US" dirty="0"/>
              <a:t>）</a:t>
            </a:r>
            <a:endParaRPr lang="en-US" altLang="zh-CN" dirty="0"/>
          </a:p>
          <a:p>
            <a:pPr lvl="1"/>
            <a:r>
              <a:rPr lang="zh-CN" altLang="en-US" dirty="0"/>
              <a:t>从建模不确定性的角度来扩展</a:t>
            </a:r>
            <a:r>
              <a:rPr lang="en-US" altLang="zh-CN" dirty="0"/>
              <a:t>triplet loss</a:t>
            </a:r>
          </a:p>
          <a:p>
            <a:pPr lvl="1"/>
            <a:r>
              <a:rPr lang="zh-CN" altLang="en-US" dirty="0"/>
              <a:t>训练过程中辨别可能为噪声的数据，来防止对训练造成负面影响</a:t>
            </a:r>
            <a:endParaRPr lang="en-US" altLang="zh-CN" dirty="0"/>
          </a:p>
          <a:p>
            <a:pPr lvl="1"/>
            <a:r>
              <a:rPr lang="zh-CN" altLang="en-US" dirty="0"/>
              <a:t>其实就是</a:t>
            </a:r>
            <a:r>
              <a:rPr lang="en-US" altLang="zh-CN" dirty="0" err="1"/>
              <a:t>resnet</a:t>
            </a:r>
            <a:r>
              <a:rPr lang="en-US" altLang="zh-CN" dirty="0"/>
              <a:t> encoder</a:t>
            </a:r>
            <a:r>
              <a:rPr lang="zh-CN" altLang="en-US" dirty="0"/>
              <a:t>加了一个全连接噪声输出和改一下</a:t>
            </a:r>
            <a:r>
              <a:rPr lang="en-US" altLang="zh-CN" dirty="0"/>
              <a:t>loss</a:t>
            </a:r>
          </a:p>
        </p:txBody>
      </p:sp>
      <p:pic>
        <p:nvPicPr>
          <p:cNvPr id="4" name="图片 3"/>
          <p:cNvPicPr>
            <a:picLocks noChangeAspect="1"/>
          </p:cNvPicPr>
          <p:nvPr/>
        </p:nvPicPr>
        <p:blipFill>
          <a:blip r:embed="rId2"/>
          <a:stretch>
            <a:fillRect/>
          </a:stretch>
        </p:blipFill>
        <p:spPr>
          <a:xfrm>
            <a:off x="7683941" y="365125"/>
            <a:ext cx="3828885" cy="2421351"/>
          </a:xfrm>
          <a:prstGeom prst="rect">
            <a:avLst/>
          </a:prstGeom>
        </p:spPr>
      </p:pic>
      <p:pic>
        <p:nvPicPr>
          <p:cNvPr id="5" name="图片 4"/>
          <p:cNvPicPr>
            <a:picLocks noChangeAspect="1"/>
          </p:cNvPicPr>
          <p:nvPr/>
        </p:nvPicPr>
        <p:blipFill>
          <a:blip r:embed="rId3"/>
          <a:stretch>
            <a:fillRect/>
          </a:stretch>
        </p:blipFill>
        <p:spPr>
          <a:xfrm>
            <a:off x="6599168" y="3437617"/>
            <a:ext cx="4913658" cy="2739346"/>
          </a:xfrm>
          <a:prstGeom prst="rect">
            <a:avLst/>
          </a:prstGeom>
        </p:spPr>
      </p:pic>
    </p:spTree>
    <p:extLst>
      <p:ext uri="{BB962C8B-B14F-4D97-AF65-F5344CB8AC3E}">
        <p14:creationId xmlns:p14="http://schemas.microsoft.com/office/powerpoint/2010/main" val="2432659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519611" cy="1325563"/>
          </a:xfrm>
        </p:spPr>
        <p:txBody>
          <a:bodyPr>
            <a:normAutofit/>
          </a:bodyPr>
          <a:lstStyle/>
          <a:p>
            <a:r>
              <a:rPr lang="en-US" altLang="zh-CN" sz="4000" dirty="0"/>
              <a:t>【</a:t>
            </a:r>
            <a:r>
              <a:rPr lang="zh-CN" altLang="en-US" sz="4000" dirty="0"/>
              <a:t>应用</a:t>
            </a:r>
            <a:r>
              <a:rPr lang="en-US" altLang="zh-CN" sz="4000" dirty="0"/>
              <a:t>】multi-task </a:t>
            </a:r>
            <a:r>
              <a:rPr lang="zh-CN" altLang="en-US" sz="4000" dirty="0"/>
              <a:t>平衡不同任务</a:t>
            </a:r>
            <a:r>
              <a:rPr lang="en-US" altLang="zh-CN" sz="4000" dirty="0"/>
              <a:t>loss</a:t>
            </a:r>
            <a:r>
              <a:rPr lang="zh-CN" altLang="en-US" sz="4000" dirty="0"/>
              <a:t>的权重</a:t>
            </a:r>
          </a:p>
        </p:txBody>
      </p:sp>
      <p:sp>
        <p:nvSpPr>
          <p:cNvPr id="3" name="内容占位符 2"/>
          <p:cNvSpPr>
            <a:spLocks noGrp="1"/>
          </p:cNvSpPr>
          <p:nvPr>
            <p:ph idx="1"/>
          </p:nvPr>
        </p:nvSpPr>
        <p:spPr>
          <a:xfrm>
            <a:off x="838200" y="1825625"/>
            <a:ext cx="5608782" cy="4351338"/>
          </a:xfrm>
        </p:spPr>
        <p:txBody>
          <a:bodyPr>
            <a:normAutofit fontScale="77500" lnSpcReduction="20000"/>
          </a:bodyPr>
          <a:lstStyle/>
          <a:p>
            <a:r>
              <a:rPr lang="en-US" altLang="zh-CN" dirty="0"/>
              <a:t>Multi-task learning using uncertainty to weigh losses for scene geometry and semantics</a:t>
            </a:r>
          </a:p>
          <a:p>
            <a:endParaRPr lang="en-US" altLang="zh-CN" dirty="0"/>
          </a:p>
          <a:p>
            <a:r>
              <a:rPr lang="en-US" altLang="zh-CN" dirty="0"/>
              <a:t>Du</a:t>
            </a:r>
            <a:r>
              <a:rPr lang="zh-CN" altLang="en-US" dirty="0"/>
              <a:t>分为任务依赖（</a:t>
            </a:r>
            <a:r>
              <a:rPr lang="en-US" altLang="zh-CN" dirty="0"/>
              <a:t>homoscedastic</a:t>
            </a:r>
            <a:r>
              <a:rPr lang="zh-CN" altLang="en-US" dirty="0"/>
              <a:t>）与数据依赖（</a:t>
            </a:r>
            <a:r>
              <a:rPr lang="en-US" altLang="zh-CN" dirty="0"/>
              <a:t>heteroscedastic</a:t>
            </a:r>
            <a:r>
              <a:rPr lang="zh-CN" altLang="en-US" dirty="0"/>
              <a:t>）用任务依赖的数据不确定性来平衡不同任务在</a:t>
            </a:r>
            <a:r>
              <a:rPr lang="en-US" altLang="zh-CN" dirty="0"/>
              <a:t>loss</a:t>
            </a:r>
            <a:r>
              <a:rPr lang="zh-CN" altLang="en-US" dirty="0"/>
              <a:t>中的权重</a:t>
            </a:r>
            <a:endParaRPr lang="en-US" altLang="zh-CN" dirty="0"/>
          </a:p>
          <a:p>
            <a:r>
              <a:rPr lang="en-US" altLang="zh-CN" dirty="0"/>
              <a:t>Task dependent</a:t>
            </a:r>
            <a:r>
              <a:rPr lang="zh-CN" altLang="en-US" dirty="0"/>
              <a:t>也就是说这个</a:t>
            </a:r>
            <a:r>
              <a:rPr lang="en-US" altLang="zh-CN" dirty="0"/>
              <a:t>sigma</a:t>
            </a:r>
            <a:r>
              <a:rPr lang="zh-CN" altLang="en-US" dirty="0"/>
              <a:t>不是每个数据都预测一个，而是网络的参数，训练网络的过程也是找到最优的权重的过程</a:t>
            </a:r>
            <a:endParaRPr lang="en-US" altLang="zh-CN" dirty="0"/>
          </a:p>
          <a:p>
            <a:endParaRPr lang="en-US" altLang="zh-CN" dirty="0"/>
          </a:p>
          <a:p>
            <a:r>
              <a:rPr lang="en-US" altLang="zh-CN" dirty="0"/>
              <a:t>Loss</a:t>
            </a:r>
            <a:r>
              <a:rPr lang="zh-CN" altLang="en-US" dirty="0"/>
              <a:t>函数是假设有个</a:t>
            </a:r>
            <a:r>
              <a:rPr lang="en-US" altLang="zh-CN" dirty="0"/>
              <a:t>sigma</a:t>
            </a:r>
            <a:r>
              <a:rPr lang="zh-CN" altLang="en-US" dirty="0"/>
              <a:t>作为</a:t>
            </a:r>
            <a:r>
              <a:rPr lang="en-US" altLang="zh-CN" dirty="0"/>
              <a:t>task dependent uncertainty </a:t>
            </a:r>
            <a:r>
              <a:rPr lang="zh-CN" altLang="en-US" dirty="0"/>
              <a:t>然后用最大后验推导的</a:t>
            </a:r>
          </a:p>
        </p:txBody>
      </p:sp>
      <p:pic>
        <p:nvPicPr>
          <p:cNvPr id="4" name="图片 3"/>
          <p:cNvPicPr>
            <a:picLocks noChangeAspect="1"/>
          </p:cNvPicPr>
          <p:nvPr/>
        </p:nvPicPr>
        <p:blipFill>
          <a:blip r:embed="rId2"/>
          <a:stretch>
            <a:fillRect/>
          </a:stretch>
        </p:blipFill>
        <p:spPr>
          <a:xfrm>
            <a:off x="6599637" y="1902258"/>
            <a:ext cx="5592363" cy="4401560"/>
          </a:xfrm>
          <a:prstGeom prst="rect">
            <a:avLst/>
          </a:prstGeom>
        </p:spPr>
      </p:pic>
    </p:spTree>
    <p:extLst>
      <p:ext uri="{BB962C8B-B14F-4D97-AF65-F5344CB8AC3E}">
        <p14:creationId xmlns:p14="http://schemas.microsoft.com/office/powerpoint/2010/main" val="733397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应用</a:t>
            </a:r>
            <a:r>
              <a:rPr lang="en-US" altLang="zh-CN" dirty="0"/>
              <a:t>】</a:t>
            </a:r>
            <a:r>
              <a:rPr lang="zh-CN" altLang="en-US" dirty="0"/>
              <a:t>层次化分类标签缺失</a:t>
            </a:r>
          </a:p>
        </p:txBody>
      </p:sp>
      <p:sp>
        <p:nvSpPr>
          <p:cNvPr id="3" name="内容占位符 2"/>
          <p:cNvSpPr>
            <a:spLocks noGrp="1"/>
          </p:cNvSpPr>
          <p:nvPr>
            <p:ph idx="1"/>
          </p:nvPr>
        </p:nvSpPr>
        <p:spPr/>
        <p:txBody>
          <a:bodyPr/>
          <a:lstStyle/>
          <a:p>
            <a:r>
              <a:rPr lang="zh-CN" altLang="en-US" dirty="0"/>
              <a:t>层次化分类：需要数据，评测指标等</a:t>
            </a:r>
            <a:endParaRPr lang="en-US" altLang="zh-CN" dirty="0"/>
          </a:p>
          <a:p>
            <a:pPr lvl="1"/>
            <a:r>
              <a:rPr lang="zh-CN" altLang="en-US" dirty="0"/>
              <a:t>到某一层开始很不确定了就停下来输出</a:t>
            </a:r>
            <a:endParaRPr lang="en-US" altLang="zh-CN" dirty="0"/>
          </a:p>
          <a:p>
            <a:r>
              <a:rPr lang="zh-CN" altLang="en-US" dirty="0"/>
              <a:t>标签缺失：</a:t>
            </a:r>
            <a:endParaRPr lang="en-US" altLang="zh-CN" dirty="0"/>
          </a:p>
          <a:p>
            <a:pPr lvl="1"/>
            <a:r>
              <a:rPr lang="zh-CN" altLang="en-US" dirty="0"/>
              <a:t>如果模型很确定，那么在自学习里面就把它放在训练集中</a:t>
            </a:r>
            <a:endParaRPr lang="en-US" altLang="zh-CN" dirty="0"/>
          </a:p>
          <a:p>
            <a:pPr lvl="1"/>
            <a:r>
              <a:rPr lang="zh-CN" altLang="en-US" dirty="0"/>
              <a:t>可是还是摆脱不了自学习的那些缺陷，比如一个错后面一堆错，学不会的还是学不会，一直低确定性等</a:t>
            </a:r>
            <a:endParaRPr lang="en-US" altLang="zh-CN" dirty="0"/>
          </a:p>
          <a:p>
            <a:pPr lvl="1"/>
            <a:r>
              <a:rPr lang="zh-CN" altLang="en-US" dirty="0"/>
              <a:t>在多任务中，出现有些</a:t>
            </a:r>
            <a:r>
              <a:rPr lang="en-US" altLang="zh-CN" dirty="0"/>
              <a:t>feature</a:t>
            </a:r>
            <a:r>
              <a:rPr lang="zh-CN" altLang="en-US" dirty="0"/>
              <a:t>有，有些没有，但想利用有的那部分，一直回传</a:t>
            </a:r>
            <a:r>
              <a:rPr lang="en-US" altLang="zh-CN"/>
              <a:t>0</a:t>
            </a:r>
            <a:r>
              <a:rPr lang="zh-CN" altLang="en-US"/>
              <a:t>梯度会</a:t>
            </a:r>
            <a:r>
              <a:rPr lang="zh-CN" altLang="en-US" dirty="0"/>
              <a:t>出现分支退化的问题</a:t>
            </a:r>
            <a:endParaRPr lang="en-US" altLang="zh-CN" dirty="0"/>
          </a:p>
          <a:p>
            <a:r>
              <a:rPr lang="zh-CN" altLang="en-US" dirty="0"/>
              <a:t>如果能够有新的底层理论突破就很好</a:t>
            </a:r>
          </a:p>
        </p:txBody>
      </p:sp>
    </p:spTree>
    <p:extLst>
      <p:ext uri="{BB962C8B-B14F-4D97-AF65-F5344CB8AC3E}">
        <p14:creationId xmlns:p14="http://schemas.microsoft.com/office/powerpoint/2010/main" val="2112273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a:t>
            </a:r>
            <a:r>
              <a:rPr lang="zh-CN" altLang="en-US" dirty="0"/>
              <a:t>应用</a:t>
            </a:r>
            <a:r>
              <a:rPr lang="en-US" altLang="zh-CN" dirty="0"/>
              <a:t>】</a:t>
            </a:r>
            <a:r>
              <a:rPr lang="zh-CN" altLang="en-US" dirty="0"/>
              <a:t>其他应用</a:t>
            </a:r>
          </a:p>
        </p:txBody>
      </p:sp>
      <p:sp>
        <p:nvSpPr>
          <p:cNvPr id="3" name="内容占位符 2"/>
          <p:cNvSpPr>
            <a:spLocks noGrp="1"/>
          </p:cNvSpPr>
          <p:nvPr>
            <p:ph idx="1"/>
          </p:nvPr>
        </p:nvSpPr>
        <p:spPr/>
        <p:txBody>
          <a:bodyPr/>
          <a:lstStyle/>
          <a:p>
            <a:r>
              <a:rPr lang="zh-CN" altLang="en-US" dirty="0"/>
              <a:t>特征选择：如果</a:t>
            </a:r>
            <a:r>
              <a:rPr lang="en-US" altLang="zh-CN" dirty="0"/>
              <a:t>feature</a:t>
            </a:r>
            <a:r>
              <a:rPr lang="zh-CN" altLang="en-US" dirty="0"/>
              <a:t>抽掉之后很不确定了那就很重要</a:t>
            </a:r>
            <a:endParaRPr lang="en-US" altLang="zh-CN" dirty="0"/>
          </a:p>
          <a:p>
            <a:r>
              <a:rPr lang="zh-CN" altLang="en-US" dirty="0"/>
              <a:t>主动学习：提供不确定性（尤其是模型不确定性）的</a:t>
            </a:r>
            <a:r>
              <a:rPr lang="en-US" altLang="zh-CN" dirty="0"/>
              <a:t>task learner</a:t>
            </a:r>
            <a:r>
              <a:rPr lang="zh-CN" altLang="en-US" dirty="0"/>
              <a:t>能够帮助选择更关键（模型更不确定）的数据</a:t>
            </a:r>
          </a:p>
        </p:txBody>
      </p:sp>
    </p:spTree>
    <p:extLst>
      <p:ext uri="{BB962C8B-B14F-4D97-AF65-F5344CB8AC3E}">
        <p14:creationId xmlns:p14="http://schemas.microsoft.com/office/powerpoint/2010/main" val="1570112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研究方向与预期</a:t>
            </a:r>
          </a:p>
        </p:txBody>
      </p:sp>
      <p:sp>
        <p:nvSpPr>
          <p:cNvPr id="3" name="内容占位符 2"/>
          <p:cNvSpPr>
            <a:spLocks noGrp="1"/>
          </p:cNvSpPr>
          <p:nvPr>
            <p:ph idx="1"/>
          </p:nvPr>
        </p:nvSpPr>
        <p:spPr/>
        <p:txBody>
          <a:bodyPr>
            <a:normAutofit lnSpcReduction="10000"/>
          </a:bodyPr>
          <a:lstStyle/>
          <a:p>
            <a:r>
              <a:rPr lang="zh-CN" altLang="en-US" dirty="0"/>
              <a:t>我们要做什么问题</a:t>
            </a:r>
            <a:endParaRPr lang="en-US" altLang="zh-CN" dirty="0"/>
          </a:p>
          <a:p>
            <a:pPr lvl="1"/>
            <a:r>
              <a:rPr lang="zh-CN" altLang="en-US" dirty="0"/>
              <a:t>带有</a:t>
            </a:r>
            <a:r>
              <a:rPr lang="en-US" altLang="zh-CN" dirty="0"/>
              <a:t>label noise</a:t>
            </a:r>
            <a:r>
              <a:rPr lang="zh-CN" altLang="en-US" dirty="0"/>
              <a:t>的数据集</a:t>
            </a:r>
            <a:endParaRPr lang="en-US" altLang="zh-CN" dirty="0"/>
          </a:p>
          <a:p>
            <a:r>
              <a:rPr lang="zh-CN" altLang="en-US" dirty="0"/>
              <a:t>用什么方法去做</a:t>
            </a:r>
            <a:endParaRPr lang="en-US" altLang="zh-CN" dirty="0"/>
          </a:p>
          <a:p>
            <a:pPr lvl="1"/>
            <a:r>
              <a:rPr lang="en-US" altLang="zh-CN" dirty="0"/>
              <a:t>Sample reweighting</a:t>
            </a:r>
            <a:r>
              <a:rPr lang="zh-CN" altLang="en-US" dirty="0"/>
              <a:t>的方法，分配权重的依据在于样本的不确定性</a:t>
            </a:r>
            <a:endParaRPr lang="en-US" altLang="zh-CN" dirty="0"/>
          </a:p>
          <a:p>
            <a:r>
              <a:rPr lang="zh-CN" altLang="en-US" dirty="0"/>
              <a:t>希望能有什么</a:t>
            </a:r>
            <a:r>
              <a:rPr lang="en-US" altLang="zh-CN" dirty="0"/>
              <a:t>contribution</a:t>
            </a:r>
          </a:p>
          <a:p>
            <a:pPr lvl="1"/>
            <a:r>
              <a:rPr lang="zh-CN" altLang="en-US" dirty="0"/>
              <a:t>系统地给出表征（数据）不确定性的统计量，并验证表明</a:t>
            </a:r>
            <a:r>
              <a:rPr lang="en-US" altLang="zh-CN" dirty="0"/>
              <a:t>mu</a:t>
            </a:r>
            <a:r>
              <a:rPr lang="zh-CN" altLang="en-US" dirty="0"/>
              <a:t>不能用来做</a:t>
            </a:r>
            <a:r>
              <a:rPr lang="en-US" altLang="zh-CN" dirty="0"/>
              <a:t>label noise</a:t>
            </a:r>
          </a:p>
          <a:p>
            <a:pPr lvl="1"/>
            <a:r>
              <a:rPr lang="zh-CN" altLang="en-US" dirty="0"/>
              <a:t>在非限制性的数据集上的（可能出现训练集中没见过或者出现很少的</a:t>
            </a:r>
            <a:r>
              <a:rPr lang="en-US" altLang="zh-CN" dirty="0"/>
              <a:t>hard case</a:t>
            </a:r>
            <a:r>
              <a:rPr lang="zh-CN" altLang="en-US" dirty="0"/>
              <a:t>样本），我们的</a:t>
            </a:r>
            <a:r>
              <a:rPr lang="en-US" altLang="zh-CN" dirty="0"/>
              <a:t>reweighting</a:t>
            </a:r>
            <a:r>
              <a:rPr lang="zh-CN" altLang="en-US" dirty="0"/>
              <a:t>方法和模型不确定性能更科学地发现它们</a:t>
            </a:r>
            <a:endParaRPr lang="en-US" altLang="zh-CN" dirty="0"/>
          </a:p>
          <a:p>
            <a:pPr lvl="1"/>
            <a:r>
              <a:rPr lang="zh-CN" altLang="en-US" dirty="0"/>
              <a:t>用模型不确定性区分</a:t>
            </a:r>
            <a:r>
              <a:rPr lang="en-US" altLang="zh-CN" dirty="0"/>
              <a:t>hard case</a:t>
            </a:r>
            <a:r>
              <a:rPr lang="zh-CN" altLang="en-US" dirty="0"/>
              <a:t>和</a:t>
            </a:r>
            <a:r>
              <a:rPr lang="en-US" altLang="zh-CN" dirty="0"/>
              <a:t>bad case</a:t>
            </a:r>
            <a:r>
              <a:rPr lang="zh-CN" altLang="en-US" dirty="0"/>
              <a:t>，并且能给</a:t>
            </a:r>
            <a:r>
              <a:rPr lang="en-US" altLang="zh-CN" dirty="0"/>
              <a:t>hard case</a:t>
            </a:r>
            <a:r>
              <a:rPr lang="zh-CN" altLang="en-US" dirty="0"/>
              <a:t>区别对待而不是简单</a:t>
            </a:r>
            <a:r>
              <a:rPr lang="en-US" altLang="zh-CN" dirty="0"/>
              <a:t>relabel</a:t>
            </a:r>
            <a:r>
              <a:rPr lang="zh-CN" altLang="en-US" dirty="0"/>
              <a:t>，解决</a:t>
            </a:r>
            <a:r>
              <a:rPr lang="en-US" altLang="zh-CN" dirty="0"/>
              <a:t>du</a:t>
            </a:r>
            <a:r>
              <a:rPr lang="zh-CN" altLang="en-US" dirty="0"/>
              <a:t>会把</a:t>
            </a:r>
            <a:r>
              <a:rPr lang="en-US" altLang="zh-CN" dirty="0"/>
              <a:t>hard case</a:t>
            </a:r>
            <a:r>
              <a:rPr lang="zh-CN" altLang="en-US" dirty="0"/>
              <a:t>也扔掉的问题（用</a:t>
            </a:r>
            <a:r>
              <a:rPr lang="en-US" altLang="zh-CN" dirty="0"/>
              <a:t>mu</a:t>
            </a:r>
            <a:r>
              <a:rPr lang="zh-CN" altLang="en-US" dirty="0"/>
              <a:t>来弥补）</a:t>
            </a:r>
            <a:endParaRPr lang="en-US" altLang="zh-CN" dirty="0"/>
          </a:p>
        </p:txBody>
      </p:sp>
    </p:spTree>
    <p:extLst>
      <p:ext uri="{BB962C8B-B14F-4D97-AF65-F5344CB8AC3E}">
        <p14:creationId xmlns:p14="http://schemas.microsoft.com/office/powerpoint/2010/main" val="1051387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label noise</a:t>
            </a:r>
            <a:r>
              <a:rPr lang="zh-CN" altLang="en-US" dirty="0"/>
              <a:t>现有解决方法</a:t>
            </a:r>
            <a:br>
              <a:rPr lang="en-US" altLang="zh-CN" dirty="0"/>
            </a:br>
            <a:r>
              <a:rPr lang="en-US" altLang="zh-CN" sz="2200" i="1" dirty="0">
                <a:solidFill>
                  <a:prstClr val="black"/>
                </a:solidFill>
              </a:rPr>
              <a:t>Ref: Image Classification with Deep Learning in the Presence of Noisy Labels: A Survey</a:t>
            </a:r>
            <a:endParaRPr lang="zh-CN" altLang="en-US" dirty="0"/>
          </a:p>
        </p:txBody>
      </p:sp>
      <p:pic>
        <p:nvPicPr>
          <p:cNvPr id="4" name="图片 3"/>
          <p:cNvPicPr>
            <a:picLocks noChangeAspect="1"/>
          </p:cNvPicPr>
          <p:nvPr/>
        </p:nvPicPr>
        <p:blipFill>
          <a:blip r:embed="rId2"/>
          <a:stretch>
            <a:fillRect/>
          </a:stretch>
        </p:blipFill>
        <p:spPr>
          <a:xfrm>
            <a:off x="2041283" y="1587570"/>
            <a:ext cx="8109434" cy="5270430"/>
          </a:xfrm>
          <a:prstGeom prst="rect">
            <a:avLst/>
          </a:prstGeom>
        </p:spPr>
      </p:pic>
    </p:spTree>
    <p:extLst>
      <p:ext uri="{BB962C8B-B14F-4D97-AF65-F5344CB8AC3E}">
        <p14:creationId xmlns:p14="http://schemas.microsoft.com/office/powerpoint/2010/main" val="3591514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Motivation: </a:t>
            </a:r>
            <a:r>
              <a:rPr lang="zh-CN" altLang="en-US" dirty="0"/>
              <a:t>优化数据权重</a:t>
            </a:r>
            <a:r>
              <a:rPr lang="en-US" altLang="zh-CN" dirty="0"/>
              <a:t>(reweighting)</a:t>
            </a:r>
            <a:r>
              <a:rPr lang="zh-CN" altLang="en-US" dirty="0"/>
              <a:t>的优越性</a:t>
            </a:r>
          </a:p>
        </p:txBody>
      </p:sp>
      <p:sp>
        <p:nvSpPr>
          <p:cNvPr id="3" name="内容占位符 2"/>
          <p:cNvSpPr>
            <a:spLocks noGrp="1"/>
          </p:cNvSpPr>
          <p:nvPr>
            <p:ph idx="1"/>
          </p:nvPr>
        </p:nvSpPr>
        <p:spPr/>
        <p:txBody>
          <a:bodyPr>
            <a:normAutofit/>
          </a:bodyPr>
          <a:lstStyle/>
          <a:p>
            <a:r>
              <a:rPr lang="zh-CN" altLang="en-US" dirty="0"/>
              <a:t>回避，</a:t>
            </a:r>
            <a:r>
              <a:rPr lang="en-US" altLang="zh-CN" dirty="0"/>
              <a:t>highlight</a:t>
            </a:r>
            <a:r>
              <a:rPr lang="zh-CN" altLang="en-US" dirty="0"/>
              <a:t>为啥要用</a:t>
            </a:r>
            <a:r>
              <a:rPr lang="en-US" altLang="zh-CN" dirty="0"/>
              <a:t>uncertainty</a:t>
            </a:r>
            <a:r>
              <a:rPr lang="zh-CN" altLang="en-US" dirty="0"/>
              <a:t>和</a:t>
            </a:r>
            <a:r>
              <a:rPr lang="en-US" altLang="zh-CN" dirty="0"/>
              <a:t>reweighting</a:t>
            </a:r>
          </a:p>
          <a:p>
            <a:r>
              <a:rPr lang="en-US" altLang="zh-CN" dirty="0"/>
              <a:t>Relabel</a:t>
            </a:r>
            <a:r>
              <a:rPr lang="zh-CN" altLang="en-US" dirty="0"/>
              <a:t>等方法必须是由一个</a:t>
            </a:r>
            <a:r>
              <a:rPr lang="en-US" altLang="zh-CN" dirty="0"/>
              <a:t>underlying</a:t>
            </a:r>
            <a:r>
              <a:rPr lang="zh-CN" altLang="en-US" dirty="0"/>
              <a:t>的正确</a:t>
            </a:r>
            <a:r>
              <a:rPr lang="en-US" altLang="zh-CN" dirty="0"/>
              <a:t>label</a:t>
            </a:r>
            <a:r>
              <a:rPr lang="zh-CN" altLang="en-US" dirty="0"/>
              <a:t>，但</a:t>
            </a:r>
            <a:r>
              <a:rPr lang="en-US" altLang="zh-CN" dirty="0"/>
              <a:t>uncertainty reweighting</a:t>
            </a:r>
            <a:r>
              <a:rPr lang="zh-CN" altLang="en-US" dirty="0"/>
              <a:t>不需要</a:t>
            </a:r>
            <a:endParaRPr lang="en-US" altLang="zh-CN" dirty="0"/>
          </a:p>
          <a:p>
            <a:r>
              <a:rPr lang="zh-CN" altLang="en-US" dirty="0"/>
              <a:t>两步（噪音大数据，干净小数据）融合为一步，</a:t>
            </a:r>
            <a:r>
              <a:rPr lang="en-US" altLang="zh-CN" dirty="0"/>
              <a:t>iteration</a:t>
            </a:r>
            <a:r>
              <a:rPr lang="zh-CN" altLang="en-US" dirty="0"/>
              <a:t>过程后面就是模拟干净小数据了</a:t>
            </a:r>
            <a:endParaRPr lang="en-US" altLang="zh-CN" dirty="0"/>
          </a:p>
          <a:p>
            <a:r>
              <a:rPr lang="zh-CN" altLang="en-US" dirty="0"/>
              <a:t>不需</a:t>
            </a:r>
            <a:r>
              <a:rPr lang="en-US" altLang="zh-CN" dirty="0"/>
              <a:t>validation</a:t>
            </a:r>
            <a:r>
              <a:rPr lang="zh-CN" altLang="en-US" dirty="0"/>
              <a:t>，</a:t>
            </a:r>
            <a:r>
              <a:rPr lang="en-US" altLang="zh-CN" dirty="0"/>
              <a:t>validation</a:t>
            </a:r>
            <a:r>
              <a:rPr lang="zh-CN" altLang="en-US" dirty="0"/>
              <a:t>小会导致</a:t>
            </a:r>
            <a:r>
              <a:rPr lang="en-US" altLang="zh-CN" dirty="0"/>
              <a:t>overfitting</a:t>
            </a:r>
            <a:r>
              <a:rPr lang="zh-CN" altLang="en-US" dirty="0"/>
              <a:t>，泛化不好</a:t>
            </a:r>
            <a:endParaRPr lang="en-US" altLang="zh-CN" dirty="0"/>
          </a:p>
        </p:txBody>
      </p:sp>
    </p:spTree>
    <p:extLst>
      <p:ext uri="{BB962C8B-B14F-4D97-AF65-F5344CB8AC3E}">
        <p14:creationId xmlns:p14="http://schemas.microsoft.com/office/powerpoint/2010/main" val="1226659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Motivation: </a:t>
            </a:r>
            <a:r>
              <a:rPr lang="zh-CN" altLang="en-US" dirty="0"/>
              <a:t>引入不确定性的优越性</a:t>
            </a:r>
          </a:p>
        </p:txBody>
      </p:sp>
      <p:sp>
        <p:nvSpPr>
          <p:cNvPr id="3" name="内容占位符 2"/>
          <p:cNvSpPr>
            <a:spLocks noGrp="1"/>
          </p:cNvSpPr>
          <p:nvPr>
            <p:ph idx="1"/>
          </p:nvPr>
        </p:nvSpPr>
        <p:spPr/>
        <p:txBody>
          <a:bodyPr/>
          <a:lstStyle/>
          <a:p>
            <a:r>
              <a:rPr lang="zh-CN" altLang="en-US" dirty="0"/>
              <a:t>不需要</a:t>
            </a:r>
            <a:r>
              <a:rPr lang="en-US" altLang="zh-CN" dirty="0"/>
              <a:t>validation set</a:t>
            </a:r>
          </a:p>
          <a:p>
            <a:r>
              <a:rPr lang="zh-CN" altLang="en-US" dirty="0"/>
              <a:t>相比于拟合</a:t>
            </a:r>
            <a:r>
              <a:rPr lang="en-US" altLang="zh-CN" dirty="0"/>
              <a:t>loss</a:t>
            </a:r>
            <a:r>
              <a:rPr lang="zh-CN" altLang="en-US" dirty="0"/>
              <a:t>与</a:t>
            </a:r>
            <a:r>
              <a:rPr lang="en-US" altLang="zh-CN" dirty="0"/>
              <a:t>weight</a:t>
            </a:r>
            <a:r>
              <a:rPr lang="zh-CN" altLang="en-US" dirty="0"/>
              <a:t>的关系，不确定性更具有可解释性，而且能够处理同时的多种数据集不足（</a:t>
            </a:r>
            <a:r>
              <a:rPr lang="en-US" altLang="zh-CN" dirty="0"/>
              <a:t>e.g. </a:t>
            </a:r>
            <a:r>
              <a:rPr lang="zh-CN" altLang="en-US" dirty="0"/>
              <a:t>噪声与</a:t>
            </a:r>
            <a:r>
              <a:rPr lang="en-US" altLang="zh-CN" dirty="0"/>
              <a:t>imbalance</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2842344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Proposed method(unofficial points)</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我的理解：这里实际上找</a:t>
            </a:r>
            <a:r>
              <a:rPr lang="en-US" altLang="zh-CN" dirty="0"/>
              <a:t>noisy label</a:t>
            </a:r>
            <a:r>
              <a:rPr lang="zh-CN" altLang="en-US" dirty="0"/>
              <a:t>应该用</a:t>
            </a:r>
            <a:r>
              <a:rPr lang="en-US" altLang="zh-CN" dirty="0"/>
              <a:t>du</a:t>
            </a:r>
            <a:r>
              <a:rPr lang="zh-CN" altLang="en-US" dirty="0"/>
              <a:t>来找，两个文章中效果最好的统计量分别是</a:t>
            </a:r>
            <a:r>
              <a:rPr lang="en-US" altLang="zh-CN" dirty="0" err="1"/>
              <a:t>variational</a:t>
            </a:r>
            <a:r>
              <a:rPr lang="en-US" altLang="zh-CN" dirty="0"/>
              <a:t> ratio</a:t>
            </a:r>
            <a:r>
              <a:rPr lang="zh-CN" altLang="en-US" dirty="0"/>
              <a:t>和</a:t>
            </a:r>
            <a:r>
              <a:rPr lang="en-US" altLang="zh-CN" dirty="0" err="1"/>
              <a:t>softmax</a:t>
            </a:r>
            <a:r>
              <a:rPr lang="en-US" altLang="zh-CN" dirty="0"/>
              <a:t> maximum</a:t>
            </a:r>
            <a:r>
              <a:rPr lang="zh-CN" altLang="en-US" dirty="0"/>
              <a:t>，我认为这不是巧合，而是这两个是几乎只有</a:t>
            </a:r>
            <a:r>
              <a:rPr lang="en-US" altLang="zh-CN" dirty="0"/>
              <a:t>du</a:t>
            </a:r>
            <a:r>
              <a:rPr lang="zh-CN" altLang="en-US" dirty="0"/>
              <a:t>的成分。像</a:t>
            </a:r>
            <a:r>
              <a:rPr lang="en-US" altLang="zh-CN" dirty="0" err="1"/>
              <a:t>std</a:t>
            </a:r>
            <a:r>
              <a:rPr lang="zh-CN" altLang="en-US" dirty="0"/>
              <a:t>这种完全是</a:t>
            </a:r>
            <a:r>
              <a:rPr lang="en-US" altLang="zh-CN" dirty="0"/>
              <a:t>mu</a:t>
            </a:r>
            <a:r>
              <a:rPr lang="zh-CN" altLang="en-US" dirty="0"/>
              <a:t>的我认为效果会很差（文章里没有说其他的效果，我猜的），因为</a:t>
            </a:r>
            <a:r>
              <a:rPr lang="en-US" altLang="zh-CN" dirty="0"/>
              <a:t>mu</a:t>
            </a:r>
            <a:r>
              <a:rPr lang="zh-CN" altLang="en-US" dirty="0"/>
              <a:t>不代表</a:t>
            </a:r>
            <a:r>
              <a:rPr lang="en-US" altLang="zh-CN" dirty="0"/>
              <a:t>label noise</a:t>
            </a:r>
            <a:r>
              <a:rPr lang="zh-CN" altLang="en-US" dirty="0"/>
              <a:t>，而是代表模型参数不确定导致对这个样本预测有较大</a:t>
            </a:r>
            <a:r>
              <a:rPr lang="en-US" altLang="zh-CN" dirty="0"/>
              <a:t>variance</a:t>
            </a:r>
            <a:r>
              <a:rPr lang="zh-CN" altLang="en-US" dirty="0"/>
              <a:t>，代表这种数据样本量不够</a:t>
            </a:r>
            <a:endParaRPr lang="en-US" altLang="zh-CN" dirty="0"/>
          </a:p>
          <a:p>
            <a:r>
              <a:rPr lang="en-US" altLang="zh-CN" dirty="0"/>
              <a:t>Baseline</a:t>
            </a:r>
            <a:r>
              <a:rPr lang="zh-CN" altLang="en-US" dirty="0"/>
              <a:t>：只用数据不确定性或者这篇文章的统计量</a:t>
            </a:r>
            <a:endParaRPr lang="en-US" altLang="zh-CN" dirty="0"/>
          </a:p>
          <a:p>
            <a:r>
              <a:rPr lang="en-US" altLang="zh-CN" dirty="0"/>
              <a:t>1.</a:t>
            </a:r>
            <a:r>
              <a:rPr lang="zh-CN" altLang="en-US" dirty="0"/>
              <a:t>表征（数据）不确定性的统计量，系统的由</a:t>
            </a:r>
            <a:r>
              <a:rPr lang="en-US" altLang="zh-CN" dirty="0"/>
              <a:t>du</a:t>
            </a:r>
            <a:r>
              <a:rPr lang="zh-CN" altLang="en-US" dirty="0"/>
              <a:t>得来，表明</a:t>
            </a:r>
            <a:r>
              <a:rPr lang="en-US" altLang="zh-CN" dirty="0"/>
              <a:t>mu</a:t>
            </a:r>
            <a:r>
              <a:rPr lang="zh-CN" altLang="en-US" dirty="0"/>
              <a:t>就是不能用来做</a:t>
            </a:r>
            <a:r>
              <a:rPr lang="en-US" altLang="zh-CN" dirty="0"/>
              <a:t>label noise</a:t>
            </a:r>
            <a:r>
              <a:rPr lang="zh-CN" altLang="en-US" dirty="0"/>
              <a:t>，不只是这两个统计量，至少要和他持平</a:t>
            </a:r>
            <a:endParaRPr lang="en-US" altLang="zh-CN" dirty="0"/>
          </a:p>
          <a:p>
            <a:r>
              <a:rPr lang="en-US" altLang="zh-CN" dirty="0"/>
              <a:t>2.</a:t>
            </a:r>
            <a:r>
              <a:rPr lang="zh-CN" altLang="en-US" dirty="0"/>
              <a:t>在非限制性的数据集上的（来没见过的），我们的</a:t>
            </a:r>
            <a:r>
              <a:rPr lang="en-US" altLang="zh-CN" dirty="0"/>
              <a:t>reweighting</a:t>
            </a:r>
            <a:r>
              <a:rPr lang="zh-CN" altLang="en-US" dirty="0"/>
              <a:t>方法和模型不确定性能更科学</a:t>
            </a:r>
            <a:endParaRPr lang="en-US" altLang="zh-CN" dirty="0"/>
          </a:p>
          <a:p>
            <a:r>
              <a:rPr lang="en-US" altLang="zh-CN" dirty="0"/>
              <a:t>3.</a:t>
            </a:r>
            <a:r>
              <a:rPr lang="zh-CN" altLang="en-US" dirty="0"/>
              <a:t>用模型不确定性区分</a:t>
            </a:r>
            <a:r>
              <a:rPr lang="en-US" altLang="zh-CN" dirty="0"/>
              <a:t>hard case</a:t>
            </a:r>
            <a:r>
              <a:rPr lang="zh-CN" altLang="en-US" dirty="0"/>
              <a:t>和</a:t>
            </a:r>
            <a:r>
              <a:rPr lang="en-US" altLang="zh-CN" dirty="0"/>
              <a:t>bad case</a:t>
            </a:r>
            <a:r>
              <a:rPr lang="zh-CN" altLang="en-US" dirty="0"/>
              <a:t>，并且能给</a:t>
            </a:r>
            <a:r>
              <a:rPr lang="en-US" altLang="zh-CN" dirty="0"/>
              <a:t>hard case</a:t>
            </a:r>
            <a:r>
              <a:rPr lang="zh-CN" altLang="en-US" dirty="0"/>
              <a:t>区别对待而不是简单</a:t>
            </a:r>
            <a:r>
              <a:rPr lang="en-US" altLang="zh-CN" dirty="0"/>
              <a:t>relabel</a:t>
            </a:r>
            <a:r>
              <a:rPr lang="zh-CN" altLang="en-US" dirty="0"/>
              <a:t>，解决</a:t>
            </a:r>
            <a:r>
              <a:rPr lang="en-US" altLang="zh-CN" dirty="0"/>
              <a:t>du</a:t>
            </a:r>
            <a:r>
              <a:rPr lang="zh-CN" altLang="en-US" dirty="0"/>
              <a:t>会把</a:t>
            </a:r>
            <a:r>
              <a:rPr lang="en-US" altLang="zh-CN" dirty="0" err="1"/>
              <a:t>hardcase</a:t>
            </a:r>
            <a:r>
              <a:rPr lang="zh-CN" altLang="en-US" dirty="0"/>
              <a:t>也扔掉的问题（用</a:t>
            </a:r>
            <a:r>
              <a:rPr lang="en-US" altLang="zh-CN" dirty="0"/>
              <a:t>mu</a:t>
            </a:r>
            <a:r>
              <a:rPr lang="zh-CN" altLang="en-US" dirty="0"/>
              <a:t>来弥补）</a:t>
            </a:r>
            <a:endParaRPr lang="en-US" altLang="zh-CN" dirty="0"/>
          </a:p>
          <a:p>
            <a:r>
              <a:rPr lang="en-US" altLang="zh-CN" dirty="0"/>
              <a:t>4.curriculum learning(the order of easy/hard examples)</a:t>
            </a:r>
          </a:p>
        </p:txBody>
      </p:sp>
    </p:spTree>
    <p:extLst>
      <p:ext uri="{BB962C8B-B14F-4D97-AF65-F5344CB8AC3E}">
        <p14:creationId xmlns:p14="http://schemas.microsoft.com/office/powerpoint/2010/main" val="1262329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介绍</a:t>
            </a:r>
          </a:p>
        </p:txBody>
      </p:sp>
      <p:sp>
        <p:nvSpPr>
          <p:cNvPr id="4" name="文本框 3"/>
          <p:cNvSpPr txBox="1"/>
          <p:nvPr/>
        </p:nvSpPr>
        <p:spPr>
          <a:xfrm>
            <a:off x="7100453" y="2051077"/>
            <a:ext cx="5246253" cy="3600986"/>
          </a:xfrm>
          <a:prstGeom prst="rect">
            <a:avLst/>
          </a:prstGeom>
          <a:noFill/>
        </p:spPr>
        <p:txBody>
          <a:bodyPr wrap="square" rtlCol="0">
            <a:spAutoFit/>
          </a:bodyPr>
          <a:lstStyle/>
          <a:p>
            <a:r>
              <a:rPr lang="en-US" altLang="zh-CN" sz="2400" dirty="0"/>
              <a:t>Epistemic(model) uncertainty</a:t>
            </a:r>
          </a:p>
          <a:p>
            <a:endParaRPr lang="en-US" altLang="zh-CN" sz="2400" dirty="0"/>
          </a:p>
          <a:p>
            <a:pPr marL="342900" indent="-342900">
              <a:buFont typeface="Arial" panose="020B0604020202020204" pitchFamily="34" charset="0"/>
              <a:buChar char="•"/>
            </a:pPr>
            <a:r>
              <a:rPr lang="en-US" altLang="zh-CN" sz="2000" dirty="0"/>
              <a:t>Parameters in the model which are not trained enough </a:t>
            </a:r>
            <a:r>
              <a:rPr lang="en-US" altLang="zh-CN" sz="2000" dirty="0">
                <a:solidFill>
                  <a:srgbClr val="FF0000"/>
                </a:solidFill>
              </a:rPr>
              <a:t>(lack certain kind of data)</a:t>
            </a:r>
          </a:p>
          <a:p>
            <a:pPr marL="342900" indent="-342900">
              <a:buFont typeface="Arial" panose="020B0604020202020204" pitchFamily="34" charset="0"/>
              <a:buChar char="•"/>
            </a:pPr>
            <a:r>
              <a:rPr lang="en-US" altLang="zh-CN" sz="2000" dirty="0"/>
              <a:t>When mu is large, model will give very different results between different sample of model parameters</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err="1"/>
              <a:t>Yarin</a:t>
            </a:r>
            <a:r>
              <a:rPr lang="en-US" altLang="zh-CN" sz="2000" dirty="0"/>
              <a:t> et al., </a:t>
            </a:r>
            <a:r>
              <a:rPr lang="en-US" altLang="zh-CN" sz="2000" b="1" dirty="0"/>
              <a:t>MC dropout</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t>Charles et al., </a:t>
            </a:r>
            <a:r>
              <a:rPr lang="en-US" altLang="zh-CN" sz="2000" b="1" dirty="0"/>
              <a:t>Bayes by </a:t>
            </a:r>
            <a:r>
              <a:rPr lang="en-US" altLang="zh-CN" sz="2000" b="1" dirty="0" err="1"/>
              <a:t>backprop</a:t>
            </a:r>
            <a:endParaRPr lang="zh-CN" altLang="en-US" sz="2400" b="1" dirty="0"/>
          </a:p>
        </p:txBody>
      </p:sp>
      <p:sp>
        <p:nvSpPr>
          <p:cNvPr id="5" name="文本框 4"/>
          <p:cNvSpPr txBox="1"/>
          <p:nvPr/>
        </p:nvSpPr>
        <p:spPr>
          <a:xfrm>
            <a:off x="838200" y="2051077"/>
            <a:ext cx="5606472" cy="2985433"/>
          </a:xfrm>
          <a:prstGeom prst="rect">
            <a:avLst/>
          </a:prstGeom>
          <a:noFill/>
        </p:spPr>
        <p:txBody>
          <a:bodyPr wrap="square" rtlCol="0">
            <a:spAutoFit/>
          </a:bodyPr>
          <a:lstStyle/>
          <a:p>
            <a:r>
              <a:rPr lang="en-US" altLang="zh-CN" sz="2400" dirty="0" err="1"/>
              <a:t>Aleatoric</a:t>
            </a:r>
            <a:r>
              <a:rPr lang="en-US" altLang="zh-CN" sz="2400" dirty="0"/>
              <a:t>(data) uncertainty</a:t>
            </a:r>
          </a:p>
          <a:p>
            <a:endParaRPr lang="en-US" altLang="zh-CN" sz="2400" dirty="0"/>
          </a:p>
          <a:p>
            <a:pPr marL="342900" indent="-342900">
              <a:buFont typeface="Arial" panose="020B0604020202020204" pitchFamily="34" charset="0"/>
              <a:buChar char="•"/>
            </a:pPr>
            <a:r>
              <a:rPr lang="en-US" altLang="zh-CN" sz="2000" dirty="0"/>
              <a:t>Data that cannot be explained by the real correlation between X and Y </a:t>
            </a:r>
            <a:r>
              <a:rPr lang="en-US" altLang="zh-CN" sz="2000" dirty="0">
                <a:solidFill>
                  <a:srgbClr val="FF0000"/>
                </a:solidFill>
              </a:rPr>
              <a:t>(e.g. the edges)</a:t>
            </a:r>
          </a:p>
          <a:p>
            <a:pPr marL="342900" indent="-342900">
              <a:buFont typeface="Arial" panose="020B0604020202020204" pitchFamily="34" charset="0"/>
              <a:buChar char="•"/>
            </a:pPr>
            <a:r>
              <a:rPr lang="en-US" altLang="zh-CN" sz="2000" dirty="0"/>
              <a:t>When du is large, it indicates that the input data may have large label noise in the dataset</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t>Kendall et al., network that </a:t>
            </a:r>
            <a:r>
              <a:rPr lang="en-US" altLang="zh-CN" sz="2000" b="1" dirty="0"/>
              <a:t>outputs both prediction and predicted uncertainty</a:t>
            </a:r>
            <a:endParaRPr lang="zh-CN" altLang="en-US" sz="2000" b="1" dirty="0"/>
          </a:p>
        </p:txBody>
      </p:sp>
      <p:pic>
        <p:nvPicPr>
          <p:cNvPr id="6" name="图片 5"/>
          <p:cNvPicPr>
            <a:picLocks noChangeAspect="1"/>
          </p:cNvPicPr>
          <p:nvPr/>
        </p:nvPicPr>
        <p:blipFill>
          <a:blip r:embed="rId2"/>
          <a:stretch>
            <a:fillRect/>
          </a:stretch>
        </p:blipFill>
        <p:spPr>
          <a:xfrm>
            <a:off x="838200" y="5396899"/>
            <a:ext cx="4848225" cy="704850"/>
          </a:xfrm>
          <a:prstGeom prst="rect">
            <a:avLst/>
          </a:prstGeom>
        </p:spPr>
      </p:pic>
    </p:spTree>
    <p:extLst>
      <p:ext uri="{BB962C8B-B14F-4D97-AF65-F5344CB8AC3E}">
        <p14:creationId xmlns:p14="http://schemas.microsoft.com/office/powerpoint/2010/main" val="2590032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Proposed method</a:t>
            </a:r>
            <a:endParaRPr lang="zh-CN" altLang="en-US" dirty="0"/>
          </a:p>
        </p:txBody>
      </p:sp>
      <p:sp>
        <p:nvSpPr>
          <p:cNvPr id="3" name="内容占位符 2"/>
          <p:cNvSpPr>
            <a:spLocks noGrp="1"/>
          </p:cNvSpPr>
          <p:nvPr>
            <p:ph idx="1"/>
          </p:nvPr>
        </p:nvSpPr>
        <p:spPr/>
        <p:txBody>
          <a:bodyPr>
            <a:normAutofit/>
          </a:bodyPr>
          <a:lstStyle/>
          <a:p>
            <a:r>
              <a:rPr lang="en-US" altLang="zh-CN" dirty="0"/>
              <a:t>The best relationship between du, mu, and the weights</a:t>
            </a:r>
          </a:p>
          <a:p>
            <a:pPr lvl="1"/>
            <a:r>
              <a:rPr lang="en-US" altLang="zh-CN" dirty="0"/>
              <a:t>Baseline: inverse proportion of the sum of du and mu</a:t>
            </a:r>
          </a:p>
          <a:p>
            <a:pPr lvl="2"/>
            <a:r>
              <a:rPr lang="en-US" altLang="zh-CN" dirty="0"/>
              <a:t>Or just du</a:t>
            </a:r>
          </a:p>
          <a:p>
            <a:pPr lvl="2"/>
            <a:r>
              <a:rPr lang="en-US" altLang="zh-CN" dirty="0"/>
              <a:t>Or du plus reciprocal of mu</a:t>
            </a:r>
          </a:p>
          <a:p>
            <a:pPr lvl="1"/>
            <a:r>
              <a:rPr lang="en-US" altLang="zh-CN" dirty="0"/>
              <a:t>loss-sample weight relation -&gt; uncertainty-sample weight relation</a:t>
            </a:r>
          </a:p>
          <a:p>
            <a:pPr lvl="2"/>
            <a:r>
              <a:rPr lang="en-US" altLang="zh-CN" dirty="0"/>
              <a:t>Meta-weight net</a:t>
            </a:r>
          </a:p>
          <a:p>
            <a:pPr lvl="2"/>
            <a:r>
              <a:rPr lang="en-US" altLang="zh-CN" dirty="0"/>
              <a:t>Divide mix</a:t>
            </a:r>
          </a:p>
          <a:p>
            <a:pPr lvl="1"/>
            <a:r>
              <a:rPr lang="en-US" altLang="zh-CN" dirty="0"/>
              <a:t>Meta learning methods</a:t>
            </a:r>
          </a:p>
          <a:p>
            <a:pPr lvl="2"/>
            <a:r>
              <a:rPr lang="en-US" altLang="zh-CN" dirty="0"/>
              <a:t>Learning to reweight</a:t>
            </a:r>
          </a:p>
          <a:p>
            <a:pPr lvl="2"/>
            <a:r>
              <a:rPr lang="en-US" altLang="zh-CN" dirty="0" err="1"/>
              <a:t>Mentornet</a:t>
            </a:r>
            <a:endParaRPr lang="en-US" altLang="zh-CN" dirty="0"/>
          </a:p>
          <a:p>
            <a:pPr lvl="2"/>
            <a:r>
              <a:rPr lang="en-US" altLang="zh-CN" dirty="0"/>
              <a:t>Curriculum learning</a:t>
            </a:r>
          </a:p>
        </p:txBody>
      </p:sp>
    </p:spTree>
    <p:extLst>
      <p:ext uri="{BB962C8B-B14F-4D97-AF65-F5344CB8AC3E}">
        <p14:creationId xmlns:p14="http://schemas.microsoft.com/office/powerpoint/2010/main" val="2298056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Proposed method</a:t>
            </a:r>
            <a:endParaRPr lang="zh-CN" altLang="en-US" dirty="0"/>
          </a:p>
        </p:txBody>
      </p:sp>
      <p:sp>
        <p:nvSpPr>
          <p:cNvPr id="4" name="矩形 3"/>
          <p:cNvSpPr/>
          <p:nvPr/>
        </p:nvSpPr>
        <p:spPr>
          <a:xfrm>
            <a:off x="2892287" y="4770783"/>
            <a:ext cx="1918252" cy="7653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Net</a:t>
            </a:r>
            <a:endParaRPr lang="zh-CN" altLang="en-US" dirty="0"/>
          </a:p>
        </p:txBody>
      </p:sp>
      <p:cxnSp>
        <p:nvCxnSpPr>
          <p:cNvPr id="12" name="直接箭头连接符 11"/>
          <p:cNvCxnSpPr>
            <a:stCxn id="4" idx="0"/>
          </p:cNvCxnSpPr>
          <p:nvPr/>
        </p:nvCxnSpPr>
        <p:spPr>
          <a:xfrm flipH="1" flipV="1">
            <a:off x="2966830" y="3528391"/>
            <a:ext cx="884583" cy="1242392"/>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 idx="0"/>
          </p:cNvCxnSpPr>
          <p:nvPr/>
        </p:nvCxnSpPr>
        <p:spPr>
          <a:xfrm flipV="1">
            <a:off x="3851413" y="3528391"/>
            <a:ext cx="757859" cy="12423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345635" y="2773017"/>
            <a:ext cx="2882348" cy="7553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Weight sampler</a:t>
            </a:r>
            <a:endParaRPr lang="zh-CN" altLang="en-US" dirty="0"/>
          </a:p>
        </p:txBody>
      </p:sp>
      <p:cxnSp>
        <p:nvCxnSpPr>
          <p:cNvPr id="17" name="直接箭头连接符 16"/>
          <p:cNvCxnSpPr>
            <a:stCxn id="4" idx="3"/>
          </p:cNvCxnSpPr>
          <p:nvPr/>
        </p:nvCxnSpPr>
        <p:spPr>
          <a:xfrm flipV="1">
            <a:off x="4810539" y="5153439"/>
            <a:ext cx="21567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967330" y="4840357"/>
            <a:ext cx="1769166" cy="6957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Loss</a:t>
            </a:r>
          </a:p>
        </p:txBody>
      </p:sp>
      <p:cxnSp>
        <p:nvCxnSpPr>
          <p:cNvPr id="28" name="肘形连接符 27"/>
          <p:cNvCxnSpPr>
            <a:endCxn id="18" idx="0"/>
          </p:cNvCxnSpPr>
          <p:nvPr/>
        </p:nvCxnSpPr>
        <p:spPr>
          <a:xfrm>
            <a:off x="5227983" y="3128997"/>
            <a:ext cx="2623930" cy="17113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444409" y="2711524"/>
            <a:ext cx="1292087" cy="369332"/>
          </a:xfrm>
          <a:prstGeom prst="rect">
            <a:avLst/>
          </a:prstGeom>
          <a:noFill/>
        </p:spPr>
        <p:txBody>
          <a:bodyPr wrap="square" rtlCol="0">
            <a:spAutoFit/>
          </a:bodyPr>
          <a:lstStyle/>
          <a:p>
            <a:r>
              <a:rPr lang="en-US" altLang="zh-CN" dirty="0"/>
              <a:t>Weight</a:t>
            </a:r>
            <a:endParaRPr lang="zh-CN" altLang="en-US" dirty="0"/>
          </a:p>
        </p:txBody>
      </p:sp>
      <p:sp>
        <p:nvSpPr>
          <p:cNvPr id="31" name="文本框 30"/>
          <p:cNvSpPr txBox="1"/>
          <p:nvPr/>
        </p:nvSpPr>
        <p:spPr>
          <a:xfrm>
            <a:off x="5377069" y="4765366"/>
            <a:ext cx="1381539" cy="369332"/>
          </a:xfrm>
          <a:prstGeom prst="rect">
            <a:avLst/>
          </a:prstGeom>
          <a:noFill/>
        </p:spPr>
        <p:txBody>
          <a:bodyPr wrap="square" rtlCol="0">
            <a:spAutoFit/>
          </a:bodyPr>
          <a:lstStyle/>
          <a:p>
            <a:r>
              <a:rPr lang="en-US" altLang="zh-CN" dirty="0"/>
              <a:t>prediction</a:t>
            </a:r>
            <a:endParaRPr lang="zh-CN" altLang="en-US" dirty="0"/>
          </a:p>
        </p:txBody>
      </p:sp>
      <p:sp>
        <p:nvSpPr>
          <p:cNvPr id="32" name="文本框 31"/>
          <p:cNvSpPr txBox="1"/>
          <p:nvPr/>
        </p:nvSpPr>
        <p:spPr>
          <a:xfrm>
            <a:off x="1933161" y="3861208"/>
            <a:ext cx="1401418" cy="646331"/>
          </a:xfrm>
          <a:prstGeom prst="rect">
            <a:avLst/>
          </a:prstGeom>
          <a:noFill/>
        </p:spPr>
        <p:txBody>
          <a:bodyPr wrap="square" rtlCol="0">
            <a:spAutoFit/>
          </a:bodyPr>
          <a:lstStyle/>
          <a:p>
            <a:r>
              <a:rPr lang="en-US" altLang="zh-CN" dirty="0" err="1"/>
              <a:t>Aleatoric</a:t>
            </a:r>
            <a:r>
              <a:rPr lang="en-US" altLang="zh-CN" dirty="0"/>
              <a:t> uncertainty</a:t>
            </a:r>
            <a:endParaRPr lang="zh-CN" altLang="en-US" dirty="0"/>
          </a:p>
        </p:txBody>
      </p:sp>
      <p:sp>
        <p:nvSpPr>
          <p:cNvPr id="33" name="文本框 32"/>
          <p:cNvSpPr txBox="1"/>
          <p:nvPr/>
        </p:nvSpPr>
        <p:spPr>
          <a:xfrm>
            <a:off x="4353340" y="3889340"/>
            <a:ext cx="1331843" cy="646331"/>
          </a:xfrm>
          <a:prstGeom prst="rect">
            <a:avLst/>
          </a:prstGeom>
          <a:noFill/>
        </p:spPr>
        <p:txBody>
          <a:bodyPr wrap="square" rtlCol="0">
            <a:spAutoFit/>
          </a:bodyPr>
          <a:lstStyle/>
          <a:p>
            <a:r>
              <a:rPr lang="en-US" altLang="zh-CN" dirty="0"/>
              <a:t>Epistemic</a:t>
            </a:r>
            <a:r>
              <a:rPr lang="zh-CN" altLang="en-US" dirty="0"/>
              <a:t> </a:t>
            </a:r>
            <a:r>
              <a:rPr lang="en-US" altLang="zh-CN" dirty="0"/>
              <a:t>uncertainty</a:t>
            </a:r>
          </a:p>
        </p:txBody>
      </p:sp>
      <p:cxnSp>
        <p:nvCxnSpPr>
          <p:cNvPr id="39" name="肘形连接符 38"/>
          <p:cNvCxnSpPr>
            <a:stCxn id="18" idx="2"/>
            <a:endCxn id="4" idx="2"/>
          </p:cNvCxnSpPr>
          <p:nvPr/>
        </p:nvCxnSpPr>
        <p:spPr>
          <a:xfrm rot="5400000">
            <a:off x="5851663" y="3535846"/>
            <a:ext cx="12700" cy="4000500"/>
          </a:xfrm>
          <a:prstGeom prst="bentConnector3">
            <a:avLst>
              <a:gd name="adj1" fmla="val 4226087"/>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5188225" y="6005399"/>
            <a:ext cx="1401417" cy="646331"/>
          </a:xfrm>
          <a:prstGeom prst="rect">
            <a:avLst/>
          </a:prstGeom>
          <a:noFill/>
        </p:spPr>
        <p:txBody>
          <a:bodyPr wrap="square" rtlCol="0">
            <a:spAutoFit/>
          </a:bodyPr>
          <a:lstStyle/>
          <a:p>
            <a:r>
              <a:rPr lang="en-US" altLang="zh-CN" dirty="0"/>
              <a:t>Backward propagation</a:t>
            </a:r>
            <a:endParaRPr lang="zh-CN" altLang="en-US" dirty="0"/>
          </a:p>
        </p:txBody>
      </p:sp>
    </p:spTree>
    <p:extLst>
      <p:ext uri="{BB962C8B-B14F-4D97-AF65-F5344CB8AC3E}">
        <p14:creationId xmlns:p14="http://schemas.microsoft.com/office/powerpoint/2010/main" val="1238168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Proposed Experiments</a:t>
            </a:r>
            <a:endParaRPr lang="zh-CN" altLang="en-US" dirty="0"/>
          </a:p>
        </p:txBody>
      </p:sp>
      <p:sp>
        <p:nvSpPr>
          <p:cNvPr id="3" name="内容占位符 2"/>
          <p:cNvSpPr>
            <a:spLocks noGrp="1"/>
          </p:cNvSpPr>
          <p:nvPr>
            <p:ph idx="1"/>
          </p:nvPr>
        </p:nvSpPr>
        <p:spPr/>
        <p:txBody>
          <a:bodyPr/>
          <a:lstStyle/>
          <a:p>
            <a:r>
              <a:rPr lang="en-US" altLang="zh-CN" dirty="0"/>
              <a:t>The best statistic of du and mu according to the definition(NOT QUANTITATIVE)</a:t>
            </a:r>
          </a:p>
        </p:txBody>
      </p:sp>
      <p:graphicFrame>
        <p:nvGraphicFramePr>
          <p:cNvPr id="5" name="表格 4"/>
          <p:cNvGraphicFramePr>
            <a:graphicFrameLocks noGrp="1"/>
          </p:cNvGraphicFramePr>
          <p:nvPr>
            <p:extLst>
              <p:ext uri="{D42A27DB-BD31-4B8C-83A1-F6EECF244321}">
                <p14:modId xmlns:p14="http://schemas.microsoft.com/office/powerpoint/2010/main" val="83723688"/>
              </p:ext>
            </p:extLst>
          </p:nvPr>
        </p:nvGraphicFramePr>
        <p:xfrm>
          <a:off x="1600200" y="2742992"/>
          <a:ext cx="8991600" cy="3877310"/>
        </p:xfrm>
        <a:graphic>
          <a:graphicData uri="http://schemas.openxmlformats.org/drawingml/2006/table">
            <a:tbl>
              <a:tblPr>
                <a:tableStyleId>{5C22544A-7EE6-4342-B048-85BDC9FD1C3A}</a:tableStyleId>
              </a:tblPr>
              <a:tblGrid>
                <a:gridCol w="1841500">
                  <a:extLst>
                    <a:ext uri="{9D8B030D-6E8A-4147-A177-3AD203B41FA5}">
                      <a16:colId xmlns:a16="http://schemas.microsoft.com/office/drawing/2014/main" val="2627547161"/>
                    </a:ext>
                  </a:extLst>
                </a:gridCol>
                <a:gridCol w="1409700">
                  <a:extLst>
                    <a:ext uri="{9D8B030D-6E8A-4147-A177-3AD203B41FA5}">
                      <a16:colId xmlns:a16="http://schemas.microsoft.com/office/drawing/2014/main" val="1176716329"/>
                    </a:ext>
                  </a:extLst>
                </a:gridCol>
                <a:gridCol w="1816100">
                  <a:extLst>
                    <a:ext uri="{9D8B030D-6E8A-4147-A177-3AD203B41FA5}">
                      <a16:colId xmlns:a16="http://schemas.microsoft.com/office/drawing/2014/main" val="1379220494"/>
                    </a:ext>
                  </a:extLst>
                </a:gridCol>
                <a:gridCol w="1181100">
                  <a:extLst>
                    <a:ext uri="{9D8B030D-6E8A-4147-A177-3AD203B41FA5}">
                      <a16:colId xmlns:a16="http://schemas.microsoft.com/office/drawing/2014/main" val="1883261428"/>
                    </a:ext>
                  </a:extLst>
                </a:gridCol>
                <a:gridCol w="2082800">
                  <a:extLst>
                    <a:ext uri="{9D8B030D-6E8A-4147-A177-3AD203B41FA5}">
                      <a16:colId xmlns:a16="http://schemas.microsoft.com/office/drawing/2014/main" val="2169891264"/>
                    </a:ext>
                  </a:extLst>
                </a:gridCol>
                <a:gridCol w="660400">
                  <a:extLst>
                    <a:ext uri="{9D8B030D-6E8A-4147-A177-3AD203B41FA5}">
                      <a16:colId xmlns:a16="http://schemas.microsoft.com/office/drawing/2014/main" val="89420542"/>
                    </a:ext>
                  </a:extLst>
                </a:gridCol>
              </a:tblGrid>
              <a:tr h="355600">
                <a:tc>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gridSpan="2">
                  <a:txBody>
                    <a:bodyPr/>
                    <a:lstStyle/>
                    <a:p>
                      <a:pPr algn="ctr" fontAlgn="ctr"/>
                      <a:r>
                        <a:rPr lang="en-US" sz="1100" u="none" strike="noStrike">
                          <a:effectLst/>
                        </a:rPr>
                        <a:t>Kendall and Gal 2017(What Uncertainties Do We Need in Bayesian Deep Learning for Computer Vision)</a:t>
                      </a:r>
                      <a:br>
                        <a:rPr lang="en-US" sz="1100" u="none" strike="noStrike">
                          <a:effectLst/>
                        </a:rPr>
                      </a:br>
                      <a:r>
                        <a:rPr lang="en-US" sz="1100" u="none" strike="noStrike">
                          <a:effectLst/>
                        </a:rPr>
                        <a:t>Learning for Computer Vision?)</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hMerge="1">
                  <a:txBody>
                    <a:bodyPr/>
                    <a:lstStyle/>
                    <a:p>
                      <a:endParaRPr lang="zh-CN" altLang="en-US"/>
                    </a:p>
                  </a:txBody>
                  <a:tcPr/>
                </a:tc>
                <a:tc gridSpan="2">
                  <a:txBody>
                    <a:bodyPr/>
                    <a:lstStyle/>
                    <a:p>
                      <a:pPr algn="ctr" fontAlgn="ctr"/>
                      <a:r>
                        <a:rPr lang="en-US" sz="1100" u="none" strike="noStrike">
                          <a:effectLst/>
                        </a:rPr>
                        <a:t>Ribeiro et al. 2019(Deep Bayesian Self Training)</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hMerge="1">
                  <a:txBody>
                    <a:bodyPr/>
                    <a:lstStyle/>
                    <a:p>
                      <a:endParaRPr lang="zh-CN" altLang="en-US"/>
                    </a:p>
                  </a:txBody>
                  <a:tcPr/>
                </a:tc>
                <a:tc>
                  <a:txBody>
                    <a:bodyPr/>
                    <a:lstStyle/>
                    <a:p>
                      <a:pPr algn="l" fontAlgn="ctr"/>
                      <a:r>
                        <a:rPr lang="en-US" sz="1100" u="none" strike="noStrike">
                          <a:effectLst/>
                        </a:rPr>
                        <a:t>other statistics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153881799"/>
                  </a:ext>
                </a:extLst>
              </a:tr>
              <a:tr h="889000">
                <a:tc>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en-US" sz="1100" u="none" strike="noStrike" dirty="0">
                          <a:effectLst/>
                        </a:rPr>
                        <a:t>du: entropy of averaged </a:t>
                      </a:r>
                      <a:r>
                        <a:rPr lang="en-US" sz="1100" u="none" strike="noStrike" dirty="0" err="1">
                          <a:effectLst/>
                        </a:rPr>
                        <a:t>softmax</a:t>
                      </a:r>
                      <a:r>
                        <a:rPr lang="en-US" sz="1100" u="none" strike="noStrike" dirty="0">
                          <a:effectLst/>
                        </a:rPr>
                        <a:t> </a:t>
                      </a:r>
                      <a:r>
                        <a:rPr lang="en-US" sz="1100" u="none" strike="noStrike" dirty="0" err="1">
                          <a:effectLst/>
                        </a:rPr>
                        <a:t>prob</a:t>
                      </a:r>
                      <a:r>
                        <a:rPr lang="en-US" sz="1100" u="none" strike="noStrike" dirty="0">
                          <a:effectLst/>
                        </a:rPr>
                        <a:t> output(from T MC sampling of the network parameter)</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en-US" sz="1100" u="none" strike="noStrike">
                          <a:effectLst/>
                        </a:rPr>
                        <a:t>mu: the average of variance of each logit(variance of MC samples)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en-US" sz="1100" u="none" strike="noStrike">
                          <a:effectLst/>
                        </a:rPr>
                        <a:t>du: average of the predicted sigma of logits(or just predict one sigma for all logits)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en-US" sz="1100" u="none" strike="noStrike">
                          <a:effectLst/>
                        </a:rPr>
                        <a:t>mu: Gal's du!</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en-US" sz="1100" u="none" strike="noStrike">
                          <a:effectLst/>
                        </a:rPr>
                        <a:t>variational ratio</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637901972"/>
                  </a:ext>
                </a:extLst>
              </a:tr>
              <a:tr h="533400">
                <a:tc>
                  <a:txBody>
                    <a:bodyPr/>
                    <a:lstStyle/>
                    <a:p>
                      <a:pPr algn="l" fontAlgn="ctr"/>
                      <a:r>
                        <a:rPr lang="en-US" sz="1100" u="none" strike="noStrike">
                          <a:effectLst/>
                        </a:rPr>
                        <a:t>increase trainset size(0.25,0.5,1), measure on original testset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70450457"/>
                  </a:ext>
                </a:extLst>
              </a:tr>
              <a:tr h="533400">
                <a:tc>
                  <a:txBody>
                    <a:bodyPr/>
                    <a:lstStyle/>
                    <a:p>
                      <a:pPr algn="l" fontAlgn="ctr"/>
                      <a:r>
                        <a:rPr lang="en-US" sz="1100" u="none" strike="noStrike">
                          <a:effectLst/>
                        </a:rPr>
                        <a:t>increase corruption prob on trainset(0.25,0.5,0.75), measure on original testset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26653415"/>
                  </a:ext>
                </a:extLst>
              </a:tr>
              <a:tr h="355600">
                <a:tc>
                  <a:txBody>
                    <a:bodyPr/>
                    <a:lstStyle/>
                    <a:p>
                      <a:pPr algn="l" fontAlgn="ctr"/>
                      <a:r>
                        <a:rPr lang="en-US" sz="1100" u="none" strike="noStrike">
                          <a:effectLst/>
                        </a:rPr>
                        <a:t>train some class, measure on other class testset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402316904"/>
                  </a:ext>
                </a:extLst>
              </a:tr>
              <a:tr h="355600">
                <a:tc>
                  <a:txBody>
                    <a:bodyPr/>
                    <a:lstStyle/>
                    <a:p>
                      <a:pPr algn="l" fontAlgn="ctr"/>
                      <a:r>
                        <a:rPr lang="en-US" sz="1100" u="none" strike="noStrike">
                          <a:effectLst/>
                        </a:rPr>
                        <a:t>throughout training process, measure on original testset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775986409"/>
                  </a:ext>
                </a:extLst>
              </a:tr>
              <a:tr h="533400">
                <a:tc>
                  <a:txBody>
                    <a:bodyPr/>
                    <a:lstStyle/>
                    <a:p>
                      <a:pPr algn="l" fontAlgn="ctr"/>
                      <a:r>
                        <a:rPr lang="en-US" sz="1100" u="none" strike="noStrike">
                          <a:effectLst/>
                        </a:rPr>
                        <a:t>only some classes are corrupted, measure on original testset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endParaRPr lang="zh-CN" altLang="en-US" sz="11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769863524"/>
                  </a:ext>
                </a:extLst>
              </a:tr>
            </a:tbl>
          </a:graphicData>
        </a:graphic>
      </p:graphicFrame>
    </p:spTree>
    <p:extLst>
      <p:ext uri="{BB962C8B-B14F-4D97-AF65-F5344CB8AC3E}">
        <p14:creationId xmlns:p14="http://schemas.microsoft.com/office/powerpoint/2010/main" val="598844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Proposed Experiments</a:t>
            </a:r>
            <a:endParaRPr lang="zh-CN" altLang="en-US" dirty="0"/>
          </a:p>
        </p:txBody>
      </p:sp>
      <p:sp>
        <p:nvSpPr>
          <p:cNvPr id="3" name="内容占位符 2"/>
          <p:cNvSpPr>
            <a:spLocks noGrp="1"/>
          </p:cNvSpPr>
          <p:nvPr>
            <p:ph idx="1"/>
          </p:nvPr>
        </p:nvSpPr>
        <p:spPr/>
        <p:txBody>
          <a:bodyPr/>
          <a:lstStyle/>
          <a:p>
            <a:r>
              <a:rPr lang="en-US" altLang="zh-CN" dirty="0"/>
              <a:t>Multi heteroscedastic loss and baseline reweighting(inverse proportion of sum </a:t>
            </a:r>
            <a:r>
              <a:rPr lang="en-US" altLang="zh-CN" dirty="0" err="1"/>
              <a:t>du&amp;mu</a:t>
            </a:r>
            <a:r>
              <a:rPr lang="en-US" altLang="zh-CN" dirty="0"/>
              <a:t>)</a:t>
            </a:r>
          </a:p>
          <a:p>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421317705"/>
              </p:ext>
            </p:extLst>
          </p:nvPr>
        </p:nvGraphicFramePr>
        <p:xfrm>
          <a:off x="1053547" y="2743200"/>
          <a:ext cx="6430617" cy="3836504"/>
        </p:xfrm>
        <a:graphic>
          <a:graphicData uri="http://schemas.openxmlformats.org/drawingml/2006/table">
            <a:tbl>
              <a:tblPr>
                <a:tableStyleId>{5C22544A-7EE6-4342-B048-85BDC9FD1C3A}</a:tableStyleId>
              </a:tblPr>
              <a:tblGrid>
                <a:gridCol w="3642342">
                  <a:extLst>
                    <a:ext uri="{9D8B030D-6E8A-4147-A177-3AD203B41FA5}">
                      <a16:colId xmlns:a16="http://schemas.microsoft.com/office/drawing/2014/main" val="1527569492"/>
                    </a:ext>
                  </a:extLst>
                </a:gridCol>
                <a:gridCol w="2788275">
                  <a:extLst>
                    <a:ext uri="{9D8B030D-6E8A-4147-A177-3AD203B41FA5}">
                      <a16:colId xmlns:a16="http://schemas.microsoft.com/office/drawing/2014/main" val="57018247"/>
                    </a:ext>
                  </a:extLst>
                </a:gridCol>
              </a:tblGrid>
              <a:tr h="241833">
                <a:tc>
                  <a:txBody>
                    <a:bodyPr/>
                    <a:lstStyle/>
                    <a:p>
                      <a:pPr algn="l" fontAlgn="ctr"/>
                      <a:r>
                        <a:rPr lang="en-US" sz="1100" u="none" strike="noStrike">
                          <a:effectLst/>
                        </a:rPr>
                        <a:t>vanilla densenet(no dropout)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r" fontAlgn="ctr"/>
                      <a:r>
                        <a:rPr lang="en-US" altLang="zh-CN" sz="1100" u="none" strike="noStrike">
                          <a:effectLst/>
                        </a:rPr>
                        <a:t>0.7847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805044355"/>
                  </a:ext>
                </a:extLst>
              </a:tr>
              <a:tr h="483666">
                <a:tc>
                  <a:txBody>
                    <a:bodyPr/>
                    <a:lstStyle/>
                    <a:p>
                      <a:pPr algn="l" fontAlgn="ctr"/>
                      <a:r>
                        <a:rPr lang="en-US" sz="1100" u="none" strike="noStrike">
                          <a:effectLst/>
                        </a:rPr>
                        <a:t>vanilla densenet(dropout prob 0.2)</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r" fontAlgn="ctr"/>
                      <a:r>
                        <a:rPr lang="en-US" altLang="zh-CN" sz="1100" u="none" strike="noStrike">
                          <a:effectLst/>
                        </a:rPr>
                        <a:t>0.7726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417775132"/>
                  </a:ext>
                </a:extLst>
              </a:tr>
              <a:tr h="725498">
                <a:tc>
                  <a:txBody>
                    <a:bodyPr/>
                    <a:lstStyle/>
                    <a:p>
                      <a:pPr algn="l" fontAlgn="ctr"/>
                      <a:r>
                        <a:rPr lang="en-US" sz="1100" u="none" strike="noStrike">
                          <a:effectLst/>
                        </a:rPr>
                        <a:t>MC sample 10, dropout prob 0.2, heteroscedastic single loss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en-US" sz="1100" u="none" strike="noStrike">
                          <a:effectLst/>
                        </a:rPr>
                        <a:t>maybe more than 0.7971(did not converge yet)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796485506"/>
                  </a:ext>
                </a:extLst>
              </a:tr>
              <a:tr h="725498">
                <a:tc>
                  <a:txBody>
                    <a:bodyPr/>
                    <a:lstStyle/>
                    <a:p>
                      <a:pPr algn="l" fontAlgn="ctr"/>
                      <a:r>
                        <a:rPr lang="en-US" sz="1100" u="none" strike="noStrike">
                          <a:effectLst/>
                        </a:rPr>
                        <a:t>MC sample 10, dropout prob 0.2, heteroscedastic loss, reweight by total uncertainty</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r" fontAlgn="ctr"/>
                      <a:r>
                        <a:rPr lang="en-US" altLang="zh-CN" sz="1100" u="none" strike="noStrike" dirty="0">
                          <a:effectLst/>
                        </a:rPr>
                        <a:t>0.7927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57940664"/>
                  </a:ext>
                </a:extLst>
              </a:tr>
              <a:tr h="692678">
                <a:tc>
                  <a:txBody>
                    <a:bodyPr/>
                    <a:lstStyle/>
                    <a:p>
                      <a:pPr algn="l" fontAlgn="ctr"/>
                      <a:r>
                        <a:rPr lang="en-US" sz="1100" u="none" strike="noStrike">
                          <a:effectLst/>
                        </a:rPr>
                        <a:t>MC sample 10, dropout prob 0.2, heteroscedastic multi loss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en-US" sz="1100" u="none" strike="noStrike">
                          <a:effectLst/>
                        </a:rPr>
                        <a:t>maybe more than 0.7772(did not converge yet)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70216501"/>
                  </a:ext>
                </a:extLst>
              </a:tr>
              <a:tr h="967331">
                <a:tc>
                  <a:txBody>
                    <a:bodyPr/>
                    <a:lstStyle/>
                    <a:p>
                      <a:pPr algn="l" fontAlgn="ctr"/>
                      <a:r>
                        <a:rPr lang="en-US" sz="1100" u="none" strike="noStrike">
                          <a:effectLst/>
                        </a:rPr>
                        <a:t>MC sample 10, dropout prob 0.2, heteroscedastic multi loss, reweight by total uncertainty</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r" fontAlgn="ctr"/>
                      <a:r>
                        <a:rPr lang="en-US" altLang="zh-CN" sz="1100" u="none" strike="noStrike" dirty="0">
                          <a:effectLst/>
                        </a:rPr>
                        <a:t>0.7702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991981523"/>
                  </a:ext>
                </a:extLst>
              </a:tr>
            </a:tbl>
          </a:graphicData>
        </a:graphic>
      </p:graphicFrame>
    </p:spTree>
    <p:extLst>
      <p:ext uri="{BB962C8B-B14F-4D97-AF65-F5344CB8AC3E}">
        <p14:creationId xmlns:p14="http://schemas.microsoft.com/office/powerpoint/2010/main" val="3465860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Benchmark: tasks and datasets(classification)</a:t>
            </a:r>
            <a:endParaRPr lang="zh-CN" altLang="en-US" dirty="0"/>
          </a:p>
        </p:txBody>
      </p:sp>
      <p:sp>
        <p:nvSpPr>
          <p:cNvPr id="3" name="内容占位符 2"/>
          <p:cNvSpPr>
            <a:spLocks noGrp="1"/>
          </p:cNvSpPr>
          <p:nvPr>
            <p:ph idx="1"/>
          </p:nvPr>
        </p:nvSpPr>
        <p:spPr>
          <a:xfrm>
            <a:off x="838200" y="1825625"/>
            <a:ext cx="5615763" cy="4351338"/>
          </a:xfrm>
        </p:spPr>
        <p:txBody>
          <a:bodyPr/>
          <a:lstStyle/>
          <a:p>
            <a:r>
              <a:rPr lang="en-US" altLang="zh-CN" dirty="0"/>
              <a:t>Y-dependent noise:</a:t>
            </a:r>
          </a:p>
          <a:p>
            <a:pPr lvl="1"/>
            <a:r>
              <a:rPr lang="en-US" altLang="zh-CN" dirty="0"/>
              <a:t>Symmetric: random flip to other label for p% of every class</a:t>
            </a:r>
          </a:p>
          <a:p>
            <a:pPr lvl="1"/>
            <a:r>
              <a:rPr lang="en-US" altLang="zh-CN" dirty="0"/>
              <a:t>Pair: flip to the subsequent class label for p% of every class</a:t>
            </a:r>
          </a:p>
          <a:p>
            <a:pPr lvl="1"/>
            <a:endParaRPr lang="en-US" altLang="zh-CN" dirty="0"/>
          </a:p>
          <a:p>
            <a:pPr lvl="1"/>
            <a:endParaRPr lang="en-US" altLang="zh-CN" dirty="0"/>
          </a:p>
          <a:p>
            <a:r>
              <a:rPr lang="en-US" altLang="zh-CN" dirty="0"/>
              <a:t>XY-dependent noise</a:t>
            </a:r>
          </a:p>
        </p:txBody>
      </p:sp>
      <p:pic>
        <p:nvPicPr>
          <p:cNvPr id="4" name="图片 3"/>
          <p:cNvPicPr>
            <a:picLocks noChangeAspect="1"/>
          </p:cNvPicPr>
          <p:nvPr/>
        </p:nvPicPr>
        <p:blipFill>
          <a:blip r:embed="rId2"/>
          <a:stretch>
            <a:fillRect/>
          </a:stretch>
        </p:blipFill>
        <p:spPr>
          <a:xfrm>
            <a:off x="6781910" y="1690687"/>
            <a:ext cx="5305425" cy="4486275"/>
          </a:xfrm>
          <a:prstGeom prst="rect">
            <a:avLst/>
          </a:prstGeom>
        </p:spPr>
      </p:pic>
    </p:spTree>
    <p:extLst>
      <p:ext uri="{BB962C8B-B14F-4D97-AF65-F5344CB8AC3E}">
        <p14:creationId xmlns:p14="http://schemas.microsoft.com/office/powerpoint/2010/main" val="3608452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a:t>
            </a:r>
            <a:r>
              <a:rPr lang="zh-CN" altLang="en-US" dirty="0"/>
              <a:t>文章内容</a:t>
            </a:r>
            <a:r>
              <a:rPr lang="en-US" altLang="zh-CN" dirty="0"/>
              <a:t>】Weakly Supervised Learning Meets Ride-Sharing User Experience Enhancement</a:t>
            </a:r>
            <a:endParaRPr lang="zh-CN" altLang="en-US" dirty="0"/>
          </a:p>
        </p:txBody>
      </p:sp>
      <p:sp>
        <p:nvSpPr>
          <p:cNvPr id="3" name="内容占位符 2"/>
          <p:cNvSpPr>
            <a:spLocks noGrp="1"/>
          </p:cNvSpPr>
          <p:nvPr>
            <p:ph idx="1"/>
          </p:nvPr>
        </p:nvSpPr>
        <p:spPr>
          <a:xfrm>
            <a:off x="838200" y="1895199"/>
            <a:ext cx="4658139" cy="4351338"/>
          </a:xfrm>
        </p:spPr>
        <p:txBody>
          <a:bodyPr>
            <a:normAutofit lnSpcReduction="10000"/>
          </a:bodyPr>
          <a:lstStyle/>
          <a:p>
            <a:r>
              <a:rPr lang="en-US" altLang="zh-CN" dirty="0"/>
              <a:t>focus on the mix of severe label noise and biased label distribution.</a:t>
            </a:r>
          </a:p>
          <a:p>
            <a:r>
              <a:rPr lang="zh-CN" altLang="en-US" dirty="0"/>
              <a:t>为每个样本分配权重</a:t>
            </a:r>
            <a:r>
              <a:rPr lang="en-US" altLang="zh-CN" dirty="0"/>
              <a:t>w</a:t>
            </a:r>
            <a:r>
              <a:rPr lang="zh-CN" altLang="en-US" dirty="0"/>
              <a:t>，在这个权重的基础上训练网络参数</a:t>
            </a:r>
            <a:r>
              <a:rPr lang="en-US" altLang="zh-CN" dirty="0"/>
              <a:t>theta</a:t>
            </a:r>
            <a:r>
              <a:rPr lang="zh-CN" altLang="en-US" dirty="0"/>
              <a:t>：</a:t>
            </a:r>
            <a:r>
              <a:rPr lang="en-US" altLang="zh-CN" dirty="0"/>
              <a:t>bi-level</a:t>
            </a:r>
            <a:r>
              <a:rPr lang="zh-CN" altLang="en-US" dirty="0"/>
              <a:t>，</a:t>
            </a:r>
            <a:r>
              <a:rPr lang="en-US" altLang="zh-CN" dirty="0"/>
              <a:t>meta-learning</a:t>
            </a:r>
            <a:r>
              <a:rPr lang="zh-CN" altLang="en-US" dirty="0"/>
              <a:t>，这里在每个迭代里它们各梯度更新一次</a:t>
            </a:r>
            <a:endParaRPr lang="en-US" altLang="zh-CN" dirty="0"/>
          </a:p>
          <a:p>
            <a:r>
              <a:rPr lang="zh-CN" altLang="en-US" dirty="0"/>
              <a:t>不均衡数据：采用</a:t>
            </a:r>
            <a:r>
              <a:rPr lang="en-US" altLang="zh-CN" dirty="0"/>
              <a:t>AUC</a:t>
            </a:r>
            <a:r>
              <a:rPr lang="zh-CN" altLang="en-US" dirty="0"/>
              <a:t>的评判标准来更新梯度</a:t>
            </a:r>
            <a:endParaRPr lang="en-US" altLang="zh-CN" dirty="0"/>
          </a:p>
        </p:txBody>
      </p:sp>
      <p:pic>
        <p:nvPicPr>
          <p:cNvPr id="4" name="图片 3"/>
          <p:cNvPicPr>
            <a:picLocks noChangeAspect="1"/>
          </p:cNvPicPr>
          <p:nvPr/>
        </p:nvPicPr>
        <p:blipFill>
          <a:blip r:embed="rId2"/>
          <a:stretch>
            <a:fillRect/>
          </a:stretch>
        </p:blipFill>
        <p:spPr>
          <a:xfrm>
            <a:off x="6632713" y="1895199"/>
            <a:ext cx="5267325" cy="1619250"/>
          </a:xfrm>
          <a:prstGeom prst="rect">
            <a:avLst/>
          </a:prstGeom>
        </p:spPr>
      </p:pic>
      <p:pic>
        <p:nvPicPr>
          <p:cNvPr id="5" name="图片 4"/>
          <p:cNvPicPr>
            <a:picLocks noChangeAspect="1"/>
          </p:cNvPicPr>
          <p:nvPr/>
        </p:nvPicPr>
        <p:blipFill>
          <a:blip r:embed="rId3"/>
          <a:stretch>
            <a:fillRect/>
          </a:stretch>
        </p:blipFill>
        <p:spPr>
          <a:xfrm>
            <a:off x="6897758" y="3434936"/>
            <a:ext cx="4212164" cy="3423064"/>
          </a:xfrm>
          <a:prstGeom prst="rect">
            <a:avLst/>
          </a:prstGeom>
        </p:spPr>
      </p:pic>
    </p:spTree>
    <p:extLst>
      <p:ext uri="{BB962C8B-B14F-4D97-AF65-F5344CB8AC3E}">
        <p14:creationId xmlns:p14="http://schemas.microsoft.com/office/powerpoint/2010/main" val="2186280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文章内容</a:t>
            </a:r>
            <a:r>
              <a:rPr lang="en-US" altLang="zh-CN" dirty="0"/>
              <a:t>】Uncertainty Based Detection and Relabeling of Noisy Image Labels</a:t>
            </a:r>
            <a:endParaRPr lang="zh-CN" altLang="en-US" dirty="0"/>
          </a:p>
        </p:txBody>
      </p:sp>
      <p:sp>
        <p:nvSpPr>
          <p:cNvPr id="3" name="内容占位符 2"/>
          <p:cNvSpPr>
            <a:spLocks noGrp="1"/>
          </p:cNvSpPr>
          <p:nvPr>
            <p:ph idx="1"/>
          </p:nvPr>
        </p:nvSpPr>
        <p:spPr/>
        <p:txBody>
          <a:bodyPr>
            <a:normAutofit/>
          </a:bodyPr>
          <a:lstStyle/>
          <a:p>
            <a:r>
              <a:rPr lang="zh-CN" altLang="en-US" dirty="0"/>
              <a:t>用</a:t>
            </a:r>
            <a:r>
              <a:rPr lang="en-US" altLang="zh-CN" dirty="0" err="1"/>
              <a:t>MCdropout</a:t>
            </a:r>
            <a:r>
              <a:rPr lang="zh-CN" altLang="en-US" dirty="0"/>
              <a:t>与</a:t>
            </a:r>
            <a:r>
              <a:rPr lang="en-US" altLang="zh-CN" dirty="0"/>
              <a:t>deep ensemble</a:t>
            </a:r>
            <a:r>
              <a:rPr lang="zh-CN" altLang="en-US" dirty="0"/>
              <a:t>结合得到的参数分布来采样得到预测值分布，在这个分布上计算</a:t>
            </a:r>
            <a:r>
              <a:rPr lang="en-US" altLang="zh-CN" dirty="0" err="1"/>
              <a:t>variational</a:t>
            </a:r>
            <a:r>
              <a:rPr lang="en-US" altLang="zh-CN" dirty="0"/>
              <a:t> ratio</a:t>
            </a:r>
            <a:r>
              <a:rPr lang="zh-CN" altLang="en-US" dirty="0"/>
              <a:t>，</a:t>
            </a:r>
            <a:r>
              <a:rPr lang="en-US" altLang="zh-CN" dirty="0"/>
              <a:t>BALD</a:t>
            </a:r>
            <a:r>
              <a:rPr lang="zh-CN" altLang="en-US" dirty="0"/>
              <a:t>，或</a:t>
            </a:r>
            <a:r>
              <a:rPr lang="en-US" altLang="zh-CN" dirty="0" err="1"/>
              <a:t>softmax</a:t>
            </a:r>
            <a:r>
              <a:rPr lang="en-US" altLang="zh-CN" dirty="0"/>
              <a:t> maximum</a:t>
            </a:r>
            <a:r>
              <a:rPr lang="zh-CN" altLang="en-US" dirty="0"/>
              <a:t>等统计量找到</a:t>
            </a:r>
            <a:r>
              <a:rPr lang="en-US" altLang="zh-CN" dirty="0"/>
              <a:t>noisy label</a:t>
            </a:r>
            <a:r>
              <a:rPr lang="zh-CN" altLang="en-US" dirty="0"/>
              <a:t>（不确定的）</a:t>
            </a:r>
            <a:endParaRPr lang="en-US" altLang="zh-CN" dirty="0"/>
          </a:p>
          <a:p>
            <a:r>
              <a:rPr lang="zh-CN" altLang="en-US" dirty="0"/>
              <a:t>用前面</a:t>
            </a:r>
            <a:r>
              <a:rPr lang="en-US" altLang="zh-CN" dirty="0"/>
              <a:t>epoch</a:t>
            </a:r>
            <a:r>
              <a:rPr lang="zh-CN" altLang="en-US" dirty="0"/>
              <a:t>还没有过拟合的模型来</a:t>
            </a:r>
            <a:r>
              <a:rPr lang="en-US" altLang="zh-CN" dirty="0"/>
              <a:t>relabel</a:t>
            </a:r>
            <a:r>
              <a:rPr lang="zh-CN" altLang="en-US" dirty="0"/>
              <a:t>判断为</a:t>
            </a:r>
            <a:r>
              <a:rPr lang="en-US" altLang="zh-CN" dirty="0"/>
              <a:t>noisy label</a:t>
            </a:r>
            <a:r>
              <a:rPr lang="zh-CN" altLang="en-US" dirty="0"/>
              <a:t>的样本，这个具体选取的</a:t>
            </a:r>
            <a:r>
              <a:rPr lang="en-US" altLang="zh-CN" dirty="0"/>
              <a:t>epoch</a:t>
            </a:r>
            <a:r>
              <a:rPr lang="zh-CN" altLang="en-US" dirty="0"/>
              <a:t>数由一个</a:t>
            </a:r>
            <a:r>
              <a:rPr lang="en-US" altLang="zh-CN" dirty="0"/>
              <a:t>heuristic</a:t>
            </a:r>
            <a:r>
              <a:rPr lang="zh-CN" altLang="en-US" dirty="0"/>
              <a:t>的方法得到</a:t>
            </a:r>
            <a:endParaRPr lang="en-US" altLang="zh-CN" dirty="0"/>
          </a:p>
        </p:txBody>
      </p:sp>
      <p:pic>
        <p:nvPicPr>
          <p:cNvPr id="4" name="图片 3"/>
          <p:cNvPicPr>
            <a:picLocks noChangeAspect="1"/>
          </p:cNvPicPr>
          <p:nvPr/>
        </p:nvPicPr>
        <p:blipFill>
          <a:blip r:embed="rId2"/>
          <a:stretch>
            <a:fillRect/>
          </a:stretch>
        </p:blipFill>
        <p:spPr>
          <a:xfrm>
            <a:off x="8146416" y="4001294"/>
            <a:ext cx="4075081" cy="2776014"/>
          </a:xfrm>
          <a:prstGeom prst="rect">
            <a:avLst/>
          </a:prstGeom>
        </p:spPr>
      </p:pic>
      <p:pic>
        <p:nvPicPr>
          <p:cNvPr id="5" name="图片 4"/>
          <p:cNvPicPr>
            <a:picLocks noChangeAspect="1"/>
          </p:cNvPicPr>
          <p:nvPr/>
        </p:nvPicPr>
        <p:blipFill>
          <a:blip r:embed="rId3"/>
          <a:stretch>
            <a:fillRect/>
          </a:stretch>
        </p:blipFill>
        <p:spPr>
          <a:xfrm>
            <a:off x="151476" y="4201057"/>
            <a:ext cx="8268876" cy="2376488"/>
          </a:xfrm>
          <a:prstGeom prst="rect">
            <a:avLst/>
          </a:prstGeom>
        </p:spPr>
      </p:pic>
    </p:spTree>
    <p:extLst>
      <p:ext uri="{BB962C8B-B14F-4D97-AF65-F5344CB8AC3E}">
        <p14:creationId xmlns:p14="http://schemas.microsoft.com/office/powerpoint/2010/main" val="4015946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文章内容</a:t>
            </a:r>
            <a:r>
              <a:rPr lang="en-US" altLang="zh-CN" dirty="0"/>
              <a:t>】Deep Bayesian Self Training</a:t>
            </a:r>
            <a:endParaRPr lang="zh-CN" altLang="en-US" dirty="0"/>
          </a:p>
        </p:txBody>
      </p:sp>
      <p:sp>
        <p:nvSpPr>
          <p:cNvPr id="3" name="内容占位符 2"/>
          <p:cNvSpPr>
            <a:spLocks noGrp="1"/>
          </p:cNvSpPr>
          <p:nvPr>
            <p:ph idx="1"/>
          </p:nvPr>
        </p:nvSpPr>
        <p:spPr>
          <a:xfrm>
            <a:off x="838200" y="1825625"/>
            <a:ext cx="5068250" cy="4351338"/>
          </a:xfrm>
        </p:spPr>
        <p:txBody>
          <a:bodyPr>
            <a:normAutofit fontScale="77500" lnSpcReduction="20000"/>
          </a:bodyPr>
          <a:lstStyle/>
          <a:p>
            <a:r>
              <a:rPr lang="zh-CN" altLang="en-US" dirty="0"/>
              <a:t>预测每个样本的伪标签，并得到这个伪标签的不确定性（这里的是</a:t>
            </a:r>
            <a:r>
              <a:rPr lang="en-US" altLang="zh-CN" dirty="0" err="1"/>
              <a:t>du+mu</a:t>
            </a:r>
            <a:r>
              <a:rPr lang="zh-CN" altLang="en-US" dirty="0"/>
              <a:t>），它认为不管是</a:t>
            </a:r>
            <a:r>
              <a:rPr lang="en-US" altLang="zh-CN" dirty="0"/>
              <a:t>du</a:t>
            </a:r>
            <a:r>
              <a:rPr lang="zh-CN" altLang="en-US" dirty="0"/>
              <a:t>大还是</a:t>
            </a:r>
            <a:r>
              <a:rPr lang="en-US" altLang="zh-CN" dirty="0"/>
              <a:t>mu</a:t>
            </a:r>
            <a:r>
              <a:rPr lang="zh-CN" altLang="en-US" dirty="0"/>
              <a:t>大，都是网络对伪标签不确定，所以权重都要减。权重直接为这个总不确定性的倒数再乘上一个随</a:t>
            </a:r>
            <a:r>
              <a:rPr lang="en-US" altLang="zh-CN" dirty="0"/>
              <a:t>iteration</a:t>
            </a:r>
            <a:r>
              <a:rPr lang="zh-CN" altLang="en-US" dirty="0"/>
              <a:t>衰减的函数</a:t>
            </a:r>
            <a:endParaRPr lang="en-US" altLang="zh-CN" dirty="0"/>
          </a:p>
          <a:p>
            <a:r>
              <a:rPr lang="zh-CN" altLang="en-US" dirty="0"/>
              <a:t>分类问题它的</a:t>
            </a:r>
            <a:r>
              <a:rPr lang="en-US" altLang="zh-CN" dirty="0" err="1"/>
              <a:t>du+mu</a:t>
            </a:r>
            <a:r>
              <a:rPr lang="zh-CN" altLang="en-US" dirty="0"/>
              <a:t>计算方法与</a:t>
            </a:r>
            <a:r>
              <a:rPr lang="en-US" altLang="zh-CN" dirty="0" err="1"/>
              <a:t>yarin</a:t>
            </a:r>
            <a:r>
              <a:rPr lang="zh-CN" altLang="en-US" dirty="0"/>
              <a:t>不同，</a:t>
            </a:r>
            <a:r>
              <a:rPr lang="en-US" altLang="zh-CN" dirty="0" err="1"/>
              <a:t>yarin</a:t>
            </a:r>
            <a:r>
              <a:rPr lang="zh-CN" altLang="en-US" dirty="0"/>
              <a:t>的方法两种不确定性不能加在一起作为总的输出的方差。</a:t>
            </a:r>
            <a:endParaRPr lang="en-US" altLang="zh-CN" dirty="0"/>
          </a:p>
          <a:p>
            <a:r>
              <a:rPr lang="zh-CN" altLang="en-US" dirty="0"/>
              <a:t>这里不确定性如右图，虽然是十个类，仍然网络会只输出一个预测的</a:t>
            </a:r>
            <a:r>
              <a:rPr lang="en-US" altLang="zh-CN" dirty="0"/>
              <a:t>du</a:t>
            </a:r>
            <a:r>
              <a:rPr lang="zh-CN" altLang="en-US" dirty="0"/>
              <a:t>也就是右面的</a:t>
            </a:r>
            <a:r>
              <a:rPr lang="en-US" altLang="zh-CN" dirty="0"/>
              <a:t>s</a:t>
            </a:r>
            <a:r>
              <a:rPr lang="zh-CN" altLang="en-US" dirty="0"/>
              <a:t>，而</a:t>
            </a:r>
            <a:r>
              <a:rPr lang="en-US" altLang="zh-CN" dirty="0"/>
              <a:t>mu</a:t>
            </a:r>
            <a:r>
              <a:rPr lang="zh-CN" altLang="en-US" dirty="0"/>
              <a:t>则是这里</a:t>
            </a:r>
            <a:r>
              <a:rPr lang="en-US" altLang="zh-CN" dirty="0" err="1"/>
              <a:t>softmax</a:t>
            </a:r>
            <a:r>
              <a:rPr lang="zh-CN" altLang="en-US" dirty="0"/>
              <a:t>的熵。关于训练时</a:t>
            </a:r>
            <a:r>
              <a:rPr lang="en-US" altLang="zh-CN" dirty="0"/>
              <a:t>loss</a:t>
            </a:r>
            <a:r>
              <a:rPr lang="zh-CN" altLang="en-US" dirty="0"/>
              <a:t>采样时十个类的</a:t>
            </a:r>
            <a:r>
              <a:rPr lang="en-US" altLang="zh-CN" dirty="0"/>
              <a:t>logit</a:t>
            </a:r>
            <a:r>
              <a:rPr lang="zh-CN" altLang="en-US" dirty="0"/>
              <a:t>的方差都是同一个，也就是右边的</a:t>
            </a:r>
            <a:r>
              <a:rPr lang="en-US" altLang="zh-CN" dirty="0"/>
              <a:t>s</a:t>
            </a:r>
            <a:r>
              <a:rPr lang="zh-CN" altLang="en-US" dirty="0"/>
              <a:t>。</a:t>
            </a:r>
            <a:endParaRPr lang="en-US" altLang="zh-CN" dirty="0"/>
          </a:p>
        </p:txBody>
      </p:sp>
      <p:pic>
        <p:nvPicPr>
          <p:cNvPr id="4" name="图片 3"/>
          <p:cNvPicPr>
            <a:picLocks noChangeAspect="1"/>
          </p:cNvPicPr>
          <p:nvPr/>
        </p:nvPicPr>
        <p:blipFill>
          <a:blip r:embed="rId2"/>
          <a:stretch>
            <a:fillRect/>
          </a:stretch>
        </p:blipFill>
        <p:spPr>
          <a:xfrm>
            <a:off x="5906450" y="2093982"/>
            <a:ext cx="6285550" cy="3263210"/>
          </a:xfrm>
          <a:prstGeom prst="rect">
            <a:avLst/>
          </a:prstGeom>
        </p:spPr>
      </p:pic>
      <p:pic>
        <p:nvPicPr>
          <p:cNvPr id="5" name="图片 4"/>
          <p:cNvPicPr>
            <a:picLocks noChangeAspect="1"/>
          </p:cNvPicPr>
          <p:nvPr/>
        </p:nvPicPr>
        <p:blipFill>
          <a:blip r:embed="rId3"/>
          <a:stretch>
            <a:fillRect/>
          </a:stretch>
        </p:blipFill>
        <p:spPr>
          <a:xfrm>
            <a:off x="6096000" y="5529263"/>
            <a:ext cx="4953000" cy="1295400"/>
          </a:xfrm>
          <a:prstGeom prst="rect">
            <a:avLst/>
          </a:prstGeom>
        </p:spPr>
      </p:pic>
    </p:spTree>
    <p:extLst>
      <p:ext uri="{BB962C8B-B14F-4D97-AF65-F5344CB8AC3E}">
        <p14:creationId xmlns:p14="http://schemas.microsoft.com/office/powerpoint/2010/main" val="24561190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文章内容</a:t>
            </a:r>
            <a:r>
              <a:rPr lang="en-US" altLang="zh-CN" dirty="0"/>
              <a:t>】Deep Bayesian Self Training</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自训练和</a:t>
            </a:r>
            <a:r>
              <a:rPr lang="en-US" altLang="zh-CN" dirty="0"/>
              <a:t>relabeling</a:t>
            </a:r>
            <a:r>
              <a:rPr lang="zh-CN" altLang="en-US" dirty="0"/>
              <a:t>其实很相似，只不过不是从某个</a:t>
            </a:r>
            <a:r>
              <a:rPr lang="en-US" altLang="zh-CN" dirty="0"/>
              <a:t>class</a:t>
            </a:r>
            <a:r>
              <a:rPr lang="zh-CN" altLang="en-US" dirty="0"/>
              <a:t>变到另一个，而是从</a:t>
            </a:r>
            <a:r>
              <a:rPr lang="en-US" altLang="zh-CN" dirty="0"/>
              <a:t>unlabeled</a:t>
            </a:r>
            <a:r>
              <a:rPr lang="zh-CN" altLang="en-US" dirty="0"/>
              <a:t>变到某个特定的</a:t>
            </a:r>
            <a:r>
              <a:rPr lang="en-US" altLang="zh-CN" dirty="0"/>
              <a:t>pseudo label class</a:t>
            </a:r>
            <a:r>
              <a:rPr lang="zh-CN" altLang="en-US" dirty="0"/>
              <a:t>。他那里确实就是后面会给不确定的分配更大权重：</a:t>
            </a:r>
            <a:r>
              <a:rPr lang="en-US" altLang="zh-CN" dirty="0"/>
              <a:t>incrementally forcing exploration </a:t>
            </a:r>
            <a:br>
              <a:rPr lang="en-US" altLang="zh-CN" dirty="0"/>
            </a:br>
            <a:r>
              <a:rPr lang="en-US" altLang="zh-CN" dirty="0"/>
              <a:t>by adding more uncertain, and potentially informative </a:t>
            </a:r>
            <a:br>
              <a:rPr lang="en-US" altLang="zh-CN" dirty="0"/>
            </a:br>
            <a:r>
              <a:rPr lang="en-US" altLang="zh-CN" dirty="0"/>
              <a:t>samples, to the training set</a:t>
            </a:r>
            <a:r>
              <a:rPr lang="zh-CN" altLang="en-US" dirty="0"/>
              <a:t>。然而，他那里是这样训的，两个部分轮流来，第一部分在</a:t>
            </a:r>
            <a:r>
              <a:rPr lang="en-US" altLang="zh-CN" dirty="0"/>
              <a:t>labeled</a:t>
            </a:r>
            <a:r>
              <a:rPr lang="zh-CN" altLang="en-US" dirty="0"/>
              <a:t>数据上训网络，第二部分用训的网络挑最自信的</a:t>
            </a:r>
            <a:r>
              <a:rPr lang="en-US" altLang="zh-CN" dirty="0" err="1"/>
              <a:t>unlabel</a:t>
            </a:r>
            <a:r>
              <a:rPr lang="en-US" altLang="zh-CN" dirty="0"/>
              <a:t> data</a:t>
            </a:r>
            <a:r>
              <a:rPr lang="zh-CN" altLang="en-US" dirty="0"/>
              <a:t>放到</a:t>
            </a:r>
            <a:r>
              <a:rPr lang="en-US" altLang="zh-CN" dirty="0"/>
              <a:t>labeled</a:t>
            </a:r>
            <a:r>
              <a:rPr lang="zh-CN" altLang="en-US" dirty="0"/>
              <a:t>里面，每次放的标准就是</a:t>
            </a:r>
            <a:r>
              <a:rPr lang="en-US" altLang="zh-CN" dirty="0"/>
              <a:t>uncertainty</a:t>
            </a:r>
            <a:r>
              <a:rPr lang="zh-CN" altLang="en-US" dirty="0"/>
              <a:t>的阈值。也就是说，和我们的想法不同在于我们是在一个训练过程中可能会不停变换</a:t>
            </a:r>
            <a:r>
              <a:rPr lang="en-US" altLang="zh-CN" dirty="0"/>
              <a:t>label</a:t>
            </a:r>
            <a:r>
              <a:rPr lang="zh-CN" altLang="en-US" dirty="0"/>
              <a:t>，但是他们是在几个训练的过程之间变，训练中是不变的，我怎么觉得好像</a:t>
            </a:r>
            <a:r>
              <a:rPr lang="en-US" altLang="zh-CN" dirty="0"/>
              <a:t>relabel</a:t>
            </a:r>
            <a:r>
              <a:rPr lang="zh-CN" altLang="en-US" dirty="0"/>
              <a:t>应该借鉴他们的方法来做，因为之前我也感觉好像在一个训练过程中来回变不太靠谱。。但是我们和他的不同点在于，它理想情况下的</a:t>
            </a:r>
            <a:r>
              <a:rPr lang="en-US" altLang="zh-CN" dirty="0"/>
              <a:t>labeled</a:t>
            </a:r>
            <a:r>
              <a:rPr lang="zh-CN" altLang="en-US" dirty="0"/>
              <a:t>的数据几乎都是无噪音的，因为原本没噪音，自己加进去的都是置信度很高的，然而我们如果训练过程中不随时变化的话我们可能会加深原本数据中那些噪音的错误</a:t>
            </a:r>
          </a:p>
        </p:txBody>
      </p:sp>
    </p:spTree>
    <p:extLst>
      <p:ext uri="{BB962C8B-B14F-4D97-AF65-F5344CB8AC3E}">
        <p14:creationId xmlns:p14="http://schemas.microsoft.com/office/powerpoint/2010/main" val="27867030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文章内容</a:t>
            </a:r>
            <a:r>
              <a:rPr lang="en-US" altLang="zh-CN" dirty="0"/>
              <a:t>】Learning to Reweight Examples for Robust Deep Learning</a:t>
            </a:r>
            <a:endParaRPr lang="zh-CN" altLang="en-US" dirty="0"/>
          </a:p>
        </p:txBody>
      </p:sp>
      <p:sp>
        <p:nvSpPr>
          <p:cNvPr id="3" name="内容占位符 2"/>
          <p:cNvSpPr>
            <a:spLocks noGrp="1"/>
          </p:cNvSpPr>
          <p:nvPr>
            <p:ph idx="1"/>
          </p:nvPr>
        </p:nvSpPr>
        <p:spPr>
          <a:xfrm>
            <a:off x="838200" y="1825625"/>
            <a:ext cx="5940287" cy="4351338"/>
          </a:xfrm>
        </p:spPr>
        <p:txBody>
          <a:bodyPr>
            <a:normAutofit fontScale="77500" lnSpcReduction="20000"/>
          </a:bodyPr>
          <a:lstStyle/>
          <a:p>
            <a:r>
              <a:rPr lang="en-US" altLang="zh-CN" dirty="0"/>
              <a:t>In noisy label problems, we prefer examples with smaller training losses as they are more likely to be clean images; yet in class imbalance problems, algorithms such as hard negative mining (</a:t>
            </a:r>
            <a:r>
              <a:rPr lang="en-US" altLang="zh-CN" dirty="0" err="1"/>
              <a:t>Malisiewicz</a:t>
            </a:r>
            <a:r>
              <a:rPr lang="en-US" altLang="zh-CN" dirty="0"/>
              <a:t> et al., 2011) prioritize examples with higher training loss since they are more likely to be the minority class.</a:t>
            </a:r>
          </a:p>
          <a:p>
            <a:r>
              <a:rPr lang="zh-CN" altLang="en-US" dirty="0"/>
              <a:t>每一个</a:t>
            </a:r>
            <a:r>
              <a:rPr lang="en-US" altLang="zh-CN" dirty="0"/>
              <a:t>noisy batch</a:t>
            </a:r>
            <a:r>
              <a:rPr lang="zh-CN" altLang="en-US" dirty="0"/>
              <a:t>先前传，对网络参数后传，此时网络参数实际上是不更新的，但是计算图里面是由</a:t>
            </a:r>
            <a:r>
              <a:rPr lang="en-US" altLang="zh-CN" dirty="0"/>
              <a:t>eps</a:t>
            </a:r>
            <a:r>
              <a:rPr lang="zh-CN" altLang="en-US" dirty="0"/>
              <a:t>（</a:t>
            </a:r>
            <a:r>
              <a:rPr lang="en-US" altLang="zh-CN" dirty="0"/>
              <a:t>0</a:t>
            </a:r>
            <a:r>
              <a:rPr lang="zh-CN" altLang="en-US" dirty="0"/>
              <a:t>，所以不更新）和数据权重的乘积，用这个参数在干净的</a:t>
            </a:r>
            <a:r>
              <a:rPr lang="en-US" altLang="zh-CN" dirty="0" err="1"/>
              <a:t>val</a:t>
            </a:r>
            <a:r>
              <a:rPr lang="en-US" altLang="zh-CN" dirty="0"/>
              <a:t> set</a:t>
            </a:r>
            <a:r>
              <a:rPr lang="zh-CN" altLang="en-US" dirty="0"/>
              <a:t>中前传，就能数据权重后传</a:t>
            </a:r>
            <a:r>
              <a:rPr lang="en-US" altLang="zh-CN" dirty="0"/>
              <a:t>eps</a:t>
            </a:r>
            <a:r>
              <a:rPr lang="zh-CN" altLang="en-US" dirty="0"/>
              <a:t>为</a:t>
            </a:r>
            <a:r>
              <a:rPr lang="en-US" altLang="zh-CN" dirty="0"/>
              <a:t>0</a:t>
            </a:r>
            <a:r>
              <a:rPr lang="zh-CN" altLang="en-US" dirty="0"/>
              <a:t>时候数据权重的梯度更新权重，之后再在</a:t>
            </a:r>
            <a:r>
              <a:rPr lang="en-US" altLang="zh-CN" dirty="0"/>
              <a:t>noisy batch</a:t>
            </a:r>
            <a:r>
              <a:rPr lang="zh-CN" altLang="en-US" dirty="0"/>
              <a:t>中先前传再后传（按照更新过的权重</a:t>
            </a:r>
            <a:r>
              <a:rPr lang="en-US" altLang="zh-CN" dirty="0"/>
              <a:t>eps</a:t>
            </a:r>
            <a:r>
              <a:rPr lang="zh-CN" altLang="en-US" dirty="0"/>
              <a:t>）</a:t>
            </a:r>
          </a:p>
        </p:txBody>
      </p:sp>
      <p:pic>
        <p:nvPicPr>
          <p:cNvPr id="4" name="图片 3"/>
          <p:cNvPicPr>
            <a:picLocks noChangeAspect="1"/>
          </p:cNvPicPr>
          <p:nvPr/>
        </p:nvPicPr>
        <p:blipFill>
          <a:blip r:embed="rId2"/>
          <a:stretch>
            <a:fillRect/>
          </a:stretch>
        </p:blipFill>
        <p:spPr>
          <a:xfrm>
            <a:off x="7554040" y="1690688"/>
            <a:ext cx="4667457" cy="2536797"/>
          </a:xfrm>
          <a:prstGeom prst="rect">
            <a:avLst/>
          </a:prstGeom>
        </p:spPr>
      </p:pic>
      <p:pic>
        <p:nvPicPr>
          <p:cNvPr id="5" name="图片 4"/>
          <p:cNvPicPr>
            <a:picLocks noChangeAspect="1"/>
          </p:cNvPicPr>
          <p:nvPr/>
        </p:nvPicPr>
        <p:blipFill>
          <a:blip r:embed="rId3"/>
          <a:stretch>
            <a:fillRect/>
          </a:stretch>
        </p:blipFill>
        <p:spPr>
          <a:xfrm>
            <a:off x="8808526" y="4156081"/>
            <a:ext cx="2687735" cy="2701919"/>
          </a:xfrm>
          <a:prstGeom prst="rect">
            <a:avLst/>
          </a:prstGeom>
        </p:spPr>
      </p:pic>
    </p:spTree>
    <p:extLst>
      <p:ext uri="{BB962C8B-B14F-4D97-AF65-F5344CB8AC3E}">
        <p14:creationId xmlns:p14="http://schemas.microsoft.com/office/powerpoint/2010/main" val="1836054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介绍</a:t>
            </a:r>
          </a:p>
        </p:txBody>
      </p:sp>
      <p:pic>
        <p:nvPicPr>
          <p:cNvPr id="4" name="图片 3"/>
          <p:cNvPicPr>
            <a:picLocks noChangeAspect="1"/>
          </p:cNvPicPr>
          <p:nvPr/>
        </p:nvPicPr>
        <p:blipFill>
          <a:blip r:embed="rId2"/>
          <a:stretch>
            <a:fillRect/>
          </a:stretch>
        </p:blipFill>
        <p:spPr>
          <a:xfrm>
            <a:off x="5369502" y="1909745"/>
            <a:ext cx="6822498" cy="3428391"/>
          </a:xfrm>
          <a:prstGeom prst="rect">
            <a:avLst/>
          </a:prstGeom>
        </p:spPr>
      </p:pic>
      <p:sp>
        <p:nvSpPr>
          <p:cNvPr id="5" name="文本框 4"/>
          <p:cNvSpPr txBox="1"/>
          <p:nvPr/>
        </p:nvSpPr>
        <p:spPr>
          <a:xfrm>
            <a:off x="300974" y="1848471"/>
            <a:ext cx="5068528" cy="2985433"/>
          </a:xfrm>
          <a:prstGeom prst="rect">
            <a:avLst/>
          </a:prstGeom>
          <a:noFill/>
        </p:spPr>
        <p:txBody>
          <a:bodyPr wrap="square" rtlCol="0">
            <a:spAutoFit/>
          </a:bodyPr>
          <a:lstStyle/>
          <a:p>
            <a:r>
              <a:rPr lang="en-US" altLang="zh-CN" sz="2400" dirty="0"/>
              <a:t>Application:</a:t>
            </a:r>
          </a:p>
          <a:p>
            <a:endParaRPr lang="en-US" altLang="zh-CN" sz="2400" dirty="0"/>
          </a:p>
          <a:p>
            <a:pPr marL="342900" indent="-342900">
              <a:buFont typeface="Arial" panose="020B0604020202020204" pitchFamily="34" charset="0"/>
              <a:buChar char="•"/>
            </a:pPr>
            <a:r>
              <a:rPr lang="en-US" altLang="zh-CN" sz="2000" dirty="0"/>
              <a:t>When the confidence of neural networks is needed(active learning, automatic driving, medical diagnostics, etc.)</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t>When data has noise and we need to mitigate their influence on training</a:t>
            </a:r>
            <a:endParaRPr lang="zh-CN" altLang="en-US" sz="2000" dirty="0"/>
          </a:p>
        </p:txBody>
      </p:sp>
    </p:spTree>
    <p:extLst>
      <p:ext uri="{BB962C8B-B14F-4D97-AF65-F5344CB8AC3E}">
        <p14:creationId xmlns:p14="http://schemas.microsoft.com/office/powerpoint/2010/main" val="20291627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a:t>
            </a:r>
            <a:r>
              <a:rPr lang="zh-CN" altLang="en-US" dirty="0"/>
              <a:t>文章内容</a:t>
            </a:r>
            <a:r>
              <a:rPr lang="en-US" altLang="zh-CN" dirty="0"/>
              <a:t>】Co-teaching: Robust Training of Deep Neural Networks with Extremely Noisy Labels </a:t>
            </a:r>
            <a:endParaRPr lang="zh-CN" altLang="en-US" dirty="0"/>
          </a:p>
        </p:txBody>
      </p:sp>
      <p:sp>
        <p:nvSpPr>
          <p:cNvPr id="3" name="内容占位符 2"/>
          <p:cNvSpPr>
            <a:spLocks noGrp="1"/>
          </p:cNvSpPr>
          <p:nvPr>
            <p:ph idx="1"/>
          </p:nvPr>
        </p:nvSpPr>
        <p:spPr>
          <a:xfrm>
            <a:off x="838200" y="1825625"/>
            <a:ext cx="5174974" cy="4351338"/>
          </a:xfrm>
        </p:spPr>
        <p:txBody>
          <a:bodyPr>
            <a:normAutofit fontScale="92500" lnSpcReduction="10000"/>
          </a:bodyPr>
          <a:lstStyle/>
          <a:p>
            <a:r>
              <a:rPr lang="zh-CN" altLang="en-US" dirty="0"/>
              <a:t>在每个</a:t>
            </a:r>
            <a:r>
              <a:rPr lang="en-US" altLang="zh-CN" dirty="0"/>
              <a:t>iteration</a:t>
            </a:r>
            <a:r>
              <a:rPr lang="zh-CN" altLang="en-US" dirty="0"/>
              <a:t>中，</a:t>
            </a:r>
            <a:r>
              <a:rPr lang="en-US" altLang="zh-CN" dirty="0"/>
              <a:t>A</a:t>
            </a:r>
            <a:r>
              <a:rPr lang="zh-CN" altLang="en-US" dirty="0"/>
              <a:t>与</a:t>
            </a:r>
            <a:r>
              <a:rPr lang="en-US" altLang="zh-CN" dirty="0"/>
              <a:t>B</a:t>
            </a:r>
            <a:r>
              <a:rPr lang="zh-CN" altLang="en-US" dirty="0"/>
              <a:t>互相给对方自己这里</a:t>
            </a:r>
            <a:r>
              <a:rPr lang="en-US" altLang="zh-CN" dirty="0"/>
              <a:t>loss</a:t>
            </a:r>
            <a:r>
              <a:rPr lang="zh-CN" altLang="en-US" dirty="0"/>
              <a:t>较小的数据，这个</a:t>
            </a:r>
            <a:r>
              <a:rPr lang="en-US" altLang="zh-CN" dirty="0"/>
              <a:t>loss</a:t>
            </a:r>
            <a:r>
              <a:rPr lang="zh-CN" altLang="en-US" dirty="0"/>
              <a:t>较小是从小到大排列前百分之</a:t>
            </a:r>
            <a:r>
              <a:rPr lang="en-US" altLang="zh-CN" dirty="0"/>
              <a:t>t</a:t>
            </a:r>
            <a:r>
              <a:rPr lang="zh-CN" altLang="en-US" dirty="0"/>
              <a:t>，这个</a:t>
            </a:r>
            <a:r>
              <a:rPr lang="en-US" altLang="zh-CN" dirty="0"/>
              <a:t>t</a:t>
            </a:r>
            <a:r>
              <a:rPr lang="zh-CN" altLang="en-US" dirty="0"/>
              <a:t>在训练过程中越来越小，因为神经网络会先学显而易见的模式，不会先学噪声</a:t>
            </a:r>
            <a:endParaRPr lang="en-US" altLang="zh-CN" dirty="0"/>
          </a:p>
          <a:p>
            <a:r>
              <a:rPr lang="zh-CN" altLang="en-US" dirty="0"/>
              <a:t>相当于也是一种权重，</a:t>
            </a:r>
            <a:r>
              <a:rPr lang="en-US" altLang="zh-CN" dirty="0"/>
              <a:t>loss</a:t>
            </a:r>
            <a:r>
              <a:rPr lang="zh-CN" altLang="en-US" dirty="0"/>
              <a:t>小的权重大，但是这个权重的判断不是由要训练的那个网络提供的，所以能够避免自己的错误自己发现不了从而越积越多，但是没有理论证明</a:t>
            </a:r>
          </a:p>
        </p:txBody>
      </p:sp>
      <p:pic>
        <p:nvPicPr>
          <p:cNvPr id="4" name="图片 3"/>
          <p:cNvPicPr>
            <a:picLocks noChangeAspect="1"/>
          </p:cNvPicPr>
          <p:nvPr/>
        </p:nvPicPr>
        <p:blipFill>
          <a:blip r:embed="rId2"/>
          <a:stretch>
            <a:fillRect/>
          </a:stretch>
        </p:blipFill>
        <p:spPr>
          <a:xfrm>
            <a:off x="6316110" y="4001294"/>
            <a:ext cx="5850171" cy="2708413"/>
          </a:xfrm>
          <a:prstGeom prst="rect">
            <a:avLst/>
          </a:prstGeom>
        </p:spPr>
      </p:pic>
      <p:pic>
        <p:nvPicPr>
          <p:cNvPr id="5" name="图片 4"/>
          <p:cNvPicPr>
            <a:picLocks noChangeAspect="1"/>
          </p:cNvPicPr>
          <p:nvPr/>
        </p:nvPicPr>
        <p:blipFill>
          <a:blip r:embed="rId3"/>
          <a:stretch>
            <a:fillRect/>
          </a:stretch>
        </p:blipFill>
        <p:spPr>
          <a:xfrm>
            <a:off x="6688371" y="1279436"/>
            <a:ext cx="5477910" cy="2721858"/>
          </a:xfrm>
          <a:prstGeom prst="rect">
            <a:avLst/>
          </a:prstGeom>
        </p:spPr>
      </p:pic>
    </p:spTree>
    <p:extLst>
      <p:ext uri="{BB962C8B-B14F-4D97-AF65-F5344CB8AC3E}">
        <p14:creationId xmlns:p14="http://schemas.microsoft.com/office/powerpoint/2010/main" val="952734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a:t>
            </a:r>
            <a:r>
              <a:rPr lang="zh-CN" altLang="en-US" dirty="0"/>
              <a:t>文章内容</a:t>
            </a:r>
            <a:r>
              <a:rPr lang="en-US" altLang="zh-CN" dirty="0"/>
              <a:t>】Meta-Weight-Net: Learning an Explicit Mapping For Sample Weighting</a:t>
            </a:r>
            <a:endParaRPr lang="zh-CN" altLang="en-US" dirty="0"/>
          </a:p>
        </p:txBody>
      </p:sp>
      <p:sp>
        <p:nvSpPr>
          <p:cNvPr id="3" name="内容占位符 2"/>
          <p:cNvSpPr>
            <a:spLocks noGrp="1"/>
          </p:cNvSpPr>
          <p:nvPr>
            <p:ph idx="1"/>
          </p:nvPr>
        </p:nvSpPr>
        <p:spPr>
          <a:xfrm>
            <a:off x="838200" y="1825625"/>
            <a:ext cx="5174974" cy="4351338"/>
          </a:xfrm>
        </p:spPr>
        <p:txBody>
          <a:bodyPr>
            <a:normAutofit fontScale="85000" lnSpcReduction="10000"/>
          </a:bodyPr>
          <a:lstStyle/>
          <a:p>
            <a:r>
              <a:rPr lang="zh-CN" altLang="en-US" dirty="0"/>
              <a:t>不同于我们用不确定性的性质将各种需求（比如</a:t>
            </a:r>
            <a:r>
              <a:rPr lang="en-US" altLang="zh-CN" dirty="0"/>
              <a:t>noise/imbalance</a:t>
            </a:r>
            <a:r>
              <a:rPr lang="zh-CN" altLang="en-US" dirty="0"/>
              <a:t>，这两个情况如果单独出现时分别对应的</a:t>
            </a:r>
            <a:r>
              <a:rPr lang="en-US" altLang="zh-CN" dirty="0"/>
              <a:t>loss-</a:t>
            </a:r>
            <a:r>
              <a:rPr lang="zh-CN" altLang="en-US" dirty="0"/>
              <a:t>权重函数为单调减</a:t>
            </a:r>
            <a:r>
              <a:rPr lang="en-US" altLang="zh-CN" dirty="0"/>
              <a:t>/</a:t>
            </a:r>
            <a:r>
              <a:rPr lang="zh-CN" altLang="en-US" dirty="0"/>
              <a:t>增）整合起来，他让网络自己用一个一层隐藏层的</a:t>
            </a:r>
            <a:r>
              <a:rPr lang="en-US" altLang="zh-CN" dirty="0"/>
              <a:t>MLP</a:t>
            </a:r>
            <a:r>
              <a:rPr lang="zh-CN" altLang="en-US" dirty="0"/>
              <a:t>来学习样本的权重与</a:t>
            </a:r>
            <a:r>
              <a:rPr lang="en-US" altLang="zh-CN" dirty="0"/>
              <a:t>loss</a:t>
            </a:r>
            <a:r>
              <a:rPr lang="zh-CN" altLang="en-US" dirty="0"/>
              <a:t>的函数，也就是说在这里，权重只会和</a:t>
            </a:r>
            <a:r>
              <a:rPr lang="en-US" altLang="zh-CN" dirty="0"/>
              <a:t>loss</a:t>
            </a:r>
            <a:r>
              <a:rPr lang="zh-CN" altLang="en-US" dirty="0"/>
              <a:t>有关</a:t>
            </a:r>
            <a:endParaRPr lang="en-US" altLang="zh-CN" dirty="0"/>
          </a:p>
          <a:p>
            <a:r>
              <a:rPr lang="zh-CN" altLang="en-US" dirty="0"/>
              <a:t>训练过程是每个</a:t>
            </a:r>
            <a:r>
              <a:rPr lang="en-US" altLang="zh-CN" dirty="0"/>
              <a:t>batch</a:t>
            </a:r>
            <a:r>
              <a:rPr lang="zh-CN" altLang="en-US" dirty="0"/>
              <a:t>依次更新</a:t>
            </a:r>
            <a:r>
              <a:rPr lang="en-US" altLang="zh-CN" dirty="0"/>
              <a:t>MLP</a:t>
            </a:r>
            <a:r>
              <a:rPr lang="zh-CN" altLang="en-US" dirty="0"/>
              <a:t>参数（基于现有的</a:t>
            </a:r>
            <a:r>
              <a:rPr lang="en-US" altLang="zh-CN" dirty="0"/>
              <a:t>MLP</a:t>
            </a:r>
            <a:r>
              <a:rPr lang="zh-CN" altLang="en-US" dirty="0"/>
              <a:t>参数也就是权重函数得到更新过的分类器参数，这个参数在</a:t>
            </a:r>
            <a:r>
              <a:rPr lang="en-US" altLang="zh-CN" dirty="0"/>
              <a:t>metadata</a:t>
            </a:r>
            <a:r>
              <a:rPr lang="zh-CN" altLang="en-US" dirty="0"/>
              <a:t>的表现对</a:t>
            </a:r>
            <a:r>
              <a:rPr lang="en-US" altLang="zh-CN" dirty="0"/>
              <a:t>MLP</a:t>
            </a:r>
            <a:r>
              <a:rPr lang="zh-CN" altLang="en-US" dirty="0"/>
              <a:t>参数求梯度），分类器参数（用更新过的</a:t>
            </a:r>
            <a:r>
              <a:rPr lang="en-US" altLang="zh-CN" dirty="0"/>
              <a:t>MLP</a:t>
            </a:r>
            <a:r>
              <a:rPr lang="zh-CN" altLang="en-US" dirty="0"/>
              <a:t>参数更新分类器参数）</a:t>
            </a:r>
          </a:p>
        </p:txBody>
      </p:sp>
      <p:pic>
        <p:nvPicPr>
          <p:cNvPr id="6" name="图片 5"/>
          <p:cNvPicPr>
            <a:picLocks noChangeAspect="1"/>
          </p:cNvPicPr>
          <p:nvPr/>
        </p:nvPicPr>
        <p:blipFill>
          <a:blip r:embed="rId2"/>
          <a:stretch>
            <a:fillRect/>
          </a:stretch>
        </p:blipFill>
        <p:spPr>
          <a:xfrm>
            <a:off x="6013174" y="1825625"/>
            <a:ext cx="5933362" cy="2404648"/>
          </a:xfrm>
          <a:prstGeom prst="rect">
            <a:avLst/>
          </a:prstGeom>
        </p:spPr>
      </p:pic>
    </p:spTree>
    <p:extLst>
      <p:ext uri="{BB962C8B-B14F-4D97-AF65-F5344CB8AC3E}">
        <p14:creationId xmlns:p14="http://schemas.microsoft.com/office/powerpoint/2010/main" val="10488620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文章内容</a:t>
            </a:r>
            <a:r>
              <a:rPr lang="en-US" altLang="zh-CN" dirty="0"/>
              <a:t>】Unsupervised Label Noise Modeling and Loss Correction</a:t>
            </a:r>
            <a:endParaRPr lang="zh-CN" altLang="en-US" dirty="0"/>
          </a:p>
        </p:txBody>
      </p:sp>
      <p:sp>
        <p:nvSpPr>
          <p:cNvPr id="3" name="内容占位符 2"/>
          <p:cNvSpPr>
            <a:spLocks noGrp="1"/>
          </p:cNvSpPr>
          <p:nvPr>
            <p:ph idx="1"/>
          </p:nvPr>
        </p:nvSpPr>
        <p:spPr>
          <a:xfrm>
            <a:off x="838200" y="1825625"/>
            <a:ext cx="5324061" cy="4351338"/>
          </a:xfrm>
        </p:spPr>
        <p:txBody>
          <a:bodyPr>
            <a:normAutofit lnSpcReduction="10000"/>
          </a:bodyPr>
          <a:lstStyle/>
          <a:p>
            <a:r>
              <a:rPr lang="zh-CN" altLang="en-US" dirty="0"/>
              <a:t>与</a:t>
            </a:r>
            <a:r>
              <a:rPr lang="en-US" altLang="zh-CN" dirty="0"/>
              <a:t>meta-weight-net</a:t>
            </a:r>
            <a:r>
              <a:rPr lang="zh-CN" altLang="en-US" dirty="0"/>
              <a:t>同为</a:t>
            </a:r>
            <a:r>
              <a:rPr lang="en-US" altLang="zh-CN" dirty="0"/>
              <a:t>loss correlated weight</a:t>
            </a:r>
            <a:r>
              <a:rPr lang="zh-CN" altLang="en-US" dirty="0"/>
              <a:t>，将</a:t>
            </a:r>
            <a:r>
              <a:rPr lang="en-US" altLang="zh-CN" dirty="0"/>
              <a:t>loss</a:t>
            </a:r>
            <a:r>
              <a:rPr lang="zh-CN" altLang="en-US" dirty="0"/>
              <a:t>的分布建模为</a:t>
            </a:r>
            <a:r>
              <a:rPr lang="en-US" altLang="zh-CN" dirty="0"/>
              <a:t>BMM</a:t>
            </a:r>
            <a:r>
              <a:rPr lang="zh-CN" altLang="en-US" dirty="0"/>
              <a:t>（</a:t>
            </a:r>
            <a:r>
              <a:rPr lang="en-US" altLang="zh-CN" dirty="0"/>
              <a:t>beta mixture model</a:t>
            </a:r>
            <a:r>
              <a:rPr lang="zh-CN" altLang="en-US" dirty="0"/>
              <a:t>），然后将某个</a:t>
            </a:r>
            <a:r>
              <a:rPr lang="en-US" altLang="zh-CN" dirty="0"/>
              <a:t>sample</a:t>
            </a:r>
            <a:r>
              <a:rPr lang="zh-CN" altLang="en-US" dirty="0"/>
              <a:t>的</a:t>
            </a:r>
            <a:r>
              <a:rPr lang="en-US" altLang="zh-CN" dirty="0"/>
              <a:t>loss</a:t>
            </a:r>
            <a:r>
              <a:rPr lang="zh-CN" altLang="en-US" dirty="0"/>
              <a:t>代入到</a:t>
            </a:r>
            <a:r>
              <a:rPr lang="en-US" altLang="zh-CN" dirty="0"/>
              <a:t>BMM</a:t>
            </a:r>
            <a:r>
              <a:rPr lang="zh-CN" altLang="en-US" dirty="0"/>
              <a:t>中得到属于噪声的概率，将这个概率应用到</a:t>
            </a:r>
            <a:r>
              <a:rPr lang="en-US" altLang="zh-CN" dirty="0"/>
              <a:t>static bootstrapping loss</a:t>
            </a:r>
            <a:r>
              <a:rPr lang="zh-CN" altLang="en-US" dirty="0"/>
              <a:t>中（将样本</a:t>
            </a:r>
            <a:r>
              <a:rPr lang="en-US" altLang="zh-CN" dirty="0"/>
              <a:t>loss</a:t>
            </a:r>
            <a:r>
              <a:rPr lang="zh-CN" altLang="en-US" dirty="0"/>
              <a:t>中</a:t>
            </a:r>
            <a:r>
              <a:rPr lang="en-US" altLang="zh-CN" dirty="0" err="1"/>
              <a:t>w_i</a:t>
            </a:r>
            <a:r>
              <a:rPr lang="zh-CN" altLang="en-US" dirty="0"/>
              <a:t>变为动态的）从而影响样本权重</a:t>
            </a:r>
            <a:endParaRPr lang="en-US" altLang="zh-CN" dirty="0"/>
          </a:p>
          <a:p>
            <a:r>
              <a:rPr lang="zh-CN" altLang="en-US" dirty="0"/>
              <a:t>右下为整合了</a:t>
            </a:r>
            <a:r>
              <a:rPr lang="en-US" altLang="zh-CN" dirty="0" err="1"/>
              <a:t>mixup</a:t>
            </a:r>
            <a:r>
              <a:rPr lang="zh-CN" altLang="en-US" dirty="0"/>
              <a:t>数据增强的</a:t>
            </a:r>
            <a:r>
              <a:rPr lang="en-US" altLang="zh-CN" dirty="0"/>
              <a:t>loss correction</a:t>
            </a:r>
            <a:endParaRPr lang="zh-CN" altLang="en-US" dirty="0"/>
          </a:p>
        </p:txBody>
      </p:sp>
      <p:pic>
        <p:nvPicPr>
          <p:cNvPr id="4" name="图片 3"/>
          <p:cNvPicPr>
            <a:picLocks noChangeAspect="1"/>
          </p:cNvPicPr>
          <p:nvPr/>
        </p:nvPicPr>
        <p:blipFill rotWithShape="1">
          <a:blip r:embed="rId2"/>
          <a:srcRect l="6056" r="9162"/>
          <a:stretch/>
        </p:blipFill>
        <p:spPr>
          <a:xfrm>
            <a:off x="6162261" y="2141641"/>
            <a:ext cx="5426764" cy="1095375"/>
          </a:xfrm>
          <a:prstGeom prst="rect">
            <a:avLst/>
          </a:prstGeom>
        </p:spPr>
      </p:pic>
      <p:pic>
        <p:nvPicPr>
          <p:cNvPr id="5" name="图片 4"/>
          <p:cNvPicPr>
            <a:picLocks noChangeAspect="1"/>
          </p:cNvPicPr>
          <p:nvPr/>
        </p:nvPicPr>
        <p:blipFill>
          <a:blip r:embed="rId3"/>
          <a:stretch>
            <a:fillRect/>
          </a:stretch>
        </p:blipFill>
        <p:spPr>
          <a:xfrm>
            <a:off x="6162261" y="3817247"/>
            <a:ext cx="5753100" cy="1628775"/>
          </a:xfrm>
          <a:prstGeom prst="rect">
            <a:avLst/>
          </a:prstGeom>
        </p:spPr>
      </p:pic>
    </p:spTree>
    <p:extLst>
      <p:ext uri="{BB962C8B-B14F-4D97-AF65-F5344CB8AC3E}">
        <p14:creationId xmlns:p14="http://schemas.microsoft.com/office/powerpoint/2010/main" val="18994649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a:t>
            </a:r>
            <a:r>
              <a:rPr lang="zh-CN" altLang="en-US" dirty="0"/>
              <a:t>文章内容</a:t>
            </a:r>
            <a:r>
              <a:rPr lang="en-US" altLang="zh-CN" dirty="0"/>
              <a:t>】Making Deep Neural Networks Robust to Label Noise: a Loss Correction Approach</a:t>
            </a:r>
            <a:endParaRPr lang="zh-CN" altLang="en-US" dirty="0"/>
          </a:p>
        </p:txBody>
      </p:sp>
      <p:sp>
        <p:nvSpPr>
          <p:cNvPr id="3" name="内容占位符 2"/>
          <p:cNvSpPr>
            <a:spLocks noGrp="1"/>
          </p:cNvSpPr>
          <p:nvPr>
            <p:ph idx="1"/>
          </p:nvPr>
        </p:nvSpPr>
        <p:spPr>
          <a:xfrm>
            <a:off x="838200" y="1825625"/>
            <a:ext cx="4996070" cy="4351338"/>
          </a:xfrm>
        </p:spPr>
        <p:txBody>
          <a:bodyPr/>
          <a:lstStyle/>
          <a:p>
            <a:r>
              <a:rPr lang="en-US" altLang="zh-CN" dirty="0"/>
              <a:t>we can estimate each component of matrix T just based on noisy class probability estimates(no need for clean validation set) by training on the noisy set</a:t>
            </a:r>
          </a:p>
          <a:p>
            <a:endParaRPr lang="en-US" altLang="zh-CN" dirty="0"/>
          </a:p>
          <a:p>
            <a:r>
              <a:rPr lang="en-US" altLang="zh-CN" dirty="0"/>
              <a:t>Then we apply loss correction forward or backward</a:t>
            </a:r>
            <a:endParaRPr lang="zh-CN" altLang="en-US" dirty="0"/>
          </a:p>
        </p:txBody>
      </p:sp>
      <p:pic>
        <p:nvPicPr>
          <p:cNvPr id="4" name="图片 3"/>
          <p:cNvPicPr>
            <a:picLocks noChangeAspect="1"/>
          </p:cNvPicPr>
          <p:nvPr/>
        </p:nvPicPr>
        <p:blipFill>
          <a:blip r:embed="rId2"/>
          <a:stretch>
            <a:fillRect/>
          </a:stretch>
        </p:blipFill>
        <p:spPr>
          <a:xfrm>
            <a:off x="6096000" y="1825625"/>
            <a:ext cx="5362575" cy="1000125"/>
          </a:xfrm>
          <a:prstGeom prst="rect">
            <a:avLst/>
          </a:prstGeom>
        </p:spPr>
      </p:pic>
      <p:pic>
        <p:nvPicPr>
          <p:cNvPr id="5" name="图片 4"/>
          <p:cNvPicPr>
            <a:picLocks noChangeAspect="1"/>
          </p:cNvPicPr>
          <p:nvPr/>
        </p:nvPicPr>
        <p:blipFill>
          <a:blip r:embed="rId3"/>
          <a:stretch>
            <a:fillRect/>
          </a:stretch>
        </p:blipFill>
        <p:spPr>
          <a:xfrm>
            <a:off x="5985688" y="3024061"/>
            <a:ext cx="5472887" cy="2376487"/>
          </a:xfrm>
          <a:prstGeom prst="rect">
            <a:avLst/>
          </a:prstGeom>
        </p:spPr>
      </p:pic>
      <p:pic>
        <p:nvPicPr>
          <p:cNvPr id="6" name="图片 5"/>
          <p:cNvPicPr>
            <a:picLocks noChangeAspect="1"/>
          </p:cNvPicPr>
          <p:nvPr/>
        </p:nvPicPr>
        <p:blipFill>
          <a:blip r:embed="rId4"/>
          <a:stretch>
            <a:fillRect/>
          </a:stretch>
        </p:blipFill>
        <p:spPr>
          <a:xfrm>
            <a:off x="6505367" y="5810250"/>
            <a:ext cx="3514725" cy="733425"/>
          </a:xfrm>
          <a:prstGeom prst="rect">
            <a:avLst/>
          </a:prstGeom>
        </p:spPr>
      </p:pic>
      <p:pic>
        <p:nvPicPr>
          <p:cNvPr id="7" name="图片 6"/>
          <p:cNvPicPr>
            <a:picLocks noChangeAspect="1"/>
          </p:cNvPicPr>
          <p:nvPr/>
        </p:nvPicPr>
        <p:blipFill>
          <a:blip r:embed="rId5"/>
          <a:stretch>
            <a:fillRect/>
          </a:stretch>
        </p:blipFill>
        <p:spPr>
          <a:xfrm>
            <a:off x="1319419" y="5848350"/>
            <a:ext cx="3848100" cy="695325"/>
          </a:xfrm>
          <a:prstGeom prst="rect">
            <a:avLst/>
          </a:prstGeom>
        </p:spPr>
      </p:pic>
    </p:spTree>
    <p:extLst>
      <p:ext uri="{BB962C8B-B14F-4D97-AF65-F5344CB8AC3E}">
        <p14:creationId xmlns:p14="http://schemas.microsoft.com/office/powerpoint/2010/main" val="33235460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a:t>
            </a:r>
            <a:r>
              <a:rPr lang="zh-CN" altLang="en-US" dirty="0"/>
              <a:t>文章内容</a:t>
            </a:r>
            <a:r>
              <a:rPr lang="en-US" altLang="zh-CN" dirty="0"/>
              <a:t>】Using Trusted Data to Train Deep Networks on Labels Corrupted by Severe Noise</a:t>
            </a:r>
            <a:endParaRPr lang="zh-CN" altLang="en-US" dirty="0"/>
          </a:p>
        </p:txBody>
      </p:sp>
      <p:sp>
        <p:nvSpPr>
          <p:cNvPr id="3" name="内容占位符 2"/>
          <p:cNvSpPr>
            <a:spLocks noGrp="1"/>
          </p:cNvSpPr>
          <p:nvPr>
            <p:ph idx="1"/>
          </p:nvPr>
        </p:nvSpPr>
        <p:spPr>
          <a:xfrm>
            <a:off x="838200" y="1825625"/>
            <a:ext cx="5324061" cy="4351338"/>
          </a:xfrm>
        </p:spPr>
        <p:txBody>
          <a:bodyPr>
            <a:normAutofit/>
          </a:bodyPr>
          <a:lstStyle/>
          <a:p>
            <a:r>
              <a:rPr lang="en-US" altLang="zh-CN" dirty="0"/>
              <a:t>Gold loss correction: </a:t>
            </a:r>
          </a:p>
          <a:p>
            <a:pPr lvl="1"/>
            <a:r>
              <a:rPr lang="en-US" altLang="zh-CN" dirty="0"/>
              <a:t>Use clean set to estimate corruption matrix, under the assumption of the number of trusted samples in each class, and conditional independence of y and </a:t>
            </a:r>
            <a:r>
              <a:rPr lang="en-US" altLang="zh-CN" dirty="0" err="1"/>
              <a:t>y_tilda</a:t>
            </a:r>
            <a:r>
              <a:rPr lang="en-US" altLang="zh-CN" dirty="0"/>
              <a:t>(clean and corrupted) given x</a:t>
            </a:r>
          </a:p>
          <a:p>
            <a:pPr lvl="1"/>
            <a:r>
              <a:rPr lang="en-US" altLang="zh-CN" dirty="0"/>
              <a:t>Then train on the corrected output(applying the corruption matrix on </a:t>
            </a:r>
            <a:r>
              <a:rPr lang="en-US" altLang="zh-CN" dirty="0" err="1"/>
              <a:t>softmax</a:t>
            </a:r>
            <a:r>
              <a:rPr lang="en-US" altLang="zh-CN" dirty="0"/>
              <a:t> output)</a:t>
            </a:r>
            <a:endParaRPr lang="zh-CN" altLang="en-US" dirty="0"/>
          </a:p>
        </p:txBody>
      </p:sp>
      <p:pic>
        <p:nvPicPr>
          <p:cNvPr id="6" name="图片 5"/>
          <p:cNvPicPr>
            <a:picLocks noChangeAspect="1"/>
          </p:cNvPicPr>
          <p:nvPr/>
        </p:nvPicPr>
        <p:blipFill>
          <a:blip r:embed="rId2"/>
          <a:stretch>
            <a:fillRect/>
          </a:stretch>
        </p:blipFill>
        <p:spPr>
          <a:xfrm>
            <a:off x="6439021" y="2156790"/>
            <a:ext cx="4638760" cy="451403"/>
          </a:xfrm>
          <a:prstGeom prst="rect">
            <a:avLst/>
          </a:prstGeom>
        </p:spPr>
      </p:pic>
      <p:pic>
        <p:nvPicPr>
          <p:cNvPr id="7" name="图片 6"/>
          <p:cNvPicPr>
            <a:picLocks noChangeAspect="1"/>
          </p:cNvPicPr>
          <p:nvPr/>
        </p:nvPicPr>
        <p:blipFill>
          <a:blip r:embed="rId3"/>
          <a:stretch>
            <a:fillRect/>
          </a:stretch>
        </p:blipFill>
        <p:spPr>
          <a:xfrm>
            <a:off x="6439021" y="3074295"/>
            <a:ext cx="5126521" cy="462739"/>
          </a:xfrm>
          <a:prstGeom prst="rect">
            <a:avLst/>
          </a:prstGeom>
        </p:spPr>
      </p:pic>
      <p:pic>
        <p:nvPicPr>
          <p:cNvPr id="8" name="图片 7"/>
          <p:cNvPicPr>
            <a:picLocks noChangeAspect="1"/>
          </p:cNvPicPr>
          <p:nvPr/>
        </p:nvPicPr>
        <p:blipFill>
          <a:blip r:embed="rId4"/>
          <a:stretch>
            <a:fillRect/>
          </a:stretch>
        </p:blipFill>
        <p:spPr>
          <a:xfrm>
            <a:off x="6947065" y="3619247"/>
            <a:ext cx="3622672" cy="3224005"/>
          </a:xfrm>
          <a:prstGeom prst="rect">
            <a:avLst/>
          </a:prstGeom>
        </p:spPr>
      </p:pic>
    </p:spTree>
    <p:extLst>
      <p:ext uri="{BB962C8B-B14F-4D97-AF65-F5344CB8AC3E}">
        <p14:creationId xmlns:p14="http://schemas.microsoft.com/office/powerpoint/2010/main" val="9869631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5/15-two stage</a:t>
            </a:r>
            <a:endParaRPr lang="zh-CN" altLang="en-US" dirty="0"/>
          </a:p>
        </p:txBody>
      </p:sp>
      <p:sp>
        <p:nvSpPr>
          <p:cNvPr id="3" name="内容占位符 2"/>
          <p:cNvSpPr>
            <a:spLocks noGrp="1"/>
          </p:cNvSpPr>
          <p:nvPr>
            <p:ph idx="1"/>
          </p:nvPr>
        </p:nvSpPr>
        <p:spPr/>
        <p:txBody>
          <a:bodyPr/>
          <a:lstStyle/>
          <a:p>
            <a:r>
              <a:rPr lang="zh-CN" altLang="en-US" dirty="0"/>
              <a:t>如果是第</a:t>
            </a:r>
            <a:r>
              <a:rPr lang="en-US" altLang="zh-CN" dirty="0"/>
              <a:t>0phase</a:t>
            </a:r>
            <a:r>
              <a:rPr lang="zh-CN" altLang="en-US" dirty="0"/>
              <a:t>或</a:t>
            </a:r>
            <a:r>
              <a:rPr lang="en-US" altLang="zh-CN" dirty="0"/>
              <a:t>1phase </a:t>
            </a:r>
            <a:r>
              <a:rPr lang="en-US" altLang="zh-CN" dirty="0" err="1"/>
              <a:t>noreweight</a:t>
            </a:r>
            <a:r>
              <a:rPr lang="zh-CN" altLang="en-US" dirty="0"/>
              <a:t>，按照</a:t>
            </a:r>
            <a:r>
              <a:rPr lang="en-US" altLang="zh-CN" dirty="0" err="1"/>
              <a:t>noreweight</a:t>
            </a:r>
            <a:r>
              <a:rPr lang="zh-CN" altLang="en-US" dirty="0"/>
              <a:t>回传，如果第</a:t>
            </a:r>
            <a:r>
              <a:rPr lang="en-US" altLang="zh-CN" dirty="0"/>
              <a:t>1phase</a:t>
            </a:r>
            <a:r>
              <a:rPr lang="zh-CN" altLang="en-US" dirty="0"/>
              <a:t>且指定</a:t>
            </a:r>
            <a:r>
              <a:rPr lang="en-US" altLang="zh-CN" dirty="0"/>
              <a:t>reweight</a:t>
            </a:r>
            <a:r>
              <a:rPr lang="zh-CN" altLang="en-US" dirty="0"/>
              <a:t>方式，</a:t>
            </a:r>
            <a:r>
              <a:rPr lang="en-US" altLang="zh-CN" dirty="0"/>
              <a:t>loss</a:t>
            </a:r>
            <a:r>
              <a:rPr lang="zh-CN" altLang="en-US" dirty="0"/>
              <a:t>对位乘以</a:t>
            </a:r>
            <a:r>
              <a:rPr lang="en-US" altLang="zh-CN" dirty="0"/>
              <a:t>weights</a:t>
            </a:r>
            <a:r>
              <a:rPr lang="zh-CN" altLang="en-US" dirty="0"/>
              <a:t>，加权之后回传</a:t>
            </a:r>
            <a:endParaRPr lang="en-US" altLang="zh-CN" dirty="0"/>
          </a:p>
          <a:p>
            <a:endParaRPr lang="en-US" altLang="zh-CN" dirty="0"/>
          </a:p>
          <a:p>
            <a:r>
              <a:rPr lang="zh-CN" altLang="en-US" dirty="0"/>
              <a:t>需要指定第</a:t>
            </a:r>
            <a:r>
              <a:rPr lang="en-US" altLang="zh-CN" dirty="0"/>
              <a:t>0</a:t>
            </a:r>
            <a:r>
              <a:rPr lang="zh-CN" altLang="en-US" dirty="0"/>
              <a:t>，</a:t>
            </a:r>
            <a:r>
              <a:rPr lang="en-US" altLang="zh-CN" dirty="0"/>
              <a:t>1</a:t>
            </a:r>
            <a:r>
              <a:rPr lang="zh-CN" altLang="en-US" dirty="0"/>
              <a:t>个</a:t>
            </a:r>
            <a:r>
              <a:rPr lang="en-US" altLang="zh-CN" dirty="0"/>
              <a:t>phase</a:t>
            </a:r>
            <a:r>
              <a:rPr lang="zh-CN" altLang="en-US" dirty="0"/>
              <a:t>的</a:t>
            </a:r>
            <a:r>
              <a:rPr lang="en-US" altLang="zh-CN" dirty="0"/>
              <a:t>epoch</a:t>
            </a:r>
            <a:r>
              <a:rPr lang="zh-CN" altLang="en-US" dirty="0"/>
              <a:t>数量，就相当于寻两次但第二次的初始化是第一次的结果</a:t>
            </a:r>
            <a:endParaRPr lang="en-US" altLang="zh-CN" dirty="0"/>
          </a:p>
          <a:p>
            <a:endParaRPr lang="en-US" altLang="zh-CN" dirty="0"/>
          </a:p>
          <a:p>
            <a:r>
              <a:rPr lang="zh-CN" altLang="en-US" dirty="0"/>
              <a:t>第二个</a:t>
            </a:r>
            <a:r>
              <a:rPr lang="en-US" altLang="zh-CN" dirty="0"/>
              <a:t>stage</a:t>
            </a:r>
            <a:r>
              <a:rPr lang="zh-CN" altLang="en-US" dirty="0"/>
              <a:t>的时候骨干网络的学习率下降，因为对分类层的效果更好，喂得数据暂且是一样的</a:t>
            </a:r>
          </a:p>
        </p:txBody>
      </p:sp>
    </p:spTree>
    <p:extLst>
      <p:ext uri="{BB962C8B-B14F-4D97-AF65-F5344CB8AC3E}">
        <p14:creationId xmlns:p14="http://schemas.microsoft.com/office/powerpoint/2010/main" val="12230329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5/15-relabeling</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Relabel</a:t>
            </a:r>
          </a:p>
          <a:p>
            <a:pPr lvl="1"/>
            <a:r>
              <a:rPr lang="zh-CN" altLang="en-US" dirty="0"/>
              <a:t>不去固定下来，可以变</a:t>
            </a:r>
            <a:endParaRPr lang="en-US" altLang="zh-CN" dirty="0"/>
          </a:p>
          <a:p>
            <a:pPr lvl="1"/>
            <a:r>
              <a:rPr lang="en-US" altLang="zh-CN" dirty="0"/>
              <a:t>Uncertainty</a:t>
            </a:r>
            <a:r>
              <a:rPr lang="zh-CN" altLang="en-US" dirty="0"/>
              <a:t>足够大的时候将标签转变为预测的标签，根据是神经网络被证明会先学模式再学噪音</a:t>
            </a:r>
            <a:endParaRPr lang="en-US" altLang="zh-CN" dirty="0"/>
          </a:p>
          <a:p>
            <a:pPr lvl="1"/>
            <a:r>
              <a:rPr lang="zh-CN" altLang="en-US" dirty="0"/>
              <a:t>两种</a:t>
            </a:r>
            <a:r>
              <a:rPr lang="en-US" altLang="zh-CN" dirty="0"/>
              <a:t>relabel</a:t>
            </a:r>
            <a:r>
              <a:rPr lang="zh-CN" altLang="en-US" dirty="0"/>
              <a:t>的方式：</a:t>
            </a:r>
            <a:r>
              <a:rPr lang="en-US" altLang="zh-CN" dirty="0"/>
              <a:t>high/low frequency</a:t>
            </a:r>
            <a:r>
              <a:rPr lang="zh-CN" altLang="en-US" dirty="0"/>
              <a:t>，分别代表对</a:t>
            </a:r>
            <a:r>
              <a:rPr lang="en-US" altLang="zh-CN" dirty="0"/>
              <a:t>batch</a:t>
            </a:r>
            <a:r>
              <a:rPr lang="zh-CN" altLang="en-US" dirty="0"/>
              <a:t>中每一个数据都执行此操作，和隔几个正常训练</a:t>
            </a:r>
            <a:r>
              <a:rPr lang="en-US" altLang="zh-CN" dirty="0"/>
              <a:t>epoch</a:t>
            </a:r>
            <a:r>
              <a:rPr lang="zh-CN" altLang="en-US" dirty="0"/>
              <a:t>进行一次大换血（</a:t>
            </a:r>
            <a:r>
              <a:rPr lang="en-US" altLang="zh-CN" dirty="0"/>
              <a:t>low frequency </a:t>
            </a:r>
            <a:r>
              <a:rPr lang="zh-CN" altLang="en-US" dirty="0"/>
              <a:t>的方式有点类似于</a:t>
            </a:r>
            <a:r>
              <a:rPr lang="en-US" altLang="zh-CN" dirty="0"/>
              <a:t>DBST</a:t>
            </a:r>
            <a:r>
              <a:rPr lang="zh-CN" altLang="en-US" dirty="0"/>
              <a:t>，见</a:t>
            </a:r>
            <a:r>
              <a:rPr lang="en-US" altLang="zh-CN" dirty="0"/>
              <a:t>DBST</a:t>
            </a:r>
            <a:r>
              <a:rPr lang="zh-CN" altLang="en-US" dirty="0"/>
              <a:t>第二页）。</a:t>
            </a:r>
            <a:endParaRPr lang="en-US" altLang="zh-CN" dirty="0"/>
          </a:p>
          <a:p>
            <a:r>
              <a:rPr lang="en-US" altLang="zh-CN" dirty="0"/>
              <a:t>Relabel with new class</a:t>
            </a:r>
          </a:p>
          <a:p>
            <a:pPr lvl="1"/>
            <a:r>
              <a:rPr lang="zh-CN" altLang="en-US" dirty="0"/>
              <a:t>噪音类怎么计算</a:t>
            </a:r>
            <a:r>
              <a:rPr lang="en-US" altLang="zh-CN" dirty="0"/>
              <a:t>loss</a:t>
            </a:r>
          </a:p>
          <a:p>
            <a:pPr lvl="2"/>
            <a:r>
              <a:rPr lang="zh-CN" altLang="en-US" dirty="0"/>
              <a:t>是和其他类一样吗？就是自己决定它是噪音就要以后强迫自己认为是噪音？要来回变，但是不太可能很多变，因为阈值要高，如果自适应阈值，可以逐渐减少，因为之后可能处理到</a:t>
            </a:r>
            <a:r>
              <a:rPr lang="en-US" altLang="zh-CN" dirty="0" err="1"/>
              <a:t>hardcase</a:t>
            </a:r>
            <a:r>
              <a:rPr lang="zh-CN" altLang="en-US" dirty="0"/>
              <a:t>，</a:t>
            </a:r>
            <a:r>
              <a:rPr lang="en-US" altLang="zh-CN" dirty="0"/>
              <a:t>DBST</a:t>
            </a:r>
            <a:r>
              <a:rPr lang="zh-CN" altLang="en-US" dirty="0"/>
              <a:t>是这么做的，只不过变得不是权重的阈值而是权重本身。或者逐渐增加，因为置信度水涨船高，可能需要证明</a:t>
            </a:r>
            <a:endParaRPr lang="en-US" altLang="zh-CN" dirty="0"/>
          </a:p>
          <a:p>
            <a:pPr lvl="2"/>
            <a:r>
              <a:rPr lang="zh-CN" altLang="en-US" dirty="0"/>
              <a:t>能直接改变</a:t>
            </a:r>
            <a:r>
              <a:rPr lang="en-US" altLang="zh-CN" dirty="0"/>
              <a:t>label</a:t>
            </a:r>
            <a:r>
              <a:rPr lang="zh-CN" altLang="en-US" dirty="0"/>
              <a:t>吗？</a:t>
            </a:r>
            <a:endParaRPr lang="en-US" altLang="zh-CN" dirty="0"/>
          </a:p>
          <a:p>
            <a:pPr lvl="1"/>
            <a:r>
              <a:rPr lang="zh-CN" altLang="en-US" dirty="0"/>
              <a:t>怎么计算不确定性</a:t>
            </a:r>
            <a:endParaRPr lang="en-US" altLang="zh-CN" dirty="0"/>
          </a:p>
          <a:p>
            <a:pPr lvl="2"/>
            <a:r>
              <a:rPr lang="zh-CN" altLang="en-US" dirty="0"/>
              <a:t>肯定会大，因为一开始就是因为</a:t>
            </a:r>
            <a:r>
              <a:rPr lang="en-US" altLang="zh-CN" dirty="0"/>
              <a:t>uncertainty</a:t>
            </a:r>
            <a:r>
              <a:rPr lang="zh-CN" altLang="en-US" dirty="0"/>
              <a:t>大才归到噪音的</a:t>
            </a:r>
            <a:endParaRPr lang="en-US" altLang="zh-CN" dirty="0"/>
          </a:p>
          <a:p>
            <a:pPr lvl="1"/>
            <a:r>
              <a:rPr lang="zh-CN" altLang="en-US" dirty="0"/>
              <a:t>怎么计算</a:t>
            </a:r>
            <a:r>
              <a:rPr lang="en-US" altLang="zh-CN" dirty="0"/>
              <a:t>weight</a:t>
            </a:r>
          </a:p>
          <a:p>
            <a:pPr lvl="2"/>
            <a:r>
              <a:rPr lang="zh-CN" altLang="en-US" dirty="0"/>
              <a:t>参与普通类的</a:t>
            </a:r>
            <a:r>
              <a:rPr lang="en-US" altLang="zh-CN" dirty="0"/>
              <a:t>reweight</a:t>
            </a:r>
            <a:r>
              <a:rPr lang="zh-CN" altLang="en-US" dirty="0"/>
              <a:t>吗？初期统一对待，或者让他大些</a:t>
            </a:r>
            <a:endParaRPr lang="en-US" altLang="zh-CN" dirty="0"/>
          </a:p>
          <a:p>
            <a:pPr lvl="1"/>
            <a:r>
              <a:rPr lang="zh-CN" altLang="en-US" dirty="0"/>
              <a:t>怎么回传呢</a:t>
            </a:r>
            <a:endParaRPr lang="en-US" altLang="zh-CN" dirty="0"/>
          </a:p>
          <a:p>
            <a:pPr lvl="2"/>
            <a:r>
              <a:rPr lang="zh-CN" altLang="en-US" dirty="0"/>
              <a:t>通过什么方式影响模型？目标是让模型保持之前“这个数据是噪音”的判断吗？</a:t>
            </a:r>
          </a:p>
        </p:txBody>
      </p:sp>
    </p:spTree>
    <p:extLst>
      <p:ext uri="{BB962C8B-B14F-4D97-AF65-F5344CB8AC3E}">
        <p14:creationId xmlns:p14="http://schemas.microsoft.com/office/powerpoint/2010/main" val="8534093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5/15-valset</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Meta learning</a:t>
            </a:r>
          </a:p>
          <a:p>
            <a:pPr lvl="1"/>
            <a:r>
              <a:rPr lang="en-US" altLang="zh-CN" dirty="0" err="1"/>
              <a:t>Valset</a:t>
            </a:r>
            <a:r>
              <a:rPr lang="zh-CN" altLang="en-US" dirty="0"/>
              <a:t>当做</a:t>
            </a:r>
            <a:r>
              <a:rPr lang="en-US" altLang="zh-CN" dirty="0"/>
              <a:t>metadata</a:t>
            </a:r>
            <a:r>
              <a:rPr lang="zh-CN" altLang="en-US" dirty="0"/>
              <a:t>来训练</a:t>
            </a:r>
            <a:endParaRPr lang="en-US" altLang="zh-CN" dirty="0"/>
          </a:p>
          <a:p>
            <a:pPr lvl="1"/>
            <a:r>
              <a:rPr lang="en-US" altLang="zh-CN" dirty="0" err="1"/>
              <a:t>Metalearning</a:t>
            </a:r>
            <a:r>
              <a:rPr lang="zh-CN" altLang="en-US" dirty="0"/>
              <a:t>训练的是分类器的某一部分，用普通数据回传的时候一般这部分不更新</a:t>
            </a:r>
            <a:endParaRPr lang="en-US" altLang="zh-CN" dirty="0"/>
          </a:p>
          <a:p>
            <a:endParaRPr lang="en-US" altLang="zh-CN" dirty="0"/>
          </a:p>
          <a:p>
            <a:r>
              <a:rPr lang="en-US" altLang="zh-CN" dirty="0"/>
              <a:t>GLC</a:t>
            </a:r>
          </a:p>
          <a:p>
            <a:pPr lvl="1"/>
            <a:r>
              <a:rPr lang="zh-CN" altLang="en-US" dirty="0"/>
              <a:t>用</a:t>
            </a:r>
            <a:r>
              <a:rPr lang="en-US" altLang="zh-CN" dirty="0" err="1"/>
              <a:t>valset</a:t>
            </a:r>
            <a:r>
              <a:rPr lang="zh-CN" altLang="en-US" dirty="0"/>
              <a:t>来得到数据的某些信息</a:t>
            </a:r>
            <a:endParaRPr lang="en-US" altLang="zh-CN" dirty="0"/>
          </a:p>
          <a:p>
            <a:pPr lvl="1"/>
            <a:r>
              <a:rPr lang="zh-CN" altLang="en-US" dirty="0"/>
              <a:t>之后训练就与普通数据地位一样了</a:t>
            </a:r>
            <a:endParaRPr lang="en-US" altLang="zh-CN" dirty="0"/>
          </a:p>
          <a:p>
            <a:endParaRPr lang="en-US" altLang="zh-CN" dirty="0"/>
          </a:p>
          <a:p>
            <a:r>
              <a:rPr lang="en-US" altLang="zh-CN" dirty="0" err="1"/>
              <a:t>Finetune</a:t>
            </a:r>
            <a:endParaRPr lang="en-US" altLang="zh-CN" dirty="0"/>
          </a:p>
          <a:p>
            <a:pPr lvl="1"/>
            <a:r>
              <a:rPr lang="en-US" altLang="zh-CN" dirty="0"/>
              <a:t>Early stop</a:t>
            </a:r>
            <a:r>
              <a:rPr lang="zh-CN" altLang="en-US" dirty="0"/>
              <a:t>，普通的训完在这上面训等</a:t>
            </a:r>
          </a:p>
        </p:txBody>
      </p:sp>
    </p:spTree>
    <p:extLst>
      <p:ext uri="{BB962C8B-B14F-4D97-AF65-F5344CB8AC3E}">
        <p14:creationId xmlns:p14="http://schemas.microsoft.com/office/powerpoint/2010/main" val="24389401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第三部分补完</a:t>
            </a:r>
            <a:endParaRPr lang="en-US" altLang="zh-CN" dirty="0"/>
          </a:p>
          <a:p>
            <a:r>
              <a:rPr lang="zh-CN" altLang="en-US" dirty="0"/>
              <a:t>实验结果：设置，和中间结果整理</a:t>
            </a:r>
            <a:endParaRPr lang="en-US" altLang="zh-CN" dirty="0"/>
          </a:p>
          <a:p>
            <a:r>
              <a:rPr lang="zh-CN" altLang="en-US" dirty="0"/>
              <a:t>训练中间结果输出，影响训练策略</a:t>
            </a:r>
            <a:endParaRPr lang="en-US" altLang="zh-CN" dirty="0"/>
          </a:p>
          <a:p>
            <a:r>
              <a:rPr lang="zh-CN" altLang="en-US" dirty="0"/>
              <a:t>拉到同一个标准，之后再去改进</a:t>
            </a:r>
            <a:endParaRPr lang="en-US" altLang="zh-CN" dirty="0"/>
          </a:p>
          <a:p>
            <a:r>
              <a:rPr lang="zh-CN" altLang="en-US" dirty="0"/>
              <a:t>实验的轻重，先仅着重要的，最大概率的进展</a:t>
            </a:r>
          </a:p>
        </p:txBody>
      </p:sp>
    </p:spTree>
    <p:extLst>
      <p:ext uri="{BB962C8B-B14F-4D97-AF65-F5344CB8AC3E}">
        <p14:creationId xmlns:p14="http://schemas.microsoft.com/office/powerpoint/2010/main" val="16826944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5/27 reweighting &amp; relabeling</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a:t>Weight</a:t>
            </a:r>
            <a:r>
              <a:rPr lang="zh-CN" altLang="en-US" dirty="0"/>
              <a:t>那里固定阈值可能不太现实，感觉还是得要像</a:t>
            </a:r>
            <a:r>
              <a:rPr lang="en-US" altLang="zh-CN" dirty="0"/>
              <a:t>relabeling</a:t>
            </a:r>
            <a:r>
              <a:rPr lang="zh-CN" altLang="en-US" dirty="0"/>
              <a:t>文章那样用比例，前百分之多少</a:t>
            </a:r>
            <a:endParaRPr lang="en-US" altLang="zh-CN" dirty="0"/>
          </a:p>
          <a:p>
            <a:r>
              <a:rPr lang="zh-CN" altLang="en-US" dirty="0"/>
              <a:t>之前的两个实验，</a:t>
            </a:r>
            <a:r>
              <a:rPr lang="en-US" altLang="zh-CN" dirty="0"/>
              <a:t>0.46</a:t>
            </a:r>
            <a:r>
              <a:rPr lang="zh-CN" altLang="en-US" dirty="0"/>
              <a:t>的在</a:t>
            </a:r>
            <a:r>
              <a:rPr lang="en-US" altLang="zh-CN" dirty="0" err="1"/>
              <a:t>cf</a:t>
            </a:r>
            <a:r>
              <a:rPr lang="zh-CN" altLang="en-US" dirty="0"/>
              <a:t>，实际上是</a:t>
            </a:r>
            <a:r>
              <a:rPr lang="en-US" altLang="zh-CN" dirty="0"/>
              <a:t>reweight</a:t>
            </a:r>
            <a:r>
              <a:rPr lang="zh-CN" altLang="en-US" dirty="0"/>
              <a:t>的上限，另一个噪声比例的结果不好，按理来说应该是</a:t>
            </a:r>
            <a:r>
              <a:rPr lang="en-US" altLang="zh-CN" dirty="0"/>
              <a:t>54%</a:t>
            </a:r>
            <a:r>
              <a:rPr lang="zh-CN" altLang="en-US" dirty="0"/>
              <a:t>为</a:t>
            </a:r>
            <a:r>
              <a:rPr lang="en-US" altLang="zh-CN" dirty="0"/>
              <a:t>baseline</a:t>
            </a:r>
            <a:r>
              <a:rPr lang="zh-CN" altLang="en-US" dirty="0"/>
              <a:t>，现在比</a:t>
            </a:r>
            <a:r>
              <a:rPr lang="en-US" altLang="zh-CN" dirty="0"/>
              <a:t>60</a:t>
            </a:r>
            <a:r>
              <a:rPr lang="zh-CN" altLang="en-US" dirty="0"/>
              <a:t>还低，一直在</a:t>
            </a:r>
            <a:r>
              <a:rPr lang="en-US" altLang="zh-CN" dirty="0"/>
              <a:t>57</a:t>
            </a:r>
            <a:r>
              <a:rPr lang="zh-CN" altLang="en-US" dirty="0"/>
              <a:t>左右，正在找原因：</a:t>
            </a:r>
            <a:endParaRPr lang="en-US" altLang="zh-CN" dirty="0"/>
          </a:p>
          <a:p>
            <a:pPr lvl="1"/>
            <a:r>
              <a:rPr lang="en-US" altLang="zh-CN" dirty="0"/>
              <a:t>30%</a:t>
            </a:r>
            <a:r>
              <a:rPr lang="zh-CN" altLang="en-US" dirty="0"/>
              <a:t>的噪声可能大了，去看更小的，以</a:t>
            </a:r>
            <a:r>
              <a:rPr lang="en-US" altLang="zh-CN" dirty="0"/>
              <a:t>5%</a:t>
            </a:r>
            <a:r>
              <a:rPr lang="zh-CN" altLang="en-US" dirty="0"/>
              <a:t>为步长</a:t>
            </a:r>
            <a:endParaRPr lang="en-US" altLang="zh-CN" dirty="0"/>
          </a:p>
          <a:p>
            <a:pPr lvl="1"/>
            <a:r>
              <a:rPr lang="zh-CN" altLang="en-US" dirty="0"/>
              <a:t>最大的乘一个小于一的超参数作为阈值</a:t>
            </a:r>
            <a:endParaRPr lang="en-US" altLang="zh-CN" dirty="0"/>
          </a:p>
          <a:p>
            <a:pPr lvl="1"/>
            <a:r>
              <a:rPr lang="zh-CN" altLang="en-US" dirty="0"/>
              <a:t>第一个实验代表了真正卡脖子的是</a:t>
            </a:r>
            <a:r>
              <a:rPr lang="en-US" altLang="zh-CN" dirty="0"/>
              <a:t>reweight</a:t>
            </a:r>
            <a:r>
              <a:rPr lang="zh-CN" altLang="en-US" dirty="0"/>
              <a:t>所以一定要找这个原因</a:t>
            </a:r>
            <a:endParaRPr lang="en-US" altLang="zh-CN" dirty="0"/>
          </a:p>
          <a:p>
            <a:pPr lvl="1"/>
            <a:r>
              <a:rPr lang="en-US" altLang="zh-CN" dirty="0"/>
              <a:t>Weight function</a:t>
            </a:r>
            <a:r>
              <a:rPr lang="zh-CN" altLang="en-US" dirty="0"/>
              <a:t>尝试一下截断的，因为保证干净数据不被去掉，去掉的标准要比较严苛</a:t>
            </a:r>
            <a:endParaRPr lang="en-US" altLang="zh-CN" dirty="0"/>
          </a:p>
          <a:p>
            <a:r>
              <a:rPr lang="en-US" altLang="zh-CN" dirty="0"/>
              <a:t>Relabeling</a:t>
            </a:r>
            <a:r>
              <a:rPr lang="zh-CN" altLang="en-US" dirty="0"/>
              <a:t>非噪声类的实验正在做，噪声类的还没开始跑，但是感觉找到以上原因之前应该意义不太大所以暂时搁置</a:t>
            </a:r>
            <a:endParaRPr lang="en-US" altLang="zh-CN" dirty="0"/>
          </a:p>
          <a:p>
            <a:r>
              <a:rPr lang="zh-CN" altLang="en-US" dirty="0"/>
              <a:t>文章更新第三第四部分现有实验和想法补完</a:t>
            </a:r>
            <a:endParaRPr lang="en-US" altLang="zh-CN" dirty="0"/>
          </a:p>
          <a:p>
            <a:r>
              <a:rPr lang="zh-CN" altLang="en-US" dirty="0"/>
              <a:t>统一一下</a:t>
            </a:r>
            <a:r>
              <a:rPr lang="en-US" altLang="zh-CN" dirty="0"/>
              <a:t>dropout</a:t>
            </a:r>
            <a:r>
              <a:rPr lang="zh-CN" altLang="en-US" dirty="0"/>
              <a:t>实验里面</a:t>
            </a:r>
            <a:r>
              <a:rPr lang="en-US" altLang="zh-CN" dirty="0"/>
              <a:t>0.5</a:t>
            </a:r>
            <a:r>
              <a:rPr lang="zh-CN" altLang="en-US" dirty="0"/>
              <a:t>的和后面</a:t>
            </a:r>
            <a:r>
              <a:rPr lang="en-US" altLang="zh-CN" dirty="0"/>
              <a:t>reweighting</a:t>
            </a:r>
            <a:r>
              <a:rPr lang="zh-CN" altLang="en-US" dirty="0"/>
              <a:t>实验</a:t>
            </a:r>
            <a:r>
              <a:rPr lang="en-US" altLang="zh-CN" dirty="0" err="1"/>
              <a:t>noreweight</a:t>
            </a:r>
            <a:r>
              <a:rPr lang="zh-CN" altLang="en-US" dirty="0"/>
              <a:t>结果</a:t>
            </a:r>
            <a:endParaRPr lang="en-US" altLang="zh-CN" dirty="0"/>
          </a:p>
          <a:p>
            <a:r>
              <a:rPr lang="en-US" altLang="zh-CN" dirty="0"/>
              <a:t>CF</a:t>
            </a:r>
            <a:r>
              <a:rPr lang="zh-CN" altLang="en-US" dirty="0"/>
              <a:t>页面：标题清晰，拆分页面：之前调研的背景知识的整理到一个，现在正在进行的要简洁清楚，要描述的更清楚，小白能看懂，看</a:t>
            </a:r>
            <a:r>
              <a:rPr lang="en-US" altLang="zh-CN" dirty="0" err="1"/>
              <a:t>Jdme</a:t>
            </a:r>
            <a:r>
              <a:rPr lang="zh-CN" altLang="en-US" dirty="0"/>
              <a:t>于伟聊天记录</a:t>
            </a:r>
            <a:endParaRPr lang="en-US" altLang="zh-CN" dirty="0"/>
          </a:p>
          <a:p>
            <a:r>
              <a:rPr lang="zh-CN" altLang="en-US" dirty="0"/>
              <a:t>之前做过的实验，之后要做的实验</a:t>
            </a:r>
            <a:endParaRPr lang="en-US" altLang="zh-CN" dirty="0"/>
          </a:p>
          <a:p>
            <a:r>
              <a:rPr lang="zh-CN" altLang="en-US" dirty="0"/>
              <a:t>实习生后备人选，去找学长问有没有研究生想实习的</a:t>
            </a:r>
            <a:endParaRPr lang="en-US" altLang="zh-CN" dirty="0"/>
          </a:p>
        </p:txBody>
      </p:sp>
    </p:spTree>
    <p:extLst>
      <p:ext uri="{BB962C8B-B14F-4D97-AF65-F5344CB8AC3E}">
        <p14:creationId xmlns:p14="http://schemas.microsoft.com/office/powerpoint/2010/main" val="1157961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文献结构图</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63845"/>
            <a:ext cx="12192000" cy="4280814"/>
          </a:xfrm>
          <a:prstGeom prst="rect">
            <a:avLst/>
          </a:prstGeom>
        </p:spPr>
      </p:pic>
    </p:spTree>
    <p:extLst>
      <p:ext uri="{BB962C8B-B14F-4D97-AF65-F5344CB8AC3E}">
        <p14:creationId xmlns:p14="http://schemas.microsoft.com/office/powerpoint/2010/main" val="34053814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BD5EA7-4C63-482C-AE71-AB4457981698}"/>
              </a:ext>
            </a:extLst>
          </p:cNvPr>
          <p:cNvSpPr>
            <a:spLocks noGrp="1"/>
          </p:cNvSpPr>
          <p:nvPr>
            <p:ph type="title"/>
          </p:nvPr>
        </p:nvSpPr>
        <p:spPr/>
        <p:txBody>
          <a:bodyPr/>
          <a:lstStyle/>
          <a:p>
            <a:r>
              <a:rPr lang="en-US" altLang="zh-CN" dirty="0"/>
              <a:t>6/22</a:t>
            </a:r>
            <a:r>
              <a:rPr lang="zh-CN" altLang="en-US" dirty="0"/>
              <a:t> </a:t>
            </a:r>
          </a:p>
        </p:txBody>
      </p:sp>
      <p:sp>
        <p:nvSpPr>
          <p:cNvPr id="3" name="内容占位符 2">
            <a:extLst>
              <a:ext uri="{FF2B5EF4-FFF2-40B4-BE49-F238E27FC236}">
                <a16:creationId xmlns:a16="http://schemas.microsoft.com/office/drawing/2014/main" id="{FD473C98-524B-40D1-9490-22353442766A}"/>
              </a:ext>
            </a:extLst>
          </p:cNvPr>
          <p:cNvSpPr>
            <a:spLocks noGrp="1"/>
          </p:cNvSpPr>
          <p:nvPr>
            <p:ph idx="1"/>
          </p:nvPr>
        </p:nvSpPr>
        <p:spPr/>
        <p:txBody>
          <a:bodyPr/>
          <a:lstStyle/>
          <a:p>
            <a:r>
              <a:rPr lang="zh-CN" altLang="en-US" dirty="0"/>
              <a:t>日报要有，填在</a:t>
            </a:r>
            <a:r>
              <a:rPr lang="en-US" altLang="zh-CN" dirty="0" err="1"/>
              <a:t>cf</a:t>
            </a:r>
            <a:r>
              <a:rPr lang="zh-CN" altLang="en-US" dirty="0"/>
              <a:t>上，咚咚第一个链接就是日报的页面</a:t>
            </a:r>
            <a:endParaRPr lang="en-US" altLang="zh-CN" dirty="0"/>
          </a:p>
          <a:p>
            <a:r>
              <a:rPr lang="zh-CN" altLang="en-US" dirty="0"/>
              <a:t>现在</a:t>
            </a:r>
            <a:r>
              <a:rPr lang="en-US" altLang="zh-CN" dirty="0" err="1"/>
              <a:t>cf</a:t>
            </a:r>
            <a:r>
              <a:rPr lang="zh-CN" altLang="en-US" dirty="0"/>
              <a:t>整理，急！</a:t>
            </a:r>
            <a:endParaRPr lang="en-US" altLang="zh-CN" dirty="0"/>
          </a:p>
          <a:p>
            <a:pPr lvl="1"/>
            <a:r>
              <a:rPr lang="zh-CN" altLang="en-US" dirty="0"/>
              <a:t>要有好的呈现方式，有目录整体概括的，链接到细节</a:t>
            </a:r>
            <a:r>
              <a:rPr lang="en-US" altLang="zh-CN" dirty="0" err="1"/>
              <a:t>cf</a:t>
            </a:r>
            <a:r>
              <a:rPr lang="zh-CN" altLang="en-US" dirty="0"/>
              <a:t>上，前一页的要求也要看</a:t>
            </a:r>
            <a:endParaRPr lang="en-US" altLang="zh-CN" dirty="0"/>
          </a:p>
          <a:p>
            <a:pPr lvl="1"/>
            <a:r>
              <a:rPr lang="zh-CN" altLang="en-US" dirty="0"/>
              <a:t>试验进度</a:t>
            </a:r>
            <a:endParaRPr lang="en-US" altLang="zh-CN" dirty="0"/>
          </a:p>
          <a:p>
            <a:pPr lvl="1"/>
            <a:r>
              <a:rPr lang="zh-CN" altLang="en-US" dirty="0"/>
              <a:t>参考咚咚上的后两个链接</a:t>
            </a:r>
            <a:endParaRPr lang="en-US" altLang="zh-CN" dirty="0"/>
          </a:p>
        </p:txBody>
      </p:sp>
    </p:spTree>
    <p:extLst>
      <p:ext uri="{BB962C8B-B14F-4D97-AF65-F5344CB8AC3E}">
        <p14:creationId xmlns:p14="http://schemas.microsoft.com/office/powerpoint/2010/main" val="36749455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0F588-D5D2-404C-B78E-C285D0914AA0}"/>
              </a:ext>
            </a:extLst>
          </p:cNvPr>
          <p:cNvSpPr>
            <a:spLocks noGrp="1"/>
          </p:cNvSpPr>
          <p:nvPr>
            <p:ph type="title"/>
          </p:nvPr>
        </p:nvSpPr>
        <p:spPr/>
        <p:txBody>
          <a:bodyPr/>
          <a:lstStyle/>
          <a:p>
            <a:r>
              <a:rPr lang="en-US" altLang="zh-CN" dirty="0"/>
              <a:t>6/29</a:t>
            </a:r>
            <a:endParaRPr lang="zh-CN" altLang="en-US" dirty="0"/>
          </a:p>
        </p:txBody>
      </p:sp>
      <p:sp>
        <p:nvSpPr>
          <p:cNvPr id="3" name="内容占位符 2">
            <a:extLst>
              <a:ext uri="{FF2B5EF4-FFF2-40B4-BE49-F238E27FC236}">
                <a16:creationId xmlns:a16="http://schemas.microsoft.com/office/drawing/2014/main" id="{366F97CB-035E-4136-8CF0-A01054467CFA}"/>
              </a:ext>
            </a:extLst>
          </p:cNvPr>
          <p:cNvSpPr>
            <a:spLocks noGrp="1"/>
          </p:cNvSpPr>
          <p:nvPr>
            <p:ph idx="1"/>
          </p:nvPr>
        </p:nvSpPr>
        <p:spPr/>
        <p:txBody>
          <a:bodyPr/>
          <a:lstStyle/>
          <a:p>
            <a:r>
              <a:rPr lang="zh-CN" altLang="en-US" dirty="0"/>
              <a:t>找一下其他方法甄别噪声的结果，前</a:t>
            </a:r>
            <a:r>
              <a:rPr lang="en-US" altLang="zh-CN" dirty="0"/>
              <a:t>10%</a:t>
            </a:r>
            <a:r>
              <a:rPr lang="zh-CN" altLang="en-US" dirty="0"/>
              <a:t>数据里面多少是噪声的，曲线作对比</a:t>
            </a:r>
            <a:endParaRPr lang="en-US" altLang="zh-CN" dirty="0"/>
          </a:p>
          <a:p>
            <a:r>
              <a:rPr lang="zh-CN" altLang="en-US" dirty="0"/>
              <a:t>目标先定在甄别噪声的能力上</a:t>
            </a:r>
          </a:p>
        </p:txBody>
      </p:sp>
    </p:spTree>
    <p:extLst>
      <p:ext uri="{BB962C8B-B14F-4D97-AF65-F5344CB8AC3E}">
        <p14:creationId xmlns:p14="http://schemas.microsoft.com/office/powerpoint/2010/main" val="2164089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56F42-891B-4D5E-829A-3852090020BC}"/>
              </a:ext>
            </a:extLst>
          </p:cNvPr>
          <p:cNvSpPr>
            <a:spLocks noGrp="1"/>
          </p:cNvSpPr>
          <p:nvPr>
            <p:ph type="title"/>
          </p:nvPr>
        </p:nvSpPr>
        <p:spPr/>
        <p:txBody>
          <a:bodyPr/>
          <a:lstStyle/>
          <a:p>
            <a:r>
              <a:rPr lang="en-US" altLang="zh-CN" dirty="0"/>
              <a:t>7/1</a:t>
            </a:r>
            <a:endParaRPr lang="zh-CN" altLang="en-US" dirty="0"/>
          </a:p>
        </p:txBody>
      </p:sp>
      <p:sp>
        <p:nvSpPr>
          <p:cNvPr id="3" name="内容占位符 2">
            <a:extLst>
              <a:ext uri="{FF2B5EF4-FFF2-40B4-BE49-F238E27FC236}">
                <a16:creationId xmlns:a16="http://schemas.microsoft.com/office/drawing/2014/main" id="{AFD767ED-DE6D-44A9-A853-48401D67B100}"/>
              </a:ext>
            </a:extLst>
          </p:cNvPr>
          <p:cNvSpPr>
            <a:spLocks noGrp="1"/>
          </p:cNvSpPr>
          <p:nvPr>
            <p:ph idx="1"/>
          </p:nvPr>
        </p:nvSpPr>
        <p:spPr/>
        <p:txBody>
          <a:bodyPr>
            <a:normAutofit fontScale="92500" lnSpcReduction="10000"/>
          </a:bodyPr>
          <a:lstStyle/>
          <a:p>
            <a:r>
              <a:rPr lang="en-US" altLang="zh-CN"/>
              <a:t>  Training </a:t>
            </a:r>
            <a:r>
              <a:rPr lang="en-US" altLang="zh-CN" dirty="0"/>
              <a:t>detail</a:t>
            </a:r>
            <a:r>
              <a:rPr lang="zh-CN" altLang="en-US" dirty="0"/>
              <a:t>文档</a:t>
            </a:r>
            <a:endParaRPr lang="en-US" altLang="zh-CN" dirty="0"/>
          </a:p>
          <a:p>
            <a:r>
              <a:rPr lang="zh-CN" altLang="en-US" dirty="0"/>
              <a:t>样本多样性与难样本</a:t>
            </a:r>
            <a:endParaRPr lang="en-US" altLang="zh-CN" dirty="0"/>
          </a:p>
          <a:p>
            <a:pPr lvl="1"/>
            <a:r>
              <a:rPr lang="zh-CN" altLang="en-US" dirty="0"/>
              <a:t>提升前</a:t>
            </a:r>
            <a:r>
              <a:rPr lang="en-US" altLang="zh-CN" dirty="0"/>
              <a:t>ratio_10%uncer</a:t>
            </a:r>
            <a:r>
              <a:rPr lang="zh-CN" altLang="en-US" dirty="0"/>
              <a:t>或者</a:t>
            </a:r>
            <a:r>
              <a:rPr lang="en-US" altLang="zh-CN" dirty="0"/>
              <a:t>20%</a:t>
            </a:r>
          </a:p>
          <a:p>
            <a:pPr lvl="1"/>
            <a:r>
              <a:rPr lang="zh-CN" altLang="en-US" dirty="0"/>
              <a:t>因为分不开噪音与难样本（</a:t>
            </a:r>
            <a:r>
              <a:rPr lang="en-US" altLang="zh-CN" dirty="0"/>
              <a:t>88</a:t>
            </a:r>
            <a:r>
              <a:rPr lang="zh-CN" altLang="en-US" dirty="0"/>
              <a:t>和</a:t>
            </a:r>
            <a:r>
              <a:rPr lang="en-US" altLang="zh-CN" dirty="0"/>
              <a:t>12</a:t>
            </a:r>
            <a:r>
              <a:rPr lang="zh-CN" altLang="en-US" dirty="0"/>
              <a:t>）所以要兼顾噪音权重低和难样本权重不低，所以设计</a:t>
            </a:r>
            <a:r>
              <a:rPr lang="en-US" altLang="zh-CN" dirty="0" err="1"/>
              <a:t>uncer</a:t>
            </a:r>
            <a:r>
              <a:rPr lang="zh-CN" altLang="en-US" dirty="0"/>
              <a:t>与</a:t>
            </a:r>
            <a:r>
              <a:rPr lang="en-US" altLang="zh-CN" dirty="0"/>
              <a:t>weight</a:t>
            </a:r>
            <a:r>
              <a:rPr lang="zh-CN" altLang="en-US" dirty="0"/>
              <a:t>的函数的时候曲线不能太陡，现在重新设计曲线（替代</a:t>
            </a:r>
            <a:r>
              <a:rPr lang="en-US" altLang="zh-CN" dirty="0" err="1"/>
              <a:t>sig_m</a:t>
            </a:r>
            <a:r>
              <a:rPr lang="zh-CN" altLang="en-US" dirty="0"/>
              <a:t>）</a:t>
            </a:r>
            <a:endParaRPr lang="en-US" altLang="zh-CN" dirty="0"/>
          </a:p>
          <a:p>
            <a:pPr lvl="2"/>
            <a:r>
              <a:rPr lang="zh-CN" altLang="en-US" dirty="0"/>
              <a:t>要统计现在的</a:t>
            </a:r>
            <a:r>
              <a:rPr lang="en-US" altLang="zh-CN" dirty="0"/>
              <a:t>weight</a:t>
            </a:r>
            <a:r>
              <a:rPr lang="zh-CN" altLang="en-US" dirty="0"/>
              <a:t>分布，前</a:t>
            </a:r>
            <a:r>
              <a:rPr lang="en-US" altLang="zh-CN" dirty="0"/>
              <a:t>10%</a:t>
            </a:r>
            <a:r>
              <a:rPr lang="zh-CN" altLang="en-US" dirty="0"/>
              <a:t>到后</a:t>
            </a:r>
            <a:r>
              <a:rPr lang="en-US" altLang="zh-CN" dirty="0"/>
              <a:t>10%</a:t>
            </a:r>
            <a:r>
              <a:rPr lang="zh-CN" altLang="en-US" dirty="0"/>
              <a:t>的样本平均的</a:t>
            </a:r>
            <a:r>
              <a:rPr lang="en-US" altLang="zh-CN" dirty="0"/>
              <a:t>weight</a:t>
            </a:r>
            <a:r>
              <a:rPr lang="zh-CN" altLang="en-US" dirty="0"/>
              <a:t>是怎样的，感觉现在</a:t>
            </a:r>
            <a:r>
              <a:rPr lang="en-US" altLang="zh-CN" dirty="0"/>
              <a:t>0.002</a:t>
            </a:r>
            <a:r>
              <a:rPr lang="zh-CN" altLang="en-US" dirty="0"/>
              <a:t>到</a:t>
            </a:r>
            <a:r>
              <a:rPr lang="en-US" altLang="zh-CN" dirty="0"/>
              <a:t>0.003</a:t>
            </a:r>
            <a:r>
              <a:rPr lang="zh-CN" altLang="en-US" dirty="0"/>
              <a:t>小了三或四分之一，给出应该的分布</a:t>
            </a:r>
            <a:endParaRPr lang="en-US" altLang="zh-CN" dirty="0"/>
          </a:p>
          <a:p>
            <a:r>
              <a:rPr lang="zh-CN" altLang="en-US" dirty="0"/>
              <a:t>其他配置下的</a:t>
            </a:r>
            <a:r>
              <a:rPr lang="en-US" altLang="zh-CN" dirty="0"/>
              <a:t>ratio_10%</a:t>
            </a:r>
            <a:r>
              <a:rPr lang="zh-CN" altLang="en-US" dirty="0"/>
              <a:t>，无</a:t>
            </a:r>
            <a:r>
              <a:rPr lang="en-US" altLang="zh-CN" dirty="0"/>
              <a:t>reweight</a:t>
            </a:r>
            <a:r>
              <a:rPr lang="zh-CN" altLang="en-US" dirty="0"/>
              <a:t>的时候等</a:t>
            </a:r>
            <a:endParaRPr lang="en-US" altLang="zh-CN" dirty="0"/>
          </a:p>
          <a:p>
            <a:r>
              <a:rPr lang="zh-CN" altLang="en-US" dirty="0"/>
              <a:t>尝试其他文章有代码尤其是有</a:t>
            </a:r>
            <a:r>
              <a:rPr lang="en-US" altLang="zh-CN" dirty="0"/>
              <a:t>pretrain</a:t>
            </a:r>
            <a:r>
              <a:rPr lang="zh-CN" altLang="en-US" dirty="0"/>
              <a:t>模型的，</a:t>
            </a:r>
            <a:r>
              <a:rPr lang="en-US" altLang="zh-CN" dirty="0"/>
              <a:t>ratio</a:t>
            </a:r>
            <a:r>
              <a:rPr lang="zh-CN" altLang="en-US" dirty="0"/>
              <a:t>能不能给一个数据</a:t>
            </a:r>
            <a:endParaRPr lang="en-US" altLang="zh-CN" dirty="0"/>
          </a:p>
          <a:p>
            <a:r>
              <a:rPr lang="zh-CN" altLang="en-US" dirty="0"/>
              <a:t>后续工作：一个是验证集来指导使噪音难样本分开；一个是利用噪音数据来增加泛化等，</a:t>
            </a:r>
            <a:r>
              <a:rPr lang="en-US" altLang="zh-CN" dirty="0"/>
              <a:t>relabeling</a:t>
            </a:r>
            <a:r>
              <a:rPr lang="zh-CN" altLang="en-US" dirty="0"/>
              <a:t>等方法</a:t>
            </a:r>
            <a:endParaRPr lang="en-US" altLang="zh-CN" dirty="0"/>
          </a:p>
        </p:txBody>
      </p:sp>
    </p:spTree>
    <p:extLst>
      <p:ext uri="{BB962C8B-B14F-4D97-AF65-F5344CB8AC3E}">
        <p14:creationId xmlns:p14="http://schemas.microsoft.com/office/powerpoint/2010/main" val="16927127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022411-0B4D-4B71-9FCB-D7257AF617BD}"/>
              </a:ext>
            </a:extLst>
          </p:cNvPr>
          <p:cNvSpPr>
            <a:spLocks noGrp="1"/>
          </p:cNvSpPr>
          <p:nvPr>
            <p:ph type="title"/>
          </p:nvPr>
        </p:nvSpPr>
        <p:spPr/>
        <p:txBody>
          <a:bodyPr/>
          <a:lstStyle/>
          <a:p>
            <a:r>
              <a:rPr lang="en-US" altLang="zh-CN" dirty="0"/>
              <a:t>7/3</a:t>
            </a:r>
            <a:endParaRPr lang="zh-CN" altLang="en-US" dirty="0"/>
          </a:p>
        </p:txBody>
      </p:sp>
      <p:sp>
        <p:nvSpPr>
          <p:cNvPr id="3" name="内容占位符 2">
            <a:extLst>
              <a:ext uri="{FF2B5EF4-FFF2-40B4-BE49-F238E27FC236}">
                <a16:creationId xmlns:a16="http://schemas.microsoft.com/office/drawing/2014/main" id="{11A0B353-9A3B-4DC4-A470-44D33ADDD50B}"/>
              </a:ext>
            </a:extLst>
          </p:cNvPr>
          <p:cNvSpPr>
            <a:spLocks noGrp="1"/>
          </p:cNvSpPr>
          <p:nvPr>
            <p:ph idx="1"/>
          </p:nvPr>
        </p:nvSpPr>
        <p:spPr/>
        <p:txBody>
          <a:bodyPr/>
          <a:lstStyle/>
          <a:p>
            <a:r>
              <a:rPr lang="en-US" altLang="zh-CN" dirty="0"/>
              <a:t>Entropy</a:t>
            </a:r>
            <a:r>
              <a:rPr lang="zh-CN" altLang="en-US" dirty="0"/>
              <a:t>的噪声比例结果</a:t>
            </a:r>
            <a:endParaRPr lang="en-US" altLang="zh-CN" dirty="0"/>
          </a:p>
          <a:p>
            <a:r>
              <a:rPr lang="en-US" altLang="zh-CN" dirty="0"/>
              <a:t>Training detail </a:t>
            </a:r>
            <a:r>
              <a:rPr lang="zh-CN" altLang="en-US" dirty="0"/>
              <a:t>文档</a:t>
            </a:r>
            <a:endParaRPr lang="en-US" altLang="zh-CN" dirty="0"/>
          </a:p>
          <a:p>
            <a:r>
              <a:rPr lang="zh-CN" altLang="en-US" dirty="0"/>
              <a:t>尝试找噪声比例数据但没找到，因为只有唯一没源代码的</a:t>
            </a:r>
            <a:r>
              <a:rPr lang="en-US" altLang="zh-CN" dirty="0"/>
              <a:t>uncertainty relabeling</a:t>
            </a:r>
            <a:r>
              <a:rPr lang="zh-CN" altLang="en-US" dirty="0"/>
              <a:t>文章给出了噪声比例数据，选出了两个可以改代码复现的，在尝试复现</a:t>
            </a:r>
            <a:endParaRPr lang="en-US" altLang="zh-CN" dirty="0"/>
          </a:p>
          <a:p>
            <a:pPr lvl="1"/>
            <a:r>
              <a:rPr lang="en-US" altLang="zh-CN" dirty="0" err="1"/>
              <a:t>Metaweightnet</a:t>
            </a:r>
            <a:endParaRPr lang="en-US" altLang="zh-CN" dirty="0"/>
          </a:p>
          <a:p>
            <a:pPr lvl="1"/>
            <a:r>
              <a:rPr lang="en-US" altLang="zh-CN" dirty="0"/>
              <a:t>Unsupervised Label Noise Modeling</a:t>
            </a:r>
            <a:endParaRPr lang="zh-CN" altLang="en-US" dirty="0"/>
          </a:p>
        </p:txBody>
      </p:sp>
    </p:spTree>
    <p:extLst>
      <p:ext uri="{BB962C8B-B14F-4D97-AF65-F5344CB8AC3E}">
        <p14:creationId xmlns:p14="http://schemas.microsoft.com/office/powerpoint/2010/main" val="40983092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52AA1-E134-4D89-9BD8-9508B2130A80}"/>
              </a:ext>
            </a:extLst>
          </p:cNvPr>
          <p:cNvSpPr>
            <a:spLocks noGrp="1"/>
          </p:cNvSpPr>
          <p:nvPr>
            <p:ph type="title"/>
          </p:nvPr>
        </p:nvSpPr>
        <p:spPr/>
        <p:txBody>
          <a:bodyPr/>
          <a:lstStyle/>
          <a:p>
            <a:r>
              <a:rPr lang="en-US" altLang="zh-CN" dirty="0"/>
              <a:t>7/6</a:t>
            </a:r>
            <a:endParaRPr lang="zh-CN" altLang="en-US" dirty="0"/>
          </a:p>
        </p:txBody>
      </p:sp>
      <p:sp>
        <p:nvSpPr>
          <p:cNvPr id="3" name="内容占位符 2">
            <a:extLst>
              <a:ext uri="{FF2B5EF4-FFF2-40B4-BE49-F238E27FC236}">
                <a16:creationId xmlns:a16="http://schemas.microsoft.com/office/drawing/2014/main" id="{A1BC2209-7618-473D-BAE8-E8092E1B112A}"/>
              </a:ext>
            </a:extLst>
          </p:cNvPr>
          <p:cNvSpPr>
            <a:spLocks noGrp="1"/>
          </p:cNvSpPr>
          <p:nvPr>
            <p:ph idx="1"/>
          </p:nvPr>
        </p:nvSpPr>
        <p:spPr/>
        <p:txBody>
          <a:bodyPr/>
          <a:lstStyle/>
          <a:p>
            <a:r>
              <a:rPr lang="en-US" altLang="zh-CN" dirty="0"/>
              <a:t>None reweight</a:t>
            </a:r>
            <a:r>
              <a:rPr lang="zh-CN" altLang="en-US" dirty="0"/>
              <a:t>的噪声甄别实验结果</a:t>
            </a:r>
            <a:endParaRPr lang="en-US" altLang="zh-CN" dirty="0"/>
          </a:p>
          <a:p>
            <a:r>
              <a:rPr lang="zh-CN" altLang="en-US"/>
              <a:t>两个工作确定可以更改得到数据，没改完</a:t>
            </a:r>
            <a:endParaRPr lang="en-US" altLang="zh-CN" dirty="0"/>
          </a:p>
          <a:p>
            <a:endParaRPr lang="zh-CN" altLang="en-US" dirty="0"/>
          </a:p>
        </p:txBody>
      </p:sp>
    </p:spTree>
    <p:extLst>
      <p:ext uri="{BB962C8B-B14F-4D97-AF65-F5344CB8AC3E}">
        <p14:creationId xmlns:p14="http://schemas.microsoft.com/office/powerpoint/2010/main" val="17229922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E56B6A-E9EA-45E6-8B20-853BB89B533D}"/>
              </a:ext>
            </a:extLst>
          </p:cNvPr>
          <p:cNvSpPr>
            <a:spLocks noGrp="1"/>
          </p:cNvSpPr>
          <p:nvPr>
            <p:ph type="title"/>
          </p:nvPr>
        </p:nvSpPr>
        <p:spPr/>
        <p:txBody>
          <a:bodyPr/>
          <a:lstStyle/>
          <a:p>
            <a:r>
              <a:rPr lang="en-US" altLang="zh-CN" dirty="0"/>
              <a:t>7/8</a:t>
            </a:r>
            <a:endParaRPr lang="zh-CN" altLang="en-US" dirty="0"/>
          </a:p>
        </p:txBody>
      </p:sp>
      <p:sp>
        <p:nvSpPr>
          <p:cNvPr id="3" name="内容占位符 2">
            <a:extLst>
              <a:ext uri="{FF2B5EF4-FFF2-40B4-BE49-F238E27FC236}">
                <a16:creationId xmlns:a16="http://schemas.microsoft.com/office/drawing/2014/main" id="{118D2B2D-BAC8-4757-9B2A-D383EDC27FB9}"/>
              </a:ext>
            </a:extLst>
          </p:cNvPr>
          <p:cNvSpPr>
            <a:spLocks noGrp="1"/>
          </p:cNvSpPr>
          <p:nvPr>
            <p:ph idx="1"/>
          </p:nvPr>
        </p:nvSpPr>
        <p:spPr/>
        <p:txBody>
          <a:bodyPr>
            <a:normAutofit fontScale="77500" lnSpcReduction="20000"/>
          </a:bodyPr>
          <a:lstStyle/>
          <a:p>
            <a:r>
              <a:rPr lang="en-US" altLang="zh-CN" dirty="0"/>
              <a:t>entropy/</a:t>
            </a:r>
            <a:r>
              <a:rPr lang="en-US" altLang="zh-CN" dirty="0" err="1"/>
              <a:t>varratio</a:t>
            </a:r>
            <a:r>
              <a:rPr lang="en-US" altLang="zh-CN" dirty="0"/>
              <a:t>/</a:t>
            </a:r>
            <a:r>
              <a:rPr lang="en-US" altLang="zh-CN" dirty="0" err="1"/>
              <a:t>a_pred</a:t>
            </a:r>
            <a:r>
              <a:rPr lang="en-US" altLang="zh-CN" dirty="0"/>
              <a:t>/variance/</a:t>
            </a:r>
            <a:r>
              <a:rPr lang="en-US" altLang="zh-CN" dirty="0" err="1"/>
              <a:t>metaweight</a:t>
            </a:r>
            <a:r>
              <a:rPr lang="en-US" altLang="zh-CN" dirty="0"/>
              <a:t>/</a:t>
            </a:r>
            <a:r>
              <a:rPr lang="en-US" altLang="zh-CN" dirty="0" err="1"/>
              <a:t>noisemodeling</a:t>
            </a:r>
            <a:r>
              <a:rPr lang="en-US" altLang="zh-CN" dirty="0"/>
              <a:t> </a:t>
            </a:r>
            <a:r>
              <a:rPr lang="zh-CN" altLang="en-US" dirty="0"/>
              <a:t>的噪声甄别率对比</a:t>
            </a:r>
            <a:endParaRPr lang="en-US" altLang="zh-CN" dirty="0"/>
          </a:p>
          <a:p>
            <a:pPr lvl="1"/>
            <a:r>
              <a:rPr lang="zh-CN" altLang="en-US" dirty="0"/>
              <a:t>噪声甄别率的计算都是用自己的方法来做</a:t>
            </a:r>
            <a:r>
              <a:rPr lang="en-US" altLang="zh-CN" dirty="0"/>
              <a:t>reweight</a:t>
            </a:r>
            <a:r>
              <a:rPr lang="zh-CN" altLang="en-US" dirty="0"/>
              <a:t>然后在</a:t>
            </a:r>
            <a:r>
              <a:rPr lang="en-US" altLang="zh-CN" dirty="0"/>
              <a:t>relabel</a:t>
            </a:r>
            <a:r>
              <a:rPr lang="zh-CN" altLang="en-US" dirty="0"/>
              <a:t>的时候用同一种方法算</a:t>
            </a:r>
            <a:r>
              <a:rPr lang="en-US" altLang="zh-CN" dirty="0"/>
              <a:t>weight</a:t>
            </a:r>
            <a:r>
              <a:rPr lang="zh-CN" altLang="en-US" dirty="0"/>
              <a:t>然后计算噪音甄别率。尝试过</a:t>
            </a:r>
            <a:r>
              <a:rPr lang="en-US" altLang="zh-CN" dirty="0"/>
              <a:t>none reweight</a:t>
            </a:r>
            <a:r>
              <a:rPr lang="zh-CN" altLang="en-US" dirty="0"/>
              <a:t>正常</a:t>
            </a:r>
            <a:r>
              <a:rPr lang="en-US" altLang="zh-CN" dirty="0" err="1"/>
              <a:t>crossentropyloss</a:t>
            </a:r>
            <a:r>
              <a:rPr lang="zh-CN" altLang="en-US" dirty="0"/>
              <a:t>来训练然后用</a:t>
            </a:r>
            <a:r>
              <a:rPr lang="en-US" altLang="zh-CN" dirty="0" err="1"/>
              <a:t>var_ratio</a:t>
            </a:r>
            <a:r>
              <a:rPr lang="zh-CN" altLang="en-US" dirty="0"/>
              <a:t>来计算甄别率，发现这样对其他方法可能不公平，因为像</a:t>
            </a:r>
            <a:r>
              <a:rPr lang="en-US" altLang="zh-CN" dirty="0" err="1"/>
              <a:t>a_pred</a:t>
            </a:r>
            <a:r>
              <a:rPr lang="zh-CN" altLang="en-US" dirty="0"/>
              <a:t>，</a:t>
            </a:r>
            <a:r>
              <a:rPr lang="en-US" altLang="zh-CN" dirty="0" err="1"/>
              <a:t>metaweight</a:t>
            </a:r>
            <a:r>
              <a:rPr lang="zh-CN" altLang="en-US" dirty="0"/>
              <a:t>，</a:t>
            </a:r>
            <a:r>
              <a:rPr lang="en-US" altLang="zh-CN" dirty="0" err="1"/>
              <a:t>noisemodeling</a:t>
            </a:r>
            <a:r>
              <a:rPr lang="zh-CN" altLang="en-US" dirty="0"/>
              <a:t>这种方法没办法用正常的</a:t>
            </a:r>
            <a:r>
              <a:rPr lang="en-US" altLang="zh-CN" dirty="0"/>
              <a:t>loss</a:t>
            </a:r>
            <a:r>
              <a:rPr lang="zh-CN" altLang="en-US" dirty="0"/>
              <a:t>训练，</a:t>
            </a:r>
            <a:r>
              <a:rPr lang="en-US" altLang="zh-CN" dirty="0" err="1"/>
              <a:t>a_pred</a:t>
            </a:r>
            <a:r>
              <a:rPr lang="zh-CN" altLang="en-US" dirty="0"/>
              <a:t>本身也是一种输出</a:t>
            </a:r>
            <a:endParaRPr lang="en-US" altLang="zh-CN" dirty="0"/>
          </a:p>
          <a:p>
            <a:r>
              <a:rPr lang="zh-CN" altLang="en-US" dirty="0"/>
              <a:t>耦合的问题，甄别率和</a:t>
            </a:r>
            <a:r>
              <a:rPr lang="en-US" altLang="zh-CN" dirty="0"/>
              <a:t>weight</a:t>
            </a:r>
            <a:r>
              <a:rPr lang="zh-CN" altLang="en-US" dirty="0"/>
              <a:t>函数的优劣这两个问题，也就是</a:t>
            </a:r>
            <a:r>
              <a:rPr lang="en-US" altLang="zh-CN" dirty="0"/>
              <a:t>reweight</a:t>
            </a:r>
            <a:r>
              <a:rPr lang="zh-CN" altLang="en-US" dirty="0"/>
              <a:t>方法（不确定性表征）与</a:t>
            </a:r>
            <a:r>
              <a:rPr lang="en-US" altLang="zh-CN" dirty="0"/>
              <a:t>weight</a:t>
            </a:r>
            <a:r>
              <a:rPr lang="zh-CN" altLang="en-US" dirty="0"/>
              <a:t>函数的二维表，去看每个格子的甄别率和正确率，目前来看是唯一的解耦方法</a:t>
            </a:r>
            <a:endParaRPr lang="en-US" altLang="zh-CN" dirty="0"/>
          </a:p>
          <a:p>
            <a:r>
              <a:rPr lang="zh-CN" altLang="en-US" dirty="0"/>
              <a:t>不同</a:t>
            </a:r>
            <a:r>
              <a:rPr lang="en-US" altLang="zh-CN" dirty="0"/>
              <a:t>weight function</a:t>
            </a:r>
            <a:r>
              <a:rPr lang="zh-CN" altLang="en-US" dirty="0"/>
              <a:t>的</a:t>
            </a:r>
            <a:r>
              <a:rPr lang="en-US" altLang="zh-CN" dirty="0"/>
              <a:t>weight</a:t>
            </a:r>
            <a:r>
              <a:rPr lang="zh-CN" altLang="en-US" dirty="0"/>
              <a:t>分布：一个</a:t>
            </a:r>
            <a:r>
              <a:rPr lang="en-US" altLang="zh-CN" dirty="0"/>
              <a:t>batch</a:t>
            </a:r>
            <a:r>
              <a:rPr lang="zh-CN" altLang="en-US" dirty="0"/>
              <a:t>共享一个</a:t>
            </a:r>
            <a:r>
              <a:rPr lang="en-US" altLang="zh-CN" dirty="0"/>
              <a:t>loss</a:t>
            </a:r>
            <a:r>
              <a:rPr lang="zh-CN" altLang="en-US" dirty="0"/>
              <a:t>，所以</a:t>
            </a:r>
            <a:r>
              <a:rPr lang="en-US" altLang="zh-CN" dirty="0"/>
              <a:t>default</a:t>
            </a:r>
            <a:r>
              <a:rPr lang="zh-CN" altLang="en-US" dirty="0"/>
              <a:t>的</a:t>
            </a:r>
            <a:r>
              <a:rPr lang="en-US" altLang="zh-CN" dirty="0"/>
              <a:t>weight</a:t>
            </a:r>
            <a:r>
              <a:rPr lang="zh-CN" altLang="en-US" dirty="0"/>
              <a:t>应该是</a:t>
            </a:r>
            <a:r>
              <a:rPr lang="en-US" altLang="zh-CN" dirty="0"/>
              <a:t>1/</a:t>
            </a:r>
            <a:r>
              <a:rPr lang="en-US" altLang="zh-CN" dirty="0" err="1"/>
              <a:t>batchsize</a:t>
            </a:r>
            <a:r>
              <a:rPr lang="zh-CN" altLang="en-US" dirty="0"/>
              <a:t>，即每个样本的</a:t>
            </a:r>
            <a:r>
              <a:rPr lang="en-US" altLang="zh-CN" dirty="0"/>
              <a:t>loss</a:t>
            </a:r>
            <a:r>
              <a:rPr lang="zh-CN" altLang="en-US" dirty="0"/>
              <a:t>乘以</a:t>
            </a:r>
            <a:r>
              <a:rPr lang="en-US" altLang="zh-CN" dirty="0"/>
              <a:t>weight</a:t>
            </a:r>
            <a:r>
              <a:rPr lang="zh-CN" altLang="en-US" dirty="0"/>
              <a:t>加起来就是</a:t>
            </a:r>
            <a:r>
              <a:rPr lang="en-US" altLang="zh-CN" dirty="0"/>
              <a:t>batch</a:t>
            </a:r>
            <a:r>
              <a:rPr lang="zh-CN" altLang="en-US" dirty="0"/>
              <a:t>的</a:t>
            </a:r>
            <a:r>
              <a:rPr lang="en-US" altLang="zh-CN" dirty="0"/>
              <a:t>weight</a:t>
            </a:r>
            <a:r>
              <a:rPr lang="zh-CN" altLang="en-US" dirty="0"/>
              <a:t>，</a:t>
            </a:r>
            <a:r>
              <a:rPr lang="en-US" altLang="zh-CN" dirty="0"/>
              <a:t>default</a:t>
            </a:r>
            <a:r>
              <a:rPr lang="zh-CN" altLang="en-US" dirty="0"/>
              <a:t>就是平均值。其他方法用同样方法计算</a:t>
            </a:r>
            <a:r>
              <a:rPr lang="en-US" altLang="zh-CN" dirty="0"/>
              <a:t>weight</a:t>
            </a:r>
            <a:r>
              <a:rPr lang="zh-CN" altLang="en-US" dirty="0"/>
              <a:t>，画出分布来对比。</a:t>
            </a:r>
            <a:endParaRPr lang="en-US" altLang="zh-CN" dirty="0"/>
          </a:p>
          <a:p>
            <a:r>
              <a:rPr lang="en-US" altLang="zh-CN" dirty="0"/>
              <a:t>Weight function</a:t>
            </a:r>
            <a:r>
              <a:rPr lang="zh-CN" altLang="en-US" dirty="0"/>
              <a:t>先映射再归一化，映射可以为</a:t>
            </a:r>
            <a:r>
              <a:rPr lang="en-US" altLang="zh-CN" dirty="0"/>
              <a:t>e^(\alpha *a)</a:t>
            </a:r>
            <a:r>
              <a:rPr lang="zh-CN" altLang="en-US" dirty="0"/>
              <a:t>，</a:t>
            </a:r>
            <a:r>
              <a:rPr lang="en-US" altLang="zh-CN" dirty="0"/>
              <a:t>\alpha</a:t>
            </a:r>
            <a:r>
              <a:rPr lang="zh-CN" altLang="en-US" dirty="0"/>
              <a:t>为超参数</a:t>
            </a:r>
            <a:endParaRPr lang="en-US" altLang="zh-CN" dirty="0"/>
          </a:p>
          <a:p>
            <a:r>
              <a:rPr lang="zh-CN" altLang="en-US" dirty="0"/>
              <a:t>一个实验一张卡</a:t>
            </a:r>
            <a:endParaRPr lang="en-US" altLang="zh-CN" dirty="0"/>
          </a:p>
          <a:p>
            <a:r>
              <a:rPr lang="zh-CN" altLang="en-US" dirty="0"/>
              <a:t>第一个：尽可能多甄别</a:t>
            </a:r>
            <a:r>
              <a:rPr lang="en-US" altLang="zh-CN" dirty="0"/>
              <a:t>noise</a:t>
            </a:r>
            <a:r>
              <a:rPr lang="zh-CN" altLang="en-US" dirty="0"/>
              <a:t>，第二步：怎么处理，各种</a:t>
            </a:r>
            <a:r>
              <a:rPr lang="en-US" altLang="zh-CN" dirty="0" err="1"/>
              <a:t>reweightfunction</a:t>
            </a:r>
            <a:r>
              <a:rPr lang="zh-CN" altLang="en-US" dirty="0"/>
              <a:t>或者</a:t>
            </a:r>
            <a:r>
              <a:rPr lang="en-US" altLang="zh-CN" dirty="0"/>
              <a:t>relabel</a:t>
            </a:r>
            <a:r>
              <a:rPr lang="zh-CN" altLang="en-US" dirty="0"/>
              <a:t>，第三步：甄别</a:t>
            </a:r>
            <a:r>
              <a:rPr lang="en-US" altLang="zh-CN" dirty="0"/>
              <a:t>noise</a:t>
            </a:r>
            <a:r>
              <a:rPr lang="zh-CN" altLang="en-US" dirty="0"/>
              <a:t>与</a:t>
            </a:r>
            <a:r>
              <a:rPr lang="en-US" altLang="zh-CN" dirty="0"/>
              <a:t>hardcase</a:t>
            </a:r>
            <a:r>
              <a:rPr lang="zh-CN" altLang="en-US" dirty="0"/>
              <a:t>，用</a:t>
            </a:r>
            <a:r>
              <a:rPr lang="en-US" altLang="zh-CN" dirty="0" err="1"/>
              <a:t>valset</a:t>
            </a:r>
            <a:endParaRPr lang="zh-CN" altLang="en-US" dirty="0"/>
          </a:p>
        </p:txBody>
      </p:sp>
    </p:spTree>
    <p:extLst>
      <p:ext uri="{BB962C8B-B14F-4D97-AF65-F5344CB8AC3E}">
        <p14:creationId xmlns:p14="http://schemas.microsoft.com/office/powerpoint/2010/main" val="35730751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9CBD1-4AA6-4CB6-9878-3D381EC6F54E}"/>
              </a:ext>
            </a:extLst>
          </p:cNvPr>
          <p:cNvSpPr>
            <a:spLocks noGrp="1"/>
          </p:cNvSpPr>
          <p:nvPr>
            <p:ph type="title"/>
          </p:nvPr>
        </p:nvSpPr>
        <p:spPr/>
        <p:txBody>
          <a:bodyPr/>
          <a:lstStyle/>
          <a:p>
            <a:r>
              <a:rPr lang="en-US" altLang="zh-CN" dirty="0"/>
              <a:t>7/10</a:t>
            </a:r>
            <a:endParaRPr lang="zh-CN" altLang="en-US" dirty="0"/>
          </a:p>
        </p:txBody>
      </p:sp>
      <p:sp>
        <p:nvSpPr>
          <p:cNvPr id="3" name="内容占位符 2">
            <a:extLst>
              <a:ext uri="{FF2B5EF4-FFF2-40B4-BE49-F238E27FC236}">
                <a16:creationId xmlns:a16="http://schemas.microsoft.com/office/drawing/2014/main" id="{EDE50652-742F-4394-913F-C18572F10EBF}"/>
              </a:ext>
            </a:extLst>
          </p:cNvPr>
          <p:cNvSpPr>
            <a:spLocks noGrp="1"/>
          </p:cNvSpPr>
          <p:nvPr>
            <p:ph idx="1"/>
          </p:nvPr>
        </p:nvSpPr>
        <p:spPr>
          <a:xfrm>
            <a:off x="838200" y="1552670"/>
            <a:ext cx="10515600" cy="4351338"/>
          </a:xfrm>
        </p:spPr>
        <p:txBody>
          <a:bodyPr>
            <a:normAutofit/>
          </a:bodyPr>
          <a:lstStyle/>
          <a:p>
            <a:r>
              <a:rPr lang="en-US" altLang="zh-CN" dirty="0" err="1"/>
              <a:t>Noreweight</a:t>
            </a:r>
            <a:r>
              <a:rPr lang="zh-CN" altLang="en-US" dirty="0"/>
              <a:t>一样的配置好像</a:t>
            </a:r>
            <a:r>
              <a:rPr lang="en-US" altLang="zh-CN" dirty="0"/>
              <a:t>75epoch</a:t>
            </a:r>
            <a:r>
              <a:rPr lang="zh-CN" altLang="en-US" dirty="0"/>
              <a:t>的</a:t>
            </a:r>
            <a:r>
              <a:rPr lang="en-US" altLang="zh-CN" dirty="0"/>
              <a:t>precision plot</a:t>
            </a:r>
            <a:r>
              <a:rPr lang="zh-CN" altLang="en-US" dirty="0"/>
              <a:t>和</a:t>
            </a:r>
            <a:r>
              <a:rPr lang="en-US" altLang="zh-CN" dirty="0"/>
              <a:t>60epoch</a:t>
            </a:r>
            <a:r>
              <a:rPr lang="zh-CN" altLang="en-US" dirty="0"/>
              <a:t>不是前</a:t>
            </a:r>
            <a:r>
              <a:rPr lang="en-US" altLang="zh-CN" dirty="0"/>
              <a:t>60epoch</a:t>
            </a:r>
            <a:r>
              <a:rPr lang="zh-CN" altLang="en-US" dirty="0"/>
              <a:t>重合的？！！因为</a:t>
            </a:r>
            <a:r>
              <a:rPr lang="en-US" altLang="zh-CN" dirty="0"/>
              <a:t>cosine monotone scheduler</a:t>
            </a:r>
            <a:r>
              <a:rPr lang="zh-CN" altLang="en-US" dirty="0"/>
              <a:t>的关系！学习率</a:t>
            </a:r>
            <a:r>
              <a:rPr lang="en-US" altLang="zh-CN" dirty="0"/>
              <a:t>scheduler</a:t>
            </a:r>
            <a:r>
              <a:rPr lang="zh-CN" altLang="en-US" dirty="0"/>
              <a:t>好像影响比较大，最开始确定下来这个效果最好就一直没管这里</a:t>
            </a:r>
            <a:endParaRPr lang="en-US" altLang="zh-CN" dirty="0"/>
          </a:p>
          <a:p>
            <a:endParaRPr lang="en-US" altLang="zh-CN" dirty="0"/>
          </a:p>
        </p:txBody>
      </p:sp>
      <p:pic>
        <p:nvPicPr>
          <p:cNvPr id="6" name="图片 5">
            <a:extLst>
              <a:ext uri="{FF2B5EF4-FFF2-40B4-BE49-F238E27FC236}">
                <a16:creationId xmlns:a16="http://schemas.microsoft.com/office/drawing/2014/main" id="{E4565DA6-A37F-43EE-B203-A44B292A4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5275" y="3081363"/>
            <a:ext cx="5035517" cy="3776638"/>
          </a:xfrm>
          <a:prstGeom prst="rect">
            <a:avLst/>
          </a:prstGeom>
        </p:spPr>
      </p:pic>
      <p:pic>
        <p:nvPicPr>
          <p:cNvPr id="8" name="图片 7">
            <a:extLst>
              <a:ext uri="{FF2B5EF4-FFF2-40B4-BE49-F238E27FC236}">
                <a16:creationId xmlns:a16="http://schemas.microsoft.com/office/drawing/2014/main" id="{86468174-461C-481E-A2BE-0CD4388F7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537" y="3081363"/>
            <a:ext cx="5035516" cy="3776637"/>
          </a:xfrm>
          <a:prstGeom prst="rect">
            <a:avLst/>
          </a:prstGeom>
        </p:spPr>
      </p:pic>
    </p:spTree>
    <p:extLst>
      <p:ext uri="{BB962C8B-B14F-4D97-AF65-F5344CB8AC3E}">
        <p14:creationId xmlns:p14="http://schemas.microsoft.com/office/powerpoint/2010/main" val="3759893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EDC230-0549-49A8-ABCB-87BD28B43B7A}"/>
              </a:ext>
            </a:extLst>
          </p:cNvPr>
          <p:cNvSpPr>
            <a:spLocks noGrp="1"/>
          </p:cNvSpPr>
          <p:nvPr>
            <p:ph type="title"/>
          </p:nvPr>
        </p:nvSpPr>
        <p:spPr/>
        <p:txBody>
          <a:bodyPr/>
          <a:lstStyle/>
          <a:p>
            <a:r>
              <a:rPr lang="en-US" altLang="zh-CN" dirty="0"/>
              <a:t>7/10</a:t>
            </a:r>
            <a:endParaRPr lang="zh-CN" altLang="en-US" dirty="0"/>
          </a:p>
        </p:txBody>
      </p:sp>
      <p:sp>
        <p:nvSpPr>
          <p:cNvPr id="3" name="内容占位符 2">
            <a:extLst>
              <a:ext uri="{FF2B5EF4-FFF2-40B4-BE49-F238E27FC236}">
                <a16:creationId xmlns:a16="http://schemas.microsoft.com/office/drawing/2014/main" id="{D597A4E6-7EA7-438C-98B6-411FADED584A}"/>
              </a:ext>
            </a:extLst>
          </p:cNvPr>
          <p:cNvSpPr>
            <a:spLocks noGrp="1"/>
          </p:cNvSpPr>
          <p:nvPr>
            <p:ph idx="1"/>
          </p:nvPr>
        </p:nvSpPr>
        <p:spPr>
          <a:xfrm>
            <a:off x="838200" y="1825625"/>
            <a:ext cx="5357884" cy="4351338"/>
          </a:xfrm>
        </p:spPr>
        <p:txBody>
          <a:bodyPr/>
          <a:lstStyle/>
          <a:p>
            <a:r>
              <a:rPr lang="en-US" altLang="zh-CN" dirty="0" err="1"/>
              <a:t>a_pred</a:t>
            </a:r>
            <a:r>
              <a:rPr lang="zh-CN" altLang="en-US" dirty="0"/>
              <a:t>做为不确定性表征，用</a:t>
            </a:r>
            <a:r>
              <a:rPr lang="en-US" altLang="zh-CN" dirty="0"/>
              <a:t>exp</a:t>
            </a:r>
            <a:r>
              <a:rPr lang="zh-CN" altLang="en-US" dirty="0"/>
              <a:t>倒数来作为</a:t>
            </a:r>
            <a:r>
              <a:rPr lang="en-US" altLang="zh-CN" dirty="0" err="1"/>
              <a:t>weightfunction</a:t>
            </a:r>
            <a:r>
              <a:rPr lang="zh-CN" altLang="en-US" dirty="0"/>
              <a:t>情况下，好像</a:t>
            </a:r>
            <a:r>
              <a:rPr lang="en-US" altLang="zh-CN" dirty="0"/>
              <a:t>precision</a:t>
            </a:r>
            <a:r>
              <a:rPr lang="zh-CN" altLang="en-US" dirty="0"/>
              <a:t>有问题，好像看起来像是因为学习率太高，有向上的趋势但是震荡很激烈，但是正确率又和之前实验结果相同而且</a:t>
            </a:r>
            <a:r>
              <a:rPr lang="en-US" altLang="zh-CN" dirty="0"/>
              <a:t>weight</a:t>
            </a:r>
            <a:r>
              <a:rPr lang="zh-CN" altLang="en-US" dirty="0"/>
              <a:t>分布大概也是</a:t>
            </a:r>
            <a:r>
              <a:rPr lang="en-US" altLang="zh-CN" dirty="0"/>
              <a:t>0.0025</a:t>
            </a:r>
            <a:r>
              <a:rPr lang="zh-CN" altLang="en-US" dirty="0"/>
              <a:t>左右，</a:t>
            </a:r>
            <a:r>
              <a:rPr lang="en-US" altLang="zh-CN" dirty="0"/>
              <a:t>weight</a:t>
            </a:r>
            <a:r>
              <a:rPr lang="zh-CN" altLang="en-US" dirty="0"/>
              <a:t>平均起来甚至还比较小</a:t>
            </a:r>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32B03874-926B-4A3E-BB2D-FF24054B2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8096" y="1552432"/>
            <a:ext cx="5363569" cy="4022677"/>
          </a:xfrm>
          <a:prstGeom prst="rect">
            <a:avLst/>
          </a:prstGeom>
        </p:spPr>
      </p:pic>
    </p:spTree>
    <p:extLst>
      <p:ext uri="{BB962C8B-B14F-4D97-AF65-F5344CB8AC3E}">
        <p14:creationId xmlns:p14="http://schemas.microsoft.com/office/powerpoint/2010/main" val="9352427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5C58C1-F132-4DBA-BA45-A11F4FC49394}"/>
              </a:ext>
            </a:extLst>
          </p:cNvPr>
          <p:cNvSpPr>
            <a:spLocks noGrp="1"/>
          </p:cNvSpPr>
          <p:nvPr>
            <p:ph type="title"/>
          </p:nvPr>
        </p:nvSpPr>
        <p:spPr/>
        <p:txBody>
          <a:bodyPr/>
          <a:lstStyle/>
          <a:p>
            <a:r>
              <a:rPr lang="en-US" altLang="zh-CN" dirty="0"/>
              <a:t>7/10</a:t>
            </a:r>
            <a:endParaRPr lang="zh-CN" altLang="en-US" dirty="0"/>
          </a:p>
        </p:txBody>
      </p:sp>
      <p:sp>
        <p:nvSpPr>
          <p:cNvPr id="3" name="内容占位符 2">
            <a:extLst>
              <a:ext uri="{FF2B5EF4-FFF2-40B4-BE49-F238E27FC236}">
                <a16:creationId xmlns:a16="http://schemas.microsoft.com/office/drawing/2014/main" id="{D9D175F4-58B1-45C9-94C6-9184349DF160}"/>
              </a:ext>
            </a:extLst>
          </p:cNvPr>
          <p:cNvSpPr>
            <a:spLocks noGrp="1"/>
          </p:cNvSpPr>
          <p:nvPr>
            <p:ph idx="1"/>
          </p:nvPr>
        </p:nvSpPr>
        <p:spPr/>
        <p:txBody>
          <a:bodyPr/>
          <a:lstStyle/>
          <a:p>
            <a:r>
              <a:rPr lang="zh-CN" altLang="en-US" dirty="0"/>
              <a:t>训练的时候只一张卡上训练的话，装了模型</a:t>
            </a:r>
            <a:r>
              <a:rPr lang="en-US" altLang="zh-CN" dirty="0"/>
              <a:t>bs=1</a:t>
            </a:r>
            <a:r>
              <a:rPr lang="zh-CN" altLang="en-US" dirty="0"/>
              <a:t>大概是</a:t>
            </a:r>
            <a:r>
              <a:rPr lang="en-US" altLang="zh-CN" dirty="0"/>
              <a:t>54%</a:t>
            </a:r>
            <a:r>
              <a:rPr lang="zh-CN" altLang="en-US" dirty="0"/>
              <a:t>显存，</a:t>
            </a:r>
            <a:r>
              <a:rPr lang="en-US" altLang="zh-CN" dirty="0"/>
              <a:t>bs=16</a:t>
            </a:r>
            <a:r>
              <a:rPr lang="zh-CN" altLang="en-US" dirty="0"/>
              <a:t>就变成</a:t>
            </a:r>
            <a:r>
              <a:rPr lang="en-US" altLang="zh-CN" dirty="0"/>
              <a:t>93%</a:t>
            </a:r>
            <a:r>
              <a:rPr lang="zh-CN" altLang="en-US" dirty="0"/>
              <a:t>了合理吗？连</a:t>
            </a:r>
            <a:r>
              <a:rPr lang="en-US" altLang="zh-CN" dirty="0"/>
              <a:t>bs=64</a:t>
            </a:r>
            <a:r>
              <a:rPr lang="zh-CN" altLang="en-US" dirty="0"/>
              <a:t>都装不下</a:t>
            </a:r>
            <a:r>
              <a:rPr lang="en-US" altLang="zh-CN" dirty="0"/>
              <a:t>?</a:t>
            </a:r>
            <a:r>
              <a:rPr lang="zh-CN" altLang="en-US" dirty="0"/>
              <a:t>所以做了上面两个之后</a:t>
            </a:r>
            <a:r>
              <a:rPr lang="en-US" altLang="zh-CN" dirty="0"/>
              <a:t>weight</a:t>
            </a:r>
            <a:r>
              <a:rPr lang="zh-CN" altLang="en-US" dirty="0"/>
              <a:t>概率分布的还在训就没来得及出</a:t>
            </a:r>
            <a:r>
              <a:rPr lang="en-US" altLang="zh-CN" dirty="0" err="1"/>
              <a:t>metaweightnet</a:t>
            </a:r>
            <a:r>
              <a:rPr lang="zh-CN" altLang="en-US" dirty="0"/>
              <a:t>与</a:t>
            </a:r>
            <a:r>
              <a:rPr lang="en-US" altLang="zh-CN" dirty="0"/>
              <a:t>noise modeling</a:t>
            </a:r>
            <a:r>
              <a:rPr lang="zh-CN" altLang="en-US" dirty="0"/>
              <a:t>的结果。。周末没问题</a:t>
            </a:r>
          </a:p>
        </p:txBody>
      </p:sp>
    </p:spTree>
    <p:extLst>
      <p:ext uri="{BB962C8B-B14F-4D97-AF65-F5344CB8AC3E}">
        <p14:creationId xmlns:p14="http://schemas.microsoft.com/office/powerpoint/2010/main" val="34722475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F14FD7-1268-4221-98C9-86F6F16896B4}"/>
              </a:ext>
            </a:extLst>
          </p:cNvPr>
          <p:cNvSpPr>
            <a:spLocks noGrp="1"/>
          </p:cNvSpPr>
          <p:nvPr>
            <p:ph type="title"/>
          </p:nvPr>
        </p:nvSpPr>
        <p:spPr/>
        <p:txBody>
          <a:bodyPr/>
          <a:lstStyle/>
          <a:p>
            <a:r>
              <a:rPr lang="en-US" altLang="zh-CN" dirty="0"/>
              <a:t>7/13~7/15</a:t>
            </a:r>
            <a:endParaRPr lang="zh-CN" altLang="en-US" dirty="0"/>
          </a:p>
        </p:txBody>
      </p:sp>
      <p:sp>
        <p:nvSpPr>
          <p:cNvPr id="3" name="内容占位符 2">
            <a:extLst>
              <a:ext uri="{FF2B5EF4-FFF2-40B4-BE49-F238E27FC236}">
                <a16:creationId xmlns:a16="http://schemas.microsoft.com/office/drawing/2014/main" id="{5C6FC269-59FF-432E-AE7F-C6D16827A9FE}"/>
              </a:ext>
            </a:extLst>
          </p:cNvPr>
          <p:cNvSpPr>
            <a:spLocks noGrp="1"/>
          </p:cNvSpPr>
          <p:nvPr>
            <p:ph idx="1"/>
          </p:nvPr>
        </p:nvSpPr>
        <p:spPr/>
        <p:txBody>
          <a:bodyPr>
            <a:normAutofit fontScale="92500" lnSpcReduction="10000"/>
          </a:bodyPr>
          <a:lstStyle/>
          <a:p>
            <a:r>
              <a:rPr lang="en-US" altLang="zh-CN" dirty="0" err="1"/>
              <a:t>Metaweightnet</a:t>
            </a:r>
            <a:r>
              <a:rPr lang="zh-CN" altLang="en-US" dirty="0"/>
              <a:t>与</a:t>
            </a:r>
            <a:r>
              <a:rPr lang="en-US" altLang="zh-CN" dirty="0"/>
              <a:t>noise modeling</a:t>
            </a:r>
            <a:r>
              <a:rPr lang="zh-CN" altLang="en-US" dirty="0"/>
              <a:t>的</a:t>
            </a:r>
            <a:r>
              <a:rPr lang="en-US" altLang="zh-CN" dirty="0"/>
              <a:t>precision</a:t>
            </a:r>
            <a:r>
              <a:rPr lang="zh-CN" altLang="en-US" dirty="0"/>
              <a:t>结果</a:t>
            </a:r>
            <a:endParaRPr lang="en-US" altLang="zh-CN" dirty="0"/>
          </a:p>
          <a:p>
            <a:pPr lvl="1"/>
            <a:r>
              <a:rPr lang="zh-CN" altLang="en-US" dirty="0"/>
              <a:t>不太对劲，在</a:t>
            </a:r>
            <a:r>
              <a:rPr lang="en-US" altLang="zh-CN" dirty="0"/>
              <a:t>82/120epoch</a:t>
            </a:r>
            <a:r>
              <a:rPr lang="zh-CN" altLang="en-US" dirty="0"/>
              <a:t>突然变的就</a:t>
            </a:r>
            <a:r>
              <a:rPr lang="en-US" altLang="zh-CN" dirty="0"/>
              <a:t>0.999</a:t>
            </a:r>
            <a:r>
              <a:rPr lang="zh-CN" altLang="en-US" dirty="0"/>
              <a:t>了，变之前都是</a:t>
            </a:r>
            <a:r>
              <a:rPr lang="en-US" altLang="zh-CN" dirty="0"/>
              <a:t>0.005</a:t>
            </a:r>
            <a:r>
              <a:rPr lang="zh-CN" altLang="en-US" dirty="0"/>
              <a:t>级别的，而且变之前也不对劲，如果随机应该是</a:t>
            </a:r>
            <a:r>
              <a:rPr lang="en-US" altLang="zh-CN" dirty="0"/>
              <a:t>0.54</a:t>
            </a:r>
            <a:r>
              <a:rPr lang="zh-CN" altLang="en-US" dirty="0"/>
              <a:t>，一开始也确实是</a:t>
            </a:r>
            <a:r>
              <a:rPr lang="en-US" altLang="zh-CN" dirty="0"/>
              <a:t>0.54</a:t>
            </a:r>
            <a:r>
              <a:rPr lang="zh-CN" altLang="en-US" dirty="0"/>
              <a:t>，它这个难道</a:t>
            </a:r>
            <a:r>
              <a:rPr lang="en-US" altLang="zh-CN" dirty="0" err="1"/>
              <a:t>metanet</a:t>
            </a:r>
            <a:r>
              <a:rPr lang="zh-CN" altLang="en-US" dirty="0"/>
              <a:t>部分组成的</a:t>
            </a:r>
            <a:r>
              <a:rPr lang="en-US" altLang="zh-CN" dirty="0"/>
              <a:t>weight</a:t>
            </a:r>
            <a:r>
              <a:rPr lang="zh-CN" altLang="en-US" dirty="0"/>
              <a:t>函数一开始是反方向甄别噪音然后在</a:t>
            </a:r>
            <a:r>
              <a:rPr lang="en-US" altLang="zh-CN" dirty="0"/>
              <a:t>82epoch</a:t>
            </a:r>
            <a:r>
              <a:rPr lang="zh-CN" altLang="en-US" dirty="0"/>
              <a:t>猛然变成正方向了吗</a:t>
            </a:r>
            <a:endParaRPr lang="en-US" altLang="zh-CN" dirty="0"/>
          </a:p>
          <a:p>
            <a:pPr lvl="1"/>
            <a:r>
              <a:rPr lang="zh-CN" altLang="en-US" dirty="0"/>
              <a:t>看数据集是不是</a:t>
            </a:r>
            <a:r>
              <a:rPr lang="en-US" altLang="zh-CN" dirty="0"/>
              <a:t>metadata</a:t>
            </a:r>
            <a:r>
              <a:rPr lang="zh-CN" altLang="en-US" dirty="0"/>
              <a:t>混合：输出了数据的序号：不是</a:t>
            </a:r>
            <a:endParaRPr lang="en-US" altLang="zh-CN" dirty="0"/>
          </a:p>
          <a:p>
            <a:r>
              <a:rPr lang="zh-CN" altLang="en-US" dirty="0"/>
              <a:t>就是和学习率相关，</a:t>
            </a:r>
            <a:r>
              <a:rPr lang="en-US" altLang="zh-CN" dirty="0"/>
              <a:t>0.01</a:t>
            </a:r>
            <a:r>
              <a:rPr lang="zh-CN" altLang="en-US" dirty="0"/>
              <a:t>立刻就能到</a:t>
            </a:r>
            <a:r>
              <a:rPr lang="en-US" altLang="zh-CN" dirty="0"/>
              <a:t>0.99</a:t>
            </a:r>
            <a:r>
              <a:rPr lang="zh-CN" altLang="en-US" dirty="0"/>
              <a:t>，</a:t>
            </a:r>
            <a:r>
              <a:rPr lang="en-US" altLang="zh-CN" dirty="0"/>
              <a:t>0.1</a:t>
            </a:r>
            <a:r>
              <a:rPr lang="zh-CN" altLang="en-US" dirty="0"/>
              <a:t>反而会到</a:t>
            </a:r>
            <a:r>
              <a:rPr lang="en-US" altLang="zh-CN" dirty="0"/>
              <a:t>0</a:t>
            </a:r>
          </a:p>
          <a:p>
            <a:r>
              <a:rPr lang="zh-CN" altLang="en-US" dirty="0"/>
              <a:t>认为是</a:t>
            </a:r>
            <a:r>
              <a:rPr lang="en-US" altLang="zh-CN" dirty="0"/>
              <a:t>metadata</a:t>
            </a:r>
            <a:r>
              <a:rPr lang="zh-CN" altLang="en-US" dirty="0"/>
              <a:t>导致的，尝试按</a:t>
            </a:r>
            <a:r>
              <a:rPr lang="en-US" altLang="zh-CN" dirty="0"/>
              <a:t>loss</a:t>
            </a:r>
            <a:r>
              <a:rPr lang="zh-CN" altLang="en-US" dirty="0"/>
              <a:t>不经过</a:t>
            </a:r>
            <a:r>
              <a:rPr lang="en-US" altLang="zh-CN" dirty="0"/>
              <a:t>meta</a:t>
            </a:r>
            <a:r>
              <a:rPr lang="zh-CN" altLang="en-US" dirty="0"/>
              <a:t>层（经过就是</a:t>
            </a:r>
            <a:r>
              <a:rPr lang="en-US" altLang="zh-CN" dirty="0"/>
              <a:t>weight</a:t>
            </a:r>
            <a:r>
              <a:rPr lang="zh-CN" altLang="en-US" dirty="0"/>
              <a:t>） ，</a:t>
            </a:r>
            <a:r>
              <a:rPr lang="en-US" altLang="zh-CN" dirty="0"/>
              <a:t>meta</a:t>
            </a:r>
            <a:r>
              <a:rPr lang="zh-CN" altLang="en-US" dirty="0"/>
              <a:t>也不更新，来排序算精度，也能到</a:t>
            </a:r>
            <a:r>
              <a:rPr lang="en-US" altLang="zh-CN" dirty="0"/>
              <a:t>0.99</a:t>
            </a:r>
            <a:r>
              <a:rPr lang="zh-CN" altLang="en-US" dirty="0"/>
              <a:t>！！！难道是</a:t>
            </a:r>
            <a:r>
              <a:rPr lang="en-US" altLang="zh-CN" dirty="0"/>
              <a:t>resnet32</a:t>
            </a:r>
            <a:r>
              <a:rPr lang="zh-CN" altLang="en-US" dirty="0"/>
              <a:t>的原因？或是学习率的原因？？</a:t>
            </a:r>
            <a:endParaRPr lang="en-US" altLang="zh-CN" dirty="0"/>
          </a:p>
          <a:p>
            <a:r>
              <a:rPr lang="zh-CN" altLang="en-US" dirty="0"/>
              <a:t>尝试在原来的里面学习率从</a:t>
            </a:r>
            <a:r>
              <a:rPr lang="en-US" altLang="zh-CN" dirty="0"/>
              <a:t>0.01</a:t>
            </a:r>
            <a:r>
              <a:rPr lang="zh-CN" altLang="en-US" dirty="0"/>
              <a:t>开始也不行</a:t>
            </a:r>
            <a:endParaRPr lang="en-US" altLang="zh-CN" dirty="0"/>
          </a:p>
          <a:p>
            <a:r>
              <a:rPr lang="zh-CN" altLang="en-US" dirty="0"/>
              <a:t>尝试</a:t>
            </a:r>
            <a:r>
              <a:rPr lang="en-US" altLang="zh-CN" dirty="0"/>
              <a:t>dropout</a:t>
            </a:r>
          </a:p>
          <a:p>
            <a:endParaRPr lang="zh-CN" altLang="en-US" dirty="0"/>
          </a:p>
        </p:txBody>
      </p:sp>
    </p:spTree>
    <p:extLst>
      <p:ext uri="{BB962C8B-B14F-4D97-AF65-F5344CB8AC3E}">
        <p14:creationId xmlns:p14="http://schemas.microsoft.com/office/powerpoint/2010/main" val="2377575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Motivation</a:t>
            </a:r>
            <a:r>
              <a:rPr lang="zh-CN" altLang="en-US" sz="4000" dirty="0"/>
              <a:t>：直接用</a:t>
            </a:r>
            <a:r>
              <a:rPr lang="en-US" altLang="zh-CN" sz="4000" dirty="0" err="1"/>
              <a:t>softmax</a:t>
            </a:r>
            <a:r>
              <a:rPr lang="zh-CN" altLang="en-US" sz="4000" dirty="0"/>
              <a:t>得到的分布不行吗</a:t>
            </a:r>
          </a:p>
        </p:txBody>
      </p:sp>
      <p:sp>
        <p:nvSpPr>
          <p:cNvPr id="3" name="内容占位符 2"/>
          <p:cNvSpPr>
            <a:spLocks noGrp="1"/>
          </p:cNvSpPr>
          <p:nvPr>
            <p:ph idx="1"/>
          </p:nvPr>
        </p:nvSpPr>
        <p:spPr/>
        <p:txBody>
          <a:bodyPr/>
          <a:lstStyle/>
          <a:p>
            <a:r>
              <a:rPr lang="zh-CN" altLang="en-US" dirty="0"/>
              <a:t>不行，因为</a:t>
            </a:r>
            <a:r>
              <a:rPr lang="en-US" altLang="zh-CN" dirty="0" err="1"/>
              <a:t>softmax</a:t>
            </a:r>
            <a:r>
              <a:rPr lang="zh-CN" altLang="en-US" dirty="0"/>
              <a:t>给出的概率与神经网络实际对数据的不确定性关系不能准确对应。</a:t>
            </a:r>
            <a:endParaRPr lang="en-US" altLang="zh-CN" dirty="0"/>
          </a:p>
          <a:p>
            <a:r>
              <a:rPr lang="zh-CN" altLang="en-US" dirty="0"/>
              <a:t>普通模型会把预测均值，而不是整个分布传入</a:t>
            </a:r>
            <a:r>
              <a:rPr lang="en-US" altLang="zh-CN" dirty="0" err="1"/>
              <a:t>softmax</a:t>
            </a:r>
            <a:r>
              <a:rPr lang="zh-CN" altLang="en-US" dirty="0"/>
              <a:t>层</a:t>
            </a:r>
            <a:endParaRPr lang="en-US" altLang="zh-CN" dirty="0"/>
          </a:p>
          <a:p>
            <a:r>
              <a:rPr lang="en-US" altLang="zh-CN" dirty="0"/>
              <a:t>MC dropout</a:t>
            </a:r>
            <a:r>
              <a:rPr lang="zh-CN" altLang="en-US" dirty="0"/>
              <a:t>作者</a:t>
            </a:r>
            <a:r>
              <a:rPr lang="en-US" altLang="zh-CN" dirty="0"/>
              <a:t>PhD thesis</a:t>
            </a:r>
            <a:r>
              <a:rPr lang="zh-CN" altLang="en-US" dirty="0"/>
              <a:t>中的例子</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314325" y="3884179"/>
            <a:ext cx="11563350" cy="2876550"/>
          </a:xfrm>
          <a:prstGeom prst="rect">
            <a:avLst/>
          </a:prstGeom>
        </p:spPr>
      </p:pic>
    </p:spTree>
    <p:extLst>
      <p:ext uri="{BB962C8B-B14F-4D97-AF65-F5344CB8AC3E}">
        <p14:creationId xmlns:p14="http://schemas.microsoft.com/office/powerpoint/2010/main" val="4067601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F14FD7-1268-4221-98C9-86F6F16896B4}"/>
              </a:ext>
            </a:extLst>
          </p:cNvPr>
          <p:cNvSpPr>
            <a:spLocks noGrp="1"/>
          </p:cNvSpPr>
          <p:nvPr>
            <p:ph type="title"/>
          </p:nvPr>
        </p:nvSpPr>
        <p:spPr/>
        <p:txBody>
          <a:bodyPr/>
          <a:lstStyle/>
          <a:p>
            <a:r>
              <a:rPr lang="en-US" altLang="zh-CN" dirty="0"/>
              <a:t>7/13~7/15</a:t>
            </a:r>
            <a:endParaRPr lang="zh-CN" altLang="en-US" dirty="0"/>
          </a:p>
        </p:txBody>
      </p:sp>
      <p:sp>
        <p:nvSpPr>
          <p:cNvPr id="3" name="内容占位符 2">
            <a:extLst>
              <a:ext uri="{FF2B5EF4-FFF2-40B4-BE49-F238E27FC236}">
                <a16:creationId xmlns:a16="http://schemas.microsoft.com/office/drawing/2014/main" id="{5C6FC269-59FF-432E-AE7F-C6D16827A9FE}"/>
              </a:ext>
            </a:extLst>
          </p:cNvPr>
          <p:cNvSpPr>
            <a:spLocks noGrp="1"/>
          </p:cNvSpPr>
          <p:nvPr>
            <p:ph idx="1"/>
          </p:nvPr>
        </p:nvSpPr>
        <p:spPr/>
        <p:txBody>
          <a:bodyPr>
            <a:normAutofit lnSpcReduction="10000"/>
          </a:bodyPr>
          <a:lstStyle/>
          <a:p>
            <a:r>
              <a:rPr lang="zh-CN" altLang="en-US" dirty="0"/>
              <a:t>模型占显存问题</a:t>
            </a:r>
            <a:endParaRPr lang="en-US" altLang="zh-CN" dirty="0"/>
          </a:p>
          <a:p>
            <a:pPr lvl="1"/>
            <a:r>
              <a:rPr lang="zh-CN" altLang="en-US" dirty="0"/>
              <a:t>以下均为</a:t>
            </a:r>
            <a:r>
              <a:rPr lang="en-US" altLang="zh-CN" dirty="0"/>
              <a:t>4</a:t>
            </a:r>
            <a:r>
              <a:rPr lang="zh-CN" altLang="en-US" dirty="0"/>
              <a:t>张卡可见</a:t>
            </a:r>
            <a:endParaRPr lang="en-US" altLang="zh-CN" dirty="0"/>
          </a:p>
          <a:p>
            <a:pPr lvl="2"/>
            <a:r>
              <a:rPr lang="en-US" altLang="zh-CN" dirty="0"/>
              <a:t>Wrn28-10, simple loss, </a:t>
            </a:r>
            <a:r>
              <a:rPr lang="en-US" altLang="zh-CN" dirty="0" err="1"/>
              <a:t>var_ratio</a:t>
            </a:r>
            <a:r>
              <a:rPr lang="en-US" altLang="zh-CN" dirty="0"/>
              <a:t> reweight, mc n sample=1, bs128: training60%~70%</a:t>
            </a:r>
            <a:r>
              <a:rPr lang="zh-CN" altLang="en-US" dirty="0"/>
              <a:t>每张</a:t>
            </a:r>
            <a:endParaRPr lang="en-US" altLang="zh-CN" dirty="0"/>
          </a:p>
          <a:p>
            <a:pPr lvl="2"/>
            <a:r>
              <a:rPr lang="en-US" altLang="zh-CN" dirty="0"/>
              <a:t>Wrn28-10, simple loss, </a:t>
            </a:r>
            <a:r>
              <a:rPr lang="en-US" altLang="zh-CN" dirty="0" err="1"/>
              <a:t>var_ratio</a:t>
            </a:r>
            <a:r>
              <a:rPr lang="en-US" altLang="zh-CN" dirty="0"/>
              <a:t> reweight, mc n sample=10, bs128: training99%</a:t>
            </a:r>
            <a:r>
              <a:rPr lang="zh-CN" altLang="en-US" dirty="0"/>
              <a:t>每张</a:t>
            </a:r>
            <a:endParaRPr lang="en-US" altLang="zh-CN" dirty="0"/>
          </a:p>
          <a:p>
            <a:pPr lvl="2"/>
            <a:r>
              <a:rPr lang="en-US" altLang="zh-CN" dirty="0"/>
              <a:t>Wrn28-10, simple loss, </a:t>
            </a:r>
            <a:r>
              <a:rPr lang="en-US" altLang="zh-CN" dirty="0" err="1"/>
              <a:t>var_ratio</a:t>
            </a:r>
            <a:r>
              <a:rPr lang="en-US" altLang="zh-CN" dirty="0"/>
              <a:t> reweight, mc n sample=10, bs1: training53%</a:t>
            </a:r>
            <a:r>
              <a:rPr lang="zh-CN" altLang="en-US" dirty="0"/>
              <a:t>一张，其他都是</a:t>
            </a:r>
            <a:r>
              <a:rPr lang="en-US" altLang="zh-CN" dirty="0"/>
              <a:t>0</a:t>
            </a:r>
          </a:p>
          <a:p>
            <a:pPr lvl="2"/>
            <a:r>
              <a:rPr lang="en-US" altLang="zh-CN" dirty="0"/>
              <a:t>Wrn28-10, simple loss, </a:t>
            </a:r>
            <a:r>
              <a:rPr lang="en-US" altLang="zh-CN" dirty="0" err="1"/>
              <a:t>var_ratio</a:t>
            </a:r>
            <a:r>
              <a:rPr lang="en-US" altLang="zh-CN" dirty="0"/>
              <a:t> reweight, mc n sample=1, bs1: training47%</a:t>
            </a:r>
            <a:r>
              <a:rPr lang="zh-CN" altLang="en-US" dirty="0"/>
              <a:t>一张，其他都是</a:t>
            </a:r>
            <a:r>
              <a:rPr lang="en-US" altLang="zh-CN" dirty="0"/>
              <a:t>0</a:t>
            </a:r>
          </a:p>
          <a:p>
            <a:pPr lvl="2"/>
            <a:r>
              <a:rPr lang="en-US" altLang="zh-CN" dirty="0"/>
              <a:t>rn32, simple loss, </a:t>
            </a:r>
            <a:r>
              <a:rPr lang="en-US" altLang="zh-CN" dirty="0" err="1"/>
              <a:t>var_ratio</a:t>
            </a:r>
            <a:r>
              <a:rPr lang="en-US" altLang="zh-CN" dirty="0"/>
              <a:t> reweight, mc n sample=10, bs128: training7%</a:t>
            </a:r>
            <a:r>
              <a:rPr lang="zh-CN" altLang="en-US" dirty="0"/>
              <a:t>每张</a:t>
            </a:r>
            <a:endParaRPr lang="en-US" altLang="zh-CN" dirty="0"/>
          </a:p>
          <a:p>
            <a:pPr lvl="2"/>
            <a:r>
              <a:rPr lang="en-US" altLang="zh-CN" dirty="0"/>
              <a:t>Wrn28-10</a:t>
            </a:r>
            <a:r>
              <a:rPr lang="zh-CN" altLang="en-US" dirty="0"/>
              <a:t>其他人的模型与训练函数</a:t>
            </a:r>
            <a:r>
              <a:rPr lang="en-US" altLang="zh-CN" dirty="0"/>
              <a:t>, none reweight, none mc n sample, bs128: training70%~80%</a:t>
            </a:r>
            <a:r>
              <a:rPr lang="zh-CN" altLang="en-US" dirty="0"/>
              <a:t>每张</a:t>
            </a:r>
            <a:endParaRPr lang="en-US" altLang="zh-CN" dirty="0"/>
          </a:p>
          <a:p>
            <a:pPr lvl="1"/>
            <a:r>
              <a:rPr lang="zh-CN" altLang="en-US" dirty="0"/>
              <a:t>结论：大概仅仅是因为</a:t>
            </a:r>
            <a:r>
              <a:rPr lang="en-US" altLang="zh-CN" dirty="0"/>
              <a:t>WRN28-10</a:t>
            </a:r>
            <a:r>
              <a:rPr lang="zh-CN" altLang="en-US" dirty="0"/>
              <a:t>参数太多</a:t>
            </a:r>
            <a:r>
              <a:rPr lang="en-US" altLang="zh-CN" dirty="0"/>
              <a:t>36485604</a:t>
            </a:r>
            <a:r>
              <a:rPr lang="zh-CN" altLang="en-US" dirty="0"/>
              <a:t>，而</a:t>
            </a:r>
            <a:r>
              <a:rPr lang="en-US" altLang="zh-CN" dirty="0"/>
              <a:t>resnet32</a:t>
            </a:r>
            <a:r>
              <a:rPr lang="zh-CN" altLang="en-US" dirty="0"/>
              <a:t>大约</a:t>
            </a:r>
            <a:r>
              <a:rPr lang="en-US" altLang="zh-CN" dirty="0"/>
              <a:t>460000</a:t>
            </a:r>
            <a:r>
              <a:rPr lang="zh-CN" altLang="en-US" dirty="0"/>
              <a:t>，如果换</a:t>
            </a:r>
            <a:r>
              <a:rPr lang="en-US" altLang="zh-CN" dirty="0"/>
              <a:t>40-2</a:t>
            </a:r>
            <a:r>
              <a:rPr lang="zh-CN" altLang="en-US" dirty="0"/>
              <a:t>可能会好一些</a:t>
            </a:r>
            <a:endParaRPr lang="en-US" altLang="zh-CN" dirty="0"/>
          </a:p>
        </p:txBody>
      </p:sp>
    </p:spTree>
    <p:extLst>
      <p:ext uri="{BB962C8B-B14F-4D97-AF65-F5344CB8AC3E}">
        <p14:creationId xmlns:p14="http://schemas.microsoft.com/office/powerpoint/2010/main" val="20824884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F14FD7-1268-4221-98C9-86F6F16896B4}"/>
              </a:ext>
            </a:extLst>
          </p:cNvPr>
          <p:cNvSpPr>
            <a:spLocks noGrp="1"/>
          </p:cNvSpPr>
          <p:nvPr>
            <p:ph type="title"/>
          </p:nvPr>
        </p:nvSpPr>
        <p:spPr/>
        <p:txBody>
          <a:bodyPr/>
          <a:lstStyle/>
          <a:p>
            <a:r>
              <a:rPr lang="en-US" altLang="zh-CN" dirty="0"/>
              <a:t>7/13~7/15</a:t>
            </a:r>
            <a:endParaRPr lang="zh-CN" altLang="en-US" dirty="0"/>
          </a:p>
        </p:txBody>
      </p:sp>
      <p:sp>
        <p:nvSpPr>
          <p:cNvPr id="3" name="内容占位符 2">
            <a:extLst>
              <a:ext uri="{FF2B5EF4-FFF2-40B4-BE49-F238E27FC236}">
                <a16:creationId xmlns:a16="http://schemas.microsoft.com/office/drawing/2014/main" id="{5C6FC269-59FF-432E-AE7F-C6D16827A9FE}"/>
              </a:ext>
            </a:extLst>
          </p:cNvPr>
          <p:cNvSpPr>
            <a:spLocks noGrp="1"/>
          </p:cNvSpPr>
          <p:nvPr>
            <p:ph idx="1"/>
          </p:nvPr>
        </p:nvSpPr>
        <p:spPr>
          <a:xfrm>
            <a:off x="838200" y="1825625"/>
            <a:ext cx="5896970" cy="4351338"/>
          </a:xfrm>
        </p:spPr>
        <p:txBody>
          <a:bodyPr>
            <a:normAutofit/>
          </a:bodyPr>
          <a:lstStyle/>
          <a:p>
            <a:r>
              <a:rPr lang="en-US" altLang="zh-CN" dirty="0"/>
              <a:t>Weight </a:t>
            </a:r>
            <a:r>
              <a:rPr lang="en-US" altLang="zh-CN" dirty="0" err="1"/>
              <a:t>dist</a:t>
            </a:r>
            <a:r>
              <a:rPr lang="en-US" altLang="zh-CN" dirty="0"/>
              <a:t> </a:t>
            </a:r>
            <a:r>
              <a:rPr lang="zh-CN" altLang="en-US" dirty="0"/>
              <a:t>结果</a:t>
            </a:r>
            <a:endParaRPr lang="en-US" altLang="zh-CN" dirty="0"/>
          </a:p>
          <a:p>
            <a:pPr lvl="1"/>
            <a:r>
              <a:rPr lang="en-US" altLang="zh-CN" dirty="0"/>
              <a:t>Wrn28-10, simple loss, </a:t>
            </a:r>
            <a:r>
              <a:rPr lang="en-US" altLang="zh-CN" dirty="0" err="1"/>
              <a:t>var_ratio</a:t>
            </a:r>
            <a:r>
              <a:rPr lang="en-US" altLang="zh-CN" dirty="0"/>
              <a:t> reweight, mc n sample=1, bs128: </a:t>
            </a:r>
            <a:r>
              <a:rPr lang="zh-CN" altLang="en-US" dirty="0"/>
              <a:t>上图</a:t>
            </a:r>
            <a:endParaRPr lang="en-US" altLang="zh-CN" dirty="0"/>
          </a:p>
          <a:p>
            <a:pPr lvl="1"/>
            <a:r>
              <a:rPr lang="en-US" altLang="zh-CN" dirty="0" err="1"/>
              <a:t>Nsample</a:t>
            </a:r>
            <a:r>
              <a:rPr lang="en-US" altLang="zh-CN" dirty="0"/>
              <a:t>=10:</a:t>
            </a:r>
            <a:r>
              <a:rPr lang="zh-CN" altLang="en-US" dirty="0"/>
              <a:t>下图 </a:t>
            </a:r>
            <a:endParaRPr lang="en-US" altLang="zh-CN" dirty="0"/>
          </a:p>
          <a:p>
            <a:pPr lvl="1"/>
            <a:r>
              <a:rPr lang="zh-CN" altLang="en-US" dirty="0"/>
              <a:t>明显在</a:t>
            </a:r>
            <a:r>
              <a:rPr lang="en-US" altLang="zh-CN" dirty="0" err="1"/>
              <a:t>nsample</a:t>
            </a:r>
            <a:r>
              <a:rPr lang="zh-CN" altLang="en-US" dirty="0"/>
              <a:t>大的时候效果更好，从</a:t>
            </a:r>
            <a:r>
              <a:rPr lang="en-US" altLang="zh-CN" dirty="0"/>
              <a:t>precision</a:t>
            </a:r>
            <a:r>
              <a:rPr lang="zh-CN" altLang="en-US" dirty="0"/>
              <a:t>上来说也确实如此，</a:t>
            </a:r>
            <a:r>
              <a:rPr lang="en-US" altLang="zh-CN" dirty="0"/>
              <a:t>nsample1</a:t>
            </a:r>
            <a:r>
              <a:rPr lang="zh-CN" altLang="en-US" dirty="0"/>
              <a:t>在</a:t>
            </a:r>
            <a:r>
              <a:rPr lang="en-US" altLang="zh-CN" dirty="0"/>
              <a:t>precision</a:t>
            </a:r>
            <a:r>
              <a:rPr lang="zh-CN" altLang="en-US" dirty="0"/>
              <a:t>比</a:t>
            </a:r>
            <a:r>
              <a:rPr lang="en-US" altLang="zh-CN" dirty="0"/>
              <a:t>nsample10</a:t>
            </a:r>
            <a:r>
              <a:rPr lang="zh-CN" altLang="en-US" dirty="0"/>
              <a:t>就差了大约</a:t>
            </a:r>
            <a:r>
              <a:rPr lang="en-US" altLang="zh-CN" dirty="0"/>
              <a:t>10%</a:t>
            </a:r>
          </a:p>
          <a:p>
            <a:pPr lvl="1"/>
            <a:r>
              <a:rPr lang="zh-CN" altLang="en-US" dirty="0"/>
              <a:t>结论：用</a:t>
            </a:r>
            <a:r>
              <a:rPr lang="en-US" altLang="zh-CN" dirty="0" err="1"/>
              <a:t>varratio</a:t>
            </a:r>
            <a:r>
              <a:rPr lang="zh-CN" altLang="en-US" dirty="0"/>
              <a:t>来计算不确定性和</a:t>
            </a:r>
            <a:r>
              <a:rPr lang="en-US" altLang="zh-CN" dirty="0"/>
              <a:t>yaringal2015</a:t>
            </a:r>
            <a:r>
              <a:rPr lang="zh-CN" altLang="en-US" dirty="0"/>
              <a:t>文章中举例的</a:t>
            </a:r>
            <a:r>
              <a:rPr lang="en-US" altLang="zh-CN" dirty="0"/>
              <a:t>entropy</a:t>
            </a:r>
            <a:r>
              <a:rPr lang="zh-CN" altLang="en-US" dirty="0"/>
              <a:t>一样，需要多次</a:t>
            </a:r>
            <a:r>
              <a:rPr lang="en-US" altLang="zh-CN" dirty="0"/>
              <a:t>MC</a:t>
            </a:r>
            <a:r>
              <a:rPr lang="zh-CN" altLang="en-US" dirty="0"/>
              <a:t>前传的平均来计算</a:t>
            </a:r>
            <a:endParaRPr lang="en-US" altLang="zh-CN" dirty="0"/>
          </a:p>
          <a:p>
            <a:endParaRPr lang="zh-CN" altLang="en-US" dirty="0"/>
          </a:p>
        </p:txBody>
      </p:sp>
      <p:pic>
        <p:nvPicPr>
          <p:cNvPr id="5" name="图片 4">
            <a:extLst>
              <a:ext uri="{FF2B5EF4-FFF2-40B4-BE49-F238E27FC236}">
                <a16:creationId xmlns:a16="http://schemas.microsoft.com/office/drawing/2014/main" id="{1230837E-7B55-48E2-96B1-88FD783BB8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5102" y="107476"/>
            <a:ext cx="4428698" cy="3321524"/>
          </a:xfrm>
          <a:prstGeom prst="rect">
            <a:avLst/>
          </a:prstGeom>
        </p:spPr>
      </p:pic>
      <p:pic>
        <p:nvPicPr>
          <p:cNvPr id="7" name="图片 6">
            <a:extLst>
              <a:ext uri="{FF2B5EF4-FFF2-40B4-BE49-F238E27FC236}">
                <a16:creationId xmlns:a16="http://schemas.microsoft.com/office/drawing/2014/main" id="{4CBC9A0E-4A4F-4FF6-986B-B1F1795495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5102" y="3429000"/>
            <a:ext cx="4428698" cy="3321524"/>
          </a:xfrm>
          <a:prstGeom prst="rect">
            <a:avLst/>
          </a:prstGeom>
        </p:spPr>
      </p:pic>
    </p:spTree>
    <p:extLst>
      <p:ext uri="{BB962C8B-B14F-4D97-AF65-F5344CB8AC3E}">
        <p14:creationId xmlns:p14="http://schemas.microsoft.com/office/powerpoint/2010/main" val="5665584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F14FD7-1268-4221-98C9-86F6F16896B4}"/>
              </a:ext>
            </a:extLst>
          </p:cNvPr>
          <p:cNvSpPr>
            <a:spLocks noGrp="1"/>
          </p:cNvSpPr>
          <p:nvPr>
            <p:ph type="title"/>
          </p:nvPr>
        </p:nvSpPr>
        <p:spPr/>
        <p:txBody>
          <a:bodyPr/>
          <a:lstStyle/>
          <a:p>
            <a:r>
              <a:rPr lang="en-US" altLang="zh-CN" dirty="0"/>
              <a:t>7/13~7/15</a:t>
            </a:r>
            <a:endParaRPr lang="zh-CN" altLang="en-US" dirty="0"/>
          </a:p>
        </p:txBody>
      </p:sp>
      <p:sp>
        <p:nvSpPr>
          <p:cNvPr id="3" name="内容占位符 2">
            <a:extLst>
              <a:ext uri="{FF2B5EF4-FFF2-40B4-BE49-F238E27FC236}">
                <a16:creationId xmlns:a16="http://schemas.microsoft.com/office/drawing/2014/main" id="{5C6FC269-59FF-432E-AE7F-C6D16827A9FE}"/>
              </a:ext>
            </a:extLst>
          </p:cNvPr>
          <p:cNvSpPr>
            <a:spLocks noGrp="1"/>
          </p:cNvSpPr>
          <p:nvPr>
            <p:ph idx="1"/>
          </p:nvPr>
        </p:nvSpPr>
        <p:spPr/>
        <p:txBody>
          <a:bodyPr>
            <a:normAutofit fontScale="62500" lnSpcReduction="20000"/>
          </a:bodyPr>
          <a:lstStyle/>
          <a:p>
            <a:r>
              <a:rPr lang="en-US" altLang="zh-CN" dirty="0" err="1"/>
              <a:t>Apred</a:t>
            </a:r>
            <a:r>
              <a:rPr lang="en-US" altLang="zh-CN" dirty="0"/>
              <a:t> precision </a:t>
            </a:r>
            <a:r>
              <a:rPr lang="zh-CN" altLang="en-US" dirty="0"/>
              <a:t>过低问题</a:t>
            </a:r>
            <a:endParaRPr lang="en-US" altLang="zh-CN" dirty="0"/>
          </a:p>
          <a:p>
            <a:pPr lvl="1"/>
            <a:r>
              <a:rPr lang="en-US" altLang="zh-CN" dirty="0"/>
              <a:t>Weight</a:t>
            </a:r>
            <a:r>
              <a:rPr lang="zh-CN" altLang="en-US" dirty="0"/>
              <a:t>基本都是</a:t>
            </a:r>
            <a:r>
              <a:rPr lang="en-US" altLang="zh-CN" dirty="0"/>
              <a:t>0.0023</a:t>
            </a:r>
            <a:r>
              <a:rPr lang="zh-CN" altLang="en-US" dirty="0"/>
              <a:t>上下浮动</a:t>
            </a:r>
            <a:r>
              <a:rPr lang="en-US" altLang="zh-CN" dirty="0"/>
              <a:t>0.0002</a:t>
            </a:r>
            <a:r>
              <a:rPr lang="zh-CN" altLang="en-US" dirty="0"/>
              <a:t>左右</a:t>
            </a:r>
            <a:endParaRPr lang="en-US" altLang="zh-CN" dirty="0"/>
          </a:p>
          <a:p>
            <a:pPr lvl="1"/>
            <a:r>
              <a:rPr lang="zh-CN" altLang="en-US" dirty="0"/>
              <a:t>猜测是因为本身得到</a:t>
            </a:r>
            <a:r>
              <a:rPr lang="en-US" altLang="zh-CN" dirty="0" err="1"/>
              <a:t>apred</a:t>
            </a:r>
            <a:r>
              <a:rPr lang="zh-CN" altLang="en-US" dirty="0"/>
              <a:t>这个不确定性的表征的方法就代表，这更适合本身除去标签之外的数据本身的质量或者不确定性，比如图片噪音（用</a:t>
            </a:r>
            <a:r>
              <a:rPr lang="en-US" altLang="zh-CN" dirty="0"/>
              <a:t>PFE</a:t>
            </a:r>
            <a:r>
              <a:rPr lang="zh-CN" altLang="en-US" dirty="0"/>
              <a:t>）和语义分割中的边缘像素（</a:t>
            </a:r>
            <a:r>
              <a:rPr lang="en-US" altLang="zh-CN" dirty="0"/>
              <a:t>2017yarin</a:t>
            </a:r>
            <a:r>
              <a:rPr lang="zh-CN" altLang="en-US" dirty="0"/>
              <a:t>），标签不确定性不是图片本身的性质，于是输入图片然后期望输出标签的不确定性是不合适的。然而为什么确实前</a:t>
            </a:r>
            <a:r>
              <a:rPr lang="en-US" altLang="zh-CN" dirty="0"/>
              <a:t>10%</a:t>
            </a:r>
            <a:r>
              <a:rPr lang="zh-CN" altLang="en-US" dirty="0"/>
              <a:t>到后来</a:t>
            </a:r>
            <a:r>
              <a:rPr lang="en-US" altLang="zh-CN" dirty="0"/>
              <a:t>precision</a:t>
            </a:r>
            <a:r>
              <a:rPr lang="zh-CN" altLang="en-US" dirty="0"/>
              <a:t>有上升，推测是因为硬把数据集记下来了，每次到有标签错误的样本模型出错可能性更大，训练过程中每到这些样本</a:t>
            </a:r>
            <a:r>
              <a:rPr lang="en-US" altLang="zh-CN" dirty="0" err="1"/>
              <a:t>apred</a:t>
            </a:r>
            <a:r>
              <a:rPr lang="zh-CN" altLang="en-US" dirty="0"/>
              <a:t>预测值更大的话总体</a:t>
            </a:r>
            <a:r>
              <a:rPr lang="en-US" altLang="zh-CN" dirty="0"/>
              <a:t>loss</a:t>
            </a:r>
            <a:r>
              <a:rPr lang="zh-CN" altLang="en-US" dirty="0"/>
              <a:t>会小。</a:t>
            </a:r>
            <a:r>
              <a:rPr lang="en-US" altLang="zh-CN" dirty="0" err="1"/>
              <a:t>apred</a:t>
            </a:r>
            <a:r>
              <a:rPr lang="zh-CN" altLang="en-US" dirty="0"/>
              <a:t>这样实际上是想把标签错误样本与没错样本的图片本身分开，这肯定是不可分的，因为本来语义上他们都是同一个数据集中随机选出的，而且也是不连续的，一个标签出错的图片附近可能都是未出错图片。所以我原来的问题在于高估了神经网络这种强行记忆的能力，认为在训练过程中神经网络能够先强行记下来每一个样本（也就是学会给每一个样本一个正确的</a:t>
            </a:r>
            <a:r>
              <a:rPr lang="en-US" altLang="zh-CN" dirty="0" err="1"/>
              <a:t>apred</a:t>
            </a:r>
            <a:r>
              <a:rPr lang="zh-CN" altLang="en-US" dirty="0"/>
              <a:t>值），再根据这个来进行分类，但是显然它能记下来一些，但是远远不够说还要把这些用来</a:t>
            </a:r>
            <a:r>
              <a:rPr lang="en-US" altLang="zh-CN" dirty="0"/>
              <a:t>reweight</a:t>
            </a:r>
            <a:r>
              <a:rPr lang="zh-CN" altLang="en-US" dirty="0"/>
              <a:t>的程度。于是在这个任务中</a:t>
            </a:r>
            <a:r>
              <a:rPr lang="en-US" altLang="zh-CN" dirty="0" err="1"/>
              <a:t>apred</a:t>
            </a:r>
            <a:r>
              <a:rPr lang="zh-CN" altLang="en-US" dirty="0"/>
              <a:t>的</a:t>
            </a:r>
            <a:r>
              <a:rPr lang="en-US" altLang="zh-CN" dirty="0"/>
              <a:t>precision</a:t>
            </a:r>
            <a:r>
              <a:rPr lang="zh-CN" altLang="en-US" dirty="0"/>
              <a:t>不高，正确率也不会比</a:t>
            </a:r>
            <a:r>
              <a:rPr lang="en-US" altLang="zh-CN" dirty="0"/>
              <a:t>none reweight</a:t>
            </a:r>
            <a:r>
              <a:rPr lang="zh-CN" altLang="en-US" dirty="0"/>
              <a:t>高很多，甚至因为改变了平均的</a:t>
            </a:r>
            <a:r>
              <a:rPr lang="en-US" altLang="zh-CN" dirty="0"/>
              <a:t>weight</a:t>
            </a:r>
            <a:r>
              <a:rPr lang="zh-CN" altLang="en-US" dirty="0"/>
              <a:t>导致正确率下降。</a:t>
            </a:r>
            <a:endParaRPr lang="en-US" altLang="zh-CN" dirty="0"/>
          </a:p>
          <a:p>
            <a:pPr lvl="1"/>
            <a:r>
              <a:rPr lang="zh-CN" altLang="en-US" dirty="0"/>
              <a:t>然而用</a:t>
            </a:r>
            <a:r>
              <a:rPr lang="en-US" altLang="zh-CN" dirty="0" err="1"/>
              <a:t>varratio</a:t>
            </a:r>
            <a:r>
              <a:rPr lang="zh-CN" altLang="en-US" dirty="0"/>
              <a:t>这类表征又很难区分噪音和</a:t>
            </a:r>
            <a:r>
              <a:rPr lang="en-US" altLang="zh-CN" dirty="0"/>
              <a:t>hard sample</a:t>
            </a:r>
          </a:p>
          <a:p>
            <a:r>
              <a:rPr lang="en-US" altLang="zh-CN" dirty="0"/>
              <a:t>Learning scheduler</a:t>
            </a:r>
            <a:r>
              <a:rPr lang="zh-CN" altLang="en-US" dirty="0"/>
              <a:t>问题</a:t>
            </a:r>
            <a:endParaRPr lang="en-US" altLang="zh-CN" dirty="0"/>
          </a:p>
          <a:p>
            <a:pPr lvl="1"/>
            <a:r>
              <a:rPr lang="en-US" altLang="zh-CN" dirty="0"/>
              <a:t>Learning scheduler</a:t>
            </a:r>
            <a:r>
              <a:rPr lang="zh-CN" altLang="en-US" dirty="0"/>
              <a:t>需要满足在网络学会给样本正确的</a:t>
            </a:r>
            <a:r>
              <a:rPr lang="en-US" altLang="zh-CN" dirty="0"/>
              <a:t>weight</a:t>
            </a:r>
            <a:r>
              <a:rPr lang="zh-CN" altLang="en-US" dirty="0"/>
              <a:t>之后先陡再缓，也要考虑</a:t>
            </a:r>
            <a:r>
              <a:rPr lang="en-US" altLang="zh-CN" dirty="0"/>
              <a:t>two stage training</a:t>
            </a:r>
            <a:r>
              <a:rPr lang="zh-CN" altLang="en-US" dirty="0"/>
              <a:t>的情况，如果是</a:t>
            </a:r>
            <a:r>
              <a:rPr lang="en-US" altLang="zh-CN" dirty="0" err="1"/>
              <a:t>varratio</a:t>
            </a:r>
            <a:r>
              <a:rPr lang="zh-CN" altLang="en-US" dirty="0"/>
              <a:t>的话可能在</a:t>
            </a:r>
            <a:r>
              <a:rPr lang="en-US" altLang="zh-CN" dirty="0"/>
              <a:t>two stage training</a:t>
            </a:r>
            <a:r>
              <a:rPr lang="zh-CN" altLang="en-US" dirty="0"/>
              <a:t>的第一个</a:t>
            </a:r>
            <a:r>
              <a:rPr lang="en-US" altLang="zh-CN" dirty="0"/>
              <a:t>stage</a:t>
            </a:r>
            <a:r>
              <a:rPr lang="zh-CN" altLang="en-US" dirty="0"/>
              <a:t>已经学会给</a:t>
            </a:r>
            <a:r>
              <a:rPr lang="en-US" altLang="zh-CN" dirty="0"/>
              <a:t>weight</a:t>
            </a:r>
            <a:r>
              <a:rPr lang="zh-CN" altLang="en-US" dirty="0"/>
              <a:t>了。</a:t>
            </a:r>
            <a:endParaRPr lang="en-US" altLang="zh-CN" dirty="0"/>
          </a:p>
          <a:p>
            <a:pPr lvl="1"/>
            <a:r>
              <a:rPr lang="zh-CN" altLang="en-US" dirty="0"/>
              <a:t>不同</a:t>
            </a:r>
            <a:r>
              <a:rPr lang="en-US" altLang="zh-CN" dirty="0"/>
              <a:t>learning scheduler</a:t>
            </a:r>
            <a:r>
              <a:rPr lang="zh-CN" altLang="en-US" dirty="0"/>
              <a:t>之间的不同：</a:t>
            </a:r>
            <a:r>
              <a:rPr lang="en-US" altLang="zh-CN" dirty="0"/>
              <a:t>none scheduler, multi step, cosine monotone, cosine with warm restart</a:t>
            </a:r>
          </a:p>
          <a:p>
            <a:pPr lvl="1"/>
            <a:r>
              <a:rPr lang="zh-CN" altLang="en-US" dirty="0"/>
              <a:t>现在先可以先对比一下</a:t>
            </a:r>
            <a:r>
              <a:rPr lang="en-US" altLang="zh-CN" dirty="0" err="1"/>
              <a:t>cosine_m</a:t>
            </a:r>
            <a:r>
              <a:rPr lang="zh-CN" altLang="en-US" dirty="0"/>
              <a:t>和</a:t>
            </a:r>
            <a:r>
              <a:rPr lang="en-US" altLang="zh-CN" dirty="0"/>
              <a:t>multi step</a:t>
            </a:r>
            <a:r>
              <a:rPr lang="zh-CN" altLang="en-US" dirty="0"/>
              <a:t>，</a:t>
            </a:r>
            <a:r>
              <a:rPr lang="en-US" altLang="zh-CN" dirty="0"/>
              <a:t>two stage training</a:t>
            </a:r>
            <a:r>
              <a:rPr lang="zh-CN" altLang="en-US" dirty="0"/>
              <a:t>与否需要分开对比</a:t>
            </a:r>
            <a:endParaRPr lang="en-US" altLang="zh-CN" dirty="0"/>
          </a:p>
          <a:p>
            <a:r>
              <a:rPr lang="zh-CN" altLang="en-US" dirty="0"/>
              <a:t>旷视的工作？</a:t>
            </a:r>
            <a:endParaRPr lang="en-US" altLang="zh-CN" dirty="0"/>
          </a:p>
          <a:p>
            <a:pPr lvl="1"/>
            <a:r>
              <a:rPr lang="en-US" altLang="zh-CN" dirty="0"/>
              <a:t>PFE</a:t>
            </a:r>
            <a:r>
              <a:rPr lang="zh-CN" altLang="en-US" dirty="0"/>
              <a:t>是</a:t>
            </a:r>
            <a:r>
              <a:rPr lang="en-US" altLang="zh-CN" dirty="0" err="1"/>
              <a:t>apred</a:t>
            </a:r>
            <a:r>
              <a:rPr lang="zh-CN" altLang="en-US" dirty="0"/>
              <a:t>的不确定性表征，用在数据本身（不是标签）的特征就存在高低不确定性区分的任务上是合适的，但详情见</a:t>
            </a:r>
            <a:r>
              <a:rPr lang="en-US" altLang="zh-CN" dirty="0" err="1"/>
              <a:t>apred</a:t>
            </a:r>
            <a:r>
              <a:rPr lang="en-US" altLang="zh-CN" dirty="0"/>
              <a:t> precision</a:t>
            </a:r>
            <a:r>
              <a:rPr lang="zh-CN" altLang="en-US" dirty="0"/>
              <a:t>过低问题中的分析。</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5688056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41D680-CA98-4748-BD5E-5F555E355A8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4FA42F2-E974-4432-9539-7BE02FEAE0BB}"/>
              </a:ext>
            </a:extLst>
          </p:cNvPr>
          <p:cNvSpPr>
            <a:spLocks noGrp="1"/>
          </p:cNvSpPr>
          <p:nvPr>
            <p:ph idx="1"/>
          </p:nvPr>
        </p:nvSpPr>
        <p:spPr/>
        <p:txBody>
          <a:bodyPr/>
          <a:lstStyle/>
          <a:p>
            <a:r>
              <a:rPr lang="en-US" altLang="zh-CN" dirty="0" err="1"/>
              <a:t>Apred</a:t>
            </a:r>
            <a:r>
              <a:rPr lang="zh-CN" altLang="en-US" dirty="0"/>
              <a:t>的目标：图像本身映射到不确定性预测值</a:t>
            </a:r>
            <a:endParaRPr lang="en-US" altLang="zh-CN" dirty="0"/>
          </a:p>
          <a:p>
            <a:r>
              <a:rPr lang="zh-CN" altLang="en-US" dirty="0"/>
              <a:t>一个好的任务：图像本身蕴含了不确定性的信息</a:t>
            </a:r>
            <a:endParaRPr lang="en-US" altLang="zh-CN" dirty="0"/>
          </a:p>
          <a:p>
            <a:r>
              <a:rPr lang="zh-CN" altLang="en-US" dirty="0"/>
              <a:t>现在的任务：图像本身确实蕴含了，但是是因为数据集里面这个图像和他是不是噪音这个布尔值是绑定的，跟图像本身的内容没关系</a:t>
            </a:r>
            <a:endParaRPr lang="en-US" altLang="zh-CN" dirty="0"/>
          </a:p>
          <a:p>
            <a:r>
              <a:rPr lang="zh-CN" altLang="en-US" dirty="0"/>
              <a:t>模长特征值越小越不确定？像</a:t>
            </a:r>
            <a:r>
              <a:rPr lang="en-US" altLang="zh-CN" dirty="0"/>
              <a:t>loss</a:t>
            </a:r>
            <a:r>
              <a:rPr lang="zh-CN" altLang="en-US"/>
              <a:t>一样统计噪声和非噪声的模长试试看</a:t>
            </a:r>
            <a:endParaRPr lang="zh-CN" altLang="en-US" dirty="0"/>
          </a:p>
        </p:txBody>
      </p:sp>
    </p:spTree>
    <p:extLst>
      <p:ext uri="{BB962C8B-B14F-4D97-AF65-F5344CB8AC3E}">
        <p14:creationId xmlns:p14="http://schemas.microsoft.com/office/powerpoint/2010/main" val="4207430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41D8B-27C0-4C3D-89E5-25BB2A5F1108}"/>
              </a:ext>
            </a:extLst>
          </p:cNvPr>
          <p:cNvSpPr>
            <a:spLocks noGrp="1"/>
          </p:cNvSpPr>
          <p:nvPr>
            <p:ph type="title"/>
          </p:nvPr>
        </p:nvSpPr>
        <p:spPr/>
        <p:txBody>
          <a:bodyPr/>
          <a:lstStyle/>
          <a:p>
            <a:r>
              <a:rPr lang="en-US" altLang="zh-CN" dirty="0"/>
              <a:t>7/17</a:t>
            </a:r>
            <a:endParaRPr lang="zh-CN" altLang="en-US" dirty="0"/>
          </a:p>
        </p:txBody>
      </p:sp>
      <p:sp>
        <p:nvSpPr>
          <p:cNvPr id="3" name="内容占位符 2">
            <a:extLst>
              <a:ext uri="{FF2B5EF4-FFF2-40B4-BE49-F238E27FC236}">
                <a16:creationId xmlns:a16="http://schemas.microsoft.com/office/drawing/2014/main" id="{DF55643F-DB11-41B6-A967-F3C2021C1AC5}"/>
              </a:ext>
            </a:extLst>
          </p:cNvPr>
          <p:cNvSpPr>
            <a:spLocks noGrp="1"/>
          </p:cNvSpPr>
          <p:nvPr>
            <p:ph idx="1"/>
          </p:nvPr>
        </p:nvSpPr>
        <p:spPr/>
        <p:txBody>
          <a:bodyPr/>
          <a:lstStyle/>
          <a:p>
            <a:r>
              <a:rPr lang="en-US" altLang="zh-CN" dirty="0"/>
              <a:t>Noise modeling precision </a:t>
            </a:r>
            <a:r>
              <a:rPr lang="zh-CN" altLang="en-US" dirty="0"/>
              <a:t>结果晚上训的有个失误，因为用了</a:t>
            </a:r>
            <a:r>
              <a:rPr lang="en-US" altLang="zh-CN" dirty="0"/>
              <a:t>shuffle</a:t>
            </a:r>
            <a:r>
              <a:rPr lang="zh-CN" altLang="en-US" dirty="0"/>
              <a:t>的</a:t>
            </a:r>
            <a:r>
              <a:rPr lang="en-US" altLang="zh-CN" dirty="0"/>
              <a:t>loader</a:t>
            </a:r>
            <a:r>
              <a:rPr lang="zh-CN" altLang="en-US" dirty="0"/>
              <a:t>所以一直是随机</a:t>
            </a:r>
            <a:r>
              <a:rPr lang="en-US" altLang="zh-CN" dirty="0"/>
              <a:t>0.54</a:t>
            </a:r>
            <a:r>
              <a:rPr lang="zh-CN" altLang="en-US" dirty="0"/>
              <a:t>，但正确率还原了，</a:t>
            </a:r>
            <a:r>
              <a:rPr lang="en-US" altLang="zh-CN" dirty="0"/>
              <a:t>precision</a:t>
            </a:r>
            <a:r>
              <a:rPr lang="zh-CN" altLang="en-US" dirty="0"/>
              <a:t>今天下午自己电脑换了</a:t>
            </a:r>
            <a:r>
              <a:rPr lang="en-US" altLang="zh-CN" dirty="0"/>
              <a:t>loader</a:t>
            </a:r>
            <a:r>
              <a:rPr lang="zh-CN" altLang="en-US" dirty="0"/>
              <a:t>试了，在</a:t>
            </a:r>
            <a:r>
              <a:rPr lang="en-US" altLang="zh-CN" dirty="0"/>
              <a:t>M-DYR-H</a:t>
            </a:r>
            <a:r>
              <a:rPr lang="zh-CN" altLang="en-US" dirty="0"/>
              <a:t>的时候最高</a:t>
            </a:r>
            <a:r>
              <a:rPr lang="en-US" altLang="zh-CN" dirty="0"/>
              <a:t>precision</a:t>
            </a:r>
            <a:r>
              <a:rPr lang="zh-CN" altLang="en-US" dirty="0"/>
              <a:t>倒数第二</a:t>
            </a:r>
            <a:r>
              <a:rPr lang="en-US" altLang="zh-CN" dirty="0"/>
              <a:t>epoch</a:t>
            </a:r>
            <a:r>
              <a:rPr lang="zh-CN" altLang="en-US" dirty="0"/>
              <a:t>，前</a:t>
            </a:r>
            <a:r>
              <a:rPr lang="en-US" altLang="zh-CN" dirty="0"/>
              <a:t>10%</a:t>
            </a:r>
            <a:r>
              <a:rPr lang="zh-CN" altLang="en-US" dirty="0"/>
              <a:t>的</a:t>
            </a:r>
            <a:r>
              <a:rPr lang="en-US" altLang="zh-CN" dirty="0"/>
              <a:t>0.985</a:t>
            </a:r>
          </a:p>
          <a:p>
            <a:r>
              <a:rPr lang="zh-CN" altLang="en-US" dirty="0"/>
              <a:t>现在在看我的代码中学习率和</a:t>
            </a:r>
            <a:r>
              <a:rPr lang="en-US" altLang="zh-CN" dirty="0"/>
              <a:t>loss</a:t>
            </a:r>
            <a:r>
              <a:rPr lang="zh-CN" altLang="en-US" dirty="0"/>
              <a:t>和</a:t>
            </a:r>
            <a:r>
              <a:rPr lang="en-US" altLang="zh-CN" dirty="0"/>
              <a:t>weight</a:t>
            </a:r>
            <a:r>
              <a:rPr lang="zh-CN" altLang="en-US" dirty="0"/>
              <a:t>方面的问题：也没有问题，</a:t>
            </a:r>
            <a:r>
              <a:rPr lang="en-US" altLang="zh-CN" dirty="0"/>
              <a:t>loss</a:t>
            </a:r>
            <a:r>
              <a:rPr lang="zh-CN" altLang="en-US" dirty="0"/>
              <a:t>都是</a:t>
            </a:r>
            <a:r>
              <a:rPr lang="en-US" altLang="zh-CN" dirty="0"/>
              <a:t>2.1</a:t>
            </a:r>
            <a:r>
              <a:rPr lang="zh-CN" altLang="en-US" dirty="0"/>
              <a:t>到</a:t>
            </a:r>
            <a:r>
              <a:rPr lang="en-US" altLang="zh-CN" dirty="0"/>
              <a:t>2.3</a:t>
            </a:r>
            <a:r>
              <a:rPr lang="zh-CN" altLang="en-US" dirty="0"/>
              <a:t>左右</a:t>
            </a:r>
            <a:endParaRPr lang="en-US" altLang="zh-CN" dirty="0"/>
          </a:p>
          <a:p>
            <a:endParaRPr lang="zh-CN" altLang="en-US" dirty="0"/>
          </a:p>
        </p:txBody>
      </p:sp>
    </p:spTree>
    <p:extLst>
      <p:ext uri="{BB962C8B-B14F-4D97-AF65-F5344CB8AC3E}">
        <p14:creationId xmlns:p14="http://schemas.microsoft.com/office/powerpoint/2010/main" val="31575647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8FE93-05CF-41B3-A4B0-1BDA7278C987}"/>
              </a:ext>
            </a:extLst>
          </p:cNvPr>
          <p:cNvSpPr>
            <a:spLocks noGrp="1"/>
          </p:cNvSpPr>
          <p:nvPr>
            <p:ph type="title"/>
          </p:nvPr>
        </p:nvSpPr>
        <p:spPr/>
        <p:txBody>
          <a:bodyPr/>
          <a:lstStyle/>
          <a:p>
            <a:r>
              <a:rPr lang="en-US" altLang="zh-CN" dirty="0"/>
              <a:t>7/20</a:t>
            </a:r>
            <a:endParaRPr lang="zh-CN" altLang="en-US" dirty="0"/>
          </a:p>
        </p:txBody>
      </p:sp>
      <p:sp>
        <p:nvSpPr>
          <p:cNvPr id="3" name="内容占位符 2">
            <a:extLst>
              <a:ext uri="{FF2B5EF4-FFF2-40B4-BE49-F238E27FC236}">
                <a16:creationId xmlns:a16="http://schemas.microsoft.com/office/drawing/2014/main" id="{C7B4CB91-702A-4741-BF0A-73EED1FB5B7E}"/>
              </a:ext>
            </a:extLst>
          </p:cNvPr>
          <p:cNvSpPr>
            <a:spLocks noGrp="1"/>
          </p:cNvSpPr>
          <p:nvPr>
            <p:ph idx="1"/>
          </p:nvPr>
        </p:nvSpPr>
        <p:spPr/>
        <p:txBody>
          <a:bodyPr/>
          <a:lstStyle/>
          <a:p>
            <a:r>
              <a:rPr lang="en-US" altLang="zh-CN" dirty="0"/>
              <a:t>Weight/loss</a:t>
            </a:r>
            <a:r>
              <a:rPr lang="zh-CN" altLang="en-US" dirty="0"/>
              <a:t> </a:t>
            </a:r>
            <a:r>
              <a:rPr lang="en-US" altLang="zh-CN" dirty="0" err="1"/>
              <a:t>dist</a:t>
            </a:r>
            <a:r>
              <a:rPr lang="zh-CN" altLang="en-US" dirty="0"/>
              <a:t> 图显示出</a:t>
            </a:r>
            <a:r>
              <a:rPr lang="en-US" altLang="zh-CN" dirty="0" err="1"/>
              <a:t>metaweight</a:t>
            </a:r>
            <a:r>
              <a:rPr lang="zh-CN" altLang="en-US" dirty="0"/>
              <a:t>和</a:t>
            </a:r>
            <a:r>
              <a:rPr lang="en-US" altLang="zh-CN" dirty="0" err="1"/>
              <a:t>noisemodeling</a:t>
            </a:r>
            <a:r>
              <a:rPr lang="zh-CN" altLang="en-US" dirty="0"/>
              <a:t>两个</a:t>
            </a:r>
            <a:r>
              <a:rPr lang="en-US" altLang="zh-CN" dirty="0"/>
              <a:t>precision</a:t>
            </a:r>
            <a:r>
              <a:rPr lang="zh-CN" altLang="en-US" dirty="0"/>
              <a:t>百分之</a:t>
            </a:r>
            <a:r>
              <a:rPr lang="en-US" altLang="zh-CN" dirty="0"/>
              <a:t>98</a:t>
            </a:r>
            <a:r>
              <a:rPr lang="zh-CN" altLang="en-US" dirty="0"/>
              <a:t>或</a:t>
            </a:r>
            <a:r>
              <a:rPr lang="en-US" altLang="zh-CN" dirty="0"/>
              <a:t>99</a:t>
            </a:r>
            <a:r>
              <a:rPr lang="zh-CN" altLang="en-US" dirty="0"/>
              <a:t>确实不是错误</a:t>
            </a:r>
            <a:endParaRPr lang="en-US" altLang="zh-CN" dirty="0"/>
          </a:p>
          <a:p>
            <a:r>
              <a:rPr lang="zh-CN" altLang="en-US" dirty="0"/>
              <a:t>同样的也放在我的代码里了，但是一直上不去还没跑</a:t>
            </a:r>
            <a:endParaRPr lang="en-US" altLang="zh-CN" dirty="0"/>
          </a:p>
          <a:p>
            <a:r>
              <a:rPr lang="zh-CN" altLang="en-US" dirty="0"/>
              <a:t>特征黑洞（计算模长）的代码思路</a:t>
            </a:r>
            <a:endParaRPr lang="en-US" altLang="zh-CN" dirty="0"/>
          </a:p>
          <a:p>
            <a:pPr lvl="1"/>
            <a:r>
              <a:rPr lang="zh-CN" altLang="en-US" dirty="0"/>
              <a:t>直接计算</a:t>
            </a:r>
            <a:r>
              <a:rPr lang="en-US" altLang="zh-CN" dirty="0" err="1"/>
              <a:t>softmax</a:t>
            </a:r>
            <a:r>
              <a:rPr lang="zh-CN" altLang="en-US" dirty="0"/>
              <a:t>之前的未归一化向量的模长，先确认是否存在靠近</a:t>
            </a:r>
            <a:r>
              <a:rPr lang="en-US" altLang="zh-CN" dirty="0"/>
              <a:t>0</a:t>
            </a:r>
            <a:r>
              <a:rPr lang="zh-CN" altLang="en-US" dirty="0"/>
              <a:t>的小峰以及是否这个小峰由噪音组成较多</a:t>
            </a:r>
            <a:endParaRPr lang="en-US" altLang="zh-CN" dirty="0"/>
          </a:p>
          <a:p>
            <a:pPr lvl="1"/>
            <a:r>
              <a:rPr lang="zh-CN" altLang="en-US" dirty="0"/>
              <a:t>然而我认为这个可能与</a:t>
            </a:r>
            <a:r>
              <a:rPr lang="en-US" altLang="zh-CN" dirty="0"/>
              <a:t>aleatoric uncertainty</a:t>
            </a:r>
            <a:r>
              <a:rPr lang="zh-CN" altLang="en-US" dirty="0"/>
              <a:t>可以互相类比，同样是仅由图片的信息以及模型的信息得到的结果，注意这里模型的信息不包括</a:t>
            </a:r>
            <a:r>
              <a:rPr lang="en-US" altLang="zh-CN" dirty="0"/>
              <a:t>loss</a:t>
            </a:r>
            <a:r>
              <a:rPr lang="zh-CN" altLang="en-US" dirty="0"/>
              <a:t>这类信息，仅仅是参数前传的信息，这可能是模长，</a:t>
            </a:r>
            <a:r>
              <a:rPr lang="en-US" altLang="zh-CN" dirty="0"/>
              <a:t>aleatoric uncertainty</a:t>
            </a:r>
            <a:r>
              <a:rPr lang="zh-CN" altLang="en-US" dirty="0"/>
              <a:t>与现在</a:t>
            </a:r>
            <a:r>
              <a:rPr lang="en-US" altLang="zh-CN" dirty="0"/>
              <a:t>precision</a:t>
            </a:r>
            <a:r>
              <a:rPr lang="zh-CN" altLang="en-US" dirty="0"/>
              <a:t>表现较好的</a:t>
            </a:r>
            <a:r>
              <a:rPr lang="en-US" altLang="zh-CN" dirty="0"/>
              <a:t>loss</a:t>
            </a:r>
            <a:r>
              <a:rPr lang="zh-CN" altLang="en-US" dirty="0"/>
              <a:t>，</a:t>
            </a:r>
            <a:r>
              <a:rPr lang="en-US" altLang="zh-CN" dirty="0" err="1"/>
              <a:t>varratio</a:t>
            </a:r>
            <a:r>
              <a:rPr lang="zh-CN" altLang="en-US" dirty="0"/>
              <a:t>等的主要差别</a:t>
            </a:r>
          </a:p>
        </p:txBody>
      </p:sp>
    </p:spTree>
    <p:extLst>
      <p:ext uri="{BB962C8B-B14F-4D97-AF65-F5344CB8AC3E}">
        <p14:creationId xmlns:p14="http://schemas.microsoft.com/office/powerpoint/2010/main" val="8526076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3734D-E2B9-425F-B730-24E2A4A5C78E}"/>
              </a:ext>
            </a:extLst>
          </p:cNvPr>
          <p:cNvSpPr>
            <a:spLocks noGrp="1"/>
          </p:cNvSpPr>
          <p:nvPr>
            <p:ph type="title"/>
          </p:nvPr>
        </p:nvSpPr>
        <p:spPr/>
        <p:txBody>
          <a:bodyPr/>
          <a:lstStyle/>
          <a:p>
            <a:r>
              <a:rPr lang="en-US" altLang="zh-CN" dirty="0"/>
              <a:t>7/22</a:t>
            </a:r>
            <a:endParaRPr lang="zh-CN" altLang="en-US" dirty="0"/>
          </a:p>
        </p:txBody>
      </p:sp>
      <p:sp>
        <p:nvSpPr>
          <p:cNvPr id="3" name="内容占位符 2">
            <a:extLst>
              <a:ext uri="{FF2B5EF4-FFF2-40B4-BE49-F238E27FC236}">
                <a16:creationId xmlns:a16="http://schemas.microsoft.com/office/drawing/2014/main" id="{3066E867-B364-4865-A2AB-C0CBBCE4A060}"/>
              </a:ext>
            </a:extLst>
          </p:cNvPr>
          <p:cNvSpPr>
            <a:spLocks noGrp="1"/>
          </p:cNvSpPr>
          <p:nvPr>
            <p:ph idx="1"/>
          </p:nvPr>
        </p:nvSpPr>
        <p:spPr/>
        <p:txBody>
          <a:bodyPr>
            <a:normAutofit fontScale="47500" lnSpcReduction="20000"/>
          </a:bodyPr>
          <a:lstStyle/>
          <a:p>
            <a:r>
              <a:rPr lang="zh-CN" altLang="en-US" dirty="0"/>
              <a:t>一个</a:t>
            </a:r>
            <a:r>
              <a:rPr lang="en-US" altLang="zh-CN" dirty="0"/>
              <a:t>bug</a:t>
            </a:r>
            <a:r>
              <a:rPr lang="zh-CN" altLang="en-US" dirty="0"/>
              <a:t>是</a:t>
            </a:r>
            <a:r>
              <a:rPr lang="en-US" altLang="zh-CN" dirty="0"/>
              <a:t>precision</a:t>
            </a:r>
            <a:r>
              <a:rPr lang="zh-CN" altLang="en-US" dirty="0"/>
              <a:t>与</a:t>
            </a:r>
            <a:r>
              <a:rPr lang="en-US" altLang="zh-CN" dirty="0"/>
              <a:t>weight </a:t>
            </a:r>
            <a:r>
              <a:rPr lang="en-US" altLang="zh-CN" dirty="0" err="1"/>
              <a:t>dist</a:t>
            </a:r>
            <a:r>
              <a:rPr lang="zh-CN" altLang="en-US" dirty="0"/>
              <a:t>中的</a:t>
            </a:r>
            <a:r>
              <a:rPr lang="en-US" altLang="zh-CN" dirty="0"/>
              <a:t>loss rank precision</a:t>
            </a:r>
            <a:r>
              <a:rPr lang="zh-CN" altLang="en-US" dirty="0"/>
              <a:t>情景，</a:t>
            </a:r>
            <a:r>
              <a:rPr lang="en-US" altLang="zh-CN" dirty="0"/>
              <a:t>loss</a:t>
            </a:r>
            <a:r>
              <a:rPr lang="zh-CN" altLang="en-US" dirty="0"/>
              <a:t>是</a:t>
            </a:r>
            <a:r>
              <a:rPr lang="en-US" altLang="zh-CN" dirty="0"/>
              <a:t>cross entropy loss</a:t>
            </a:r>
            <a:r>
              <a:rPr lang="zh-CN" altLang="en-US" dirty="0"/>
              <a:t>但是之前一直用</a:t>
            </a:r>
            <a:r>
              <a:rPr lang="en-US" altLang="zh-CN" dirty="0"/>
              <a:t>entropy</a:t>
            </a:r>
            <a:r>
              <a:rPr lang="zh-CN" altLang="en-US" dirty="0"/>
              <a:t>来算的</a:t>
            </a:r>
            <a:endParaRPr lang="en-US" altLang="zh-CN" dirty="0"/>
          </a:p>
          <a:p>
            <a:r>
              <a:rPr lang="zh-CN" altLang="en-US" dirty="0"/>
              <a:t>一个是</a:t>
            </a:r>
            <a:r>
              <a:rPr lang="en-US" altLang="zh-CN" dirty="0"/>
              <a:t>relabel</a:t>
            </a:r>
            <a:r>
              <a:rPr lang="zh-CN" altLang="en-US" dirty="0"/>
              <a:t>的三行代码尽管看起来</a:t>
            </a:r>
            <a:r>
              <a:rPr lang="en-US" altLang="zh-CN" dirty="0"/>
              <a:t>relabel threshold</a:t>
            </a:r>
            <a:r>
              <a:rPr lang="zh-CN" altLang="en-US" dirty="0"/>
              <a:t>是</a:t>
            </a:r>
            <a:r>
              <a:rPr lang="en-US" altLang="zh-CN" dirty="0"/>
              <a:t>0</a:t>
            </a:r>
            <a:r>
              <a:rPr lang="zh-CN" altLang="en-US" dirty="0"/>
              <a:t>，也就是将前</a:t>
            </a:r>
            <a:r>
              <a:rPr lang="en-US" altLang="zh-CN" dirty="0"/>
              <a:t>0%</a:t>
            </a:r>
            <a:r>
              <a:rPr lang="zh-CN" altLang="en-US" dirty="0"/>
              <a:t>的数据</a:t>
            </a:r>
            <a:r>
              <a:rPr lang="en-US" altLang="zh-CN" dirty="0"/>
              <a:t>relabel</a:t>
            </a:r>
            <a:r>
              <a:rPr lang="zh-CN" altLang="en-US" dirty="0"/>
              <a:t>，但是还是引发了某种改变让注释掉三行代码与不注释的</a:t>
            </a:r>
            <a:r>
              <a:rPr lang="en-US" altLang="zh-CN" dirty="0"/>
              <a:t>weight distribution</a:t>
            </a:r>
            <a:r>
              <a:rPr lang="zh-CN" altLang="en-US" dirty="0"/>
              <a:t>有很大不同</a:t>
            </a:r>
            <a:endParaRPr lang="en-US" altLang="zh-CN" dirty="0"/>
          </a:p>
          <a:p>
            <a:r>
              <a:rPr lang="zh-CN" altLang="en-US" dirty="0"/>
              <a:t>更改这两个</a:t>
            </a:r>
            <a:r>
              <a:rPr lang="en-US" altLang="zh-CN" dirty="0"/>
              <a:t>bug</a:t>
            </a:r>
            <a:r>
              <a:rPr lang="zh-CN" altLang="en-US" dirty="0"/>
              <a:t>之后</a:t>
            </a:r>
            <a:r>
              <a:rPr lang="en-US" altLang="zh-CN" dirty="0"/>
              <a:t>precision</a:t>
            </a:r>
            <a:r>
              <a:rPr lang="zh-CN" altLang="en-US" dirty="0"/>
              <a:t>就也能到</a:t>
            </a:r>
            <a:r>
              <a:rPr lang="en-US" altLang="zh-CN" dirty="0"/>
              <a:t>98%</a:t>
            </a:r>
            <a:r>
              <a:rPr lang="zh-CN" altLang="en-US" dirty="0"/>
              <a:t>了</a:t>
            </a:r>
            <a:endParaRPr lang="en-US" altLang="zh-CN" dirty="0"/>
          </a:p>
          <a:p>
            <a:r>
              <a:rPr lang="zh-CN" altLang="en-US" dirty="0"/>
              <a:t>所以现在直接用</a:t>
            </a:r>
            <a:r>
              <a:rPr lang="en-US" altLang="zh-CN" dirty="0"/>
              <a:t>loss</a:t>
            </a:r>
            <a:r>
              <a:rPr lang="zh-CN" altLang="en-US" dirty="0"/>
              <a:t>就可以</a:t>
            </a:r>
            <a:r>
              <a:rPr lang="en-US" altLang="zh-CN" dirty="0"/>
              <a:t>precision</a:t>
            </a:r>
            <a:r>
              <a:rPr lang="zh-CN" altLang="en-US" dirty="0"/>
              <a:t>非常高。。但是</a:t>
            </a:r>
            <a:r>
              <a:rPr lang="en-US" altLang="zh-CN" dirty="0"/>
              <a:t>reweight</a:t>
            </a:r>
            <a:r>
              <a:rPr lang="zh-CN" altLang="en-US" dirty="0"/>
              <a:t>里面直接用</a:t>
            </a:r>
            <a:r>
              <a:rPr lang="en-US" altLang="zh-CN" dirty="0"/>
              <a:t>loss</a:t>
            </a:r>
            <a:r>
              <a:rPr lang="zh-CN" altLang="en-US" dirty="0"/>
              <a:t>来做就不是根据不确定性了</a:t>
            </a:r>
            <a:endParaRPr lang="en-US" altLang="zh-CN" dirty="0"/>
          </a:p>
          <a:p>
            <a:r>
              <a:rPr lang="zh-CN" altLang="en-US" dirty="0"/>
              <a:t>用不确定性比如</a:t>
            </a:r>
            <a:r>
              <a:rPr lang="en-US" altLang="zh-CN" dirty="0" err="1"/>
              <a:t>varratio</a:t>
            </a:r>
            <a:r>
              <a:rPr lang="zh-CN" altLang="en-US" dirty="0"/>
              <a:t>的</a:t>
            </a:r>
            <a:r>
              <a:rPr lang="en-US" altLang="zh-CN" dirty="0"/>
              <a:t>precision</a:t>
            </a:r>
            <a:r>
              <a:rPr lang="zh-CN" altLang="en-US" dirty="0"/>
              <a:t>就是之前的实验结果，</a:t>
            </a:r>
            <a:r>
              <a:rPr lang="en-US" altLang="zh-CN" dirty="0"/>
              <a:t>precision</a:t>
            </a:r>
            <a:r>
              <a:rPr lang="zh-CN" altLang="en-US" dirty="0"/>
              <a:t>增长相比</a:t>
            </a:r>
            <a:r>
              <a:rPr lang="en-US" altLang="zh-CN" dirty="0"/>
              <a:t>loss</a:t>
            </a:r>
            <a:r>
              <a:rPr lang="zh-CN" altLang="en-US" dirty="0"/>
              <a:t>来说非常慢，而且最终的大约在</a:t>
            </a:r>
            <a:r>
              <a:rPr lang="en-US" altLang="zh-CN" dirty="0"/>
              <a:t>92%</a:t>
            </a:r>
          </a:p>
          <a:p>
            <a:r>
              <a:rPr lang="en-US" altLang="zh-CN" dirty="0"/>
              <a:t>Norm</a:t>
            </a:r>
            <a:r>
              <a:rPr lang="zh-CN" altLang="en-US" dirty="0"/>
              <a:t>特征黑洞的在跑，现在看起来特征黑洞的现象未发现存在</a:t>
            </a:r>
            <a:endParaRPr lang="en-US" altLang="zh-CN" dirty="0"/>
          </a:p>
          <a:p>
            <a:endParaRPr lang="en-US" altLang="zh-CN" dirty="0"/>
          </a:p>
          <a:p>
            <a:r>
              <a:rPr lang="zh-CN" altLang="en-US" dirty="0"/>
              <a:t>希望：</a:t>
            </a:r>
            <a:endParaRPr lang="en-US" altLang="zh-CN" dirty="0"/>
          </a:p>
          <a:p>
            <a:pPr lvl="1"/>
            <a:r>
              <a:rPr lang="zh-CN" altLang="en-US" dirty="0"/>
              <a:t>提高不确定性</a:t>
            </a:r>
            <a:r>
              <a:rPr lang="en-US" altLang="zh-CN" dirty="0"/>
              <a:t>reweight</a:t>
            </a:r>
            <a:r>
              <a:rPr lang="zh-CN" altLang="en-US" dirty="0"/>
              <a:t>的</a:t>
            </a:r>
            <a:r>
              <a:rPr lang="en-US" altLang="zh-CN" dirty="0"/>
              <a:t>precision</a:t>
            </a:r>
          </a:p>
          <a:p>
            <a:pPr lvl="1"/>
            <a:r>
              <a:rPr lang="zh-CN" altLang="en-US" dirty="0"/>
              <a:t>找到不确定性</a:t>
            </a:r>
            <a:r>
              <a:rPr lang="en-US" altLang="zh-CN" dirty="0"/>
              <a:t>reweight</a:t>
            </a:r>
            <a:r>
              <a:rPr lang="zh-CN" altLang="en-US" dirty="0"/>
              <a:t>相比于</a:t>
            </a:r>
            <a:r>
              <a:rPr lang="en-US" altLang="zh-CN" dirty="0"/>
              <a:t>loss reweight</a:t>
            </a:r>
            <a:r>
              <a:rPr lang="zh-CN" altLang="en-US" dirty="0"/>
              <a:t>的优点，看原来文章的</a:t>
            </a:r>
            <a:r>
              <a:rPr lang="en-US" altLang="zh-CN" dirty="0"/>
              <a:t>motivation</a:t>
            </a:r>
            <a:r>
              <a:rPr lang="zh-CN" altLang="en-US" dirty="0"/>
              <a:t>不确定性为依据与</a:t>
            </a:r>
            <a:r>
              <a:rPr lang="en-US" altLang="zh-CN" dirty="0"/>
              <a:t>loss</a:t>
            </a:r>
            <a:r>
              <a:rPr lang="zh-CN" altLang="en-US" dirty="0"/>
              <a:t>为依据相比有什么优点</a:t>
            </a:r>
            <a:endParaRPr lang="en-US" altLang="zh-CN" dirty="0"/>
          </a:p>
          <a:p>
            <a:pPr lvl="1"/>
            <a:r>
              <a:rPr lang="zh-CN" altLang="en-US" dirty="0"/>
              <a:t>找到用</a:t>
            </a:r>
            <a:r>
              <a:rPr lang="en-US" altLang="zh-CN" dirty="0" err="1"/>
              <a:t>varratio</a:t>
            </a:r>
            <a:r>
              <a:rPr lang="zh-CN" altLang="en-US" dirty="0"/>
              <a:t>或</a:t>
            </a:r>
            <a:r>
              <a:rPr lang="en-US" altLang="zh-CN" dirty="0"/>
              <a:t>variance</a:t>
            </a:r>
            <a:r>
              <a:rPr lang="zh-CN" altLang="en-US" dirty="0"/>
              <a:t>或</a:t>
            </a:r>
            <a:r>
              <a:rPr lang="en-US" altLang="zh-CN" dirty="0"/>
              <a:t>entropy</a:t>
            </a:r>
            <a:r>
              <a:rPr lang="zh-CN" altLang="en-US" dirty="0"/>
              <a:t>（</a:t>
            </a:r>
            <a:r>
              <a:rPr lang="en-US" altLang="zh-CN" dirty="0" err="1"/>
              <a:t>apred</a:t>
            </a:r>
            <a:r>
              <a:rPr lang="zh-CN" altLang="en-US" dirty="0"/>
              <a:t>之前说过不行）（不确定性）为依据来增强</a:t>
            </a:r>
            <a:r>
              <a:rPr lang="en-US" altLang="zh-CN" dirty="0"/>
              <a:t>loss</a:t>
            </a:r>
            <a:r>
              <a:rPr lang="zh-CN" altLang="en-US" dirty="0"/>
              <a:t>为依据的可能？带情景的不确定性（带了数据集标签信息的不确定性）</a:t>
            </a:r>
            <a:endParaRPr lang="en-US" altLang="zh-CN" dirty="0"/>
          </a:p>
          <a:p>
            <a:pPr lvl="2"/>
            <a:r>
              <a:rPr lang="zh-CN" altLang="en-US" dirty="0"/>
              <a:t>那两个前</a:t>
            </a:r>
            <a:r>
              <a:rPr lang="en-US" altLang="zh-CN" dirty="0"/>
              <a:t>10%</a:t>
            </a:r>
            <a:r>
              <a:rPr lang="zh-CN" altLang="en-US" dirty="0"/>
              <a:t>噪声集的相似度，并集有多大？</a:t>
            </a:r>
            <a:endParaRPr lang="en-US" altLang="zh-CN" dirty="0"/>
          </a:p>
          <a:p>
            <a:pPr lvl="2"/>
            <a:r>
              <a:rPr lang="zh-CN" altLang="en-US" dirty="0"/>
              <a:t>都是平均的结果向量，</a:t>
            </a:r>
            <a:r>
              <a:rPr lang="en-US" altLang="zh-CN" dirty="0" err="1"/>
              <a:t>varratio</a:t>
            </a:r>
            <a:r>
              <a:rPr lang="zh-CN" altLang="en-US" dirty="0"/>
              <a:t>或其他不确定性表征差不多，但一个是最大标签与结果一致，一个是不一致，那一致的情景不确定性就要小</a:t>
            </a:r>
            <a:endParaRPr lang="en-US" altLang="zh-CN" dirty="0"/>
          </a:p>
          <a:p>
            <a:pPr lvl="1"/>
            <a:r>
              <a:rPr lang="zh-CN" altLang="en-US" dirty="0"/>
              <a:t>一个峰正确两个峰噪声的理论当中两个峰一个就是</a:t>
            </a:r>
            <a:r>
              <a:rPr lang="en-US" altLang="zh-CN" dirty="0"/>
              <a:t>cross entropy</a:t>
            </a:r>
            <a:r>
              <a:rPr lang="zh-CN" altLang="en-US" dirty="0"/>
              <a:t>一个是</a:t>
            </a:r>
            <a:r>
              <a:rPr lang="en-US" altLang="zh-CN" dirty="0" err="1"/>
              <a:t>varratio</a:t>
            </a:r>
            <a:endParaRPr lang="en-US" altLang="zh-CN" dirty="0"/>
          </a:p>
          <a:p>
            <a:pPr lvl="1"/>
            <a:r>
              <a:rPr lang="zh-CN" altLang="en-US" dirty="0"/>
              <a:t>尝试用</a:t>
            </a:r>
            <a:r>
              <a:rPr lang="en-US" altLang="zh-CN" dirty="0" err="1"/>
              <a:t>mcsample</a:t>
            </a:r>
            <a:r>
              <a:rPr lang="en-US" altLang="zh-CN" dirty="0"/>
              <a:t>=10</a:t>
            </a:r>
            <a:r>
              <a:rPr lang="zh-CN" altLang="en-US" dirty="0"/>
              <a:t>来增强不确定性表征的</a:t>
            </a:r>
            <a:r>
              <a:rPr lang="en-US" altLang="zh-CN" dirty="0"/>
              <a:t>precision</a:t>
            </a:r>
          </a:p>
          <a:p>
            <a:r>
              <a:rPr lang="zh-CN" altLang="en-US" dirty="0"/>
              <a:t>下一步：</a:t>
            </a:r>
            <a:endParaRPr lang="en-US" altLang="zh-CN" dirty="0"/>
          </a:p>
          <a:p>
            <a:pPr lvl="1"/>
            <a:r>
              <a:rPr lang="zh-CN" altLang="en-US" dirty="0"/>
              <a:t>整理现有实验结果（放到</a:t>
            </a:r>
            <a:r>
              <a:rPr lang="en-US" altLang="zh-CN" dirty="0"/>
              <a:t>CF</a:t>
            </a:r>
            <a:r>
              <a:rPr lang="zh-CN" altLang="en-US" dirty="0"/>
              <a:t>）与理论（放到文章中）</a:t>
            </a:r>
          </a:p>
        </p:txBody>
      </p:sp>
    </p:spTree>
    <p:extLst>
      <p:ext uri="{BB962C8B-B14F-4D97-AF65-F5344CB8AC3E}">
        <p14:creationId xmlns:p14="http://schemas.microsoft.com/office/powerpoint/2010/main" val="23503139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F1DC82-3AD8-4C08-8841-0BD367DF4DC1}"/>
              </a:ext>
            </a:extLst>
          </p:cNvPr>
          <p:cNvSpPr>
            <a:spLocks noGrp="1"/>
          </p:cNvSpPr>
          <p:nvPr>
            <p:ph type="title"/>
          </p:nvPr>
        </p:nvSpPr>
        <p:spPr/>
        <p:txBody>
          <a:bodyPr/>
          <a:lstStyle/>
          <a:p>
            <a:r>
              <a:rPr lang="en-US" altLang="zh-CN" dirty="0"/>
              <a:t>7/24</a:t>
            </a:r>
            <a:endParaRPr lang="zh-CN" altLang="en-US" dirty="0"/>
          </a:p>
        </p:txBody>
      </p:sp>
      <p:sp>
        <p:nvSpPr>
          <p:cNvPr id="3" name="内容占位符 2">
            <a:extLst>
              <a:ext uri="{FF2B5EF4-FFF2-40B4-BE49-F238E27FC236}">
                <a16:creationId xmlns:a16="http://schemas.microsoft.com/office/drawing/2014/main" id="{471A3387-EBA6-4B96-B224-6C5452E3EB6F}"/>
              </a:ext>
            </a:extLst>
          </p:cNvPr>
          <p:cNvSpPr>
            <a:spLocks noGrp="1"/>
          </p:cNvSpPr>
          <p:nvPr>
            <p:ph idx="1"/>
          </p:nvPr>
        </p:nvSpPr>
        <p:spPr/>
        <p:txBody>
          <a:bodyPr/>
          <a:lstStyle/>
          <a:p>
            <a:r>
              <a:rPr lang="zh-CN" altLang="en-US" dirty="0"/>
              <a:t>之前的</a:t>
            </a:r>
            <a:r>
              <a:rPr lang="en-US" altLang="zh-CN" dirty="0"/>
              <a:t>motivation</a:t>
            </a:r>
            <a:r>
              <a:rPr lang="zh-CN" altLang="en-US" dirty="0"/>
              <a:t>里面写的就是</a:t>
            </a:r>
            <a:r>
              <a:rPr lang="en-US" altLang="zh-CN" dirty="0"/>
              <a:t>loss</a:t>
            </a:r>
            <a:r>
              <a:rPr lang="zh-CN" altLang="en-US" dirty="0"/>
              <a:t>依据难样本与噪声分不清的问题</a:t>
            </a:r>
            <a:endParaRPr lang="en-US" altLang="zh-CN" dirty="0"/>
          </a:p>
          <a:p>
            <a:r>
              <a:rPr lang="zh-CN" altLang="en-US" dirty="0"/>
              <a:t>不确定性为依据与</a:t>
            </a:r>
            <a:r>
              <a:rPr lang="en-US" altLang="zh-CN" dirty="0"/>
              <a:t>loss</a:t>
            </a:r>
            <a:r>
              <a:rPr lang="zh-CN" altLang="en-US" dirty="0"/>
              <a:t>为依据得到的前</a:t>
            </a:r>
            <a:r>
              <a:rPr lang="en-US" altLang="zh-CN" dirty="0"/>
              <a:t>10%</a:t>
            </a:r>
            <a:r>
              <a:rPr lang="zh-CN" altLang="en-US" dirty="0"/>
              <a:t>最有可能是噪声的样本集合并集多大？</a:t>
            </a:r>
            <a:endParaRPr lang="en-US" altLang="zh-CN" dirty="0"/>
          </a:p>
          <a:p>
            <a:r>
              <a:rPr lang="en-US" altLang="zh-CN" dirty="0"/>
              <a:t>Mc sample=10</a:t>
            </a:r>
            <a:r>
              <a:rPr lang="zh-CN" altLang="en-US" dirty="0"/>
              <a:t>的实验结果</a:t>
            </a:r>
            <a:endParaRPr lang="en-US" altLang="zh-CN" dirty="0"/>
          </a:p>
          <a:p>
            <a:r>
              <a:rPr lang="zh-CN" altLang="en-US" dirty="0"/>
              <a:t>整理到文章（理论）与</a:t>
            </a:r>
            <a:r>
              <a:rPr lang="en-US" altLang="zh-CN" dirty="0" err="1"/>
              <a:t>cf</a:t>
            </a:r>
            <a:r>
              <a:rPr lang="zh-CN" altLang="en-US" dirty="0"/>
              <a:t>（实验结果）中</a:t>
            </a:r>
          </a:p>
        </p:txBody>
      </p:sp>
    </p:spTree>
    <p:extLst>
      <p:ext uri="{BB962C8B-B14F-4D97-AF65-F5344CB8AC3E}">
        <p14:creationId xmlns:p14="http://schemas.microsoft.com/office/powerpoint/2010/main" val="17573839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D360AD-7A95-4EAB-B0E9-FBCA58BAFB52}"/>
              </a:ext>
            </a:extLst>
          </p:cNvPr>
          <p:cNvSpPr>
            <a:spLocks noGrp="1"/>
          </p:cNvSpPr>
          <p:nvPr>
            <p:ph type="title"/>
          </p:nvPr>
        </p:nvSpPr>
        <p:spPr/>
        <p:txBody>
          <a:bodyPr/>
          <a:lstStyle/>
          <a:p>
            <a:r>
              <a:rPr lang="en-US" altLang="zh-CN" dirty="0"/>
              <a:t>7/27</a:t>
            </a:r>
            <a:endParaRPr lang="zh-CN" altLang="en-US" dirty="0"/>
          </a:p>
        </p:txBody>
      </p:sp>
      <p:sp>
        <p:nvSpPr>
          <p:cNvPr id="3" name="内容占位符 2">
            <a:extLst>
              <a:ext uri="{FF2B5EF4-FFF2-40B4-BE49-F238E27FC236}">
                <a16:creationId xmlns:a16="http://schemas.microsoft.com/office/drawing/2014/main" id="{DD56FFCE-4011-446E-A94C-EBA23DA2610B}"/>
              </a:ext>
            </a:extLst>
          </p:cNvPr>
          <p:cNvSpPr>
            <a:spLocks noGrp="1"/>
          </p:cNvSpPr>
          <p:nvPr>
            <p:ph idx="1"/>
          </p:nvPr>
        </p:nvSpPr>
        <p:spPr/>
        <p:txBody>
          <a:bodyPr>
            <a:normAutofit fontScale="70000" lnSpcReduction="20000"/>
          </a:bodyPr>
          <a:lstStyle/>
          <a:p>
            <a:r>
              <a:rPr lang="zh-CN" altLang="en-US" dirty="0"/>
              <a:t>不确定性为依据与</a:t>
            </a:r>
            <a:r>
              <a:rPr lang="en-US" altLang="zh-CN" dirty="0"/>
              <a:t>loss</a:t>
            </a:r>
            <a:r>
              <a:rPr lang="zh-CN" altLang="en-US" dirty="0"/>
              <a:t>为依据得到的前</a:t>
            </a:r>
            <a:r>
              <a:rPr lang="en-US" altLang="zh-CN" dirty="0"/>
              <a:t>10%</a:t>
            </a:r>
            <a:r>
              <a:rPr lang="zh-CN" altLang="en-US" dirty="0"/>
              <a:t>最有可能是噪声的样本集合并集：前</a:t>
            </a:r>
            <a:r>
              <a:rPr lang="en-US" altLang="zh-CN" dirty="0"/>
              <a:t>10%</a:t>
            </a:r>
            <a:r>
              <a:rPr lang="zh-CN" altLang="en-US" dirty="0"/>
              <a:t>居然只有</a:t>
            </a:r>
            <a:r>
              <a:rPr lang="en-US" altLang="zh-CN" dirty="0"/>
              <a:t>0.03</a:t>
            </a:r>
            <a:r>
              <a:rPr lang="zh-CN" altLang="en-US" dirty="0"/>
              <a:t>比例是重合的，也查过</a:t>
            </a:r>
            <a:r>
              <a:rPr lang="en-US" altLang="zh-CN" dirty="0"/>
              <a:t>bug</a:t>
            </a:r>
            <a:r>
              <a:rPr lang="zh-CN" altLang="en-US" dirty="0"/>
              <a:t>了目前来看好像没有错误，计算方法是一共两个都挑出</a:t>
            </a:r>
            <a:r>
              <a:rPr lang="en-US" altLang="zh-CN" dirty="0"/>
              <a:t>5000</a:t>
            </a:r>
            <a:r>
              <a:rPr lang="zh-CN" altLang="en-US" dirty="0"/>
              <a:t>，然后用重合的数量数以</a:t>
            </a:r>
            <a:r>
              <a:rPr lang="en-US" altLang="zh-CN" dirty="0"/>
              <a:t>5000</a:t>
            </a:r>
          </a:p>
          <a:p>
            <a:r>
              <a:rPr lang="en-US" altLang="zh-CN" dirty="0"/>
              <a:t>Mc sample=10</a:t>
            </a:r>
            <a:r>
              <a:rPr lang="zh-CN" altLang="en-US" dirty="0"/>
              <a:t>的实验结果和</a:t>
            </a:r>
            <a:r>
              <a:rPr lang="en-US" altLang="zh-CN" dirty="0"/>
              <a:t>1</a:t>
            </a:r>
            <a:r>
              <a:rPr lang="zh-CN" altLang="en-US" dirty="0"/>
              <a:t>差不多，这里可能跟</a:t>
            </a:r>
            <a:r>
              <a:rPr lang="en-US" altLang="zh-CN" dirty="0"/>
              <a:t>epoch</a:t>
            </a:r>
            <a:r>
              <a:rPr lang="zh-CN" altLang="en-US" dirty="0"/>
              <a:t>数量，</a:t>
            </a:r>
            <a:r>
              <a:rPr lang="en-US" altLang="zh-CN" dirty="0" err="1"/>
              <a:t>lrscheduler</a:t>
            </a:r>
            <a:r>
              <a:rPr lang="zh-CN" altLang="en-US" dirty="0"/>
              <a:t>有关系我再试试</a:t>
            </a:r>
            <a:endParaRPr lang="en-US" altLang="zh-CN" dirty="0"/>
          </a:p>
          <a:p>
            <a:pPr lvl="1"/>
            <a:r>
              <a:rPr lang="zh-CN" altLang="en-US" dirty="0"/>
              <a:t>在用</a:t>
            </a:r>
            <a:r>
              <a:rPr lang="en-US" altLang="zh-CN" dirty="0" err="1"/>
              <a:t>varratio</a:t>
            </a:r>
            <a:r>
              <a:rPr lang="zh-CN" altLang="en-US" dirty="0"/>
              <a:t>为依据的时候的</a:t>
            </a:r>
            <a:r>
              <a:rPr lang="en-US" altLang="zh-CN" dirty="0"/>
              <a:t>precision</a:t>
            </a:r>
            <a:r>
              <a:rPr lang="zh-CN" altLang="en-US" dirty="0"/>
              <a:t>依然不太行，可能是因为下面的理由</a:t>
            </a:r>
            <a:endParaRPr lang="en-US" altLang="zh-CN" dirty="0"/>
          </a:p>
          <a:p>
            <a:pPr lvl="1"/>
            <a:r>
              <a:rPr lang="zh-CN" altLang="en-US" dirty="0"/>
              <a:t>用</a:t>
            </a:r>
            <a:r>
              <a:rPr lang="en-US" altLang="zh-CN" dirty="0"/>
              <a:t>loss</a:t>
            </a:r>
            <a:r>
              <a:rPr lang="zh-CN" altLang="en-US" dirty="0"/>
              <a:t>为依据的时候</a:t>
            </a:r>
            <a:r>
              <a:rPr lang="en-US" altLang="zh-CN" dirty="0"/>
              <a:t>precision</a:t>
            </a:r>
          </a:p>
          <a:p>
            <a:r>
              <a:rPr lang="zh-CN" altLang="en-US" dirty="0"/>
              <a:t>正在整理到文章（理论）与</a:t>
            </a:r>
            <a:r>
              <a:rPr lang="en-US" altLang="zh-CN" dirty="0" err="1"/>
              <a:t>cf</a:t>
            </a:r>
            <a:r>
              <a:rPr lang="zh-CN" altLang="en-US" dirty="0"/>
              <a:t>（实验结果）中</a:t>
            </a:r>
            <a:endParaRPr lang="en-US" altLang="zh-CN" dirty="0"/>
          </a:p>
          <a:p>
            <a:r>
              <a:rPr lang="en-US" altLang="zh-CN" dirty="0"/>
              <a:t>Loss</a:t>
            </a:r>
            <a:r>
              <a:rPr lang="zh-CN" altLang="en-US" dirty="0"/>
              <a:t>依据的理由：标签类预测值越低越像噪声</a:t>
            </a:r>
            <a:endParaRPr lang="en-US" altLang="zh-CN" dirty="0"/>
          </a:p>
          <a:p>
            <a:pPr lvl="1"/>
            <a:r>
              <a:rPr lang="zh-CN" altLang="en-US" dirty="0"/>
              <a:t>缺点是模型可能很确定地出错，这一点可以尝试用</a:t>
            </a:r>
            <a:r>
              <a:rPr lang="en-US" altLang="zh-CN" dirty="0" err="1"/>
              <a:t>mcsample</a:t>
            </a:r>
            <a:r>
              <a:rPr lang="zh-CN" altLang="en-US" dirty="0"/>
              <a:t>来解决，但是训练的过程中不太可能出现这个问题</a:t>
            </a:r>
            <a:endParaRPr lang="en-US" altLang="zh-CN" dirty="0"/>
          </a:p>
          <a:p>
            <a:pPr lvl="1"/>
            <a:r>
              <a:rPr lang="zh-CN" altLang="en-US" dirty="0"/>
              <a:t>其他缺点暂时找不到（</a:t>
            </a:r>
            <a:r>
              <a:rPr lang="en-US" altLang="zh-CN" dirty="0"/>
              <a:t>noisy label</a:t>
            </a:r>
            <a:r>
              <a:rPr lang="zh-CN" altLang="en-US" dirty="0"/>
              <a:t>的</a:t>
            </a:r>
            <a:r>
              <a:rPr lang="en-US" altLang="zh-CN" dirty="0"/>
              <a:t>task</a:t>
            </a:r>
            <a:r>
              <a:rPr lang="zh-CN" altLang="en-US" dirty="0"/>
              <a:t>中，有不属于训练数据中所有类型的新数据这种任务未考虑），因为确实标签类的预测值越低，是噪声的概率也就越高</a:t>
            </a:r>
            <a:endParaRPr lang="en-US" altLang="zh-CN" dirty="0"/>
          </a:p>
          <a:p>
            <a:r>
              <a:rPr lang="en-US" altLang="zh-CN" dirty="0" err="1"/>
              <a:t>Varratio</a:t>
            </a:r>
            <a:r>
              <a:rPr lang="zh-CN" altLang="en-US" dirty="0"/>
              <a:t>依据的理由：预测值每一类越平均越像噪声</a:t>
            </a:r>
            <a:endParaRPr lang="en-US" altLang="zh-CN" dirty="0"/>
          </a:p>
          <a:p>
            <a:pPr lvl="1"/>
            <a:r>
              <a:rPr lang="zh-CN" altLang="en-US" dirty="0"/>
              <a:t>收敛后</a:t>
            </a:r>
            <a:r>
              <a:rPr lang="en-US" altLang="zh-CN" dirty="0"/>
              <a:t>precision</a:t>
            </a:r>
            <a:r>
              <a:rPr lang="zh-CN" altLang="en-US" dirty="0"/>
              <a:t>低：但是，当非标签类的实际正确类预测值很高的时候（这意味着此时模型训练已经学到很多东西），实际上是不平均的，不会被选为</a:t>
            </a:r>
            <a:r>
              <a:rPr lang="en-US" altLang="zh-CN" dirty="0" err="1"/>
              <a:t>varratio</a:t>
            </a:r>
            <a:r>
              <a:rPr lang="zh-CN" altLang="en-US" dirty="0"/>
              <a:t>的前</a:t>
            </a:r>
            <a:r>
              <a:rPr lang="en-US" altLang="zh-CN" dirty="0"/>
              <a:t>10%</a:t>
            </a:r>
            <a:r>
              <a:rPr lang="zh-CN" altLang="en-US" dirty="0"/>
              <a:t>，而这种肯定是噪音样本，所以</a:t>
            </a:r>
            <a:r>
              <a:rPr lang="en-US" altLang="zh-CN" dirty="0"/>
              <a:t>precision</a:t>
            </a:r>
            <a:r>
              <a:rPr lang="zh-CN" altLang="en-US" dirty="0"/>
              <a:t>收敛后</a:t>
            </a:r>
            <a:r>
              <a:rPr lang="en-US" altLang="zh-CN" dirty="0" err="1"/>
              <a:t>varratio</a:t>
            </a:r>
            <a:r>
              <a:rPr lang="zh-CN" altLang="en-US" dirty="0"/>
              <a:t>比不过</a:t>
            </a:r>
            <a:r>
              <a:rPr lang="en-US" altLang="zh-CN" dirty="0"/>
              <a:t>loss</a:t>
            </a:r>
          </a:p>
          <a:p>
            <a:pPr lvl="1"/>
            <a:r>
              <a:rPr lang="zh-CN" altLang="en-US" dirty="0"/>
              <a:t>收敛速度慢：</a:t>
            </a:r>
          </a:p>
        </p:txBody>
      </p:sp>
    </p:spTree>
    <p:extLst>
      <p:ext uri="{BB962C8B-B14F-4D97-AF65-F5344CB8AC3E}">
        <p14:creationId xmlns:p14="http://schemas.microsoft.com/office/powerpoint/2010/main" val="94172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BF9615-20FA-4555-8F4B-CF85C743582E}"/>
              </a:ext>
            </a:extLst>
          </p:cNvPr>
          <p:cNvSpPr>
            <a:spLocks noGrp="1"/>
          </p:cNvSpPr>
          <p:nvPr>
            <p:ph type="title"/>
          </p:nvPr>
        </p:nvSpPr>
        <p:spPr/>
        <p:txBody>
          <a:bodyPr/>
          <a:lstStyle/>
          <a:p>
            <a:r>
              <a:rPr lang="en-US" altLang="zh-CN" dirty="0"/>
              <a:t>7/29</a:t>
            </a:r>
            <a:endParaRPr lang="zh-CN" altLang="en-US" dirty="0"/>
          </a:p>
        </p:txBody>
      </p:sp>
      <p:sp>
        <p:nvSpPr>
          <p:cNvPr id="3" name="内容占位符 2">
            <a:extLst>
              <a:ext uri="{FF2B5EF4-FFF2-40B4-BE49-F238E27FC236}">
                <a16:creationId xmlns:a16="http://schemas.microsoft.com/office/drawing/2014/main" id="{14FE466A-BA7E-439F-80AE-ACC68C7962E0}"/>
              </a:ext>
            </a:extLst>
          </p:cNvPr>
          <p:cNvSpPr>
            <a:spLocks noGrp="1"/>
          </p:cNvSpPr>
          <p:nvPr>
            <p:ph idx="1"/>
          </p:nvPr>
        </p:nvSpPr>
        <p:spPr/>
        <p:txBody>
          <a:bodyPr>
            <a:normAutofit lnSpcReduction="10000"/>
          </a:bodyPr>
          <a:lstStyle/>
          <a:p>
            <a:r>
              <a:rPr lang="zh-CN" altLang="en-US" dirty="0"/>
              <a:t>在标签噪声（置换噪声）上面可能</a:t>
            </a:r>
            <a:r>
              <a:rPr lang="en-US" altLang="zh-CN" dirty="0"/>
              <a:t>loss</a:t>
            </a:r>
            <a:r>
              <a:rPr lang="zh-CN" altLang="en-US" dirty="0"/>
              <a:t>依据就比不确定性要好</a:t>
            </a:r>
            <a:endParaRPr lang="en-US" altLang="zh-CN" dirty="0"/>
          </a:p>
          <a:p>
            <a:r>
              <a:rPr lang="en-US" altLang="zh-CN" dirty="0" err="1"/>
              <a:t>Varratio</a:t>
            </a:r>
            <a:r>
              <a:rPr lang="zh-CN" altLang="en-US" dirty="0"/>
              <a:t>可能是想要找</a:t>
            </a:r>
            <a:r>
              <a:rPr lang="en-US" altLang="zh-CN" dirty="0" err="1"/>
              <a:t>hardsample</a:t>
            </a:r>
            <a:r>
              <a:rPr lang="zh-CN" altLang="en-US" dirty="0"/>
              <a:t>，可以通过半人工的方式来验证，就是看前</a:t>
            </a:r>
            <a:r>
              <a:rPr lang="en-US" altLang="zh-CN" dirty="0"/>
              <a:t>10%</a:t>
            </a:r>
            <a:r>
              <a:rPr lang="zh-CN" altLang="en-US" dirty="0"/>
              <a:t>里面</a:t>
            </a:r>
            <a:r>
              <a:rPr lang="en-US" altLang="zh-CN" dirty="0" err="1"/>
              <a:t>pic_idx</a:t>
            </a:r>
            <a:r>
              <a:rPr lang="zh-CN" altLang="en-US" dirty="0"/>
              <a:t>的真图，然后人工看里面有多少</a:t>
            </a:r>
            <a:endParaRPr lang="en-US" altLang="zh-CN" dirty="0"/>
          </a:p>
          <a:p>
            <a:r>
              <a:rPr lang="zh-CN" altLang="en-US" dirty="0"/>
              <a:t>结论目前是证伪不确定性</a:t>
            </a:r>
            <a:endParaRPr lang="en-US" altLang="zh-CN" dirty="0"/>
          </a:p>
          <a:p>
            <a:r>
              <a:rPr lang="zh-CN" altLang="en-US" dirty="0"/>
              <a:t>以后的方向，实现代码库这种，一方面理解算法，一方面增强</a:t>
            </a:r>
            <a:r>
              <a:rPr lang="en-US" altLang="zh-CN" dirty="0"/>
              <a:t>coding</a:t>
            </a:r>
            <a:r>
              <a:rPr lang="zh-CN" altLang="en-US" dirty="0"/>
              <a:t>，先要打好科研素质基础。</a:t>
            </a:r>
            <a:endParaRPr lang="en-US" altLang="zh-CN" dirty="0"/>
          </a:p>
          <a:p>
            <a:r>
              <a:rPr lang="zh-CN" altLang="en-US" dirty="0"/>
              <a:t>文档：</a:t>
            </a:r>
            <a:endParaRPr lang="en-US" altLang="zh-CN" dirty="0"/>
          </a:p>
          <a:p>
            <a:pPr lvl="1"/>
            <a:r>
              <a:rPr lang="zh-CN" altLang="en-US" dirty="0"/>
              <a:t>另外两个里面加上一些应用，</a:t>
            </a:r>
            <a:r>
              <a:rPr lang="en-US" altLang="zh-CN" dirty="0" err="1"/>
              <a:t>varratio</a:t>
            </a:r>
            <a:r>
              <a:rPr lang="zh-CN" altLang="en-US" dirty="0"/>
              <a:t>用在</a:t>
            </a:r>
            <a:r>
              <a:rPr lang="en-US" altLang="zh-CN" dirty="0"/>
              <a:t>hardcase</a:t>
            </a:r>
            <a:r>
              <a:rPr lang="zh-CN" altLang="en-US" dirty="0"/>
              <a:t>的可能性也可以提到</a:t>
            </a:r>
            <a:endParaRPr lang="en-US" altLang="zh-CN"/>
          </a:p>
          <a:p>
            <a:pPr lvl="1"/>
            <a:r>
              <a:rPr lang="zh-CN" altLang="en-US"/>
              <a:t>英文</a:t>
            </a:r>
            <a:r>
              <a:rPr lang="zh-CN" altLang="en-US" dirty="0"/>
              <a:t>文章里面的现有理论</a:t>
            </a:r>
            <a:endParaRPr lang="en-US" altLang="zh-CN" dirty="0"/>
          </a:p>
          <a:p>
            <a:pPr lvl="1"/>
            <a:r>
              <a:rPr lang="en-US" altLang="zh-CN" dirty="0"/>
              <a:t>Proposed</a:t>
            </a:r>
            <a:r>
              <a:rPr lang="zh-CN" altLang="en-US" dirty="0"/>
              <a:t>里面的实验数据（目的，配置，代码路径</a:t>
            </a:r>
            <a:r>
              <a:rPr lang="en-US" altLang="zh-CN" dirty="0"/>
              <a:t>&amp;</a:t>
            </a:r>
            <a:r>
              <a:rPr lang="zh-CN" altLang="en-US" dirty="0"/>
              <a:t>命令</a:t>
            </a:r>
            <a:r>
              <a:rPr lang="en-US" altLang="zh-CN" dirty="0"/>
              <a:t>&amp;</a:t>
            </a:r>
            <a:r>
              <a:rPr lang="zh-CN" altLang="en-US" dirty="0"/>
              <a:t>参数）</a:t>
            </a:r>
            <a:endParaRPr lang="en-US" altLang="zh-CN" dirty="0"/>
          </a:p>
          <a:p>
            <a:endParaRPr lang="en-US" altLang="zh-CN" dirty="0"/>
          </a:p>
        </p:txBody>
      </p:sp>
    </p:spTree>
    <p:extLst>
      <p:ext uri="{BB962C8B-B14F-4D97-AF65-F5344CB8AC3E}">
        <p14:creationId xmlns:p14="http://schemas.microsoft.com/office/powerpoint/2010/main" val="2033665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模型不确定性一般获取方法</a:t>
            </a:r>
          </a:p>
        </p:txBody>
      </p:sp>
      <p:sp>
        <p:nvSpPr>
          <p:cNvPr id="6" name="圆角矩形 5"/>
          <p:cNvSpPr/>
          <p:nvPr/>
        </p:nvSpPr>
        <p:spPr>
          <a:xfrm>
            <a:off x="3600160" y="2496813"/>
            <a:ext cx="2281381" cy="120072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400" dirty="0"/>
              <a:t>某种训练方法</a:t>
            </a:r>
          </a:p>
        </p:txBody>
      </p:sp>
      <p:sp>
        <p:nvSpPr>
          <p:cNvPr id="7" name="圆角矩形 6"/>
          <p:cNvSpPr/>
          <p:nvPr/>
        </p:nvSpPr>
        <p:spPr>
          <a:xfrm>
            <a:off x="3553982" y="4832567"/>
            <a:ext cx="2281381" cy="120072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400" dirty="0"/>
              <a:t>网络参数分布</a:t>
            </a:r>
          </a:p>
        </p:txBody>
      </p:sp>
      <p:sp>
        <p:nvSpPr>
          <p:cNvPr id="8" name="圆角矩形 7"/>
          <p:cNvSpPr/>
          <p:nvPr/>
        </p:nvSpPr>
        <p:spPr>
          <a:xfrm>
            <a:off x="220519" y="4832567"/>
            <a:ext cx="2548081" cy="120072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dirty="0"/>
              <a:t>待预测数据样本</a:t>
            </a:r>
          </a:p>
        </p:txBody>
      </p:sp>
      <p:sp>
        <p:nvSpPr>
          <p:cNvPr id="9" name="圆角矩形 8"/>
          <p:cNvSpPr/>
          <p:nvPr/>
        </p:nvSpPr>
        <p:spPr>
          <a:xfrm>
            <a:off x="7013434" y="4825734"/>
            <a:ext cx="2281381" cy="120072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dirty="0"/>
              <a:t>预测结果分布（近似）</a:t>
            </a:r>
          </a:p>
        </p:txBody>
      </p:sp>
      <p:sp>
        <p:nvSpPr>
          <p:cNvPr id="10" name="下箭头 9"/>
          <p:cNvSpPr/>
          <p:nvPr/>
        </p:nvSpPr>
        <p:spPr>
          <a:xfrm>
            <a:off x="4430275" y="3855812"/>
            <a:ext cx="621149" cy="818483"/>
          </a:xfrm>
          <a:prstGeom prst="downArrow">
            <a:avLst/>
          </a:prstGeom>
          <a:solidFill>
            <a:schemeClr val="accent4">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2" name="直接箭头连接符 11"/>
          <p:cNvCxnSpPr>
            <a:stCxn id="8" idx="3"/>
            <a:endCxn id="7" idx="1"/>
          </p:cNvCxnSpPr>
          <p:nvPr/>
        </p:nvCxnSpPr>
        <p:spPr>
          <a:xfrm>
            <a:off x="2768600" y="5432931"/>
            <a:ext cx="78538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直接箭头连接符 13"/>
          <p:cNvCxnSpPr>
            <a:stCxn id="7" idx="3"/>
            <a:endCxn id="9" idx="1"/>
          </p:cNvCxnSpPr>
          <p:nvPr/>
        </p:nvCxnSpPr>
        <p:spPr>
          <a:xfrm flipV="1">
            <a:off x="5835363" y="5426098"/>
            <a:ext cx="1178071" cy="683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圆角矩形 16"/>
          <p:cNvSpPr/>
          <p:nvPr/>
        </p:nvSpPr>
        <p:spPr>
          <a:xfrm>
            <a:off x="9910619" y="4825734"/>
            <a:ext cx="2281381" cy="120072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dirty="0"/>
              <a:t>不确定性</a:t>
            </a:r>
          </a:p>
        </p:txBody>
      </p:sp>
      <p:cxnSp>
        <p:nvCxnSpPr>
          <p:cNvPr id="18" name="直接箭头连接符 17"/>
          <p:cNvCxnSpPr>
            <a:stCxn id="9" idx="3"/>
            <a:endCxn id="17" idx="1"/>
          </p:cNvCxnSpPr>
          <p:nvPr/>
        </p:nvCxnSpPr>
        <p:spPr>
          <a:xfrm>
            <a:off x="9294815" y="5426098"/>
            <a:ext cx="61580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2" name="圆角矩形 41"/>
          <p:cNvSpPr/>
          <p:nvPr/>
        </p:nvSpPr>
        <p:spPr>
          <a:xfrm>
            <a:off x="7092736" y="2496813"/>
            <a:ext cx="2281381" cy="120072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dirty="0"/>
              <a:t>MC </a:t>
            </a:r>
            <a:r>
              <a:rPr lang="zh-CN" altLang="en-US" sz="2400" dirty="0"/>
              <a:t>采样</a:t>
            </a:r>
          </a:p>
        </p:txBody>
      </p:sp>
      <p:sp>
        <p:nvSpPr>
          <p:cNvPr id="43" name="下箭头 42"/>
          <p:cNvSpPr/>
          <p:nvPr/>
        </p:nvSpPr>
        <p:spPr>
          <a:xfrm rot="1937998">
            <a:off x="6394957" y="3842874"/>
            <a:ext cx="621149" cy="1340979"/>
          </a:xfrm>
          <a:prstGeom prst="downArrow">
            <a:avLst/>
          </a:prstGeom>
          <a:solidFill>
            <a:schemeClr val="accent4">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4" name="圆角矩形 43"/>
          <p:cNvSpPr/>
          <p:nvPr/>
        </p:nvSpPr>
        <p:spPr>
          <a:xfrm>
            <a:off x="220518" y="2496813"/>
            <a:ext cx="2548081" cy="120072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dirty="0"/>
              <a:t>训练集数据样本</a:t>
            </a:r>
          </a:p>
        </p:txBody>
      </p:sp>
      <p:cxnSp>
        <p:nvCxnSpPr>
          <p:cNvPr id="45" name="直接箭头连接符 44"/>
          <p:cNvCxnSpPr>
            <a:stCxn id="44" idx="3"/>
            <a:endCxn id="6" idx="1"/>
          </p:cNvCxnSpPr>
          <p:nvPr/>
        </p:nvCxnSpPr>
        <p:spPr>
          <a:xfrm>
            <a:off x="2768599" y="3097177"/>
            <a:ext cx="83156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53613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模型不确定性一般获取方法</a:t>
            </a:r>
          </a:p>
        </p:txBody>
      </p:sp>
      <p:sp>
        <p:nvSpPr>
          <p:cNvPr id="3" name="内容占位符 2"/>
          <p:cNvSpPr>
            <a:spLocks noGrp="1"/>
          </p:cNvSpPr>
          <p:nvPr>
            <p:ph idx="1"/>
          </p:nvPr>
        </p:nvSpPr>
        <p:spPr>
          <a:xfrm>
            <a:off x="838200" y="1825625"/>
            <a:ext cx="4879109" cy="4351338"/>
          </a:xfrm>
        </p:spPr>
        <p:txBody>
          <a:bodyPr/>
          <a:lstStyle/>
          <a:p>
            <a:r>
              <a:rPr lang="en-US" altLang="zh-CN" dirty="0"/>
              <a:t>Regression</a:t>
            </a:r>
            <a:r>
              <a:rPr lang="zh-CN" altLang="en-US" dirty="0"/>
              <a:t>：直接通过对参数采样得到结果的分布计算不确定性</a:t>
            </a:r>
            <a:endParaRPr lang="en-US" altLang="zh-CN" dirty="0"/>
          </a:p>
          <a:p>
            <a:endParaRPr lang="en-US" altLang="zh-CN" dirty="0"/>
          </a:p>
          <a:p>
            <a:r>
              <a:rPr lang="en-US" altLang="zh-CN" dirty="0"/>
              <a:t>Classification</a:t>
            </a:r>
            <a:r>
              <a:rPr lang="zh-CN" altLang="en-US" dirty="0"/>
              <a:t>：</a:t>
            </a:r>
            <a:r>
              <a:rPr lang="en-US" altLang="zh-CN" dirty="0"/>
              <a:t>taking the mean of the distribution</a:t>
            </a:r>
            <a:r>
              <a:rPr lang="zh-CN" altLang="en-US" dirty="0"/>
              <a:t>，也即对参数分布采样得到的许多个</a:t>
            </a:r>
            <a:r>
              <a:rPr lang="en-US" altLang="zh-CN" dirty="0" err="1"/>
              <a:t>softmax</a:t>
            </a:r>
            <a:r>
              <a:rPr lang="zh-CN" altLang="en-US" dirty="0"/>
              <a:t>概率结果取均值得到最终的类的概率分布</a:t>
            </a:r>
            <a:endParaRPr lang="en-US" altLang="zh-CN" dirty="0"/>
          </a:p>
        </p:txBody>
      </p:sp>
      <p:pic>
        <p:nvPicPr>
          <p:cNvPr id="1026" name="Picture 2" descr="https://img-blog.csdnimg.cn/20191027154207767.png?x-oss-process=image/watermark,type_ZmFuZ3poZW5naGVpdGk,shadow_10,text_aHR0cHM6Ly9ibG9nLmNzZG4ubmV0L3Jvc2VmdW45Ng==,size_16,color_FFFFFF,t_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5928" y="1825625"/>
            <a:ext cx="5838825" cy="4086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594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模型不确定性一般获取方法（</a:t>
            </a:r>
            <a:r>
              <a:rPr lang="en-US" altLang="zh-CN" dirty="0" err="1"/>
              <a:t>Yarin</a:t>
            </a:r>
            <a:r>
              <a:rPr lang="en-US" altLang="zh-CN" dirty="0"/>
              <a:t> Gal</a:t>
            </a:r>
            <a:r>
              <a:rPr lang="zh-CN" altLang="en-US" dirty="0"/>
              <a:t>的体系）</a:t>
            </a:r>
          </a:p>
        </p:txBody>
      </p:sp>
      <p:graphicFrame>
        <p:nvGraphicFramePr>
          <p:cNvPr id="4" name="内容占位符 3"/>
          <p:cNvGraphicFramePr>
            <a:graphicFrameLocks noGrp="1" noChangeAspect="1"/>
          </p:cNvGraphicFramePr>
          <p:nvPr>
            <p:ph idx="1"/>
            <p:extLst>
              <p:ext uri="{D42A27DB-BD31-4B8C-83A1-F6EECF244321}">
                <p14:modId xmlns:p14="http://schemas.microsoft.com/office/powerpoint/2010/main" val="2055318000"/>
              </p:ext>
            </p:extLst>
          </p:nvPr>
        </p:nvGraphicFramePr>
        <p:xfrm>
          <a:off x="354209" y="1690688"/>
          <a:ext cx="11483582" cy="4635684"/>
        </p:xfrm>
        <a:graphic>
          <a:graphicData uri="http://schemas.openxmlformats.org/presentationml/2006/ole">
            <mc:AlternateContent xmlns:mc="http://schemas.openxmlformats.org/markup-compatibility/2006">
              <mc:Choice xmlns:v="urn:schemas-microsoft-com:vml" Requires="v">
                <p:oleObj spid="_x0000_s1133" name="工作表" r:id="rId3" imgW="8273988" imgH="3339925" progId="Excel.Sheet.12">
                  <p:embed/>
                </p:oleObj>
              </mc:Choice>
              <mc:Fallback>
                <p:oleObj name="工作表" r:id="rId3" imgW="8273988" imgH="3339925" progId="Excel.Sheet.12">
                  <p:embed/>
                  <p:pic>
                    <p:nvPicPr>
                      <p:cNvPr id="0" name=""/>
                      <p:cNvPicPr/>
                      <p:nvPr/>
                    </p:nvPicPr>
                    <p:blipFill>
                      <a:blip r:embed="rId4"/>
                      <a:stretch>
                        <a:fillRect/>
                      </a:stretch>
                    </p:blipFill>
                    <p:spPr>
                      <a:xfrm>
                        <a:off x="354209" y="1690688"/>
                        <a:ext cx="11483582" cy="4635684"/>
                      </a:xfrm>
                      <a:prstGeom prst="rect">
                        <a:avLst/>
                      </a:prstGeom>
                    </p:spPr>
                  </p:pic>
                </p:oleObj>
              </mc:Fallback>
            </mc:AlternateContent>
          </a:graphicData>
        </a:graphic>
      </p:graphicFrame>
    </p:spTree>
    <p:extLst>
      <p:ext uri="{BB962C8B-B14F-4D97-AF65-F5344CB8AC3E}">
        <p14:creationId xmlns:p14="http://schemas.microsoft.com/office/powerpoint/2010/main" val="14101853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188382</TotalTime>
  <Words>7376</Words>
  <Application>Microsoft Office PowerPoint</Application>
  <PresentationFormat>宽屏</PresentationFormat>
  <Paragraphs>438</Paragraphs>
  <Slides>69</Slides>
  <Notes>1</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69</vt:i4>
      </vt:variant>
    </vt:vector>
  </HeadingPairs>
  <TitlesOfParts>
    <vt:vector size="74" baseType="lpstr">
      <vt:lpstr>等线</vt:lpstr>
      <vt:lpstr>等线 Light</vt:lpstr>
      <vt:lpstr>Arial</vt:lpstr>
      <vt:lpstr>Office 主题​​</vt:lpstr>
      <vt:lpstr>工作表</vt:lpstr>
      <vt:lpstr>深度学习不确定性的量化</vt:lpstr>
      <vt:lpstr>不确定性量化综述</vt:lpstr>
      <vt:lpstr>介绍</vt:lpstr>
      <vt:lpstr>介绍</vt:lpstr>
      <vt:lpstr>文献结构图</vt:lpstr>
      <vt:lpstr>Motivation：直接用softmax得到的分布不行吗</vt:lpstr>
      <vt:lpstr>模型不确定性一般获取方法</vt:lpstr>
      <vt:lpstr>模型不确定性一般获取方法</vt:lpstr>
      <vt:lpstr>模型不确定性一般获取方法（Yarin Gal的体系）</vt:lpstr>
      <vt:lpstr>模型不确定性一般获取方法（所有用MCDropout的体系）</vt:lpstr>
      <vt:lpstr>不确定性量化方法举例</vt:lpstr>
      <vt:lpstr>【文章内容】MC Dropout简介(model uncertainty)   Ref: http://mlg.eng.cam.ac.uk/yarin/blog_3d801aa532c1ce.html</vt:lpstr>
      <vt:lpstr>【文章内容】Bayes BP简介(model uncertainty)</vt:lpstr>
      <vt:lpstr>【文章内容】aleatoric uncertainty简介</vt:lpstr>
      <vt:lpstr>【文章内容】两种互相独立吗？</vt:lpstr>
      <vt:lpstr>不确定性量化的具体应用</vt:lpstr>
      <vt:lpstr>【应用】数据噪声，弱监督学习</vt:lpstr>
      <vt:lpstr>【应用】数据噪声，弱监督学习</vt:lpstr>
      <vt:lpstr>【应用】数据噪声，弱监督学习</vt:lpstr>
      <vt:lpstr>【应用】不均衡数据</vt:lpstr>
      <vt:lpstr>【应用】Retrieval Systems</vt:lpstr>
      <vt:lpstr>【应用】multi-task 平衡不同任务loss的权重</vt:lpstr>
      <vt:lpstr>【应用】层次化分类标签缺失</vt:lpstr>
      <vt:lpstr>【应用】其他应用</vt:lpstr>
      <vt:lpstr>研究方向与预期</vt:lpstr>
      <vt:lpstr>label noise现有解决方法 Ref: Image Classification with Deep Learning in the Presence of Noisy Labels: A Survey</vt:lpstr>
      <vt:lpstr>Motivation: 优化数据权重(reweighting)的优越性</vt:lpstr>
      <vt:lpstr>Motivation: 引入不确定性的优越性</vt:lpstr>
      <vt:lpstr>Proposed method(unofficial points)</vt:lpstr>
      <vt:lpstr>Proposed method</vt:lpstr>
      <vt:lpstr>Proposed method</vt:lpstr>
      <vt:lpstr>Proposed Experiments</vt:lpstr>
      <vt:lpstr>Proposed Experiments</vt:lpstr>
      <vt:lpstr>Benchmark: tasks and datasets(classification)</vt:lpstr>
      <vt:lpstr>【文章内容】Weakly Supervised Learning Meets Ride-Sharing User Experience Enhancement</vt:lpstr>
      <vt:lpstr>【文章内容】Uncertainty Based Detection and Relabeling of Noisy Image Labels</vt:lpstr>
      <vt:lpstr>【文章内容】Deep Bayesian Self Training</vt:lpstr>
      <vt:lpstr>【文章内容】Deep Bayesian Self Training</vt:lpstr>
      <vt:lpstr>【文章内容】Learning to Reweight Examples for Robust Deep Learning</vt:lpstr>
      <vt:lpstr>【文章内容】Co-teaching: Robust Training of Deep Neural Networks with Extremely Noisy Labels </vt:lpstr>
      <vt:lpstr>【文章内容】Meta-Weight-Net: Learning an Explicit Mapping For Sample Weighting</vt:lpstr>
      <vt:lpstr>【文章内容】Unsupervised Label Noise Modeling and Loss Correction</vt:lpstr>
      <vt:lpstr>【文章内容】Making Deep Neural Networks Robust to Label Noise: a Loss Correction Approach</vt:lpstr>
      <vt:lpstr>【文章内容】Using Trusted Data to Train Deep Networks on Labels Corrupted by Severe Noise</vt:lpstr>
      <vt:lpstr>5/15-two stage</vt:lpstr>
      <vt:lpstr>5/15-relabeling</vt:lpstr>
      <vt:lpstr>5/15-valset</vt:lpstr>
      <vt:lpstr>PowerPoint 演示文稿</vt:lpstr>
      <vt:lpstr>5/27 reweighting &amp; relabeling</vt:lpstr>
      <vt:lpstr>6/22 </vt:lpstr>
      <vt:lpstr>6/29</vt:lpstr>
      <vt:lpstr>7/1</vt:lpstr>
      <vt:lpstr>7/3</vt:lpstr>
      <vt:lpstr>7/6</vt:lpstr>
      <vt:lpstr>7/8</vt:lpstr>
      <vt:lpstr>7/10</vt:lpstr>
      <vt:lpstr>7/10</vt:lpstr>
      <vt:lpstr>7/10</vt:lpstr>
      <vt:lpstr>7/13~7/15</vt:lpstr>
      <vt:lpstr>7/13~7/15</vt:lpstr>
      <vt:lpstr>7/13~7/15</vt:lpstr>
      <vt:lpstr>7/13~7/15</vt:lpstr>
      <vt:lpstr>PowerPoint 演示文稿</vt:lpstr>
      <vt:lpstr>7/17</vt:lpstr>
      <vt:lpstr>7/20</vt:lpstr>
      <vt:lpstr>7/22</vt:lpstr>
      <vt:lpstr>7/24</vt:lpstr>
      <vt:lpstr>7/27</vt:lpstr>
      <vt:lpstr>7/29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Uncertainty Quantification:  Literature Review and Taxonomy</dc:title>
  <dc:creator>JD</dc:creator>
  <cp:lastModifiedBy>李涵宇</cp:lastModifiedBy>
  <cp:revision>328</cp:revision>
  <dcterms:created xsi:type="dcterms:W3CDTF">2020-01-14T06:56:55Z</dcterms:created>
  <dcterms:modified xsi:type="dcterms:W3CDTF">2020-07-30T13:36:59Z</dcterms:modified>
</cp:coreProperties>
</file>