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0a424f0bcd5644bd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288" r:id="rId3"/>
    <p:sldId id="290" r:id="rId4"/>
    <p:sldId id="291" r:id="rId5"/>
    <p:sldId id="271" r:id="rId6"/>
    <p:sldId id="267" r:id="rId7"/>
    <p:sldId id="266" r:id="rId8"/>
    <p:sldId id="277" r:id="rId9"/>
    <p:sldId id="297" r:id="rId10"/>
    <p:sldId id="306" r:id="rId11"/>
    <p:sldId id="292" r:id="rId12"/>
    <p:sldId id="262" r:id="rId13"/>
    <p:sldId id="263" r:id="rId14"/>
    <p:sldId id="264" r:id="rId15"/>
    <p:sldId id="268" r:id="rId16"/>
    <p:sldId id="294" r:id="rId17"/>
    <p:sldId id="272" r:id="rId18"/>
    <p:sldId id="258" r:id="rId19"/>
    <p:sldId id="280" r:id="rId20"/>
    <p:sldId id="286" r:id="rId21"/>
    <p:sldId id="281" r:id="rId22"/>
    <p:sldId id="265" r:id="rId23"/>
    <p:sldId id="269" r:id="rId24"/>
    <p:sldId id="261" r:id="rId25"/>
    <p:sldId id="300" r:id="rId26"/>
    <p:sldId id="285" r:id="rId27"/>
    <p:sldId id="295" r:id="rId28"/>
    <p:sldId id="284" r:id="rId29"/>
    <p:sldId id="301" r:id="rId30"/>
    <p:sldId id="310" r:id="rId31"/>
    <p:sldId id="311" r:id="rId32"/>
    <p:sldId id="307" r:id="rId33"/>
    <p:sldId id="309" r:id="rId34"/>
    <p:sldId id="296" r:id="rId35"/>
    <p:sldId id="283" r:id="rId36"/>
    <p:sldId id="287" r:id="rId37"/>
    <p:sldId id="302" r:id="rId38"/>
    <p:sldId id="303" r:id="rId39"/>
    <p:sldId id="304" r:id="rId40"/>
    <p:sldId id="305" r:id="rId41"/>
    <p:sldId id="308" r:id="rId42"/>
    <p:sldId id="313" r:id="rId43"/>
    <p:sldId id="31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00B7B409-5D66-4174-AD09-E343A1B429C8}">
          <p14:sldIdLst>
            <p14:sldId id="278"/>
          </p14:sldIdLst>
        </p14:section>
        <p14:section name="不确定性综述" id="{66A9434D-6B33-4A60-8B96-155A3D0B99A7}">
          <p14:sldIdLst>
            <p14:sldId id="288"/>
            <p14:sldId id="290"/>
            <p14:sldId id="291"/>
            <p14:sldId id="271"/>
            <p14:sldId id="267"/>
            <p14:sldId id="266"/>
            <p14:sldId id="277"/>
            <p14:sldId id="297"/>
            <p14:sldId id="306"/>
          </p14:sldIdLst>
        </p14:section>
        <p14:section name="获取方法举例" id="{7166F316-1516-47C6-A49F-E73138570D78}">
          <p14:sldIdLst>
            <p14:sldId id="292"/>
            <p14:sldId id="262"/>
            <p14:sldId id="263"/>
            <p14:sldId id="264"/>
            <p14:sldId id="268"/>
          </p14:sldIdLst>
        </p14:section>
        <p14:section name="应用" id="{288386A2-6512-4AD4-BA9F-DF505D545D93}">
          <p14:sldIdLst>
            <p14:sldId id="294"/>
            <p14:sldId id="272"/>
            <p14:sldId id="258"/>
            <p14:sldId id="280"/>
            <p14:sldId id="286"/>
            <p14:sldId id="281"/>
            <p14:sldId id="265"/>
            <p14:sldId id="269"/>
            <p14:sldId id="261"/>
          </p14:sldIdLst>
        </p14:section>
        <p14:section name="在弱监督用分配权重方法的应用" id="{209EC636-4B8E-4D0A-BC8F-83D0921E94C8}">
          <p14:sldIdLst>
            <p14:sldId id="300"/>
            <p14:sldId id="285"/>
            <p14:sldId id="295"/>
            <p14:sldId id="284"/>
            <p14:sldId id="301"/>
            <p14:sldId id="310"/>
            <p14:sldId id="311"/>
            <p14:sldId id="307"/>
            <p14:sldId id="309"/>
            <p14:sldId id="296"/>
            <p14:sldId id="283"/>
            <p14:sldId id="287"/>
            <p14:sldId id="302"/>
            <p14:sldId id="303"/>
            <p14:sldId id="304"/>
            <p14:sldId id="305"/>
            <p14:sldId id="308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59A06-11A5-454E-AA88-0B7D51F31492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32E50-626D-4CDA-BCB3-154E75E39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8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只展示里程碑式的工作，讲的时候就讲目标，效果，应用问题就行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32E50-626D-4CDA-BCB3-154E75E39F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4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4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1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0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07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28B2-959A-49D0-80D2-B591B82B77AD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4AB9-171A-49DA-98A7-EE79B6D5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深度学习不确定性的量化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6148" y="396978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dirty="0" smtClean="0"/>
              <a:t>在弱监督，数据噪声方面的应用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59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模型不确定性一般获取</a:t>
            </a:r>
            <a:r>
              <a:rPr lang="zh-CN" altLang="en-US" dirty="0" smtClean="0"/>
              <a:t>方法（所有用</a:t>
            </a:r>
            <a:r>
              <a:rPr lang="en-US" altLang="zh-CN" dirty="0" err="1" smtClean="0"/>
              <a:t>MCDropout</a:t>
            </a:r>
            <a:r>
              <a:rPr lang="zh-CN" altLang="en-US" dirty="0" smtClean="0"/>
              <a:t>的体系）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MCDropout</a:t>
            </a:r>
            <a:r>
              <a:rPr lang="zh-CN" altLang="en-US" dirty="0" smtClean="0"/>
              <a:t>在一个分</a:t>
            </a:r>
            <a:r>
              <a:rPr lang="en-US" altLang="zh-CN" dirty="0" smtClean="0"/>
              <a:t>n</a:t>
            </a:r>
            <a:r>
              <a:rPr lang="zh-CN" altLang="en-US" dirty="0" smtClean="0"/>
              <a:t>类问题测试集的时候对一个输入样本进行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次前传能够得到的：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后的预测概率，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为每类的预测方差</a:t>
            </a:r>
            <a:endParaRPr lang="en-US" altLang="zh-CN" dirty="0" smtClean="0"/>
          </a:p>
          <a:p>
            <a:pPr lvl="1"/>
            <a:r>
              <a:rPr lang="en-US" altLang="zh-CN" dirty="0"/>
              <a:t>p_{11}, p_{12}, …, p_{1n</a:t>
            </a:r>
            <a:r>
              <a:rPr lang="en-US" altLang="zh-CN" dirty="0" smtClean="0"/>
              <a:t>}, v_{11}, v_{12}, …, v_{1n}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_{21</a:t>
            </a:r>
            <a:r>
              <a:rPr lang="en-US" altLang="zh-CN" dirty="0"/>
              <a:t>}, p_{12}, …, p</a:t>
            </a:r>
            <a:r>
              <a:rPr lang="en-US" altLang="zh-CN" dirty="0" smtClean="0"/>
              <a:t>_{2n}, </a:t>
            </a:r>
            <a:r>
              <a:rPr lang="en-US" altLang="zh-CN" dirty="0"/>
              <a:t>v</a:t>
            </a:r>
            <a:r>
              <a:rPr lang="en-US" altLang="zh-CN" dirty="0" smtClean="0"/>
              <a:t>_{21</a:t>
            </a:r>
            <a:r>
              <a:rPr lang="en-US" altLang="zh-CN" dirty="0"/>
              <a:t>}, v</a:t>
            </a:r>
            <a:r>
              <a:rPr lang="en-US" altLang="zh-CN" dirty="0" smtClean="0"/>
              <a:t>_{22</a:t>
            </a:r>
            <a:r>
              <a:rPr lang="en-US" altLang="zh-CN" dirty="0"/>
              <a:t>}, …, v</a:t>
            </a:r>
            <a:r>
              <a:rPr lang="en-US" altLang="zh-CN" dirty="0" smtClean="0"/>
              <a:t>_{2n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_{T1</a:t>
            </a:r>
            <a:r>
              <a:rPr lang="en-US" altLang="zh-CN" dirty="0"/>
              <a:t>}, p</a:t>
            </a:r>
            <a:r>
              <a:rPr lang="en-US" altLang="zh-CN" dirty="0" smtClean="0"/>
              <a:t>_{T2</a:t>
            </a:r>
            <a:r>
              <a:rPr lang="en-US" altLang="zh-CN" dirty="0"/>
              <a:t>}, …, p</a:t>
            </a:r>
            <a:r>
              <a:rPr lang="en-US" altLang="zh-CN" dirty="0" smtClean="0"/>
              <a:t>_{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}, </a:t>
            </a:r>
            <a:r>
              <a:rPr lang="en-US" altLang="zh-CN" dirty="0"/>
              <a:t>v</a:t>
            </a:r>
            <a:r>
              <a:rPr lang="en-US" altLang="zh-CN" dirty="0" smtClean="0"/>
              <a:t>_{T1</a:t>
            </a:r>
            <a:r>
              <a:rPr lang="en-US" altLang="zh-CN" dirty="0"/>
              <a:t>}, v</a:t>
            </a:r>
            <a:r>
              <a:rPr lang="en-US" altLang="zh-CN" dirty="0" smtClean="0"/>
              <a:t>_{T2</a:t>
            </a:r>
            <a:r>
              <a:rPr lang="en-US" altLang="zh-CN" dirty="0"/>
              <a:t>}, …, v</a:t>
            </a:r>
            <a:r>
              <a:rPr lang="en-US" altLang="zh-CN" dirty="0" smtClean="0"/>
              <a:t>_{</a:t>
            </a:r>
            <a:r>
              <a:rPr lang="en-US" altLang="zh-CN" dirty="0" err="1" smtClean="0"/>
              <a:t>Tn</a:t>
            </a:r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Yarin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体系中：</a:t>
            </a:r>
            <a:r>
              <a:rPr lang="en-US" altLang="zh-CN" dirty="0" smtClean="0"/>
              <a:t>du</a:t>
            </a:r>
            <a:r>
              <a:rPr lang="zh-CN" altLang="en-US" dirty="0" smtClean="0"/>
              <a:t>为每类概率不同前传上的平均，这些平均的</a:t>
            </a:r>
            <a:r>
              <a:rPr lang="en-US" altLang="zh-CN" dirty="0" smtClean="0"/>
              <a:t>entropy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</a:t>
            </a:r>
            <a:r>
              <a:rPr lang="zh-CN" altLang="en-US" dirty="0" smtClean="0"/>
              <a:t>为每类这些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的实际方差，类之间求方差的平均</a:t>
            </a:r>
            <a:endParaRPr lang="en-US" altLang="zh-CN" dirty="0" smtClean="0"/>
          </a:p>
          <a:p>
            <a:r>
              <a:rPr lang="en-US" altLang="zh-CN" dirty="0" smtClean="0"/>
              <a:t>Deep Bayesian Self Learning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du</a:t>
            </a:r>
            <a:r>
              <a:rPr lang="zh-CN" altLang="en-US" dirty="0" smtClean="0"/>
              <a:t>为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的平均，</a:t>
            </a:r>
            <a:r>
              <a:rPr lang="en-US" altLang="zh-CN" dirty="0" smtClean="0"/>
              <a:t>mu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Yarin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du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0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不确定性量化方法举例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uncertainty and model uncertainty</a:t>
            </a:r>
            <a:r>
              <a:rPr lang="zh-CN" altLang="en-US" dirty="0" smtClean="0"/>
              <a:t>各自的方法</a:t>
            </a:r>
            <a:endParaRPr lang="en-US" altLang="zh-CN" dirty="0" smtClean="0"/>
          </a:p>
          <a:p>
            <a:r>
              <a:rPr lang="zh-CN" altLang="en-US" dirty="0" smtClean="0"/>
              <a:t>两种不确定性的结合（我全都要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64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【</a:t>
            </a:r>
            <a:r>
              <a:rPr lang="zh-CN" altLang="en-US" sz="4000" dirty="0" smtClean="0"/>
              <a:t>文章内容</a:t>
            </a:r>
            <a:r>
              <a:rPr lang="en-US" altLang="zh-CN" sz="4000" dirty="0" smtClean="0"/>
              <a:t>】MC Dropout</a:t>
            </a:r>
            <a:r>
              <a:rPr lang="zh-CN" altLang="en-US" sz="4000" dirty="0" smtClean="0"/>
              <a:t>简介</a:t>
            </a:r>
            <a:r>
              <a:rPr lang="en-US" altLang="zh-CN" sz="4000" dirty="0" smtClean="0"/>
              <a:t>(model uncertainty</a:t>
            </a:r>
            <a:r>
              <a:rPr lang="en-US" altLang="zh-CN" sz="4000" dirty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sz="2400" i="1" dirty="0" smtClean="0"/>
              <a:t>Ref: </a:t>
            </a:r>
            <a:r>
              <a:rPr lang="en-US" altLang="zh-CN" sz="2400" i="1" dirty="0" smtClean="0">
                <a:hlinkClick r:id="rId2"/>
              </a:rPr>
              <a:t>http</a:t>
            </a:r>
            <a:r>
              <a:rPr lang="en-US" altLang="zh-CN" sz="2400" i="1" dirty="0">
                <a:hlinkClick r:id="rId2"/>
              </a:rPr>
              <a:t>://mlg.eng.cam.ac.uk/yarin/blog_3d801aa532c1ce.html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 smtClean="0"/>
              <a:t>Dropout </a:t>
            </a:r>
            <a:r>
              <a:rPr lang="en-US" altLang="zh-CN" dirty="0"/>
              <a:t>as a Bayesian Approximation: Representing Model Uncertainty in Deep </a:t>
            </a:r>
            <a:r>
              <a:rPr lang="en-US" altLang="zh-CN" dirty="0" smtClean="0"/>
              <a:t>Learning</a:t>
            </a:r>
          </a:p>
          <a:p>
            <a:r>
              <a:rPr lang="zh-CN" altLang="en-US" dirty="0" smtClean="0"/>
              <a:t>理论：参数为伯努利分布，等价于</a:t>
            </a:r>
            <a:r>
              <a:rPr lang="en-US" altLang="zh-CN" dirty="0" smtClean="0"/>
              <a:t>deep Gaussian process</a:t>
            </a:r>
            <a:r>
              <a:rPr lang="zh-CN" altLang="en-US" dirty="0" smtClean="0"/>
              <a:t>，不同的</a:t>
            </a:r>
            <a:r>
              <a:rPr lang="en-US" altLang="zh-CN" dirty="0" smtClean="0"/>
              <a:t>activate function</a:t>
            </a:r>
            <a:r>
              <a:rPr lang="zh-CN" altLang="en-US" dirty="0" smtClean="0"/>
              <a:t>相当于在</a:t>
            </a:r>
            <a:r>
              <a:rPr lang="en-US" altLang="zh-CN" dirty="0" smtClean="0"/>
              <a:t>GP</a:t>
            </a:r>
            <a:r>
              <a:rPr lang="zh-CN" altLang="en-US" dirty="0" smtClean="0"/>
              <a:t>中不同的协方差矩阵</a:t>
            </a:r>
            <a:endParaRPr lang="en-US" altLang="zh-CN" dirty="0" smtClean="0"/>
          </a:p>
          <a:p>
            <a:r>
              <a:rPr lang="zh-CN" altLang="en-US" dirty="0" smtClean="0"/>
              <a:t>使用方法：测试时依然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，测试多轮来计算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Dropout rate</a:t>
            </a:r>
            <a:r>
              <a:rPr lang="zh-CN" altLang="en-US" dirty="0" smtClean="0"/>
              <a:t>选取：实际中可以选表现最好的，但是确定下来测试的时候就不能再变了，不确定性在不同模型之间没有可比性，在同一个模型中对遇到的不同数据才有可比性</a:t>
            </a:r>
            <a:endParaRPr lang="en-US" altLang="zh-CN" dirty="0" smtClean="0"/>
          </a:p>
          <a:p>
            <a:r>
              <a:rPr lang="zh-CN" altLang="en-US" dirty="0" smtClean="0"/>
              <a:t>性能：采样几次花费的计算资源就是正常网络的几倍，但是是并行</a:t>
            </a:r>
            <a:endParaRPr lang="en-US" altLang="zh-CN" dirty="0" smtClean="0"/>
          </a:p>
          <a:p>
            <a:r>
              <a:rPr lang="zh-CN" altLang="en-US" dirty="0" smtClean="0"/>
              <a:t>优缺点：简单，不需要更改网络结构和网络</a:t>
            </a:r>
            <a:r>
              <a:rPr lang="en-US" altLang="zh-CN" dirty="0" smtClean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02368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【</a:t>
            </a:r>
            <a:r>
              <a:rPr lang="zh-CN" altLang="en-US" sz="4000" dirty="0"/>
              <a:t>文章内容</a:t>
            </a:r>
            <a:r>
              <a:rPr lang="en-US" altLang="zh-CN" sz="4000" dirty="0" smtClean="0"/>
              <a:t>】Bayes BP</a:t>
            </a:r>
            <a:r>
              <a:rPr lang="zh-CN" altLang="en-US" sz="4000" dirty="0" smtClean="0"/>
              <a:t>简介</a:t>
            </a:r>
            <a:r>
              <a:rPr lang="en-US" altLang="zh-CN" sz="4000" dirty="0" smtClean="0"/>
              <a:t>(model uncertainty)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Weight Uncertainty in Neural </a:t>
            </a:r>
            <a:r>
              <a:rPr lang="en-US" altLang="zh-CN" dirty="0" smtClean="0"/>
              <a:t>Networks</a:t>
            </a:r>
          </a:p>
          <a:p>
            <a:r>
              <a:rPr lang="zh-CN" altLang="en-US" dirty="0" smtClean="0"/>
              <a:t>理论：假设参数服从高斯分布，直接将</a:t>
            </a:r>
            <a:r>
              <a:rPr lang="en-US" altLang="zh-CN" dirty="0" smtClean="0"/>
              <a:t>ELBO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优化每个参数的方差与均值，每次计算</a:t>
            </a:r>
            <a:r>
              <a:rPr lang="en-US" altLang="zh-CN" dirty="0" smtClean="0"/>
              <a:t>ELBO</a:t>
            </a:r>
            <a:r>
              <a:rPr lang="zh-CN" altLang="en-US" dirty="0" smtClean="0"/>
              <a:t>也要对现有参数分布进行采样来计算期望</a:t>
            </a:r>
            <a:endParaRPr lang="en-US" altLang="zh-CN" dirty="0" smtClean="0"/>
          </a:p>
          <a:p>
            <a:r>
              <a:rPr lang="zh-CN" altLang="en-US" dirty="0" smtClean="0"/>
              <a:t>性能：参数直接乘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，与网络结构有关，几乎直接优化</a:t>
            </a:r>
            <a:r>
              <a:rPr lang="en-US" altLang="zh-CN" dirty="0" smtClean="0"/>
              <a:t>ELBO</a:t>
            </a:r>
            <a:r>
              <a:rPr lang="zh-CN" altLang="en-US" dirty="0" smtClean="0"/>
              <a:t>的方法都是这样，网络结构复杂参数众多的网络时间复杂度极高</a:t>
            </a:r>
            <a:endParaRPr lang="en-US" altLang="zh-CN" dirty="0" smtClean="0"/>
          </a:p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几乎不能自定义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运算量较一般神经网络大许多，只能在网络结构不复杂的时候用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理论很清晰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文章内容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aleatoric</a:t>
            </a:r>
            <a:r>
              <a:rPr lang="en-US" altLang="zh-CN" dirty="0" smtClean="0"/>
              <a:t> uncertainty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What Uncertainties Do We Need in Bayesian Deep Learning for Computer Vision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定义为数据的不确定性，假设是不同的数据其标签的分布方差不同，</a:t>
            </a:r>
            <a:r>
              <a:rPr lang="en-US" altLang="zh-CN" dirty="0"/>
              <a:t> du(data 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，与</a:t>
            </a:r>
            <a:r>
              <a:rPr lang="en-US" altLang="zh-CN" dirty="0" err="1" smtClean="0"/>
              <a:t>aleatoric</a:t>
            </a:r>
            <a:r>
              <a:rPr lang="en-US" altLang="zh-CN" dirty="0" smtClean="0"/>
              <a:t> uncertainty</a:t>
            </a:r>
            <a:r>
              <a:rPr lang="zh-CN" altLang="en-US" dirty="0" smtClean="0"/>
              <a:t>同义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就是这个方差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中，同一个网络分两头，一个输出预测值，一个输出</a:t>
            </a:r>
            <a:r>
              <a:rPr lang="en-US" altLang="zh-CN" dirty="0" smtClean="0"/>
              <a:t>du</a:t>
            </a:r>
            <a:r>
              <a:rPr lang="zh-CN" altLang="en-US" dirty="0" smtClean="0"/>
              <a:t>（这部分是</a:t>
            </a:r>
            <a:r>
              <a:rPr lang="en-US" altLang="zh-CN" dirty="0" smtClean="0"/>
              <a:t>unsupervised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可以理解为</a:t>
            </a:r>
            <a:r>
              <a:rPr lang="en-US" altLang="zh-CN" dirty="0" smtClean="0"/>
              <a:t>loss attenuation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中，每一个</a:t>
            </a:r>
            <a:r>
              <a:rPr lang="en-US" altLang="zh-CN" dirty="0" smtClean="0"/>
              <a:t>logit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前的网络输出）都是一个</a:t>
            </a:r>
            <a:r>
              <a:rPr lang="en-US" altLang="zh-CN" dirty="0" smtClean="0"/>
              <a:t>regression</a:t>
            </a:r>
            <a:r>
              <a:rPr lang="zh-CN" altLang="en-US" dirty="0" smtClean="0"/>
              <a:t>的，同样有两个头。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如下，依然可以解释为</a:t>
            </a:r>
            <a:r>
              <a:rPr lang="en-US" altLang="zh-CN" dirty="0" smtClean="0"/>
              <a:t>loss attenuation</a:t>
            </a:r>
          </a:p>
          <a:p>
            <a:r>
              <a:rPr lang="zh-CN" altLang="en-US" dirty="0" smtClean="0"/>
              <a:t>然而网络结构就要改，而且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也被确定了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618" t="4067" r="2031" b="6094"/>
          <a:stretch/>
        </p:blipFill>
        <p:spPr>
          <a:xfrm>
            <a:off x="6483927" y="3805383"/>
            <a:ext cx="4322619" cy="581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5003"/>
          <a:stretch/>
        </p:blipFill>
        <p:spPr>
          <a:xfrm>
            <a:off x="7423433" y="5313367"/>
            <a:ext cx="4768567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文章内容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两种互相独立吗？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What Uncertainties Do We Need in Bayesian Deep Learning for Computer Vision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可以直接把两个相加（采样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次然后模型的取方差，数据的每次预测一个方差，取这个方差的均值）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但是还是因为</a:t>
            </a:r>
            <a:r>
              <a:rPr lang="en-US" altLang="zh-CN" dirty="0" smtClean="0"/>
              <a:t>mu</a:t>
            </a:r>
            <a:r>
              <a:rPr lang="zh-CN" altLang="en-US" dirty="0" smtClean="0"/>
              <a:t>的问题就导致网络结构要改，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不能改的局面</a:t>
            </a:r>
            <a:endParaRPr lang="en-US" altLang="zh-CN" dirty="0" smtClean="0"/>
          </a:p>
          <a:p>
            <a:r>
              <a:rPr lang="en-US" altLang="zh-CN" dirty="0"/>
              <a:t>A General </a:t>
            </a:r>
            <a:r>
              <a:rPr lang="en-US" altLang="zh-CN" dirty="0" smtClean="0"/>
              <a:t>Framework for </a:t>
            </a:r>
            <a:r>
              <a:rPr lang="en-US" altLang="zh-CN" dirty="0"/>
              <a:t>Uncertainty Estimation in Deep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ADF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Assumed Density Filtering</a:t>
            </a:r>
            <a:r>
              <a:rPr lang="zh-CN" altLang="en-US" dirty="0" smtClean="0"/>
              <a:t>）方法来在不用重新训练的情况下将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改成能够输出</a:t>
            </a:r>
            <a:r>
              <a:rPr lang="en-US" altLang="zh-CN" dirty="0" smtClean="0"/>
              <a:t>data uncertainty</a:t>
            </a:r>
          </a:p>
          <a:p>
            <a:pPr lvl="1"/>
            <a:r>
              <a:rPr lang="zh-CN" altLang="en-US" dirty="0" smtClean="0"/>
              <a:t>使用提出的方法计算出的</a:t>
            </a:r>
            <a:r>
              <a:rPr lang="en-US" altLang="zh-CN" dirty="0" smtClean="0"/>
              <a:t>dropout rate</a:t>
            </a:r>
            <a:r>
              <a:rPr lang="zh-CN" altLang="en-US" dirty="0" smtClean="0"/>
              <a:t>（从而避免了有些网络没有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的困难）来进行</a:t>
            </a:r>
            <a:r>
              <a:rPr lang="en-US" altLang="zh-CN" dirty="0" smtClean="0"/>
              <a:t>MC Dropout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model uncertainty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mu</a:t>
            </a:r>
            <a:r>
              <a:rPr lang="zh-CN" altLang="en-US" dirty="0" smtClean="0"/>
              <a:t>会与</a:t>
            </a:r>
            <a:r>
              <a:rPr lang="en-US" altLang="zh-CN" dirty="0" smtClean="0"/>
              <a:t>du</a:t>
            </a:r>
            <a:r>
              <a:rPr lang="zh-CN" altLang="en-US" dirty="0" smtClean="0"/>
              <a:t>相关（一个噪声很多的图片模型也会认为是没有足够的数据），因为是在</a:t>
            </a:r>
            <a:r>
              <a:rPr lang="en-US" altLang="zh-CN" dirty="0" smtClean="0"/>
              <a:t>ADF</a:t>
            </a:r>
            <a:r>
              <a:rPr lang="zh-CN" altLang="en-US" dirty="0" smtClean="0"/>
              <a:t>更改之后进行</a:t>
            </a:r>
            <a:r>
              <a:rPr lang="en-US" altLang="zh-CN" dirty="0" smtClean="0"/>
              <a:t>MC dropout</a:t>
            </a:r>
          </a:p>
        </p:txBody>
      </p:sp>
    </p:spTree>
    <p:extLst>
      <p:ext uri="{BB962C8B-B14F-4D97-AF65-F5344CB8AC3E}">
        <p14:creationId xmlns:p14="http://schemas.microsoft.com/office/powerpoint/2010/main" val="250899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不确定性量化的具体应用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90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应用</a:t>
            </a:r>
            <a:r>
              <a:rPr lang="en-US" altLang="zh-CN" dirty="0" smtClean="0"/>
              <a:t>】</a:t>
            </a:r>
            <a:r>
              <a:rPr lang="zh-CN" altLang="en-US" dirty="0"/>
              <a:t>数据噪声</a:t>
            </a:r>
            <a:r>
              <a:rPr lang="zh-CN" altLang="en-US" dirty="0" smtClean="0"/>
              <a:t>，弱监督学习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应对噪声的办法：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本身</a:t>
            </a:r>
            <a:r>
              <a:rPr lang="en-US" altLang="zh-CN" dirty="0"/>
              <a:t>robust</a:t>
            </a:r>
            <a:r>
              <a:rPr lang="zh-CN" altLang="en-US" dirty="0"/>
              <a:t>的算法与</a:t>
            </a:r>
            <a:r>
              <a:rPr lang="en-US" altLang="zh-CN" dirty="0"/>
              <a:t>technique</a:t>
            </a:r>
            <a:r>
              <a:rPr lang="zh-CN" altLang="en-US" dirty="0"/>
              <a:t>正则化等</a:t>
            </a:r>
            <a:endParaRPr lang="en-US" altLang="zh-CN" dirty="0"/>
          </a:p>
          <a:p>
            <a:pPr lvl="1"/>
            <a:r>
              <a:rPr lang="en-US" altLang="zh-CN" dirty="0"/>
              <a:t>Filtering approaches</a:t>
            </a:r>
            <a:r>
              <a:rPr lang="zh-CN" altLang="en-US" dirty="0"/>
              <a:t>：训练之前揪</a:t>
            </a:r>
            <a:r>
              <a:rPr lang="zh-CN" altLang="en-US" dirty="0" smtClean="0"/>
              <a:t>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训练过程中重新分发</a:t>
            </a:r>
            <a:r>
              <a:rPr lang="en-US" altLang="zh-CN" dirty="0" smtClean="0"/>
              <a:t>label</a:t>
            </a:r>
          </a:p>
          <a:p>
            <a:pPr lvl="2"/>
            <a:r>
              <a:rPr lang="en-US" altLang="zh-CN" dirty="0"/>
              <a:t>Uncertainty Based Detection and Relabeling of Noisy Image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建模噪声与其形成过程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Confident </a:t>
            </a:r>
            <a:r>
              <a:rPr lang="en-US" altLang="zh-CN" dirty="0"/>
              <a:t>Learning: Estimating Uncertainty in Dataset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Deep density networks and uncertainty in recommender systems</a:t>
            </a:r>
            <a:r>
              <a:rPr lang="zh-CN" altLang="en-US" dirty="0"/>
              <a:t>： </a:t>
            </a:r>
            <a:r>
              <a:rPr lang="en-US" altLang="zh-CN" dirty="0"/>
              <a:t>measurement 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依据某种判断（不确定性等）为样本分配权重之后参与参数的更新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Weakly </a:t>
            </a:r>
            <a:r>
              <a:rPr lang="en-US" altLang="zh-CN" dirty="0"/>
              <a:t>Supervised Learning Meets Ride-Sharing User Experience </a:t>
            </a:r>
            <a:r>
              <a:rPr lang="en-US" altLang="zh-CN" dirty="0" smtClean="0"/>
              <a:t>Enhancement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Unsupervised Data Uncertainty Learning in Visual Retrieval Systems</a:t>
            </a:r>
            <a:r>
              <a:rPr lang="zh-CN" altLang="en-US" dirty="0"/>
              <a:t>（</a:t>
            </a:r>
            <a:r>
              <a:rPr lang="en-US" altLang="zh-CN" dirty="0"/>
              <a:t>2019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/>
              <a:t>Deep Bayesian Self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数据增强</a:t>
            </a:r>
            <a:endParaRPr lang="en-US" altLang="zh-CN" dirty="0" smtClean="0"/>
          </a:p>
          <a:p>
            <a:pPr lvl="2"/>
            <a:r>
              <a:rPr lang="en-US" altLang="zh-CN" dirty="0"/>
              <a:t>On </a:t>
            </a:r>
            <a:r>
              <a:rPr lang="en-US" altLang="zh-CN" dirty="0" err="1"/>
              <a:t>Mixup</a:t>
            </a:r>
            <a:r>
              <a:rPr lang="en-US" altLang="zh-CN" dirty="0"/>
              <a:t> Training: Improved Calibration and Predictive Uncertainty for Deep Neural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755795" y="2852530"/>
            <a:ext cx="119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其实第四与第五往往是共同进行，不同文献侧重点不同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853530" y="4810539"/>
            <a:ext cx="2385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with confident examples: Rank pruning for robust classification with noisy labels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数据噪声，弱监督学习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Deep </a:t>
            </a:r>
            <a:r>
              <a:rPr lang="en-US" altLang="zh-CN" dirty="0"/>
              <a:t>density networks and uncertainty in recommender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measurement uncertainty</a:t>
            </a:r>
          </a:p>
          <a:p>
            <a:pPr lvl="1"/>
            <a:r>
              <a:rPr lang="zh-CN" altLang="en-US" dirty="0" smtClean="0"/>
              <a:t>第三种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，我们对此可能有先验，比如数据都是取平均得来，测量次数多这个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就小。真实的</a:t>
            </a:r>
            <a:r>
              <a:rPr lang="en-US" altLang="zh-CN" dirty="0" smtClean="0"/>
              <a:t>data uncertainty</a:t>
            </a:r>
            <a:r>
              <a:rPr lang="zh-CN" altLang="en-US" dirty="0" smtClean="0"/>
              <a:t>应该不包括</a:t>
            </a:r>
            <a:r>
              <a:rPr lang="en-US" altLang="zh-CN" dirty="0" smtClean="0"/>
              <a:t>measurement uncertainty</a:t>
            </a:r>
            <a:r>
              <a:rPr lang="zh-CN" altLang="en-US" dirty="0" smtClean="0"/>
              <a:t>，因为真实的应该是测量无数次的平均。故单独建模</a:t>
            </a:r>
            <a:r>
              <a:rPr lang="en-US" altLang="zh-CN" dirty="0" smtClean="0"/>
              <a:t>mu</a:t>
            </a:r>
            <a:r>
              <a:rPr lang="zh-CN" altLang="en-US" dirty="0" smtClean="0"/>
              <a:t>有助于生成准确的</a:t>
            </a:r>
            <a:r>
              <a:rPr lang="en-US" altLang="zh-CN" dirty="0" smtClean="0"/>
              <a:t>du</a:t>
            </a:r>
            <a:r>
              <a:rPr lang="zh-CN" altLang="en-US" dirty="0" smtClean="0"/>
              <a:t>。实际应用中可以在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里面有所体现，比如原来有</a:t>
            </a:r>
            <a:r>
              <a:rPr lang="en-US" altLang="zh-CN" dirty="0" smtClean="0"/>
              <a:t>du</a:t>
            </a:r>
            <a:r>
              <a:rPr lang="zh-CN" altLang="en-US" dirty="0" smtClean="0"/>
              <a:t>是预测两个，均值与方差，那么现在在方差上加上</a:t>
            </a:r>
            <a:r>
              <a:rPr lang="en-US" altLang="zh-CN" dirty="0" smtClean="0"/>
              <a:t>mu</a:t>
            </a:r>
            <a:r>
              <a:rPr lang="zh-CN" altLang="en-US" dirty="0" smtClean="0"/>
              <a:t>来计算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，因为标签是在加上</a:t>
            </a:r>
            <a:r>
              <a:rPr lang="en-US" altLang="zh-CN" dirty="0" smtClean="0"/>
              <a:t>mu</a:t>
            </a:r>
            <a:r>
              <a:rPr lang="zh-CN" altLang="en-US" dirty="0" smtClean="0"/>
              <a:t>为方差的分布中采样得来的，而非仅包括</a:t>
            </a:r>
            <a:r>
              <a:rPr lang="en-US" altLang="zh-CN" dirty="0" smtClean="0"/>
              <a:t>data uncertainty</a:t>
            </a:r>
            <a:r>
              <a:rPr lang="zh-CN" altLang="en-US" dirty="0" smtClean="0"/>
              <a:t>的理想情况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00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应用</a:t>
            </a:r>
            <a:r>
              <a:rPr lang="en-US" altLang="zh-CN" dirty="0"/>
              <a:t>】</a:t>
            </a:r>
            <a:r>
              <a:rPr lang="zh-CN" altLang="en-US" dirty="0"/>
              <a:t>数据噪声，弱监督学习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数据本身真实分布就存在的噪声与人犯错误标错的噪声是否相同？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58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不确定性量化综述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不确定性主要由两部分组成：</a:t>
            </a:r>
            <a:endParaRPr lang="en-US" altLang="zh-CN" dirty="0" smtClean="0"/>
          </a:p>
          <a:p>
            <a:r>
              <a:rPr lang="zh-CN" altLang="en-US" dirty="0" smtClean="0"/>
              <a:t>数据不确定性（</a:t>
            </a:r>
            <a:r>
              <a:rPr lang="en-US" altLang="zh-CN" dirty="0" smtClean="0"/>
              <a:t>data uncertainty, du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模型不确定性（</a:t>
            </a:r>
            <a:r>
              <a:rPr lang="en-US" altLang="zh-CN" dirty="0" smtClean="0"/>
              <a:t>model uncertainty, mu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获取这两种不确定性的</a:t>
            </a:r>
            <a:r>
              <a:rPr lang="en-US" altLang="zh-CN" dirty="0" smtClean="0"/>
              <a:t>State-of-art</a:t>
            </a:r>
            <a:r>
              <a:rPr lang="zh-CN" altLang="en-US" dirty="0" smtClean="0"/>
              <a:t>方法为各种变分推断的近似方法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35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不均衡数据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Striking the Right Balance with 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解决数据</a:t>
            </a:r>
            <a:r>
              <a:rPr lang="en-US" altLang="zh-CN" dirty="0" smtClean="0"/>
              <a:t>imbalance</a:t>
            </a:r>
            <a:r>
              <a:rPr lang="zh-CN" altLang="en-US" dirty="0" smtClean="0"/>
              <a:t>问题：给不确定的类更多的空间，因为正常的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会因为</a:t>
            </a:r>
            <a:r>
              <a:rPr lang="en-US" altLang="zh-CN" dirty="0" smtClean="0"/>
              <a:t>empirical risk</a:t>
            </a:r>
            <a:r>
              <a:rPr lang="zh-CN" altLang="en-US" dirty="0" smtClean="0"/>
              <a:t>而产生向少类的偏差（原来是少类，被分成多类）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MC dropout</a:t>
            </a:r>
            <a:r>
              <a:rPr lang="zh-CN" altLang="en-US" dirty="0" smtClean="0"/>
              <a:t>得到不确定性，根据模型不确定性的特点，越少的类</a:t>
            </a:r>
            <a:r>
              <a:rPr lang="en-US" altLang="zh-CN" dirty="0" smtClean="0"/>
              <a:t>mu</a:t>
            </a:r>
            <a:r>
              <a:rPr lang="zh-CN" altLang="en-US" dirty="0" smtClean="0"/>
              <a:t>越大，来改进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loss</a:t>
            </a:r>
            <a:r>
              <a:rPr lang="zh-CN" altLang="en-US" dirty="0" smtClean="0"/>
              <a:t>，使得在不确定，也就是少类的时候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更大，把边界往大类那里推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74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应用</a:t>
            </a:r>
            <a:r>
              <a:rPr lang="en-US" altLang="zh-CN" dirty="0" smtClean="0"/>
              <a:t>】Retrieval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73757" cy="4351338"/>
          </a:xfrm>
        </p:spPr>
        <p:txBody>
          <a:bodyPr/>
          <a:lstStyle/>
          <a:p>
            <a:r>
              <a:rPr lang="en-US" altLang="zh-CN" dirty="0"/>
              <a:t>Unsupervised Data Uncertainty Learning in Visual Retrieval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从建模不确定性的角度来扩展</a:t>
            </a:r>
            <a:r>
              <a:rPr lang="en-US" altLang="zh-CN" dirty="0" smtClean="0"/>
              <a:t>triplet loss</a:t>
            </a:r>
          </a:p>
          <a:p>
            <a:pPr lvl="1"/>
            <a:r>
              <a:rPr lang="zh-CN" altLang="en-US" dirty="0" smtClean="0"/>
              <a:t>训练过程中辨别可能为噪声的数据，来防止对训练造成负面影响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其实就是</a:t>
            </a:r>
            <a:r>
              <a:rPr lang="en-US" altLang="zh-CN" dirty="0" err="1" smtClean="0"/>
              <a:t>resnet</a:t>
            </a:r>
            <a:r>
              <a:rPr lang="en-US" altLang="zh-CN" dirty="0" smtClean="0"/>
              <a:t> encoder</a:t>
            </a:r>
            <a:r>
              <a:rPr lang="zh-CN" altLang="en-US" dirty="0" smtClean="0"/>
              <a:t>加了一个全连接噪声输出和改一下</a:t>
            </a:r>
            <a:r>
              <a:rPr lang="en-US" altLang="zh-CN" dirty="0" smtClean="0"/>
              <a:t>loss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41" y="365125"/>
            <a:ext cx="3828885" cy="2421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68" y="3437617"/>
            <a:ext cx="4913658" cy="27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5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9611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【</a:t>
            </a:r>
            <a:r>
              <a:rPr lang="zh-CN" altLang="en-US" sz="4000" dirty="0" smtClean="0"/>
              <a:t>应用</a:t>
            </a:r>
            <a:r>
              <a:rPr lang="en-US" altLang="zh-CN" sz="4000" dirty="0" smtClean="0"/>
              <a:t>】multi-task </a:t>
            </a:r>
            <a:r>
              <a:rPr lang="zh-CN" altLang="en-US" sz="4000" dirty="0" smtClean="0"/>
              <a:t>平衡不同任务</a:t>
            </a:r>
            <a:r>
              <a:rPr lang="en-US" altLang="zh-CN" sz="4000" dirty="0" smtClean="0"/>
              <a:t>loss</a:t>
            </a:r>
            <a:r>
              <a:rPr lang="zh-CN" altLang="en-US" sz="4000" dirty="0" smtClean="0"/>
              <a:t>的权重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0878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Multi-task learning using uncertainty to weigh losses for scene geometry and </a:t>
            </a:r>
            <a:r>
              <a:rPr lang="en-US" altLang="zh-CN" dirty="0" smtClean="0"/>
              <a:t>semantics</a:t>
            </a:r>
          </a:p>
          <a:p>
            <a:endParaRPr lang="en-US" altLang="zh-CN" dirty="0"/>
          </a:p>
          <a:p>
            <a:r>
              <a:rPr lang="en-US" altLang="zh-CN" dirty="0" smtClean="0"/>
              <a:t>Du</a:t>
            </a:r>
            <a:r>
              <a:rPr lang="zh-CN" altLang="en-US" dirty="0" smtClean="0"/>
              <a:t>分为任务依赖（</a:t>
            </a:r>
            <a:r>
              <a:rPr lang="en-US" altLang="zh-CN" dirty="0" smtClean="0"/>
              <a:t>homoscedastic</a:t>
            </a:r>
            <a:r>
              <a:rPr lang="zh-CN" altLang="en-US" dirty="0" smtClean="0"/>
              <a:t>）与数据依赖（</a:t>
            </a:r>
            <a:r>
              <a:rPr lang="en-US" altLang="zh-CN" dirty="0" smtClean="0"/>
              <a:t>heteroscedastic</a:t>
            </a:r>
            <a:r>
              <a:rPr lang="zh-CN" altLang="en-US" dirty="0" smtClean="0"/>
              <a:t>）用任务依赖的数据不确定性来平衡不同任务在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中的权重</a:t>
            </a:r>
            <a:endParaRPr lang="en-US" altLang="zh-CN" dirty="0"/>
          </a:p>
          <a:p>
            <a:r>
              <a:rPr lang="en-US" altLang="zh-CN" dirty="0" smtClean="0"/>
              <a:t>Task dependent</a:t>
            </a:r>
            <a:r>
              <a:rPr lang="zh-CN" altLang="en-US" dirty="0" smtClean="0"/>
              <a:t>也就是说这个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不是每个数据都预测一个，而是网络的参数，训练网络的过程也是找到最优的权重的过程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Loss</a:t>
            </a:r>
            <a:r>
              <a:rPr lang="zh-CN" altLang="en-US" dirty="0" smtClean="0"/>
              <a:t>函数是假设有个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task dependent uncertainty </a:t>
            </a:r>
            <a:r>
              <a:rPr lang="zh-CN" altLang="en-US" dirty="0" smtClean="0"/>
              <a:t>然后用最大后验推导的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637" y="1902258"/>
            <a:ext cx="5592363" cy="440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9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层次化分类标签缺失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层次化分类：需要数据，评测指标等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到某一层开始很不确定了就停下来输出</a:t>
            </a:r>
            <a:endParaRPr lang="en-US" altLang="zh-CN" dirty="0" smtClean="0"/>
          </a:p>
          <a:p>
            <a:r>
              <a:rPr lang="zh-CN" altLang="en-US" dirty="0" smtClean="0"/>
              <a:t>标签缺失：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如果模型很确定，那么在自学习里面就把它放在训练集中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可是还是摆脱不了自学习的那些缺陷，比如一个错后面一堆错，学不会的还是学不会，一直低确定性等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在多任务中，出现有些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有，有些没有，但想利用有的那部分，一直回传</a:t>
            </a:r>
            <a:r>
              <a:rPr lang="en-US" altLang="zh-CN" smtClean="0"/>
              <a:t>0</a:t>
            </a:r>
            <a:r>
              <a:rPr lang="zh-CN" altLang="en-US" smtClean="0"/>
              <a:t>梯度会</a:t>
            </a:r>
            <a:r>
              <a:rPr lang="zh-CN" altLang="en-US" dirty="0" smtClean="0"/>
              <a:t>出现分支退化的问题</a:t>
            </a:r>
            <a:endParaRPr lang="en-US" altLang="zh-CN" dirty="0" smtClean="0"/>
          </a:p>
          <a:p>
            <a:r>
              <a:rPr lang="zh-CN" altLang="en-US" dirty="0" smtClean="0"/>
              <a:t>如果能够有新的底层理论突破就很好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27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其他应用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特征选择：如果</a:t>
            </a:r>
            <a:r>
              <a:rPr lang="en-US" altLang="zh-CN" dirty="0"/>
              <a:t>feature</a:t>
            </a:r>
            <a:r>
              <a:rPr lang="zh-CN" altLang="en-US" dirty="0"/>
              <a:t>抽掉之后很不确定了那就很</a:t>
            </a:r>
            <a:r>
              <a:rPr lang="zh-CN" altLang="en-US" dirty="0" smtClean="0"/>
              <a:t>重要</a:t>
            </a:r>
            <a:endParaRPr lang="en-US" altLang="zh-CN" dirty="0" smtClean="0"/>
          </a:p>
          <a:p>
            <a:r>
              <a:rPr lang="zh-CN" altLang="en-US" dirty="0" smtClean="0"/>
              <a:t>主动学习：提供不确定性（尤其是模型不确定性）的</a:t>
            </a:r>
            <a:r>
              <a:rPr lang="en-US" altLang="zh-CN" dirty="0" smtClean="0"/>
              <a:t>task learner</a:t>
            </a:r>
            <a:r>
              <a:rPr lang="zh-CN" altLang="en-US" dirty="0" smtClean="0"/>
              <a:t>能够帮助选择更关键（模型更不确定）的数据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11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研究方向与预期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我们要做什么问题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</a:t>
            </a:r>
            <a:r>
              <a:rPr lang="en-US" altLang="zh-CN" dirty="0" smtClean="0"/>
              <a:t>label noise</a:t>
            </a:r>
            <a:r>
              <a:rPr lang="zh-CN" altLang="en-US" dirty="0" smtClean="0"/>
              <a:t>的数据集</a:t>
            </a:r>
            <a:endParaRPr lang="en-US" altLang="zh-CN" dirty="0" smtClean="0"/>
          </a:p>
          <a:p>
            <a:r>
              <a:rPr lang="zh-CN" altLang="en-US" dirty="0" smtClean="0"/>
              <a:t>用什么方法去做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 reweighting</a:t>
            </a:r>
            <a:r>
              <a:rPr lang="zh-CN" altLang="en-US" dirty="0" smtClean="0"/>
              <a:t>的方法，分配权重的依据在于样本的不确定性</a:t>
            </a:r>
            <a:endParaRPr lang="en-US" altLang="zh-CN" dirty="0" smtClean="0"/>
          </a:p>
          <a:p>
            <a:r>
              <a:rPr lang="zh-CN" altLang="en-US" dirty="0" smtClean="0"/>
              <a:t>希望能有什么</a:t>
            </a:r>
            <a:r>
              <a:rPr lang="en-US" altLang="zh-CN" dirty="0" smtClean="0"/>
              <a:t>contribution</a:t>
            </a:r>
            <a:endParaRPr lang="en-US" altLang="zh-CN" dirty="0"/>
          </a:p>
          <a:p>
            <a:pPr lvl="1"/>
            <a:r>
              <a:rPr lang="zh-CN" altLang="en-US" dirty="0" smtClean="0"/>
              <a:t>系统地给出表征</a:t>
            </a:r>
            <a:r>
              <a:rPr lang="zh-CN" altLang="en-US" dirty="0"/>
              <a:t>（数据）不确定性的统计量</a:t>
            </a:r>
            <a:r>
              <a:rPr lang="zh-CN" altLang="en-US" dirty="0" smtClean="0"/>
              <a:t>，并验证表明</a:t>
            </a:r>
            <a:r>
              <a:rPr lang="en-US" altLang="zh-CN" dirty="0" smtClean="0"/>
              <a:t>mu</a:t>
            </a:r>
            <a:r>
              <a:rPr lang="zh-CN" altLang="en-US" dirty="0" smtClean="0"/>
              <a:t>不能</a:t>
            </a:r>
            <a:r>
              <a:rPr lang="zh-CN" altLang="en-US" dirty="0"/>
              <a:t>用来做</a:t>
            </a:r>
            <a:r>
              <a:rPr lang="en-US" altLang="zh-CN" dirty="0"/>
              <a:t>label </a:t>
            </a:r>
            <a:r>
              <a:rPr lang="en-US" altLang="zh-CN" dirty="0" smtClean="0"/>
              <a:t>noise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非限制性的数据集上的</a:t>
            </a:r>
            <a:r>
              <a:rPr lang="zh-CN" altLang="en-US" dirty="0" smtClean="0"/>
              <a:t>（可能出现训练集中没</a:t>
            </a:r>
            <a:r>
              <a:rPr lang="zh-CN" altLang="en-US" dirty="0"/>
              <a:t>见</a:t>
            </a:r>
            <a:r>
              <a:rPr lang="zh-CN" altLang="en-US" dirty="0" smtClean="0"/>
              <a:t>过或者出现很少的</a:t>
            </a:r>
            <a:r>
              <a:rPr lang="en-US" altLang="zh-CN" dirty="0" smtClean="0"/>
              <a:t>hard case</a:t>
            </a:r>
            <a:r>
              <a:rPr lang="zh-CN" altLang="en-US" dirty="0" smtClean="0"/>
              <a:t>样本），</a:t>
            </a:r>
            <a:r>
              <a:rPr lang="zh-CN" altLang="en-US" dirty="0"/>
              <a:t>我们的</a:t>
            </a:r>
            <a:r>
              <a:rPr lang="en-US" altLang="zh-CN" dirty="0"/>
              <a:t>reweighting</a:t>
            </a:r>
            <a:r>
              <a:rPr lang="zh-CN" altLang="en-US" dirty="0"/>
              <a:t>方法和模型不确定性能更</a:t>
            </a:r>
            <a:r>
              <a:rPr lang="zh-CN" altLang="en-US" dirty="0" smtClean="0"/>
              <a:t>科学地发现它们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模型不确定性区分</a:t>
            </a:r>
            <a:r>
              <a:rPr lang="en-US" altLang="zh-CN" dirty="0"/>
              <a:t>hard case</a:t>
            </a:r>
            <a:r>
              <a:rPr lang="zh-CN" altLang="en-US" dirty="0"/>
              <a:t>和</a:t>
            </a:r>
            <a:r>
              <a:rPr lang="en-US" altLang="zh-CN" dirty="0"/>
              <a:t>bad case</a:t>
            </a:r>
            <a:r>
              <a:rPr lang="zh-CN" altLang="en-US" dirty="0"/>
              <a:t>，并且能给</a:t>
            </a:r>
            <a:r>
              <a:rPr lang="en-US" altLang="zh-CN" dirty="0"/>
              <a:t>hard case</a:t>
            </a:r>
            <a:r>
              <a:rPr lang="zh-CN" altLang="en-US" dirty="0"/>
              <a:t>区别对待而不是简单</a:t>
            </a:r>
            <a:r>
              <a:rPr lang="en-US" altLang="zh-CN" dirty="0"/>
              <a:t>relabel</a:t>
            </a:r>
            <a:r>
              <a:rPr lang="zh-CN" altLang="en-US" dirty="0"/>
              <a:t>，解决</a:t>
            </a:r>
            <a:r>
              <a:rPr lang="en-US" altLang="zh-CN" dirty="0"/>
              <a:t>du</a:t>
            </a:r>
            <a:r>
              <a:rPr lang="zh-CN" altLang="en-US" dirty="0"/>
              <a:t>会把</a:t>
            </a:r>
            <a:r>
              <a:rPr lang="en-US" altLang="zh-CN" dirty="0" smtClean="0"/>
              <a:t>hard case</a:t>
            </a:r>
            <a:r>
              <a:rPr lang="zh-CN" altLang="en-US" dirty="0"/>
              <a:t>也扔掉的问题（用</a:t>
            </a:r>
            <a:r>
              <a:rPr lang="en-US" altLang="zh-CN" dirty="0"/>
              <a:t>mu</a:t>
            </a:r>
            <a:r>
              <a:rPr lang="zh-CN" altLang="en-US" dirty="0"/>
              <a:t>来</a:t>
            </a:r>
            <a:r>
              <a:rPr lang="zh-CN" altLang="en-US" dirty="0" smtClean="0"/>
              <a:t>弥补）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138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label noise</a:t>
            </a:r>
            <a:r>
              <a:rPr lang="zh-CN" altLang="en-US" dirty="0" smtClean="0"/>
              <a:t>现有解决方法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200" i="1" dirty="0">
                <a:solidFill>
                  <a:prstClr val="black"/>
                </a:solidFill>
              </a:rPr>
              <a:t>Ref: Image Classification with Deep Learning in </a:t>
            </a:r>
            <a:r>
              <a:rPr lang="en-US" altLang="zh-CN" sz="2200" i="1" dirty="0" smtClean="0">
                <a:solidFill>
                  <a:prstClr val="black"/>
                </a:solidFill>
              </a:rPr>
              <a:t>the Presence </a:t>
            </a:r>
            <a:r>
              <a:rPr lang="en-US" altLang="zh-CN" sz="2200" i="1" dirty="0">
                <a:solidFill>
                  <a:prstClr val="black"/>
                </a:solidFill>
              </a:rPr>
              <a:t>of Noisy Labels: A Survey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83" y="1587570"/>
            <a:ext cx="8109434" cy="52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1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Motivation: </a:t>
            </a:r>
            <a:r>
              <a:rPr lang="zh-CN" altLang="en-US" dirty="0" smtClean="0"/>
              <a:t>优化</a:t>
            </a:r>
            <a:r>
              <a:rPr lang="zh-CN" altLang="en-US" dirty="0"/>
              <a:t>数据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(reweighting)</a:t>
            </a:r>
            <a:r>
              <a:rPr lang="zh-CN" altLang="en-US" dirty="0" smtClean="0"/>
              <a:t>的优越性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回避，</a:t>
            </a:r>
            <a:r>
              <a:rPr lang="en-US" altLang="zh-CN" dirty="0" smtClean="0"/>
              <a:t>highlight</a:t>
            </a:r>
            <a:r>
              <a:rPr lang="zh-CN" altLang="en-US" dirty="0" smtClean="0"/>
              <a:t>为啥要用</a:t>
            </a:r>
            <a:r>
              <a:rPr lang="en-US" altLang="zh-CN" dirty="0" smtClean="0"/>
              <a:t>uncertainty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reweighting</a:t>
            </a:r>
          </a:p>
          <a:p>
            <a:r>
              <a:rPr lang="en-US" altLang="zh-CN" dirty="0" smtClean="0"/>
              <a:t>Relabel</a:t>
            </a:r>
            <a:r>
              <a:rPr lang="zh-CN" altLang="en-US" dirty="0" smtClean="0"/>
              <a:t>等方法必须是由一个</a:t>
            </a:r>
            <a:r>
              <a:rPr lang="en-US" altLang="zh-CN" dirty="0" smtClean="0"/>
              <a:t>underlying</a:t>
            </a:r>
            <a:r>
              <a:rPr lang="zh-CN" altLang="en-US" dirty="0" smtClean="0"/>
              <a:t>的正确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uncertainty reweighting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 smtClean="0"/>
              <a:t>两步（噪音大数据，干净小数据）融合为一步，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过程后面就是模拟干净小数据了</a:t>
            </a:r>
            <a:endParaRPr lang="en-US" altLang="zh-CN" dirty="0" smtClean="0"/>
          </a:p>
          <a:p>
            <a:r>
              <a:rPr lang="zh-CN" altLang="en-US" dirty="0" smtClean="0"/>
              <a:t>不需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小会导致</a:t>
            </a:r>
            <a:r>
              <a:rPr lang="en-US" altLang="zh-CN" dirty="0" smtClean="0"/>
              <a:t>overfitting</a:t>
            </a:r>
            <a:r>
              <a:rPr lang="zh-CN" altLang="en-US" dirty="0" smtClean="0"/>
              <a:t>，泛化不好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6659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Motivation: </a:t>
            </a:r>
            <a:r>
              <a:rPr lang="zh-CN" altLang="en-US" dirty="0" smtClean="0"/>
              <a:t>引入不确定性的优越性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</a:t>
            </a:r>
            <a:r>
              <a:rPr lang="en-US" altLang="zh-CN" dirty="0" smtClean="0"/>
              <a:t>validation set</a:t>
            </a:r>
          </a:p>
          <a:p>
            <a:r>
              <a:rPr lang="zh-CN" altLang="en-US" dirty="0" smtClean="0"/>
              <a:t>相比于拟合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的关系，不确定性更具有可解释性，而且能够处理同时的多种数据集不足（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噪声与</a:t>
            </a:r>
            <a:r>
              <a:rPr lang="en-US" altLang="zh-CN" dirty="0" smtClean="0"/>
              <a:t>imbalance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34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method(unofficial points)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我</a:t>
            </a:r>
            <a:r>
              <a:rPr lang="zh-CN" altLang="en-US" dirty="0"/>
              <a:t>的理解：这里实际上找</a:t>
            </a:r>
            <a:r>
              <a:rPr lang="en-US" altLang="zh-CN" dirty="0"/>
              <a:t>noisy label</a:t>
            </a:r>
            <a:r>
              <a:rPr lang="zh-CN" altLang="en-US" dirty="0"/>
              <a:t>应该用</a:t>
            </a:r>
            <a:r>
              <a:rPr lang="en-US" altLang="zh-CN" dirty="0"/>
              <a:t>du</a:t>
            </a:r>
            <a:r>
              <a:rPr lang="zh-CN" altLang="en-US" dirty="0"/>
              <a:t>来找，两个文章中效果最好的统计量分别是</a:t>
            </a:r>
            <a:r>
              <a:rPr lang="en-US" altLang="zh-CN" dirty="0" err="1"/>
              <a:t>variational</a:t>
            </a:r>
            <a:r>
              <a:rPr lang="en-US" altLang="zh-CN" dirty="0"/>
              <a:t> ratio</a:t>
            </a:r>
            <a:r>
              <a:rPr lang="zh-CN" altLang="en-US" dirty="0"/>
              <a:t>和</a:t>
            </a:r>
            <a:r>
              <a:rPr lang="en-US" altLang="zh-CN" dirty="0" err="1"/>
              <a:t>softmax</a:t>
            </a:r>
            <a:r>
              <a:rPr lang="en-US" altLang="zh-CN" dirty="0"/>
              <a:t> maximum</a:t>
            </a:r>
            <a:r>
              <a:rPr lang="zh-CN" altLang="en-US" dirty="0"/>
              <a:t>，我认为这不是巧合，而是这两个是几乎只有</a:t>
            </a:r>
            <a:r>
              <a:rPr lang="en-US" altLang="zh-CN" dirty="0"/>
              <a:t>du</a:t>
            </a:r>
            <a:r>
              <a:rPr lang="zh-CN" altLang="en-US" dirty="0"/>
              <a:t>的成分。像</a:t>
            </a:r>
            <a:r>
              <a:rPr lang="en-US" altLang="zh-CN" dirty="0" err="1"/>
              <a:t>std</a:t>
            </a:r>
            <a:r>
              <a:rPr lang="zh-CN" altLang="en-US" dirty="0"/>
              <a:t>这种完全是</a:t>
            </a:r>
            <a:r>
              <a:rPr lang="en-US" altLang="zh-CN" dirty="0"/>
              <a:t>mu</a:t>
            </a:r>
            <a:r>
              <a:rPr lang="zh-CN" altLang="en-US" dirty="0"/>
              <a:t>的我认为效果会很差（文章里没有说其他的效果，我猜的），因为</a:t>
            </a:r>
            <a:r>
              <a:rPr lang="en-US" altLang="zh-CN" dirty="0"/>
              <a:t>mu</a:t>
            </a:r>
            <a:r>
              <a:rPr lang="zh-CN" altLang="en-US" dirty="0"/>
              <a:t>不代表</a:t>
            </a:r>
            <a:r>
              <a:rPr lang="en-US" altLang="zh-CN" dirty="0"/>
              <a:t>label noise</a:t>
            </a:r>
            <a:r>
              <a:rPr lang="zh-CN" altLang="en-US" dirty="0"/>
              <a:t>，而是代表模型参数不确定导致对这个样本预测有较大</a:t>
            </a:r>
            <a:r>
              <a:rPr lang="en-US" altLang="zh-CN" dirty="0"/>
              <a:t>variance</a:t>
            </a:r>
            <a:r>
              <a:rPr lang="zh-CN" altLang="en-US" dirty="0"/>
              <a:t>，代表这种数据样本量</a:t>
            </a:r>
            <a:r>
              <a:rPr lang="zh-CN" altLang="en-US" dirty="0" smtClean="0"/>
              <a:t>不够</a:t>
            </a:r>
            <a:endParaRPr lang="en-US" altLang="zh-CN" dirty="0"/>
          </a:p>
          <a:p>
            <a:r>
              <a:rPr lang="en-US" altLang="zh-CN" dirty="0"/>
              <a:t>Baseline</a:t>
            </a:r>
            <a:r>
              <a:rPr lang="zh-CN" altLang="en-US" dirty="0"/>
              <a:t>：只用数据不确定性或者这篇文章的统计量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表征（数据）不确定性的统计量，系统的由</a:t>
            </a:r>
            <a:r>
              <a:rPr lang="en-US" altLang="zh-CN" dirty="0"/>
              <a:t>du</a:t>
            </a:r>
            <a:r>
              <a:rPr lang="zh-CN" altLang="en-US" dirty="0"/>
              <a:t>得来，表明</a:t>
            </a:r>
            <a:r>
              <a:rPr lang="en-US" altLang="zh-CN" dirty="0"/>
              <a:t>mu</a:t>
            </a:r>
            <a:r>
              <a:rPr lang="zh-CN" altLang="en-US" dirty="0"/>
              <a:t>就是不能用来做</a:t>
            </a:r>
            <a:r>
              <a:rPr lang="en-US" altLang="zh-CN" dirty="0"/>
              <a:t>label noise</a:t>
            </a:r>
            <a:r>
              <a:rPr lang="zh-CN" altLang="en-US" dirty="0"/>
              <a:t>，不只是这两个统计量，至少要和他持平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在非限制性的数据集上的（来没见过的），我们的</a:t>
            </a:r>
            <a:r>
              <a:rPr lang="en-US" altLang="zh-CN" dirty="0"/>
              <a:t>reweighting</a:t>
            </a:r>
            <a:r>
              <a:rPr lang="zh-CN" altLang="en-US" dirty="0"/>
              <a:t>方法和模型不确定性能更科学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用模型不确定性区分</a:t>
            </a:r>
            <a:r>
              <a:rPr lang="en-US" altLang="zh-CN" dirty="0"/>
              <a:t>hard case</a:t>
            </a:r>
            <a:r>
              <a:rPr lang="zh-CN" altLang="en-US" dirty="0"/>
              <a:t>和</a:t>
            </a:r>
            <a:r>
              <a:rPr lang="en-US" altLang="zh-CN" dirty="0"/>
              <a:t>bad case</a:t>
            </a:r>
            <a:r>
              <a:rPr lang="zh-CN" altLang="en-US" dirty="0"/>
              <a:t>，并且能给</a:t>
            </a:r>
            <a:r>
              <a:rPr lang="en-US" altLang="zh-CN" dirty="0"/>
              <a:t>hard case</a:t>
            </a:r>
            <a:r>
              <a:rPr lang="zh-CN" altLang="en-US" dirty="0"/>
              <a:t>区别对待而不是简单</a:t>
            </a:r>
            <a:r>
              <a:rPr lang="en-US" altLang="zh-CN" dirty="0"/>
              <a:t>relabel</a:t>
            </a:r>
            <a:r>
              <a:rPr lang="zh-CN" altLang="en-US" dirty="0"/>
              <a:t>，解决</a:t>
            </a:r>
            <a:r>
              <a:rPr lang="en-US" altLang="zh-CN" dirty="0"/>
              <a:t>du</a:t>
            </a:r>
            <a:r>
              <a:rPr lang="zh-CN" altLang="en-US" dirty="0"/>
              <a:t>会把</a:t>
            </a:r>
            <a:r>
              <a:rPr lang="en-US" altLang="zh-CN" dirty="0" err="1"/>
              <a:t>hardcase</a:t>
            </a:r>
            <a:r>
              <a:rPr lang="zh-CN" altLang="en-US" dirty="0"/>
              <a:t>也扔掉的问题（用</a:t>
            </a:r>
            <a:r>
              <a:rPr lang="en-US" altLang="zh-CN" dirty="0"/>
              <a:t>mu</a:t>
            </a:r>
            <a:r>
              <a:rPr lang="zh-CN" altLang="en-US" dirty="0"/>
              <a:t>来弥补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4.curriculum learning(the order of easy/hard examples)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232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00453" y="2051077"/>
            <a:ext cx="5246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Epistemic(model) uncertainty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Parameters in the model which are not trained enough </a:t>
            </a:r>
            <a:r>
              <a:rPr lang="en-US" altLang="zh-CN" sz="2000" dirty="0" smtClean="0">
                <a:solidFill>
                  <a:srgbClr val="FF0000"/>
                </a:solidFill>
              </a:rPr>
              <a:t>(lack certain kind of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When mu is large, model will give very different results between different sample of model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Yarin</a:t>
            </a:r>
            <a:r>
              <a:rPr lang="en-US" altLang="zh-CN" sz="2000" dirty="0" smtClean="0"/>
              <a:t> et al., </a:t>
            </a:r>
            <a:r>
              <a:rPr lang="en-US" altLang="zh-CN" sz="2000" b="1" dirty="0" smtClean="0"/>
              <a:t>MC dropout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Charles et al., </a:t>
            </a:r>
            <a:r>
              <a:rPr lang="en-US" altLang="zh-CN" sz="2000" b="1" dirty="0" smtClean="0"/>
              <a:t>Bayes by </a:t>
            </a:r>
            <a:r>
              <a:rPr lang="en-US" altLang="zh-CN" sz="2000" b="1" dirty="0" err="1" smtClean="0"/>
              <a:t>backprop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051077"/>
            <a:ext cx="56064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Aleatoric</a:t>
            </a:r>
            <a:r>
              <a:rPr lang="en-US" altLang="zh-CN" sz="2400" dirty="0" smtClean="0"/>
              <a:t>(data) uncertainty</a:t>
            </a: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ata that cannot be explained by the real correlation between X and Y </a:t>
            </a:r>
            <a:r>
              <a:rPr lang="en-US" altLang="zh-CN" sz="2000" dirty="0" smtClean="0">
                <a:solidFill>
                  <a:srgbClr val="FF0000"/>
                </a:solidFill>
              </a:rPr>
              <a:t>(e.g. the edges)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When du is large, it indicates that the input data may have large label noise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Kendall et al., network that </a:t>
            </a:r>
            <a:r>
              <a:rPr lang="en-US" altLang="zh-CN" sz="2000" b="1" dirty="0" smtClean="0"/>
              <a:t>outputs both prediction and predicted uncertainty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96899"/>
            <a:ext cx="4848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2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best relationship between du, mu, and the weights</a:t>
            </a:r>
          </a:p>
          <a:p>
            <a:pPr lvl="1"/>
            <a:r>
              <a:rPr lang="en-US" altLang="zh-CN" dirty="0"/>
              <a:t>Baseline: inverse proportion of the sum of du and mu</a:t>
            </a:r>
          </a:p>
          <a:p>
            <a:pPr lvl="2"/>
            <a:r>
              <a:rPr lang="en-US" altLang="zh-CN" dirty="0"/>
              <a:t>Or just du</a:t>
            </a:r>
          </a:p>
          <a:p>
            <a:pPr lvl="2"/>
            <a:r>
              <a:rPr lang="en-US" altLang="zh-CN" dirty="0"/>
              <a:t>Or du plus reciprocal of mu</a:t>
            </a:r>
          </a:p>
          <a:p>
            <a:pPr lvl="1"/>
            <a:r>
              <a:rPr lang="en-US" altLang="zh-CN" dirty="0"/>
              <a:t>loss-sample weight relation -&gt; uncertainty-sample weight relation</a:t>
            </a:r>
          </a:p>
          <a:p>
            <a:pPr lvl="2"/>
            <a:r>
              <a:rPr lang="en-US" altLang="zh-CN" dirty="0"/>
              <a:t>Meta-weight net</a:t>
            </a:r>
          </a:p>
          <a:p>
            <a:pPr lvl="2"/>
            <a:r>
              <a:rPr lang="en-US" altLang="zh-CN" dirty="0"/>
              <a:t>Divide mix</a:t>
            </a:r>
          </a:p>
          <a:p>
            <a:pPr lvl="1"/>
            <a:r>
              <a:rPr lang="en-US" altLang="zh-CN" dirty="0"/>
              <a:t>Meta learning methods</a:t>
            </a:r>
          </a:p>
          <a:p>
            <a:pPr lvl="2"/>
            <a:r>
              <a:rPr lang="en-US" altLang="zh-CN" dirty="0"/>
              <a:t>Learning to reweight</a:t>
            </a:r>
          </a:p>
          <a:p>
            <a:pPr lvl="2"/>
            <a:r>
              <a:rPr lang="en-US" altLang="zh-CN" dirty="0" err="1"/>
              <a:t>Mentornet</a:t>
            </a:r>
            <a:endParaRPr lang="en-US" altLang="zh-CN" dirty="0"/>
          </a:p>
          <a:p>
            <a:pPr lvl="2"/>
            <a:r>
              <a:rPr lang="en-US" altLang="zh-CN" dirty="0"/>
              <a:t>Curriculum learning</a:t>
            </a:r>
          </a:p>
        </p:txBody>
      </p:sp>
    </p:spTree>
    <p:extLst>
      <p:ext uri="{BB962C8B-B14F-4D97-AF65-F5344CB8AC3E}">
        <p14:creationId xmlns:p14="http://schemas.microsoft.com/office/powerpoint/2010/main" val="229805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method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2287" y="4770783"/>
            <a:ext cx="1918252" cy="76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0"/>
          </p:cNvCxnSpPr>
          <p:nvPr/>
        </p:nvCxnSpPr>
        <p:spPr>
          <a:xfrm flipH="1" flipV="1">
            <a:off x="2966830" y="3528391"/>
            <a:ext cx="884583" cy="124239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0"/>
          </p:cNvCxnSpPr>
          <p:nvPr/>
        </p:nvCxnSpPr>
        <p:spPr>
          <a:xfrm flipV="1">
            <a:off x="3851413" y="3528391"/>
            <a:ext cx="757859" cy="12423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345635" y="2773017"/>
            <a:ext cx="2882348" cy="755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Weight sampler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</p:cNvCxnSpPr>
          <p:nvPr/>
        </p:nvCxnSpPr>
        <p:spPr>
          <a:xfrm flipV="1">
            <a:off x="4810539" y="5153439"/>
            <a:ext cx="21567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967330" y="4840357"/>
            <a:ext cx="1769166" cy="695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Loss</a:t>
            </a:r>
          </a:p>
        </p:txBody>
      </p:sp>
      <p:cxnSp>
        <p:nvCxnSpPr>
          <p:cNvPr id="28" name="肘形连接符 27"/>
          <p:cNvCxnSpPr>
            <a:endCxn id="18" idx="0"/>
          </p:cNvCxnSpPr>
          <p:nvPr/>
        </p:nvCxnSpPr>
        <p:spPr>
          <a:xfrm>
            <a:off x="5227983" y="3128997"/>
            <a:ext cx="2623930" cy="1711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444409" y="2711524"/>
            <a:ext cx="12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Weight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77069" y="4765366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prediction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933161" y="3861208"/>
            <a:ext cx="14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Aleatoric</a:t>
            </a:r>
            <a:r>
              <a:rPr lang="en-US" altLang="zh-CN" dirty="0" smtClean="0"/>
              <a:t> uncertainty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53340" y="3889340"/>
            <a:ext cx="133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Epistemic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uncertainty</a:t>
            </a:r>
          </a:p>
        </p:txBody>
      </p:sp>
      <p:cxnSp>
        <p:nvCxnSpPr>
          <p:cNvPr id="39" name="肘形连接符 38"/>
          <p:cNvCxnSpPr>
            <a:stCxn id="18" idx="2"/>
            <a:endCxn id="4" idx="2"/>
          </p:cNvCxnSpPr>
          <p:nvPr/>
        </p:nvCxnSpPr>
        <p:spPr>
          <a:xfrm rot="5400000">
            <a:off x="5851663" y="3535846"/>
            <a:ext cx="12700" cy="4000500"/>
          </a:xfrm>
          <a:prstGeom prst="bentConnector3">
            <a:avLst>
              <a:gd name="adj1" fmla="val 4226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88225" y="6005399"/>
            <a:ext cx="140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Backward 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168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best statistic of du and mu according to the definition(NOT QUANTITATIVE)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23688"/>
              </p:ext>
            </p:extLst>
          </p:nvPr>
        </p:nvGraphicFramePr>
        <p:xfrm>
          <a:off x="1600200" y="2742992"/>
          <a:ext cx="8991600" cy="387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62754716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176716329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137922049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83261428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169891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8942054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Kendall and Gal 2017(What Uncertainties Do We Need in Bayesian Deep Learning for Computer Vision)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Learning for Computer Vision?)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Ribeiro et al. 2019(Deep Bayesian Self Training)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other statistics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3881799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du: entropy of averaged </a:t>
                      </a:r>
                      <a:r>
                        <a:rPr lang="en-US" sz="1100" u="none" strike="noStrike" dirty="0" err="1">
                          <a:effectLst/>
                        </a:rPr>
                        <a:t>softmax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prob</a:t>
                      </a:r>
                      <a:r>
                        <a:rPr lang="en-US" sz="1100" u="none" strike="noStrike" dirty="0">
                          <a:effectLst/>
                        </a:rPr>
                        <a:t> output(from T MC sampling of the network parameter)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mu: the average of variance of each logit(variance of MC samples)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du: average of the predicted sigma of logits(or just predict one sigma for all logits)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mu: Gal's du!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variational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3790197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increase trainset size(0.25,0.5,1), measure on original testset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45045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increase corruption prob on trainset(0.25,0.5,0.75), measure on original testset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65341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train some class, measure on other class testset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23169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throughout training process, measure on original testset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598640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only some classes are corrupted, measure on original testset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986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44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 heteroscedastic loss and baseline reweighting(inverse proportion of sum </a:t>
            </a:r>
            <a:r>
              <a:rPr lang="en-US" altLang="zh-CN" dirty="0" err="1" smtClean="0"/>
              <a:t>du&amp;mu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7705"/>
              </p:ext>
            </p:extLst>
          </p:nvPr>
        </p:nvGraphicFramePr>
        <p:xfrm>
          <a:off x="1053547" y="2743200"/>
          <a:ext cx="6430617" cy="3836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2342">
                  <a:extLst>
                    <a:ext uri="{9D8B030D-6E8A-4147-A177-3AD203B41FA5}">
                      <a16:colId xmlns:a16="http://schemas.microsoft.com/office/drawing/2014/main" val="1527569492"/>
                    </a:ext>
                  </a:extLst>
                </a:gridCol>
                <a:gridCol w="2788275">
                  <a:extLst>
                    <a:ext uri="{9D8B030D-6E8A-4147-A177-3AD203B41FA5}">
                      <a16:colId xmlns:a16="http://schemas.microsoft.com/office/drawing/2014/main" val="57018247"/>
                    </a:ext>
                  </a:extLst>
                </a:gridCol>
              </a:tblGrid>
              <a:tr h="241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vanilla densenet(no dropout)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0.7847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5044355"/>
                  </a:ext>
                </a:extLst>
              </a:tr>
              <a:tr h="483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vanilla densenet(dropout prob 0.2)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0.7726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7775132"/>
                  </a:ext>
                </a:extLst>
              </a:tr>
              <a:tr h="725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MC sample 10, dropout prob 0.2, heteroscedastic single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maybe more than 0.7971(did not converge yet)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6485506"/>
                  </a:ext>
                </a:extLst>
              </a:tr>
              <a:tr h="725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MC sample 10, dropout prob 0.2, heteroscedastic loss, reweight by total uncertainty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0.7927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940664"/>
                  </a:ext>
                </a:extLst>
              </a:tr>
              <a:tr h="692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MC sample 10, dropout prob 0.2, heteroscedastic multi loss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maybe more than 0.7772(did not converge yet)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216501"/>
                  </a:ext>
                </a:extLst>
              </a:tr>
              <a:tr h="967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MC sample 10, dropout prob 0.2, heteroscedastic multi loss, reweight by total uncertainty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0.7702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198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860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Benchmark: tasks and datasets(classification)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15763" cy="4351338"/>
          </a:xfrm>
        </p:spPr>
        <p:txBody>
          <a:bodyPr/>
          <a:lstStyle/>
          <a:p>
            <a:r>
              <a:rPr lang="en-US" altLang="zh-CN" dirty="0" smtClean="0"/>
              <a:t>Y-dependent noise:</a:t>
            </a:r>
          </a:p>
          <a:p>
            <a:pPr lvl="1"/>
            <a:r>
              <a:rPr lang="en-US" altLang="zh-CN" dirty="0"/>
              <a:t>Symmetric: random flip to other label for p% of every class</a:t>
            </a:r>
          </a:p>
          <a:p>
            <a:pPr lvl="1"/>
            <a:r>
              <a:rPr lang="en-US" altLang="zh-CN" dirty="0"/>
              <a:t>Pair: flip to the subsequent class label for p% of every </a:t>
            </a:r>
            <a:r>
              <a:rPr lang="en-US" altLang="zh-CN" dirty="0" smtClean="0"/>
              <a:t>class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XY-dependent noise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10" y="1690687"/>
            <a:ext cx="53054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52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/>
              <a:t>】Weakly Supervised Learning Meets Ride-Sharing User Experience 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95199"/>
            <a:ext cx="465813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focus on the mix of severe label noise and biased label distribution.</a:t>
            </a:r>
          </a:p>
          <a:p>
            <a:r>
              <a:rPr lang="zh-CN" altLang="en-US" dirty="0" smtClean="0"/>
              <a:t>为每个样本分配权重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，在这个权重的基础上训练网络参数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bi-level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meta-learning</a:t>
            </a:r>
            <a:r>
              <a:rPr lang="zh-CN" altLang="en-US" dirty="0" smtClean="0"/>
              <a:t>，这里在每个迭代里它们各梯度更新一次</a:t>
            </a:r>
            <a:endParaRPr lang="en-US" altLang="zh-CN" dirty="0" smtClean="0"/>
          </a:p>
          <a:p>
            <a:r>
              <a:rPr lang="zh-CN" altLang="en-US" dirty="0" smtClean="0"/>
              <a:t>不均衡数据：采用</a:t>
            </a:r>
            <a:r>
              <a:rPr lang="en-US" altLang="zh-CN" dirty="0" smtClean="0"/>
              <a:t>AUC</a:t>
            </a:r>
            <a:r>
              <a:rPr lang="zh-CN" altLang="en-US" dirty="0" smtClean="0"/>
              <a:t>的评判标准来更新梯度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13" y="1895199"/>
            <a:ext cx="5267325" cy="1619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8" y="3434936"/>
            <a:ext cx="4212164" cy="34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8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/>
              <a:t>】Uncertainty Based Detection and Relabeling of Noisy Image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MCdropout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deep ensemble</a:t>
            </a:r>
            <a:r>
              <a:rPr lang="zh-CN" altLang="en-US" dirty="0" smtClean="0"/>
              <a:t>结合得到的参数分布来采样得到预测值分布，在这个分布上计算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ratio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BALD</a:t>
            </a:r>
            <a:r>
              <a:rPr lang="zh-CN" altLang="en-US" dirty="0" smtClean="0"/>
              <a:t>，或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maximum</a:t>
            </a:r>
            <a:r>
              <a:rPr lang="zh-CN" altLang="en-US" dirty="0" smtClean="0"/>
              <a:t>等统计量找到</a:t>
            </a:r>
            <a:r>
              <a:rPr lang="en-US" altLang="zh-CN" dirty="0" smtClean="0"/>
              <a:t>noisy label</a:t>
            </a:r>
            <a:r>
              <a:rPr lang="zh-CN" altLang="en-US" dirty="0" smtClean="0"/>
              <a:t>（不确定的）</a:t>
            </a:r>
            <a:endParaRPr lang="en-US" altLang="zh-CN" dirty="0" smtClean="0"/>
          </a:p>
          <a:p>
            <a:r>
              <a:rPr lang="zh-CN" altLang="en-US" dirty="0" smtClean="0"/>
              <a:t>用前面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还没有过拟合的模型来</a:t>
            </a:r>
            <a:r>
              <a:rPr lang="en-US" altLang="zh-CN" dirty="0" smtClean="0"/>
              <a:t>relabel</a:t>
            </a:r>
            <a:r>
              <a:rPr lang="zh-CN" altLang="en-US" dirty="0" smtClean="0"/>
              <a:t>判断为</a:t>
            </a:r>
            <a:r>
              <a:rPr lang="en-US" altLang="zh-CN" dirty="0" smtClean="0"/>
              <a:t>noisy label</a:t>
            </a:r>
            <a:r>
              <a:rPr lang="zh-CN" altLang="en-US" dirty="0" smtClean="0"/>
              <a:t>的样本，这个具体选取的</a:t>
            </a:r>
            <a:r>
              <a:rPr lang="en-US" altLang="zh-CN" dirty="0" smtClean="0"/>
              <a:t>epoch</a:t>
            </a:r>
            <a:r>
              <a:rPr lang="zh-CN" altLang="en-US" dirty="0" smtClean="0"/>
              <a:t>数由一个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的方法得到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19" y="4001294"/>
            <a:ext cx="4075081" cy="27760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" y="4201057"/>
            <a:ext cx="8268876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6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文章内容</a:t>
            </a:r>
            <a:r>
              <a:rPr lang="en-US" altLang="zh-CN" dirty="0" smtClean="0"/>
              <a:t>】</a:t>
            </a:r>
            <a:r>
              <a:rPr lang="en-US" altLang="zh-CN" dirty="0"/>
              <a:t>Deep Bayesian Self </a:t>
            </a:r>
            <a:r>
              <a:rPr lang="en-US" altLang="zh-CN" dirty="0" smtClean="0"/>
              <a:t>Training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8250" cy="435133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预测每个样本的伪标签，并得到这个伪标签的不确定性（这里的是</a:t>
            </a:r>
            <a:r>
              <a:rPr lang="en-US" altLang="zh-CN" dirty="0" err="1" smtClean="0"/>
              <a:t>du+mu</a:t>
            </a:r>
            <a:r>
              <a:rPr lang="zh-CN" altLang="en-US" dirty="0" smtClean="0"/>
              <a:t>），它认为不管是</a:t>
            </a:r>
            <a:r>
              <a:rPr lang="en-US" altLang="zh-CN" dirty="0" smtClean="0"/>
              <a:t>du</a:t>
            </a:r>
            <a:r>
              <a:rPr lang="zh-CN" altLang="en-US" dirty="0" smtClean="0"/>
              <a:t>大还是</a:t>
            </a:r>
            <a:r>
              <a:rPr lang="en-US" altLang="zh-CN" dirty="0" smtClean="0"/>
              <a:t>mu</a:t>
            </a:r>
            <a:r>
              <a:rPr lang="zh-CN" altLang="en-US" dirty="0" smtClean="0"/>
              <a:t>大，都是网络对伪标签不确定，所以权重都要减。权重直接为这个总不确定性的倒数再乘上一个随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衰减的函数</a:t>
            </a:r>
            <a:endParaRPr lang="en-US" altLang="zh-CN" dirty="0" smtClean="0"/>
          </a:p>
          <a:p>
            <a:r>
              <a:rPr lang="zh-CN" altLang="en-US" dirty="0" smtClean="0"/>
              <a:t>分类问题它的</a:t>
            </a:r>
            <a:r>
              <a:rPr lang="en-US" altLang="zh-CN" dirty="0" err="1" smtClean="0"/>
              <a:t>du+mu</a:t>
            </a:r>
            <a:r>
              <a:rPr lang="zh-CN" altLang="en-US" dirty="0" smtClean="0"/>
              <a:t>计算方法与</a:t>
            </a:r>
            <a:r>
              <a:rPr lang="en-US" altLang="zh-CN" dirty="0" err="1" smtClean="0"/>
              <a:t>yarin</a:t>
            </a:r>
            <a:r>
              <a:rPr lang="zh-CN" altLang="en-US" dirty="0" smtClean="0"/>
              <a:t>不同，</a:t>
            </a:r>
            <a:r>
              <a:rPr lang="en-US" altLang="zh-CN" dirty="0" err="1" smtClean="0"/>
              <a:t>yarin</a:t>
            </a:r>
            <a:r>
              <a:rPr lang="zh-CN" altLang="en-US" dirty="0" smtClean="0"/>
              <a:t>的方法两种不确定性不能加在一起作为总的输出的方差。</a:t>
            </a:r>
            <a:endParaRPr lang="en-US" altLang="zh-CN" dirty="0" smtClean="0"/>
          </a:p>
          <a:p>
            <a:r>
              <a:rPr lang="zh-CN" altLang="en-US" dirty="0" smtClean="0"/>
              <a:t>这里不确定性如右图，虽然是十个类，仍然网络会只输出一个预测的</a:t>
            </a:r>
            <a:r>
              <a:rPr lang="en-US" altLang="zh-CN" dirty="0" smtClean="0"/>
              <a:t>du</a:t>
            </a:r>
            <a:r>
              <a:rPr lang="zh-CN" altLang="en-US" dirty="0" smtClean="0"/>
              <a:t>也就是右面的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mu</a:t>
            </a:r>
            <a:r>
              <a:rPr lang="zh-CN" altLang="en-US" dirty="0" smtClean="0"/>
              <a:t>则是这里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的熵。关于训练时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采样时十个类的</a:t>
            </a:r>
            <a:r>
              <a:rPr lang="en-US" altLang="zh-CN" dirty="0" smtClean="0"/>
              <a:t>logit</a:t>
            </a:r>
            <a:r>
              <a:rPr lang="zh-CN" altLang="en-US" dirty="0" smtClean="0"/>
              <a:t>的方差都是同一个，也就是右边的</a:t>
            </a:r>
            <a:r>
              <a:rPr lang="en-US" altLang="zh-CN" dirty="0" smtClean="0"/>
              <a:t>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50" y="2093982"/>
            <a:ext cx="6285550" cy="3263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529263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19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/>
              <a:t>】Learning to Reweight </a:t>
            </a:r>
            <a:r>
              <a:rPr lang="en-US" altLang="zh-CN" dirty="0" smtClean="0"/>
              <a:t>Examples </a:t>
            </a:r>
            <a:r>
              <a:rPr lang="en-US" altLang="zh-CN" dirty="0"/>
              <a:t>for Robust Deep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4028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noisy label problems, we prefer examples with smaller training losses as they are more likely to be clean images; yet in class imbalance problems, algorithms such as hard negative mining (</a:t>
            </a:r>
            <a:r>
              <a:rPr lang="en-US" altLang="zh-CN" dirty="0" err="1"/>
              <a:t>Malisiewicz</a:t>
            </a:r>
            <a:r>
              <a:rPr lang="en-US" altLang="zh-CN" dirty="0"/>
              <a:t> et al., 2011) prioritize examples with higher training loss since they are more likely to be the minority class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noisy batch</a:t>
            </a:r>
            <a:r>
              <a:rPr lang="zh-CN" altLang="en-US" dirty="0" smtClean="0"/>
              <a:t>先前传，对网络参数后传，此时网络参数实际上是不更新的，但是计算图里面是由</a:t>
            </a:r>
            <a:r>
              <a:rPr lang="en-US" altLang="zh-CN" dirty="0" smtClean="0"/>
              <a:t>eps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，所以不更新）和数据权重的乘积，用这个参数在干净的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set</a:t>
            </a:r>
            <a:r>
              <a:rPr lang="zh-CN" altLang="en-US" dirty="0" smtClean="0"/>
              <a:t>中前传，就能数据权重后传</a:t>
            </a:r>
            <a:r>
              <a:rPr lang="en-US" altLang="zh-CN" dirty="0" smtClean="0"/>
              <a:t>eps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时候数据权重的梯度更新权重，之后再在</a:t>
            </a:r>
            <a:r>
              <a:rPr lang="en-US" altLang="zh-CN" dirty="0" smtClean="0"/>
              <a:t>noisy batch</a:t>
            </a:r>
            <a:r>
              <a:rPr lang="zh-CN" altLang="en-US" dirty="0" smtClean="0"/>
              <a:t>中先前传再后传（按照更新过的权重</a:t>
            </a:r>
            <a:r>
              <a:rPr lang="en-US" altLang="zh-CN" dirty="0" smtClean="0"/>
              <a:t>eps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43" y="1690688"/>
            <a:ext cx="4667457" cy="2536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526" y="4156081"/>
            <a:ext cx="2687735" cy="27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4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文章内容</a:t>
            </a:r>
            <a:r>
              <a:rPr lang="en-US" altLang="zh-CN" dirty="0"/>
              <a:t>】Co-teaching: Robust Training of Deep Neural Networks with Extremely Noisy Labels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74974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在每个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互相给对方自己这里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较小的数据，这个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较小是从小到大排列前百分之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t</a:t>
            </a:r>
            <a:r>
              <a:rPr lang="zh-CN" altLang="en-US" dirty="0" smtClean="0"/>
              <a:t>在训练过程中越来越小，因为神经网络会先学显而易见的模式，不会先学噪声</a:t>
            </a:r>
            <a:endParaRPr lang="en-US" altLang="zh-CN" dirty="0" smtClean="0"/>
          </a:p>
          <a:p>
            <a:r>
              <a:rPr lang="zh-CN" altLang="en-US" dirty="0" smtClean="0"/>
              <a:t>相当于也是一种权重，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小的权重大，但是这个权重的判断不是由要训练的那个网络提供的，所以能够避免自己的错误自己发现不了从而越积越多，但是没有理论证明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10" y="4001294"/>
            <a:ext cx="5850171" cy="27084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71" y="1279436"/>
            <a:ext cx="5477910" cy="27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02" y="1909745"/>
            <a:ext cx="6822498" cy="34283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974" y="1848471"/>
            <a:ext cx="50685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Application:</a:t>
            </a:r>
          </a:p>
          <a:p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When the confidence of neural networks is needed(active learning, automatic driving, medical diagnostics,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When data has noise and we need to mitigate their influence on training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9162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文章内容</a:t>
            </a:r>
            <a:r>
              <a:rPr lang="en-US" altLang="zh-CN" dirty="0"/>
              <a:t>】Meta-Weight-Net: Learning an Explicit Mapping For Sample Weighting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74974" cy="43513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不同于我们用不确定性的性质将各种需求（比如</a:t>
            </a:r>
            <a:r>
              <a:rPr lang="en-US" altLang="zh-CN" dirty="0" smtClean="0"/>
              <a:t>noise</a:t>
            </a:r>
            <a:r>
              <a:rPr lang="en-US" altLang="zh-CN" dirty="0"/>
              <a:t>/</a:t>
            </a:r>
            <a:r>
              <a:rPr lang="en-US" altLang="zh-CN" dirty="0" smtClean="0"/>
              <a:t>imbalance</a:t>
            </a:r>
            <a:r>
              <a:rPr lang="zh-CN" altLang="en-US" dirty="0" smtClean="0"/>
              <a:t>，这两个情况如果单独出现时分别对应的</a:t>
            </a:r>
            <a:r>
              <a:rPr lang="en-US" altLang="zh-CN" dirty="0" smtClean="0"/>
              <a:t>loss-</a:t>
            </a:r>
            <a:r>
              <a:rPr lang="zh-CN" altLang="en-US" dirty="0" smtClean="0"/>
              <a:t>权重函数为单调减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增）整合起来，他让网络自己用一个一层隐藏层的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来学习样本的权重与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的函数，也就是说在这里，权重只会和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有关</a:t>
            </a:r>
            <a:endParaRPr lang="en-US" altLang="zh-CN" dirty="0" smtClean="0"/>
          </a:p>
          <a:p>
            <a:r>
              <a:rPr lang="zh-CN" altLang="en-US" dirty="0" smtClean="0"/>
              <a:t>训练过程是每个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依次更新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参数（基于现有的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参数也就是权重函数得到更新过的分类器参数，这个参数在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的表现对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参数求梯度），分类器参数（用更新过的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参数更新分类器参数）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174" y="1825625"/>
            <a:ext cx="5933362" cy="240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62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 smtClean="0"/>
              <a:t>】</a:t>
            </a:r>
            <a:r>
              <a:rPr lang="en-US" altLang="zh-CN" dirty="0"/>
              <a:t>Unsupervised Label Noise Modeling and Loss Correction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2406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meta-weight-net</a:t>
            </a:r>
            <a:r>
              <a:rPr lang="zh-CN" altLang="en-US" dirty="0" smtClean="0"/>
              <a:t>同为</a:t>
            </a:r>
            <a:r>
              <a:rPr lang="en-US" altLang="zh-CN" dirty="0" smtClean="0"/>
              <a:t>loss correlated weight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的分布建模为</a:t>
            </a:r>
            <a:r>
              <a:rPr lang="en-US" altLang="zh-CN" dirty="0" smtClean="0"/>
              <a:t>BMM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beta mixture model</a:t>
            </a:r>
            <a:r>
              <a:rPr lang="zh-CN" altLang="en-US" dirty="0" smtClean="0"/>
              <a:t>），然后将某个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代入到</a:t>
            </a:r>
            <a:r>
              <a:rPr lang="en-US" altLang="zh-CN" dirty="0" smtClean="0"/>
              <a:t>BMM</a:t>
            </a:r>
            <a:r>
              <a:rPr lang="zh-CN" altLang="en-US" dirty="0" smtClean="0"/>
              <a:t>中得到属于噪声的概率，将这个概率应用到</a:t>
            </a:r>
            <a:r>
              <a:rPr lang="en-US" altLang="zh-CN" dirty="0" smtClean="0"/>
              <a:t>static bootstrapping loss</a:t>
            </a:r>
            <a:r>
              <a:rPr lang="zh-CN" altLang="en-US" dirty="0" smtClean="0"/>
              <a:t>中（将样本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w_i</a:t>
            </a:r>
            <a:r>
              <a:rPr lang="zh-CN" altLang="en-US" dirty="0" smtClean="0"/>
              <a:t>变为动态的）从而影响样本权重</a:t>
            </a:r>
            <a:endParaRPr lang="en-US" altLang="zh-CN" dirty="0" smtClean="0"/>
          </a:p>
          <a:p>
            <a:r>
              <a:rPr lang="zh-CN" altLang="en-US" dirty="0" smtClean="0"/>
              <a:t>右下为整合了</a:t>
            </a:r>
            <a:r>
              <a:rPr lang="en-US" altLang="zh-CN" dirty="0" err="1" smtClean="0"/>
              <a:t>mixup</a:t>
            </a:r>
            <a:r>
              <a:rPr lang="zh-CN" altLang="en-US" dirty="0" smtClean="0"/>
              <a:t>数据增强的</a:t>
            </a:r>
            <a:r>
              <a:rPr lang="en-US" altLang="zh-CN" dirty="0" smtClean="0"/>
              <a:t>loss correction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056" r="9162"/>
          <a:stretch/>
        </p:blipFill>
        <p:spPr>
          <a:xfrm>
            <a:off x="6162261" y="2141641"/>
            <a:ext cx="5426764" cy="1095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1" y="3817247"/>
            <a:ext cx="5753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4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 smtClean="0"/>
              <a:t>】</a:t>
            </a:r>
            <a:r>
              <a:rPr lang="en-US" altLang="zh-CN" dirty="0"/>
              <a:t>Making Deep Neural Networks Robust to Label </a:t>
            </a:r>
            <a:r>
              <a:rPr lang="en-US" altLang="zh-CN" dirty="0" smtClean="0"/>
              <a:t>Noise: a </a:t>
            </a:r>
            <a:r>
              <a:rPr lang="en-US" altLang="zh-CN" dirty="0"/>
              <a:t>Loss Correction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96070" cy="4351338"/>
          </a:xfrm>
        </p:spPr>
        <p:txBody>
          <a:bodyPr/>
          <a:lstStyle/>
          <a:p>
            <a:r>
              <a:rPr lang="en-US" altLang="zh-CN" dirty="0"/>
              <a:t>we can </a:t>
            </a:r>
            <a:r>
              <a:rPr lang="en-US" altLang="zh-CN" dirty="0" smtClean="0"/>
              <a:t>estimate each </a:t>
            </a:r>
            <a:r>
              <a:rPr lang="en-US" altLang="zh-CN" dirty="0"/>
              <a:t>component of matrix T just based on noisy </a:t>
            </a:r>
            <a:r>
              <a:rPr lang="en-US" altLang="zh-CN" dirty="0" smtClean="0"/>
              <a:t>class probability estimates(no need for clean validation set) by training on the noisy set</a:t>
            </a:r>
          </a:p>
          <a:p>
            <a:endParaRPr lang="en-US" altLang="zh-CN" dirty="0"/>
          </a:p>
          <a:p>
            <a:r>
              <a:rPr lang="en-US" altLang="zh-CN" dirty="0" smtClean="0"/>
              <a:t>Then we apply loss correction forward or backward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62575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88" y="3031435"/>
            <a:ext cx="5472887" cy="2376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367" y="5810250"/>
            <a:ext cx="3514725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419" y="5848350"/>
            <a:ext cx="3848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6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文章内容</a:t>
            </a:r>
            <a:r>
              <a:rPr lang="en-US" altLang="zh-CN" dirty="0" smtClean="0"/>
              <a:t>】</a:t>
            </a:r>
            <a:r>
              <a:rPr lang="en-US" altLang="zh-CN" dirty="0"/>
              <a:t>Using Trusted Data to Train Deep Networks </a:t>
            </a:r>
            <a:r>
              <a:rPr lang="en-US" altLang="zh-CN" dirty="0" smtClean="0"/>
              <a:t>on Labels </a:t>
            </a:r>
            <a:r>
              <a:rPr lang="en-US" altLang="zh-CN" dirty="0"/>
              <a:t>Corrupted by Severe Noise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24061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Gold loss correction: </a:t>
            </a:r>
          </a:p>
          <a:p>
            <a:pPr lvl="1"/>
            <a:r>
              <a:rPr lang="en-US" altLang="zh-CN" dirty="0" smtClean="0"/>
              <a:t>Use clean set to estimate corruption matrix, under the assumption of the number of trusted samples in each class, and conditional independence of y and </a:t>
            </a:r>
            <a:r>
              <a:rPr lang="en-US" altLang="zh-CN" dirty="0" err="1" smtClean="0"/>
              <a:t>y_tilda</a:t>
            </a:r>
            <a:r>
              <a:rPr lang="en-US" altLang="zh-CN" dirty="0" smtClean="0"/>
              <a:t>(clean and corrupted) given x</a:t>
            </a:r>
          </a:p>
          <a:p>
            <a:pPr lvl="1"/>
            <a:r>
              <a:rPr lang="en-US" altLang="zh-CN" dirty="0" smtClean="0"/>
              <a:t>Then train on the corrected output(applying the corruption matrix on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output)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021" y="2156790"/>
            <a:ext cx="4638760" cy="4514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21" y="3074295"/>
            <a:ext cx="5126521" cy="462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065" y="3633995"/>
            <a:ext cx="3622672" cy="32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6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文献结构图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45"/>
            <a:ext cx="12192000" cy="42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Motivation</a:t>
            </a:r>
            <a:r>
              <a:rPr lang="zh-CN" altLang="en-US" sz="4000" dirty="0" smtClean="0"/>
              <a:t>：直接用</a:t>
            </a:r>
            <a:r>
              <a:rPr lang="en-US" altLang="zh-CN" sz="4000" dirty="0" err="1" smtClean="0"/>
              <a:t>softmax</a:t>
            </a:r>
            <a:r>
              <a:rPr lang="zh-CN" altLang="en-US" sz="4000" dirty="0" smtClean="0"/>
              <a:t>得到的分布不行吗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不行，因为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给出的概率与神经网络实际对数据的不确定性关系不能准确对应。</a:t>
            </a:r>
            <a:endParaRPr lang="en-US" altLang="zh-CN" dirty="0" smtClean="0"/>
          </a:p>
          <a:p>
            <a:r>
              <a:rPr lang="zh-CN" altLang="en-US" dirty="0" smtClean="0"/>
              <a:t>普通模型会把预测均值，而不是整个分布传入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MC dropout</a:t>
            </a:r>
            <a:r>
              <a:rPr lang="zh-CN" altLang="en-US" dirty="0" smtClean="0"/>
              <a:t>作者</a:t>
            </a:r>
            <a:r>
              <a:rPr lang="en-US" altLang="zh-CN" dirty="0" smtClean="0"/>
              <a:t>PhD thesis</a:t>
            </a:r>
            <a:r>
              <a:rPr lang="zh-CN" altLang="en-US" dirty="0" smtClean="0"/>
              <a:t>中的例子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884179"/>
            <a:ext cx="115633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模型不确定性一般获取方法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00160" y="2496813"/>
            <a:ext cx="2281381" cy="12007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某种训练方法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3553982" y="4832567"/>
            <a:ext cx="2281381" cy="12007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网络参数分布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220519" y="4832567"/>
            <a:ext cx="2548081" cy="12007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待预测数据样本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7013434" y="4825734"/>
            <a:ext cx="2281381" cy="12007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预测结果分布（近似）</a:t>
            </a:r>
            <a:endParaRPr lang="zh-CN" altLang="en-US" sz="2400" dirty="0"/>
          </a:p>
        </p:txBody>
      </p:sp>
      <p:sp>
        <p:nvSpPr>
          <p:cNvPr id="10" name="下箭头 9"/>
          <p:cNvSpPr/>
          <p:nvPr/>
        </p:nvSpPr>
        <p:spPr>
          <a:xfrm>
            <a:off x="4430275" y="3855812"/>
            <a:ext cx="621149" cy="81848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3"/>
            <a:endCxn id="7" idx="1"/>
          </p:cNvCxnSpPr>
          <p:nvPr/>
        </p:nvCxnSpPr>
        <p:spPr>
          <a:xfrm>
            <a:off x="2768600" y="5432931"/>
            <a:ext cx="785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9" idx="1"/>
          </p:cNvCxnSpPr>
          <p:nvPr/>
        </p:nvCxnSpPr>
        <p:spPr>
          <a:xfrm flipV="1">
            <a:off x="5835363" y="5426098"/>
            <a:ext cx="1178071" cy="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9910619" y="4825734"/>
            <a:ext cx="2281381" cy="12007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不确定性</a:t>
            </a:r>
            <a:endParaRPr lang="zh-CN" altLang="en-US" sz="2400" dirty="0"/>
          </a:p>
        </p:txBody>
      </p:sp>
      <p:cxnSp>
        <p:nvCxnSpPr>
          <p:cNvPr id="18" name="直接箭头连接符 17"/>
          <p:cNvCxnSpPr>
            <a:stCxn id="9" idx="3"/>
            <a:endCxn id="17" idx="1"/>
          </p:cNvCxnSpPr>
          <p:nvPr/>
        </p:nvCxnSpPr>
        <p:spPr>
          <a:xfrm>
            <a:off x="9294815" y="5426098"/>
            <a:ext cx="61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092736" y="2496813"/>
            <a:ext cx="2281381" cy="12007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MC </a:t>
            </a:r>
            <a:r>
              <a:rPr lang="zh-CN" altLang="en-US" sz="2400" dirty="0" smtClean="0"/>
              <a:t>采样</a:t>
            </a:r>
            <a:endParaRPr lang="zh-CN" altLang="en-US" sz="2400" dirty="0"/>
          </a:p>
        </p:txBody>
      </p:sp>
      <p:sp>
        <p:nvSpPr>
          <p:cNvPr id="43" name="下箭头 42"/>
          <p:cNvSpPr/>
          <p:nvPr/>
        </p:nvSpPr>
        <p:spPr>
          <a:xfrm rot="1937998">
            <a:off x="6394957" y="3842874"/>
            <a:ext cx="621149" cy="134097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0518" y="2496813"/>
            <a:ext cx="2548081" cy="12007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训练集数据样本</a:t>
            </a:r>
            <a:endParaRPr lang="zh-CN" altLang="en-US" sz="2400" dirty="0"/>
          </a:p>
        </p:txBody>
      </p:sp>
      <p:cxnSp>
        <p:nvCxnSpPr>
          <p:cNvPr id="45" name="直接箭头连接符 44"/>
          <p:cNvCxnSpPr>
            <a:stCxn id="44" idx="3"/>
            <a:endCxn id="6" idx="1"/>
          </p:cNvCxnSpPr>
          <p:nvPr/>
        </p:nvCxnSpPr>
        <p:spPr>
          <a:xfrm>
            <a:off x="2768599" y="3097177"/>
            <a:ext cx="831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模型不确定性一般获取方法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79109" cy="4351338"/>
          </a:xfrm>
        </p:spPr>
        <p:txBody>
          <a:bodyPr/>
          <a:lstStyle/>
          <a:p>
            <a:r>
              <a:rPr lang="en-US" altLang="zh-CN" dirty="0"/>
              <a:t>Regression</a:t>
            </a:r>
            <a:r>
              <a:rPr lang="zh-CN" altLang="en-US" dirty="0"/>
              <a:t>：直接</a:t>
            </a:r>
            <a:r>
              <a:rPr lang="zh-CN" altLang="en-US" dirty="0" smtClean="0"/>
              <a:t>通过对参数采样</a:t>
            </a:r>
            <a:r>
              <a:rPr lang="zh-CN" altLang="en-US" dirty="0"/>
              <a:t>得到结果的分布计算</a:t>
            </a:r>
            <a:r>
              <a:rPr lang="zh-CN" altLang="en-US" dirty="0" smtClean="0"/>
              <a:t>不确定性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Classification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taking the mean of the distribution</a:t>
            </a:r>
            <a:r>
              <a:rPr lang="zh-CN" altLang="en-US" dirty="0" smtClean="0"/>
              <a:t>，</a:t>
            </a:r>
            <a:r>
              <a:rPr lang="zh-CN" altLang="en-US" dirty="0"/>
              <a:t>也即对参数分布采样得到的许多个</a:t>
            </a:r>
            <a:r>
              <a:rPr lang="en-US" altLang="zh-CN" dirty="0" err="1"/>
              <a:t>softmax</a:t>
            </a:r>
            <a:r>
              <a:rPr lang="zh-CN" altLang="en-US" dirty="0"/>
              <a:t>概率结果取均值得到最终的类的</a:t>
            </a:r>
            <a:r>
              <a:rPr lang="zh-CN" altLang="en-US" dirty="0" smtClean="0"/>
              <a:t>概率分布</a:t>
            </a:r>
            <a:endParaRPr lang="en-US" altLang="zh-CN" dirty="0"/>
          </a:p>
        </p:txBody>
      </p:sp>
      <p:pic>
        <p:nvPicPr>
          <p:cNvPr id="1026" name="Picture 2" descr="https://img-blog.csdnimg.cn/20191027154207767.png?x-oss-process=image/watermark,type_ZmFuZ3poZW5naGVpdGk,shadow_10,text_aHR0cHM6Ly9ibG9nLmNzZG4ubmV0L3Jvc2VmdW45Ng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8" y="1825625"/>
            <a:ext cx="5838825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模型不确定性一般获取方法（</a:t>
            </a:r>
            <a:r>
              <a:rPr lang="en-US" altLang="zh-CN" dirty="0" err="1" smtClean="0"/>
              <a:t>Yarin</a:t>
            </a:r>
            <a:r>
              <a:rPr lang="en-US" altLang="zh-CN" dirty="0" smtClean="0"/>
              <a:t> Gal</a:t>
            </a:r>
            <a:r>
              <a:rPr lang="zh-CN" altLang="en-US" dirty="0" smtClean="0"/>
              <a:t>的体系）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18000"/>
              </p:ext>
            </p:extLst>
          </p:nvPr>
        </p:nvGraphicFramePr>
        <p:xfrm>
          <a:off x="354209" y="1690688"/>
          <a:ext cx="11483582" cy="463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工作表" r:id="rId3" imgW="8273988" imgH="3339925" progId="Excel.Sheet.12">
                  <p:embed/>
                </p:oleObj>
              </mc:Choice>
              <mc:Fallback>
                <p:oleObj name="工作表" r:id="rId3" imgW="8273988" imgH="33399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209" y="1690688"/>
                        <a:ext cx="11483582" cy="463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18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80762</TotalTime>
  <Words>3536</Words>
  <Application>Microsoft Office PowerPoint</Application>
  <PresentationFormat>宽屏</PresentationFormat>
  <Paragraphs>253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工作表</vt:lpstr>
      <vt:lpstr>深度学习不确定性的量化</vt:lpstr>
      <vt:lpstr>不确定性量化综述</vt:lpstr>
      <vt:lpstr>介绍</vt:lpstr>
      <vt:lpstr>介绍</vt:lpstr>
      <vt:lpstr>文献结构图</vt:lpstr>
      <vt:lpstr>Motivation：直接用softmax得到的分布不行吗</vt:lpstr>
      <vt:lpstr>模型不确定性一般获取方法</vt:lpstr>
      <vt:lpstr>模型不确定性一般获取方法</vt:lpstr>
      <vt:lpstr>模型不确定性一般获取方法（Yarin Gal的体系）</vt:lpstr>
      <vt:lpstr>模型不确定性一般获取方法（所有用MCDropout的体系）</vt:lpstr>
      <vt:lpstr>不确定性量化方法举例</vt:lpstr>
      <vt:lpstr>【文章内容】MC Dropout简介(model uncertainty)   Ref: http://mlg.eng.cam.ac.uk/yarin/blog_3d801aa532c1ce.html</vt:lpstr>
      <vt:lpstr>【文章内容】Bayes BP简介(model uncertainty)</vt:lpstr>
      <vt:lpstr>【文章内容】aleatoric uncertainty简介</vt:lpstr>
      <vt:lpstr>【文章内容】两种互相独立吗？</vt:lpstr>
      <vt:lpstr>不确定性量化的具体应用</vt:lpstr>
      <vt:lpstr>【应用】数据噪声，弱监督学习</vt:lpstr>
      <vt:lpstr>【应用】数据噪声，弱监督学习</vt:lpstr>
      <vt:lpstr>【应用】数据噪声，弱监督学习</vt:lpstr>
      <vt:lpstr>【应用】不均衡数据</vt:lpstr>
      <vt:lpstr>【应用】Retrieval Systems</vt:lpstr>
      <vt:lpstr>【应用】multi-task 平衡不同任务loss的权重</vt:lpstr>
      <vt:lpstr>【应用】层次化分类标签缺失</vt:lpstr>
      <vt:lpstr>【应用】其他应用</vt:lpstr>
      <vt:lpstr>研究方向与预期</vt:lpstr>
      <vt:lpstr>label noise现有解决方法 Ref: Image Classification with Deep Learning in the Presence of Noisy Labels: A Survey</vt:lpstr>
      <vt:lpstr>Motivation: 优化数据权重(reweighting)的优越性</vt:lpstr>
      <vt:lpstr>Motivation: 引入不确定性的优越性</vt:lpstr>
      <vt:lpstr>Proposed method(unofficial points)</vt:lpstr>
      <vt:lpstr>Proposed method</vt:lpstr>
      <vt:lpstr>Proposed method</vt:lpstr>
      <vt:lpstr>Proposed Experiments</vt:lpstr>
      <vt:lpstr>Proposed Experiments</vt:lpstr>
      <vt:lpstr>Benchmark: tasks and datasets(classification)</vt:lpstr>
      <vt:lpstr>【文章内容】Weakly Supervised Learning Meets Ride-Sharing User Experience Enhancement</vt:lpstr>
      <vt:lpstr>【文章内容】Uncertainty Based Detection and Relabeling of Noisy Image Labels</vt:lpstr>
      <vt:lpstr>【文章内容】Deep Bayesian Self Training</vt:lpstr>
      <vt:lpstr>【文章内容】Learning to Reweight Examples for Robust Deep Learning</vt:lpstr>
      <vt:lpstr>【文章内容】Co-teaching: Robust Training of Deep Neural Networks with Extremely Noisy Labels </vt:lpstr>
      <vt:lpstr>【文章内容】Meta-Weight-Net: Learning an Explicit Mapping For Sample Weighting</vt:lpstr>
      <vt:lpstr>【文章内容】Unsupervised Label Noise Modeling and Loss Correction</vt:lpstr>
      <vt:lpstr>【文章内容】Making Deep Neural Networks Robust to Label Noise: a Loss Correction Approach</vt:lpstr>
      <vt:lpstr>【文章内容】Using Trusted Data to Train Deep Networks on Labels Corrupted by Severe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 Quantification:  Literature Review and Taxonomy</dc:title>
  <dc:creator>JD</dc:creator>
  <cp:lastModifiedBy>李涵宇</cp:lastModifiedBy>
  <cp:revision>185</cp:revision>
  <dcterms:created xsi:type="dcterms:W3CDTF">2020-01-14T06:56:55Z</dcterms:created>
  <dcterms:modified xsi:type="dcterms:W3CDTF">2020-04-10T15:54:55Z</dcterms:modified>
</cp:coreProperties>
</file>