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B9BE-2625-43F6-BC19-4D07F76D17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B3EAB-FACD-49DE-A790-F2F825C23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note of constraints and state that we intend to </a:t>
            </a:r>
            <a:r>
              <a:rPr lang="en-US" dirty="0" err="1"/>
              <a:t>maximise</a:t>
            </a:r>
            <a:r>
              <a:rPr lang="en-US" dirty="0"/>
              <a:t> daily contribution =&gt; that is our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3EAB-FACD-49DE-A790-F2F825C23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2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A395D-2AA1-44A5-AC03-C02FAA4655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F7B4BD-88B9-4E03-AB7B-D822A2DEFF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6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477B-E82C-4F74-A6CD-A3361A244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8CD5F-21C8-492E-B4F7-E8577020F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 186</a:t>
            </a:r>
          </a:p>
        </p:txBody>
      </p:sp>
    </p:spTree>
    <p:extLst>
      <p:ext uri="{BB962C8B-B14F-4D97-AF65-F5344CB8AC3E}">
        <p14:creationId xmlns:p14="http://schemas.microsoft.com/office/powerpoint/2010/main" val="243186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2A19-CEB0-40C1-B037-6FD863F4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Determine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3FD33-FA77-4794-92F6-F8091F401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/>
                  <a:t>3 constraints</a:t>
                </a:r>
              </a:p>
              <a:p>
                <a:pPr lvl="2"/>
                <a:r>
                  <a:rPr lang="en-US" sz="2000" dirty="0"/>
                  <a:t>Machine time</a:t>
                </a:r>
              </a:p>
              <a:p>
                <a:pPr lvl="2"/>
                <a:r>
                  <a:rPr lang="en-US" sz="2000" dirty="0"/>
                  <a:t>Finishing time</a:t>
                </a:r>
              </a:p>
              <a:p>
                <a:pPr lvl="2"/>
                <a:r>
                  <a:rPr lang="en-US" sz="2000" dirty="0"/>
                  <a:t>Raw material used</a:t>
                </a:r>
              </a:p>
              <a:p>
                <a:pPr lvl="1"/>
                <a:r>
                  <a:rPr lang="en-US" sz="2800" dirty="0"/>
                  <a:t>1200 minutes per day</a:t>
                </a:r>
              </a:p>
              <a:p>
                <a:pPr lvl="2"/>
                <a:r>
                  <a:rPr lang="en-US" sz="2000" dirty="0"/>
                  <a:t>Calculate number of time per unit of A in machining department</a:t>
                </a:r>
              </a:p>
              <a:p>
                <a:pPr lvl="3"/>
                <a:r>
                  <a:rPr lang="en-US" sz="2000" dirty="0"/>
                  <a:t>A: 6 minutes</a:t>
                </a:r>
              </a:p>
              <a:p>
                <a:pPr lvl="3"/>
                <a:r>
                  <a:rPr lang="en-US" sz="2000" dirty="0"/>
                  <a:t>B: 12 minutes</a:t>
                </a:r>
              </a:p>
              <a:p>
                <a:pPr lvl="2"/>
                <a:r>
                  <a:rPr lang="en-US" sz="2000" dirty="0"/>
                  <a:t>Results in following inequality</a:t>
                </a:r>
              </a:p>
              <a:p>
                <a:pPr marL="925830" lvl="2" indent="-285750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3FD33-FA77-4794-92F6-F8091F401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1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DC9D-4C9B-4CFF-96D5-2101BAB3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Determining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0DC29-369E-4487-A090-3B7A0C77A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/>
                  <a:t>Finishing time </a:t>
                </a:r>
              </a:p>
              <a:p>
                <a:pPr lvl="2"/>
                <a:r>
                  <a:rPr lang="en-US" sz="2400" dirty="0"/>
                  <a:t>Same process</a:t>
                </a:r>
              </a:p>
              <a:p>
                <a:pPr lvl="3"/>
                <a:r>
                  <a:rPr lang="en-US" sz="2000" dirty="0"/>
                  <a:t>Work out amount of minutes per unit for A and B</a:t>
                </a:r>
              </a:p>
              <a:p>
                <a:pPr lvl="2"/>
                <a:r>
                  <a:rPr lang="en-US" sz="2400" dirty="0"/>
                  <a:t>Results in inequality</a:t>
                </a:r>
              </a:p>
              <a:p>
                <a:pPr marL="6400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≤1200</m:t>
                      </m:r>
                    </m:oMath>
                  </m:oMathPara>
                </a14:m>
                <a:endParaRPr lang="en-US" sz="2400" b="0" dirty="0"/>
              </a:p>
              <a:p>
                <a:pPr lvl="1"/>
                <a:r>
                  <a:rPr lang="en-US" sz="2800" dirty="0"/>
                  <a:t>Raw material</a:t>
                </a:r>
              </a:p>
              <a:p>
                <a:pPr lvl="2"/>
                <a:r>
                  <a:rPr lang="en-US" sz="2400" dirty="0"/>
                  <a:t>3kg per unit and is limited to 270kg per day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≤270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0DC29-369E-4487-A090-3B7A0C77A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7B4D-B66A-47E7-8BB4-48BB6ACC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Determining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0435E-7BC2-4759-89B3-A4D48C783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“Hidden Constraint”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Cannot have negative items produced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0435E-7BC2-4759-89B3-A4D48C783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03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310B-DF9E-4766-8CDD-54DFB8DF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Represent Constraints 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40CB-99DF-4C82-917A-EE20CFB7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In cases where A and B are in the inequality</a:t>
            </a:r>
          </a:p>
          <a:p>
            <a:pPr lvl="2"/>
            <a:r>
              <a:rPr lang="en-US" sz="2000" dirty="0"/>
              <a:t>Determine intercepts</a:t>
            </a:r>
          </a:p>
          <a:p>
            <a:pPr lvl="2"/>
            <a:r>
              <a:rPr lang="en-US" sz="2000" dirty="0"/>
              <a:t>Draw line</a:t>
            </a:r>
          </a:p>
          <a:p>
            <a:pPr lvl="1"/>
            <a:r>
              <a:rPr lang="en-US" sz="2800" dirty="0"/>
              <a:t>NB: Take note of sign of inequality to see if to shade above or below the line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91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8C5-7D93-4064-8F7B-847C8FD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Represent Constraints 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2AF52-CABE-4909-8E27-D9E4A9AB8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63610" cy="4351338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=1200⇒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=1200⇒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the less than equal sign so shaded area is below!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2AF52-CABE-4909-8E27-D9E4A9AB8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63610" cy="4351338"/>
              </a:xfrm>
              <a:blipFill>
                <a:blip r:embed="rId2"/>
                <a:stretch>
                  <a:fillRect l="-1408" t="-1401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4B5CE7-0A91-49B7-ADC5-BFD494EA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1540"/>
            <a:ext cx="536332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1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976C-5BC8-4A79-A459-F59214AA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Represent Constraints 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F077-DBB8-4ED8-8F21-D38433C8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Considering other constraints results in following graph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2C4AB-3D5B-44EF-AE57-9DDAC91A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366" y="2406088"/>
            <a:ext cx="511563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905-72C1-49B5-8701-BA9D10AA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 – Represent the Objective Function 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52713-737E-47F7-8B86-4B9574105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Remember objective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 lvl="1"/>
                <a:r>
                  <a:rPr lang="en-US" sz="2400" dirty="0"/>
                  <a:t>Get it into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1800" dirty="0"/>
                  <a:t>In this case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Hence, we obtain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=−0.8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2400" dirty="0"/>
                  <a:t>Goal is to </a:t>
                </a:r>
                <a:r>
                  <a:rPr lang="en-US" sz="2400" dirty="0" err="1"/>
                  <a:t>maximise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- translated </a:t>
                </a:r>
              </a:p>
              <a:p>
                <a:pPr lvl="1"/>
                <a:r>
                  <a:rPr lang="en-US" sz="2400" dirty="0"/>
                  <a:t>Need to get maximum intercept in such a way that at least one point should be in feasible region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52713-737E-47F7-8B86-4B9574105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38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0700-260E-4E7E-8A46-A5DB5749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 – Represent the Objective Function 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8899-4E80-4011-9A93-6EEAC72C6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Start by choosing random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Hint: Choose one in such a way that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-intercept is in the middle of the axis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8899-4E80-4011-9A93-6EEAC72C6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C3C334-702B-439B-A091-44B9EE92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36" y="2663543"/>
            <a:ext cx="4553728" cy="341741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C2FB6CD-75C6-47B6-BD5B-DE189A99653A}"/>
              </a:ext>
            </a:extLst>
          </p:cNvPr>
          <p:cNvSpPr/>
          <p:nvPr/>
        </p:nvSpPr>
        <p:spPr>
          <a:xfrm>
            <a:off x="2622611" y="3883979"/>
            <a:ext cx="1500327" cy="4882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0700-260E-4E7E-8A46-A5DB5749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 – Represent the Objective Function 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8899-4E80-4011-9A93-6EEAC72C6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Start by choosing random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Hint: Choose one in such a way that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-intercept is in the middle of the axis</a:t>
                </a:r>
              </a:p>
              <a:p>
                <a:pPr lvl="1"/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=−0.8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8899-4E80-4011-9A93-6EEAC72C6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4C3B08-09F8-447D-9AD7-250279C7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3010339"/>
            <a:ext cx="4149965" cy="31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0700-260E-4E7E-8A46-A5DB5749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 – Represent the Objective Function 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8899-4E80-4011-9A93-6EEAC72C6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4949"/>
                <a:ext cx="5633621" cy="397638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Changing the intercept will result in a parallel shift of the line</a:t>
                </a:r>
              </a:p>
              <a:p>
                <a:pPr lvl="1"/>
                <a:r>
                  <a:rPr lang="en-US" sz="2400" dirty="0"/>
                  <a:t>Remember!</a:t>
                </a:r>
              </a:p>
              <a:p>
                <a:pPr lvl="2"/>
                <a:r>
                  <a:rPr lang="en-US" dirty="0"/>
                  <a:t>Want to get a line that </a:t>
                </a:r>
                <a:r>
                  <a:rPr lang="en-US" dirty="0" err="1"/>
                  <a:t>maximises</a:t>
                </a:r>
                <a:r>
                  <a:rPr lang="en-US" dirty="0"/>
                  <a:t> the intercept while having a point in the feasible zone</a:t>
                </a:r>
              </a:p>
              <a:p>
                <a:pPr lvl="1"/>
                <a:r>
                  <a:rPr lang="en-US" sz="2000" dirty="0"/>
                  <a:t>Can see such a line should be one that intersects the lines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Now solve for the point where these two lines intersect</a:t>
                </a:r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8899-4E80-4011-9A93-6EEAC72C6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4949"/>
                <a:ext cx="5633621" cy="3976388"/>
              </a:xfrm>
              <a:blipFill>
                <a:blip r:embed="rId2"/>
                <a:stretch>
                  <a:fillRect t="-2301"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4C3B08-09F8-447D-9AD7-250279C7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21" y="1787474"/>
            <a:ext cx="5292315" cy="39763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562F2B-732F-4BF3-93AF-53E72581AB43}"/>
              </a:ext>
            </a:extLst>
          </p:cNvPr>
          <p:cNvCxnSpPr/>
          <p:nvPr/>
        </p:nvCxnSpPr>
        <p:spPr>
          <a:xfrm>
            <a:off x="7111014" y="3429000"/>
            <a:ext cx="2920753" cy="186209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0026 -0.039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7BE1-5AE5-4070-8F9B-AD353EC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6608F-5F22-447C-A451-B8834FF0D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Interested in optimize functions</a:t>
                </a:r>
              </a:p>
              <a:p>
                <a:pPr lvl="1"/>
                <a:r>
                  <a:rPr lang="en-US" sz="2400" dirty="0"/>
                  <a:t>Functions in one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sz="2400" dirty="0"/>
                  <a:t>How to get maximum?</a:t>
                </a:r>
              </a:p>
              <a:p>
                <a:pPr lvl="2"/>
                <a:r>
                  <a:rPr lang="en-US" sz="1800" dirty="0"/>
                  <a:t>Take derivative</a:t>
                </a:r>
              </a:p>
              <a:p>
                <a:pPr lvl="2"/>
                <a:r>
                  <a:rPr lang="en-US" sz="1800" dirty="0"/>
                  <a:t>Set equal to zero</a:t>
                </a:r>
              </a:p>
              <a:p>
                <a:pPr lvl="2"/>
                <a:r>
                  <a:rPr lang="en-US" sz="1800" dirty="0"/>
                  <a:t>Solve for variable of interest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6608F-5F22-447C-A451-B8834FF0D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8B1822-9E70-4554-B1D3-124D713F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90" y="1825625"/>
            <a:ext cx="3169041" cy="23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6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58FC-AD04-47E9-A5D6-8B782504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5: Calculate optimal solution and resulting optimal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C0A14-9F46-4259-B221-7EE383BD9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Solve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=85.7143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=57.1429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1800" dirty="0"/>
                  <a:t>Must round solutions to zero</a:t>
                </a:r>
              </a:p>
              <a:p>
                <a:pPr lvl="2"/>
                <a:endParaRPr lang="en-US" sz="1800" dirty="0"/>
              </a:p>
              <a:p>
                <a:pPr lvl="1"/>
                <a:r>
                  <a:rPr lang="en-US" sz="2400" dirty="0"/>
                  <a:t>Hence final solution will be: Produce daily 85 units of A and 57 units of B which will result in a profit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+2.5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312.50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C0A14-9F46-4259-B221-7EE383BD9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01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B707-5BCA-4A2F-84EE-BD6AE1F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0DD4-23B0-4A1D-ADF5-71307966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Linear programming involves optimizing objecting functions</a:t>
            </a:r>
          </a:p>
          <a:p>
            <a:pPr lvl="1"/>
            <a:r>
              <a:rPr lang="en-US" sz="2400" dirty="0"/>
              <a:t>Remember the steps</a:t>
            </a:r>
          </a:p>
          <a:p>
            <a:pPr lvl="1"/>
            <a:r>
              <a:rPr lang="en-US" sz="2400" dirty="0"/>
              <a:t>Next week will tackle another example (don’t stress!) </a:t>
            </a:r>
            <a:r>
              <a:rPr lang="en-US" sz="2400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1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6E5B-36F7-44B6-BE13-5EFFC8ED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A4717-336C-4732-9B1A-6F526C102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+6=−6+6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Set equal to zero and solve for x</a:t>
                </a:r>
              </a:p>
              <a:p>
                <a:pPr lvl="1"/>
                <a:r>
                  <a:rPr lang="en-US" sz="2400" dirty="0"/>
                  <a:t>Maximum value of 7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What do we do in functions of more than one variable?</a:t>
                </a:r>
              </a:p>
              <a:p>
                <a:pPr lvl="2"/>
                <a:r>
                  <a:rPr lang="en-US" sz="1800" dirty="0"/>
                  <a:t>Where linear programming comes into play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A4717-336C-4732-9B1A-6F526C102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6B20-A1B3-4C04-AE36-6305E1C6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functions in more than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F9DE-6E8B-400C-94F2-68FAAEB22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Example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Not just one “x”</a:t>
                </a:r>
              </a:p>
              <a:p>
                <a:pPr lvl="1"/>
                <a:r>
                  <a:rPr lang="en-US" sz="2400" dirty="0"/>
                  <a:t>Not quadratic but linear (no exponents)</a:t>
                </a:r>
              </a:p>
              <a:p>
                <a:pPr lvl="1"/>
                <a:r>
                  <a:rPr lang="en-US" sz="2400" dirty="0"/>
                  <a:t>Cannot be represented on x-y graph</a:t>
                </a:r>
              </a:p>
              <a:p>
                <a:pPr lvl="1"/>
                <a:r>
                  <a:rPr lang="en-US" sz="2400" dirty="0"/>
                  <a:t>Derivatives not appliable when maximizing (why)?</a:t>
                </a:r>
              </a:p>
              <a:p>
                <a:pPr lvl="2"/>
                <a:r>
                  <a:rPr lang="en-US" sz="1800" dirty="0"/>
                  <a:t>Say we want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F9DE-6E8B-400C-94F2-68FAAEB22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98CD-D4F6-4BA7-8CCE-EDA1B0BC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839AD-1984-4039-A080-F16DBB44D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=−3+0+0=−3</m:t>
                      </m:r>
                    </m:oMath>
                  </m:oMathPara>
                </a14:m>
                <a:endParaRPr lang="en-US" sz="2600" dirty="0"/>
              </a:p>
              <a:p>
                <a:pPr lvl="1"/>
                <a:r>
                  <a:rPr lang="en-US" sz="2600" dirty="0"/>
                  <a:t>Now what?</a:t>
                </a:r>
              </a:p>
              <a:p>
                <a:pPr lvl="1"/>
                <a:r>
                  <a:rPr lang="en-US" sz="2600" dirty="0"/>
                  <a:t>Linear programming!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839AD-1984-4039-A080-F16DBB44D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6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D762-1EB6-4818-8EE1-43EAC97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517C-3071-49BC-B415-0D8CD18F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/>
              <a:t>Geographical method</a:t>
            </a:r>
          </a:p>
          <a:p>
            <a:pPr lvl="2"/>
            <a:r>
              <a:rPr lang="en-US" sz="1800" dirty="0"/>
              <a:t>Involves obtaining graphical representation when certain constraints are appliable</a:t>
            </a:r>
          </a:p>
          <a:p>
            <a:pPr lvl="2"/>
            <a:r>
              <a:rPr lang="en-US" sz="1800" dirty="0"/>
              <a:t>In this course only be restricted to two products</a:t>
            </a:r>
          </a:p>
          <a:p>
            <a:pPr lvl="3"/>
            <a:r>
              <a:rPr lang="en-US" sz="1800" dirty="0"/>
              <a:t>Call them A and B</a:t>
            </a:r>
          </a:p>
          <a:p>
            <a:pPr lvl="3"/>
            <a:r>
              <a:rPr lang="en-US" sz="1800" dirty="0"/>
              <a:t>No. of A produced on x-axis and No. of B produced on y-axis</a:t>
            </a:r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1"/>
            <a:r>
              <a:rPr lang="en-US" sz="2400" dirty="0"/>
              <a:t>Extreme point method</a:t>
            </a:r>
          </a:p>
          <a:p>
            <a:pPr lvl="2"/>
            <a:r>
              <a:rPr lang="en-US" sz="1800" dirty="0"/>
              <a:t>Will briefly touch on later</a:t>
            </a:r>
          </a:p>
          <a:p>
            <a:pPr marL="640080" lvl="2" indent="0">
              <a:buNone/>
            </a:pPr>
            <a:endParaRPr lang="en-US" sz="1800" dirty="0"/>
          </a:p>
          <a:p>
            <a:pPr lvl="1"/>
            <a:r>
              <a:rPr lang="en-US" sz="2400" dirty="0"/>
              <a:t>Simplex method</a:t>
            </a:r>
          </a:p>
          <a:p>
            <a:pPr lvl="2"/>
            <a:r>
              <a:rPr lang="en-US" sz="1800" dirty="0"/>
              <a:t>Not covered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17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F81-109E-4E6E-B439-5649771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(refer back to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207A-2E10-42F8-B8FD-3755AFE3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State objective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Determine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Represent constraints graphically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Represent objective function graphically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6964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EDF5-FB1A-495B-89F3-DCE86F3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4E46-B973-427F-9E43-1CB084DE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2 departments (machining and finishing) with capacity of 1200 each day</a:t>
            </a:r>
          </a:p>
          <a:p>
            <a:pPr lvl="1"/>
            <a:r>
              <a:rPr lang="en-US" sz="2400" dirty="0"/>
              <a:t>Machining department: 10 of A or 5 of B per hour</a:t>
            </a:r>
          </a:p>
          <a:p>
            <a:pPr lvl="1"/>
            <a:r>
              <a:rPr lang="en-US" sz="2400" dirty="0"/>
              <a:t>Finishing department: 6 of A or 10 of B per hour</a:t>
            </a:r>
          </a:p>
          <a:p>
            <a:pPr lvl="1"/>
            <a:r>
              <a:rPr lang="en-US" sz="2400" dirty="0"/>
              <a:t>Limit of product B (3kg per unit) to 270kg per day</a:t>
            </a:r>
          </a:p>
          <a:p>
            <a:pPr lvl="1"/>
            <a:r>
              <a:rPr lang="en-US" sz="2400" dirty="0"/>
              <a:t>Contribution: R2 for A and R2.5 for B per product</a:t>
            </a:r>
          </a:p>
          <a:p>
            <a:pPr lvl="2"/>
            <a:endParaRPr lang="en-US" sz="1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07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3DD-AB84-4AD6-A4A1-51B18A82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State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EA5A6-63D1-4FF3-8A8B-2A9A518AA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+2.5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EA5A6-63D1-4FF3-8A8B-2A9A518AA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320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349A119B14E4DB7B19CF5477AB1BF" ma:contentTypeVersion="10" ma:contentTypeDescription="Create a new document." ma:contentTypeScope="" ma:versionID="12b4d1111554feb2baefb1fd4b3aa77a">
  <xsd:schema xmlns:xsd="http://www.w3.org/2001/XMLSchema" xmlns:xs="http://www.w3.org/2001/XMLSchema" xmlns:p="http://schemas.microsoft.com/office/2006/metadata/properties" xmlns:ns3="856b579c-c306-445f-9308-b8a90af401a6" xmlns:ns4="f33ec594-ab51-4d77-a36b-b13c9e245b43" targetNamespace="http://schemas.microsoft.com/office/2006/metadata/properties" ma:root="true" ma:fieldsID="bef9ce645e26c44c38430269d30a3d86" ns3:_="" ns4:_="">
    <xsd:import namespace="856b579c-c306-445f-9308-b8a90af401a6"/>
    <xsd:import namespace="f33ec594-ab51-4d77-a36b-b13c9e245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b579c-c306-445f-9308-b8a90af401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ec594-ab51-4d77-a36b-b13c9e245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BBCC2-A3BD-4B74-B2E3-5A4D95737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b579c-c306-445f-9308-b8a90af401a6"/>
    <ds:schemaRef ds:uri="f33ec594-ab51-4d77-a36b-b13c9e245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90C4C3-A7AD-4564-8EDC-AD7AF6B5B7E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56b579c-c306-445f-9308-b8a90af401a6"/>
    <ds:schemaRef ds:uri="http://purl.org/dc/terms/"/>
    <ds:schemaRef ds:uri="http://schemas.openxmlformats.org/package/2006/metadata/core-properties"/>
    <ds:schemaRef ds:uri="http://purl.org/dc/dcmitype/"/>
    <ds:schemaRef ds:uri="f33ec594-ab51-4d77-a36b-b13c9e245b4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565CEE-6347-4BD0-81FD-F966DFDA5D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866</Words>
  <Application>Microsoft Office PowerPoint</Application>
  <PresentationFormat>Widescreen</PresentationFormat>
  <Paragraphs>135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Linear Programming</vt:lpstr>
      <vt:lpstr>Introduction</vt:lpstr>
      <vt:lpstr>PowerPoint Presentation</vt:lpstr>
      <vt:lpstr>Linear functions in more than one variable</vt:lpstr>
      <vt:lpstr>PowerPoint Presentation</vt:lpstr>
      <vt:lpstr>Methods available</vt:lpstr>
      <vt:lpstr>Optimisation (refer back to this)</vt:lpstr>
      <vt:lpstr>Example 1</vt:lpstr>
      <vt:lpstr>Step 1 – State objective function</vt:lpstr>
      <vt:lpstr>Step 2 – Determine Constraints</vt:lpstr>
      <vt:lpstr>Step 2 – Determining Constraints</vt:lpstr>
      <vt:lpstr>Step 2 – Determining Constraints</vt:lpstr>
      <vt:lpstr>Step 3 – Represent Constraints Graphically</vt:lpstr>
      <vt:lpstr>Step 3 – Represent Constraints Graphically</vt:lpstr>
      <vt:lpstr>Step 3 – Represent Constraints Graphically</vt:lpstr>
      <vt:lpstr>Step 4 – Represent the Objective Function Graphically</vt:lpstr>
      <vt:lpstr>Step 4 – Represent the Objective Function Graphically</vt:lpstr>
      <vt:lpstr>Step 4 – Represent the Objective Function Graphically</vt:lpstr>
      <vt:lpstr>Step 4 – Represent the Objective Function Graphically</vt:lpstr>
      <vt:lpstr>Step 5: Calculate optimal solution and resulting optimal profit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David Rodwell</dc:creator>
  <cp:lastModifiedBy>Rodwell, DT, Mnr [rodwell@sun.ac.za]</cp:lastModifiedBy>
  <cp:revision>9</cp:revision>
  <dcterms:created xsi:type="dcterms:W3CDTF">2020-01-30T13:39:57Z</dcterms:created>
  <dcterms:modified xsi:type="dcterms:W3CDTF">2020-02-03T13:34:57Z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0x010100F3D349A119B14E4DB7B19CF5477AB1BF</vt:lpwstr>
  </property>
</Properties>
</file>