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matic SC"/>
      <p:regular r:id="rId17"/>
      <p:bold r:id="rId18"/>
    </p:embeddedFont>
    <p:embeddedFont>
      <p:font typeface="Source Code Pr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.fntdata"/><Relationship Id="rId11" Type="http://schemas.openxmlformats.org/officeDocument/2006/relationships/slide" Target="slides/slide6.xml"/><Relationship Id="rId22" Type="http://schemas.openxmlformats.org/officeDocument/2006/relationships/font" Target="fonts/SourceCodePro-boldItalic.fntdata"/><Relationship Id="rId10" Type="http://schemas.openxmlformats.org/officeDocument/2006/relationships/slide" Target="slides/slide5.xml"/><Relationship Id="rId21" Type="http://schemas.openxmlformats.org/officeDocument/2006/relationships/font" Target="fonts/SourceCodePr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maticSC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regular.fntdata"/><Relationship Id="rId6" Type="http://schemas.openxmlformats.org/officeDocument/2006/relationships/slide" Target="slides/slide1.xml"/><Relationship Id="rId18" Type="http://schemas.openxmlformats.org/officeDocument/2006/relationships/font" Target="fonts/AmaticS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61a0674bc_0_2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61a0674bc_0_2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61a0674bc_0_2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61a0674bc_0_2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61a0674bc_0_20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61a0674bc_0_20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61a0674bc_0_20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61a0674bc_0_20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61a0674bc_0_20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61a0674bc_0_20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61a0674bc_0_2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61a0674bc_0_2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61a0674bc_0_20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61a0674bc_0_20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61a0674bc_0_20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61a0674bc_0_20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61a0674bc_0_2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61a0674bc_0_2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61a0674bc_0_2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61a0674bc_0_2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hyperlink" Target="https://nodejs.org/docs/latest-v13.x/api/" TargetMode="External"/><Relationship Id="rId5" Type="http://schemas.openxmlformats.org/officeDocument/2006/relationships/hyperlink" Target="https://habr.com/ru/company/ruvds/blog/332616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ru.wikipedia.org/wiki/2009_%D0%B3%D0%BE%D0%B4" TargetMode="External"/><Relationship Id="rId4" Type="http://schemas.openxmlformats.org/officeDocument/2006/relationships/hyperlink" Target="https://ru.wikipedia.org/wiki/2009_%D0%B3%D0%BE%D0%B4" TargetMode="External"/><Relationship Id="rId5" Type="http://schemas.openxmlformats.org/officeDocument/2006/relationships/hyperlink" Target="https://ru.wikipedia.org/w/index.php?title=Joyent&amp;action=edit&amp;redlink=1" TargetMode="External"/><Relationship Id="rId6" Type="http://schemas.openxmlformats.org/officeDocument/2006/relationships/hyperlink" Target="https://ru.wikipedia.org/wiki/%D0%A4%D0%BE%D1%80%D0%BA" TargetMode="External"/><Relationship Id="rId7" Type="http://schemas.openxmlformats.org/officeDocument/2006/relationships/hyperlink" Target="https://ru.wikipedia.org/wiki/Io.js" TargetMode="External"/><Relationship Id="rId8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6D7A8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Б</a:t>
            </a:r>
            <a:r>
              <a:rPr lang="ru" sz="6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экенд на JavaScript. Node.js</a:t>
            </a:r>
            <a:endParaRPr sz="6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4650" y="3053025"/>
            <a:ext cx="3337644" cy="204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2559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latin typeface="Calibri"/>
                <a:ea typeface="Calibri"/>
                <a:cs typeface="Calibri"/>
                <a:sym typeface="Calibri"/>
              </a:rPr>
              <a:t>Зарплата и вакансии</a:t>
            </a:r>
            <a:r>
              <a:rPr lang="ru" sz="4000"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 rotWithShape="1">
          <a:blip r:embed="rId3">
            <a:alphaModFix/>
          </a:blip>
          <a:srcRect b="8600" l="0" r="0" t="0"/>
          <a:stretch/>
        </p:blipFill>
        <p:spPr>
          <a:xfrm>
            <a:off x="7882700" y="4067500"/>
            <a:ext cx="1043850" cy="107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625" y="1056950"/>
            <a:ext cx="6369826" cy="393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6D7A8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400">
                <a:latin typeface="Calibri"/>
                <a:ea typeface="Calibri"/>
                <a:cs typeface="Calibri"/>
                <a:sym typeface="Calibri"/>
              </a:rPr>
              <a:t>Спасибо за внимание!</a:t>
            </a:r>
            <a:endParaRPr sz="6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4650" y="3053025"/>
            <a:ext cx="3337644" cy="204152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 txBox="1"/>
          <p:nvPr/>
        </p:nvSpPr>
        <p:spPr>
          <a:xfrm>
            <a:off x="140200" y="3512625"/>
            <a:ext cx="4855800" cy="15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1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Подготовила: Астровская Д.А. ПОИБМС-8</a:t>
            </a:r>
            <a:endParaRPr i="1" sz="11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1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Использовались материалы: </a:t>
            </a:r>
            <a:endParaRPr i="1" sz="11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100" u="sng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https://nodejs.org/docs/latest-v13.x/api/</a:t>
            </a:r>
            <a:r>
              <a:rPr i="1" lang="ru" sz="11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-докумментация node.js</a:t>
            </a:r>
            <a:endParaRPr i="1" sz="11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1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К</a:t>
            </a:r>
            <a:r>
              <a:rPr i="1" lang="ru" sz="11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антелон, Хартер- “</a:t>
            </a:r>
            <a:r>
              <a:rPr i="1" lang="ru" sz="11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Node.js в действии. 2-е издание” </a:t>
            </a:r>
            <a:r>
              <a:rPr i="1" lang="ru" sz="1100" u="sng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https://habr.com/ru/company/ruvds/blog/332616/</a:t>
            </a:r>
            <a:r>
              <a:rPr i="1" lang="ru" sz="11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-интервью с разработчиком node.js</a:t>
            </a:r>
            <a:endParaRPr i="1" sz="11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6D7A8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latin typeface="Calibri"/>
                <a:ea typeface="Calibri"/>
                <a:cs typeface="Calibri"/>
                <a:sym typeface="Calibri"/>
              </a:rPr>
              <a:t>Что такое Node.js?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Node.js — среда выполнения кода JavaScript вне браузера. Эта платформа позволяет писать серверный код для динамических веб-страниц и веб-приложений, а также для программ командной строки. </a:t>
            </a:r>
            <a:endParaRPr sz="21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21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Платформа Node предполагает использование языка JavaScript  для разработки веб-приложений вместо применения разных языков для работы над фронтендом и бэкендом.</a:t>
            </a:r>
            <a:endParaRPr sz="21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8600" l="0" r="0" t="0"/>
          <a:stretch/>
        </p:blipFill>
        <p:spPr>
          <a:xfrm>
            <a:off x="7882700" y="4067500"/>
            <a:ext cx="1043850" cy="10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latin typeface="Calibri"/>
                <a:ea typeface="Calibri"/>
                <a:cs typeface="Calibri"/>
                <a:sym typeface="Calibri"/>
              </a:rPr>
              <a:t>История Node.js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●"/>
            </a:pPr>
            <a:r>
              <a:rPr lang="ru" sz="21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Node.js разработал </a:t>
            </a:r>
            <a:r>
              <a:rPr lang="ru" sz="21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Райан Даль</a:t>
            </a:r>
            <a:r>
              <a:rPr lang="ru" sz="21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в </a:t>
            </a:r>
            <a:r>
              <a:rPr lang="ru" sz="2100">
                <a:solidFill>
                  <a:srgbClr val="38761D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/>
              </a:rPr>
              <a:t>2009</a:t>
            </a:r>
            <a:r>
              <a:rPr lang="ru" sz="2100">
                <a:solidFill>
                  <a:schemeClr val="accent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4"/>
              </a:rPr>
              <a:t> году</a:t>
            </a:r>
            <a:r>
              <a:rPr lang="ru" sz="21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21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●"/>
            </a:pPr>
            <a:r>
              <a:rPr lang="ru" sz="21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Разработка Node.js спонсировалась компанией </a:t>
            </a:r>
            <a:r>
              <a:rPr lang="ru" sz="2100">
                <a:solidFill>
                  <a:schemeClr val="accent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5"/>
              </a:rPr>
              <a:t>Joyent</a:t>
            </a:r>
            <a:r>
              <a:rPr lang="ru" sz="21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1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●"/>
            </a:pPr>
            <a:r>
              <a:rPr lang="ru" sz="21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В 2014 года был создан </a:t>
            </a:r>
            <a:r>
              <a:rPr lang="ru" sz="2100">
                <a:solidFill>
                  <a:schemeClr val="accent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6"/>
              </a:rPr>
              <a:t>форк</a:t>
            </a:r>
            <a:r>
              <a:rPr lang="ru" sz="21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" sz="2100">
                <a:solidFill>
                  <a:schemeClr val="accent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7"/>
              </a:rPr>
              <a:t>io.js</a:t>
            </a:r>
            <a:r>
              <a:rPr lang="ru" sz="21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, а в 2015 года было принято решение о слиянии io.js и Node.js и дальнейшем развитии под эгидой Node.js Foundation.</a:t>
            </a:r>
            <a:endParaRPr sz="21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●"/>
            </a:pPr>
            <a:r>
              <a:rPr lang="ru" sz="21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8 сентября 2015 года вышел Node.js v4.0.0 как результат слияния Node.js и io.js.</a:t>
            </a:r>
            <a:endParaRPr sz="21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00"/>
              </a:spcBef>
              <a:spcAft>
                <a:spcPts val="1600"/>
              </a:spcAft>
              <a:buNone/>
            </a:pPr>
            <a:r>
              <a:t/>
            </a:r>
            <a:endParaRPr sz="21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8">
            <a:alphaModFix/>
          </a:blip>
          <a:srcRect b="8600" l="0" r="0" t="0"/>
          <a:stretch/>
        </p:blipFill>
        <p:spPr>
          <a:xfrm>
            <a:off x="7882700" y="4067500"/>
            <a:ext cx="1043850" cy="10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700">
                <a:latin typeface="Calibri"/>
                <a:ea typeface="Calibri"/>
                <a:cs typeface="Calibri"/>
                <a:sym typeface="Calibri"/>
              </a:rPr>
              <a:t>Как и где используют используют </a:t>
            </a:r>
            <a:r>
              <a:rPr lang="ru" sz="3300">
                <a:latin typeface="Calibri"/>
                <a:ea typeface="Calibri"/>
                <a:cs typeface="Calibri"/>
                <a:sym typeface="Calibri"/>
              </a:rPr>
              <a:t>Node.js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8600" l="0" r="0" t="0"/>
          <a:stretch/>
        </p:blipFill>
        <p:spPr>
          <a:xfrm>
            <a:off x="7882700" y="4067500"/>
            <a:ext cx="1043850" cy="10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/>
          <p:nvPr/>
        </p:nvSpPr>
        <p:spPr>
          <a:xfrm>
            <a:off x="3062475" y="1926050"/>
            <a:ext cx="3121500" cy="86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3165800" y="2036725"/>
            <a:ext cx="30699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Веб-решение</a:t>
            </a:r>
            <a:endParaRPr sz="3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391100" y="2295025"/>
            <a:ext cx="1822800" cy="494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7032550" y="2298675"/>
            <a:ext cx="1822800" cy="494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2250800" y="3573100"/>
            <a:ext cx="1822800" cy="494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5022775" y="3573100"/>
            <a:ext cx="1822800" cy="494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450150" y="2346675"/>
            <a:ext cx="18228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Серверная часть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7246650" y="2243375"/>
            <a:ext cx="17268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Сайт,видимый пользователю</a:t>
            </a:r>
            <a:endParaRPr sz="13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2317250" y="3498525"/>
            <a:ext cx="16899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Настольный клиент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5070775" y="3498525"/>
            <a:ext cx="17268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Мобильный клиент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88" name="Google Shape;88;p16"/>
          <p:cNvCxnSpPr/>
          <p:nvPr/>
        </p:nvCxnSpPr>
        <p:spPr>
          <a:xfrm rot="10800000">
            <a:off x="2272950" y="2486900"/>
            <a:ext cx="619800" cy="2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6"/>
          <p:cNvCxnSpPr/>
          <p:nvPr/>
        </p:nvCxnSpPr>
        <p:spPr>
          <a:xfrm flipH="1" rot="10800000">
            <a:off x="6324225" y="2486900"/>
            <a:ext cx="619800" cy="2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6"/>
          <p:cNvCxnSpPr/>
          <p:nvPr/>
        </p:nvCxnSpPr>
        <p:spPr>
          <a:xfrm flipH="1">
            <a:off x="3165800" y="2882088"/>
            <a:ext cx="302700" cy="5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6"/>
          <p:cNvCxnSpPr/>
          <p:nvPr/>
        </p:nvCxnSpPr>
        <p:spPr>
          <a:xfrm>
            <a:off x="5881275" y="2882075"/>
            <a:ext cx="302700" cy="5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5750"/>
            <a:ext cx="9144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6D7A8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8"/>
          <p:cNvPicPr preferRelativeResize="0"/>
          <p:nvPr/>
        </p:nvPicPr>
        <p:blipFill rotWithShape="1">
          <a:blip r:embed="rId3">
            <a:alphaModFix/>
          </a:blip>
          <a:srcRect b="8600" l="0" r="0" t="0"/>
          <a:stretch/>
        </p:blipFill>
        <p:spPr>
          <a:xfrm>
            <a:off x="7882700" y="4067500"/>
            <a:ext cx="1043850" cy="10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latin typeface="Calibri"/>
                <a:ea typeface="Calibri"/>
                <a:cs typeface="Calibri"/>
                <a:sym typeface="Calibri"/>
              </a:rPr>
              <a:t>Что лучше Node.js или PHP и Python?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487050" y="1195475"/>
            <a:ext cx="8383200" cy="3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Нет точного ответа что использовать лучше или правильнее. У всего есть свои за и против.</a:t>
            </a:r>
            <a:endParaRPr sz="21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libri"/>
              <a:buChar char="●"/>
            </a:pPr>
            <a:r>
              <a:rPr lang="ru" sz="21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PHP очень распространен. На нем написаны самые популярные системы управления контентом, включая WordPress, Joomla, Drupal. А на WordPress работает около трети всех сайтов в интернете.</a:t>
            </a:r>
            <a:endParaRPr sz="21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libri"/>
              <a:buChar char="●"/>
            </a:pPr>
            <a:r>
              <a:rPr lang="ru" sz="21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Python является одним из лучших языков для изучения программирования. Он универсальный: его используют в веб-разработке, Data Science, Machine Learning.</a:t>
            </a:r>
            <a:endParaRPr sz="21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latin typeface="Calibri"/>
                <a:ea typeface="Calibri"/>
                <a:cs typeface="Calibri"/>
                <a:sym typeface="Calibri"/>
              </a:rPr>
              <a:t>Преимущества Node.js :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libri"/>
              <a:buChar char="●"/>
            </a:pPr>
            <a:r>
              <a:rPr lang="ru" sz="21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Легкость освоения.</a:t>
            </a:r>
            <a:endParaRPr sz="21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libri"/>
              <a:buChar char="●"/>
            </a:pPr>
            <a:r>
              <a:rPr lang="ru" sz="21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Высокая скорость написания приложений.</a:t>
            </a:r>
            <a:endParaRPr sz="21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libri"/>
              <a:buChar char="●"/>
            </a:pPr>
            <a:r>
              <a:rPr lang="ru" sz="22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npm</a:t>
            </a:r>
            <a:r>
              <a:rPr lang="ru" sz="21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- node package manager (огромное количество библиотек которые могут быть установлены в одну строку).</a:t>
            </a:r>
            <a:endParaRPr sz="21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libri"/>
              <a:buChar char="●"/>
            </a:pPr>
            <a:r>
              <a:rPr lang="ru" sz="21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Повышенная эффективность разработки, благодаря использованию одного языка для фронт- и бэкенда.</a:t>
            </a:r>
            <a:endParaRPr sz="21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libri"/>
              <a:buChar char="●"/>
            </a:pPr>
            <a:r>
              <a:rPr lang="ru" sz="21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Постоянное развитие, обновление и типизация.</a:t>
            </a:r>
            <a:endParaRPr sz="21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 rotWithShape="1">
          <a:blip r:embed="rId3">
            <a:alphaModFix/>
          </a:blip>
          <a:srcRect b="8600" l="0" r="0" t="0"/>
          <a:stretch/>
        </p:blipFill>
        <p:spPr>
          <a:xfrm>
            <a:off x="7882700" y="4067500"/>
            <a:ext cx="1043850" cy="10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latin typeface="Calibri"/>
                <a:ea typeface="Calibri"/>
                <a:cs typeface="Calibri"/>
                <a:sym typeface="Calibri"/>
              </a:rPr>
              <a:t>Недостатки</a:t>
            </a:r>
            <a:r>
              <a:rPr lang="ru" sz="4000">
                <a:latin typeface="Calibri"/>
                <a:ea typeface="Calibri"/>
                <a:cs typeface="Calibri"/>
                <a:sym typeface="Calibri"/>
              </a:rPr>
              <a:t> :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libri"/>
              <a:buChar char="●"/>
            </a:pPr>
            <a:r>
              <a:rPr lang="ru" sz="21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Гибкость и быстрое развитие среды влечет за собой необходимость постоянно следить за обновлениями библиотек и стандартов. </a:t>
            </a:r>
            <a:endParaRPr sz="21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libri"/>
              <a:buChar char="●"/>
            </a:pPr>
            <a:r>
              <a:rPr lang="ru" sz="21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Некоторые библиотеки выходят недостаточно протестированными или забагованными.</a:t>
            </a:r>
            <a:endParaRPr sz="21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libri"/>
              <a:buChar char="●"/>
            </a:pPr>
            <a:r>
              <a:rPr lang="ru" sz="21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Часто происходят случаи, когда разработчик удаляет свою библиотеку, а приложения, использующие ее, перестают работать.</a:t>
            </a:r>
            <a:endParaRPr sz="21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 rotWithShape="1">
          <a:blip r:embed="rId3">
            <a:alphaModFix/>
          </a:blip>
          <a:srcRect b="8600" l="0" r="0" t="0"/>
          <a:stretch/>
        </p:blipFill>
        <p:spPr>
          <a:xfrm>
            <a:off x="7882700" y="4067500"/>
            <a:ext cx="1043850" cy="10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6D7A8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1"/>
          <p:cNvPicPr preferRelativeResize="0"/>
          <p:nvPr/>
        </p:nvPicPr>
        <p:blipFill rotWithShape="1">
          <a:blip r:embed="rId3">
            <a:alphaModFix/>
          </a:blip>
          <a:srcRect b="8600" l="0" r="0" t="0"/>
          <a:stretch/>
        </p:blipFill>
        <p:spPr>
          <a:xfrm>
            <a:off x="7882700" y="4067500"/>
            <a:ext cx="1043850" cy="10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latin typeface="Calibri"/>
                <a:ea typeface="Calibri"/>
                <a:cs typeface="Calibri"/>
                <a:sym typeface="Calibri"/>
              </a:rPr>
              <a:t>Есть ли работа для Node.js разработчика?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-73800" y="4553125"/>
            <a:ext cx="79035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Д</a:t>
            </a:r>
            <a:r>
              <a:rPr lang="ru" sz="21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инамика количества вакансий на сайте jobs.dou.ua. 2016-2019</a:t>
            </a:r>
            <a:endParaRPr sz="21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7900" y="1246250"/>
            <a:ext cx="5160834" cy="315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