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8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9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1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7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0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1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9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0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8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0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9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3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2/16/2024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887835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86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ED88E92-14F3-4B58-9E48-1D79E139A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841E027-8E53-4FEB-8605-2124D857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04230-9F79-8BE6-E5B6-A5C6A5A65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75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07030E88-D815-0620-0FBB-A72303546654}"/>
              </a:ext>
            </a:extLst>
          </p:cNvPr>
          <p:cNvSpPr txBox="1">
            <a:spLocks/>
          </p:cNvSpPr>
          <p:nvPr/>
        </p:nvSpPr>
        <p:spPr>
          <a:xfrm>
            <a:off x="271174" y="6416"/>
            <a:ext cx="5626717" cy="7823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Removing noise from images using GANs </a:t>
            </a:r>
            <a:endParaRPr lang="en-US" sz="2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20A9F49F-A163-A00E-E05F-16F60FEA61FF}"/>
              </a:ext>
            </a:extLst>
          </p:cNvPr>
          <p:cNvSpPr txBox="1">
            <a:spLocks/>
          </p:cNvSpPr>
          <p:nvPr/>
        </p:nvSpPr>
        <p:spPr>
          <a:xfrm>
            <a:off x="526659" y="3351590"/>
            <a:ext cx="6090450" cy="15281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5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ro-RO" sz="54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sz="5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6A503B-B470-2652-4670-855E2E6947D9}"/>
              </a:ext>
            </a:extLst>
          </p:cNvPr>
          <p:cNvSpPr txBox="1"/>
          <p:nvPr/>
        </p:nvSpPr>
        <p:spPr>
          <a:xfrm>
            <a:off x="7374192" y="5687082"/>
            <a:ext cx="4244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sz="2400" dirty="0">
                <a:latin typeface="Calibri" panose="020F0502020204030204" pitchFamily="34" charset="0"/>
                <a:cs typeface="Calibri" panose="020F0502020204030204" pitchFamily="34" charset="0"/>
              </a:rPr>
              <a:t>Claudiu-Adrian ADAM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18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2FFAC4-4A6C-DF15-E739-E06270C1615D}"/>
              </a:ext>
            </a:extLst>
          </p:cNvPr>
          <p:cNvSpPr txBox="1"/>
          <p:nvPr/>
        </p:nvSpPr>
        <p:spPr>
          <a:xfrm>
            <a:off x="760396" y="702644"/>
            <a:ext cx="410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  <a:r>
              <a:rPr lang="ro-RO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ro-RO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metrics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diagram of a data flow&#10;&#10;Description automatically generated with medium confidence">
            <a:extLst>
              <a:ext uri="{FF2B5EF4-FFF2-40B4-BE49-F238E27FC236}">
                <a16:creationId xmlns:a16="http://schemas.microsoft.com/office/drawing/2014/main" id="{CC04F091-992B-8F07-BC05-0B51E6761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954" y="0"/>
            <a:ext cx="3030571" cy="6011333"/>
          </a:xfrm>
          <a:prstGeom prst="rect">
            <a:avLst/>
          </a:prstGeom>
        </p:spPr>
      </p:pic>
      <p:pic>
        <p:nvPicPr>
          <p:cNvPr id="8" name="Picture 7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8033BF3D-2275-25F3-0752-FFF4116DF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118" y="0"/>
            <a:ext cx="2823882" cy="60113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45092F-2E8E-F77E-29A0-79A84A909079}"/>
              </a:ext>
            </a:extLst>
          </p:cNvPr>
          <p:cNvSpPr txBox="1"/>
          <p:nvPr/>
        </p:nvSpPr>
        <p:spPr>
          <a:xfrm>
            <a:off x="6419745" y="6197599"/>
            <a:ext cx="197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DISCRIMINATOR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95B22D-233E-6942-5093-A16E12FD93CC}"/>
              </a:ext>
            </a:extLst>
          </p:cNvPr>
          <p:cNvSpPr txBox="1"/>
          <p:nvPr/>
        </p:nvSpPr>
        <p:spPr>
          <a:xfrm>
            <a:off x="10047960" y="6197599"/>
            <a:ext cx="170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GENERATOR</a:t>
            </a:r>
            <a:endParaRPr lang="en-US" dirty="0"/>
          </a:p>
        </p:txBody>
      </p:sp>
      <p:pic>
        <p:nvPicPr>
          <p:cNvPr id="12" name="Picture 1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3DF2666-BC3F-38EA-109E-3F3B2ACB3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64" y="5484256"/>
            <a:ext cx="3194214" cy="527077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27D34CFF-7F87-EC71-722D-B022E34CC3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438" y="4125286"/>
            <a:ext cx="2063856" cy="18860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368A264-A874-4926-ED1E-E46077AEA4F7}"/>
              </a:ext>
            </a:extLst>
          </p:cNvPr>
          <p:cNvSpPr txBox="1"/>
          <p:nvPr/>
        </p:nvSpPr>
        <p:spPr>
          <a:xfrm>
            <a:off x="199564" y="1301553"/>
            <a:ext cx="57793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The GAN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trained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for 3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epochs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epoch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timed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1 minute (≈1h/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epoch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original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resolution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images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). The SIDD-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Small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for training,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containing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160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pairs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of normal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noisy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images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The generator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consisted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of a CNN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gradually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constucted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later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filtering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noise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images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disciminator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also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a CNN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at input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epoch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normal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without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noise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filtered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noisy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generated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93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C85B0-DD2A-F9B3-DA9A-82ADEAF0761C}"/>
              </a:ext>
            </a:extLst>
          </p:cNvPr>
          <p:cNvSpPr txBox="1"/>
          <p:nvPr/>
        </p:nvSpPr>
        <p:spPr>
          <a:xfrm>
            <a:off x="420307" y="3429000"/>
            <a:ext cx="410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Baseline</a:t>
            </a:r>
            <a:r>
              <a:rPr lang="ro-RO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colorful square pattern on a black surface&#10;&#10;Description automatically generated with medium confidence">
            <a:extLst>
              <a:ext uri="{FF2B5EF4-FFF2-40B4-BE49-F238E27FC236}">
                <a16:creationId xmlns:a16="http://schemas.microsoft.com/office/drawing/2014/main" id="{568E8FD7-41F9-3741-B19D-3CC06BAC9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456" y="1"/>
            <a:ext cx="2864543" cy="2844800"/>
          </a:xfrm>
          <a:prstGeom prst="rect">
            <a:avLst/>
          </a:prstGeom>
        </p:spPr>
      </p:pic>
      <p:pic>
        <p:nvPicPr>
          <p:cNvPr id="8" name="Picture 7" descr="A close-up of a color chart&#10;&#10;Description automatically generated">
            <a:extLst>
              <a:ext uri="{FF2B5EF4-FFF2-40B4-BE49-F238E27FC236}">
                <a16:creationId xmlns:a16="http://schemas.microsoft.com/office/drawing/2014/main" id="{F5BF17B0-E68D-8133-2F29-32ED9A096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457" y="3429000"/>
            <a:ext cx="2864543" cy="2844800"/>
          </a:xfrm>
          <a:prstGeom prst="rect">
            <a:avLst/>
          </a:prstGeom>
        </p:spPr>
      </p:pic>
      <p:pic>
        <p:nvPicPr>
          <p:cNvPr id="10" name="Picture 9" descr="A close up of a color palette&#10;&#10;Description automatically generated">
            <a:extLst>
              <a:ext uri="{FF2B5EF4-FFF2-40B4-BE49-F238E27FC236}">
                <a16:creationId xmlns:a16="http://schemas.microsoft.com/office/drawing/2014/main" id="{820CB35D-BA06-32CC-01CD-801CE3265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972" y="0"/>
            <a:ext cx="2864543" cy="2844800"/>
          </a:xfrm>
          <a:prstGeom prst="rect">
            <a:avLst/>
          </a:prstGeom>
        </p:spPr>
      </p:pic>
      <p:pic>
        <p:nvPicPr>
          <p:cNvPr id="12" name="Picture 11" descr="A colorful square pattern on a black surface&#10;&#10;Description automatically generated with medium confidence">
            <a:extLst>
              <a:ext uri="{FF2B5EF4-FFF2-40B4-BE49-F238E27FC236}">
                <a16:creationId xmlns:a16="http://schemas.microsoft.com/office/drawing/2014/main" id="{AD186538-7AAE-71EF-1317-3553473B07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971" y="3429000"/>
            <a:ext cx="2864543" cy="2844800"/>
          </a:xfrm>
          <a:prstGeom prst="rect">
            <a:avLst/>
          </a:prstGeom>
        </p:spPr>
      </p:pic>
      <p:pic>
        <p:nvPicPr>
          <p:cNvPr id="14" name="Picture 13" descr="A close-up of a color chart&#10;&#10;Description automatically generated">
            <a:extLst>
              <a:ext uri="{FF2B5EF4-FFF2-40B4-BE49-F238E27FC236}">
                <a16:creationId xmlns:a16="http://schemas.microsoft.com/office/drawing/2014/main" id="{DC1648FC-9C7C-B217-B742-19E2C39A3A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88" y="0"/>
            <a:ext cx="2864543" cy="284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B51851-13F2-234D-9550-AE083E6135AC}"/>
              </a:ext>
            </a:extLst>
          </p:cNvPr>
          <p:cNvSpPr txBox="1"/>
          <p:nvPr/>
        </p:nvSpPr>
        <p:spPr>
          <a:xfrm>
            <a:off x="10371985" y="2910840"/>
            <a:ext cx="197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MEAN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A3183-0E31-DB8D-5C01-D1A2636DB078}"/>
              </a:ext>
            </a:extLst>
          </p:cNvPr>
          <p:cNvSpPr txBox="1"/>
          <p:nvPr/>
        </p:nvSpPr>
        <p:spPr>
          <a:xfrm>
            <a:off x="10212812" y="6422628"/>
            <a:ext cx="197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GAUSSIAN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B6F272-5E6E-E33A-B395-093555552051}"/>
              </a:ext>
            </a:extLst>
          </p:cNvPr>
          <p:cNvSpPr txBox="1"/>
          <p:nvPr/>
        </p:nvSpPr>
        <p:spPr>
          <a:xfrm>
            <a:off x="6784326" y="2952234"/>
            <a:ext cx="197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MEDIAN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C79D40-DFD7-35FA-0F3A-6DF706FB51F0}"/>
              </a:ext>
            </a:extLst>
          </p:cNvPr>
          <p:cNvSpPr txBox="1"/>
          <p:nvPr/>
        </p:nvSpPr>
        <p:spPr>
          <a:xfrm>
            <a:off x="6784326" y="6381234"/>
            <a:ext cx="197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BILATERAL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82ADA9-D016-DCB4-66E0-A383E5329FF3}"/>
              </a:ext>
            </a:extLst>
          </p:cNvPr>
          <p:cNvSpPr txBox="1"/>
          <p:nvPr/>
        </p:nvSpPr>
        <p:spPr>
          <a:xfrm>
            <a:off x="2832086" y="2962393"/>
            <a:ext cx="234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NON-LOCAL MEAN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5B8B9-1EE8-012B-55DC-88EFC11A70F5}"/>
              </a:ext>
            </a:extLst>
          </p:cNvPr>
          <p:cNvSpPr txBox="1"/>
          <p:nvPr/>
        </p:nvSpPr>
        <p:spPr>
          <a:xfrm>
            <a:off x="119581" y="4202069"/>
            <a:ext cx="5779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Multiple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filters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denoising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images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were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baseline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filters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generated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denoising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task,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compared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GAN,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were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median, bilateral,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non-local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mean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images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were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dowsampled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224x224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pixels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better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visualizing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56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AB8053-D008-D36A-D24B-2ACE0E35DE8E}"/>
              </a:ext>
            </a:extLst>
          </p:cNvPr>
          <p:cNvSpPr txBox="1"/>
          <p:nvPr/>
        </p:nvSpPr>
        <p:spPr>
          <a:xfrm>
            <a:off x="760396" y="702644"/>
            <a:ext cx="410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latin typeface="Calibri" panose="020F0502020204030204" pitchFamily="34" charset="0"/>
                <a:cs typeface="Calibri" panose="020F0502020204030204" pitchFamily="34" charset="0"/>
              </a:rPr>
              <a:t>GAN </a:t>
            </a:r>
            <a:r>
              <a:rPr lang="ro-RO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close-up of a color chart&#10;&#10;Description automatically generated">
            <a:extLst>
              <a:ext uri="{FF2B5EF4-FFF2-40B4-BE49-F238E27FC236}">
                <a16:creationId xmlns:a16="http://schemas.microsoft.com/office/drawing/2014/main" id="{2FDD629F-EEF6-2AA6-04EB-56EF81774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41" y="2771120"/>
            <a:ext cx="5750560" cy="4051300"/>
          </a:xfrm>
          <a:prstGeom prst="rect">
            <a:avLst/>
          </a:prstGeom>
        </p:spPr>
      </p:pic>
      <p:pic>
        <p:nvPicPr>
          <p:cNvPr id="8" name="Picture 7" descr="A close-up of a color chart&#10;&#10;Description automatically generated">
            <a:extLst>
              <a:ext uri="{FF2B5EF4-FFF2-40B4-BE49-F238E27FC236}">
                <a16:creationId xmlns:a16="http://schemas.microsoft.com/office/drawing/2014/main" id="{2D16E179-572E-2F0E-AA5A-736E19828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41" y="0"/>
            <a:ext cx="2826269" cy="2771120"/>
          </a:xfrm>
          <a:prstGeom prst="rect">
            <a:avLst/>
          </a:prstGeom>
        </p:spPr>
      </p:pic>
      <p:pic>
        <p:nvPicPr>
          <p:cNvPr id="10" name="Picture 9" descr="A close-up of a color chart&#10;&#10;Description automatically generated">
            <a:extLst>
              <a:ext uri="{FF2B5EF4-FFF2-40B4-BE49-F238E27FC236}">
                <a16:creationId xmlns:a16="http://schemas.microsoft.com/office/drawing/2014/main" id="{1AE4D923-DB1A-A8B6-DEA7-4019FA512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710" y="0"/>
            <a:ext cx="2924290" cy="27711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B7A152-D55E-B344-4C9E-2F816E4B32AC}"/>
              </a:ext>
            </a:extLst>
          </p:cNvPr>
          <p:cNvSpPr txBox="1"/>
          <p:nvPr/>
        </p:nvSpPr>
        <p:spPr>
          <a:xfrm>
            <a:off x="316610" y="1385560"/>
            <a:ext cx="57793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The GAN,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trained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for a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small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epochs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gets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denoising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images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, but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color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palette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output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images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heavily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affected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washes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off over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get rid of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final 3x3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gets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generated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normalized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better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Also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, a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higher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of training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samples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help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improving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denoising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deep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learning-based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denoising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techniques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grant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better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Generative Adversarial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Networks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such as the Denoising Autoencoder </a:t>
            </a:r>
            <a:r>
              <a:rPr lang="ro-RO" sz="160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ro-RO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Denoising</a:t>
            </a:r>
            <a:r>
              <a:rPr lang="ro-RO" sz="1600" dirty="0">
                <a:latin typeface="Calibri" panose="020F0502020204030204" pitchFamily="34" charset="0"/>
                <a:cs typeface="Calibri" panose="020F0502020204030204" pitchFamily="34" charset="0"/>
              </a:rPr>
              <a:t> CNN.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698883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274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Bell MT</vt:lpstr>
      <vt:lpstr>Calibri</vt:lpstr>
      <vt:lpstr>GlowVTI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Claudiu Adam</dc:creator>
  <cp:lastModifiedBy>Claudiu Adam</cp:lastModifiedBy>
  <cp:revision>11</cp:revision>
  <dcterms:created xsi:type="dcterms:W3CDTF">2024-01-15T15:50:01Z</dcterms:created>
  <dcterms:modified xsi:type="dcterms:W3CDTF">2024-02-16T19:50:21Z</dcterms:modified>
</cp:coreProperties>
</file>