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d395c401c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d395c401c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8799739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8799739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d51944ea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d51944ea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d51944e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d51944e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kład niestandardowy 1">
  <p:cSld name="AUTOLAYOUT_1">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8" name="Google Shape;58;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9" name="Google Shape;59;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343C44"/>
              </a:buClr>
              <a:buSzPts val="3600"/>
              <a:buNone/>
              <a:defRPr b="1" sz="3600">
                <a:solidFill>
                  <a:srgbClr val="343C44"/>
                </a:solidFill>
              </a:defRPr>
            </a:lvl1pPr>
            <a:lvl2pPr lvl="1" rtl="0" algn="ctr">
              <a:lnSpc>
                <a:spcPct val="100000"/>
              </a:lnSpc>
              <a:spcBef>
                <a:spcPts val="0"/>
              </a:spcBef>
              <a:spcAft>
                <a:spcPts val="0"/>
              </a:spcAft>
              <a:buClr>
                <a:srgbClr val="343C44"/>
              </a:buClr>
              <a:buSzPts val="3600"/>
              <a:buNone/>
              <a:defRPr b="1" sz="3600">
                <a:solidFill>
                  <a:srgbClr val="343C44"/>
                </a:solidFill>
              </a:defRPr>
            </a:lvl2pPr>
            <a:lvl3pPr lvl="2" rtl="0" algn="ctr">
              <a:lnSpc>
                <a:spcPct val="100000"/>
              </a:lnSpc>
              <a:spcBef>
                <a:spcPts val="0"/>
              </a:spcBef>
              <a:spcAft>
                <a:spcPts val="0"/>
              </a:spcAft>
              <a:buClr>
                <a:srgbClr val="343C44"/>
              </a:buClr>
              <a:buSzPts val="3600"/>
              <a:buNone/>
              <a:defRPr b="1" sz="3600">
                <a:solidFill>
                  <a:srgbClr val="343C44"/>
                </a:solidFill>
              </a:defRPr>
            </a:lvl3pPr>
            <a:lvl4pPr lvl="3" rtl="0" algn="ctr">
              <a:lnSpc>
                <a:spcPct val="100000"/>
              </a:lnSpc>
              <a:spcBef>
                <a:spcPts val="0"/>
              </a:spcBef>
              <a:spcAft>
                <a:spcPts val="0"/>
              </a:spcAft>
              <a:buClr>
                <a:srgbClr val="343C44"/>
              </a:buClr>
              <a:buSzPts val="3600"/>
              <a:buNone/>
              <a:defRPr b="1" sz="3600">
                <a:solidFill>
                  <a:srgbClr val="343C44"/>
                </a:solidFill>
              </a:defRPr>
            </a:lvl4pPr>
            <a:lvl5pPr lvl="4" rtl="0" algn="ctr">
              <a:lnSpc>
                <a:spcPct val="100000"/>
              </a:lnSpc>
              <a:spcBef>
                <a:spcPts val="0"/>
              </a:spcBef>
              <a:spcAft>
                <a:spcPts val="0"/>
              </a:spcAft>
              <a:buClr>
                <a:srgbClr val="343C44"/>
              </a:buClr>
              <a:buSzPts val="3600"/>
              <a:buNone/>
              <a:defRPr b="1" sz="3600">
                <a:solidFill>
                  <a:srgbClr val="343C44"/>
                </a:solidFill>
              </a:defRPr>
            </a:lvl5pPr>
            <a:lvl6pPr lvl="5" rtl="0" algn="ctr">
              <a:lnSpc>
                <a:spcPct val="100000"/>
              </a:lnSpc>
              <a:spcBef>
                <a:spcPts val="0"/>
              </a:spcBef>
              <a:spcAft>
                <a:spcPts val="0"/>
              </a:spcAft>
              <a:buClr>
                <a:srgbClr val="343C44"/>
              </a:buClr>
              <a:buSzPts val="3600"/>
              <a:buNone/>
              <a:defRPr b="1" sz="3600">
                <a:solidFill>
                  <a:srgbClr val="343C44"/>
                </a:solidFill>
              </a:defRPr>
            </a:lvl6pPr>
            <a:lvl7pPr lvl="6" rtl="0" algn="ctr">
              <a:lnSpc>
                <a:spcPct val="100000"/>
              </a:lnSpc>
              <a:spcBef>
                <a:spcPts val="0"/>
              </a:spcBef>
              <a:spcAft>
                <a:spcPts val="0"/>
              </a:spcAft>
              <a:buClr>
                <a:srgbClr val="343C44"/>
              </a:buClr>
              <a:buSzPts val="3600"/>
              <a:buNone/>
              <a:defRPr b="1" sz="3600">
                <a:solidFill>
                  <a:srgbClr val="343C44"/>
                </a:solidFill>
              </a:defRPr>
            </a:lvl7pPr>
            <a:lvl8pPr lvl="7" rtl="0" algn="ctr">
              <a:lnSpc>
                <a:spcPct val="100000"/>
              </a:lnSpc>
              <a:spcBef>
                <a:spcPts val="0"/>
              </a:spcBef>
              <a:spcAft>
                <a:spcPts val="0"/>
              </a:spcAft>
              <a:buClr>
                <a:srgbClr val="343C44"/>
              </a:buClr>
              <a:buSzPts val="3600"/>
              <a:buNone/>
              <a:defRPr b="1" sz="3600">
                <a:solidFill>
                  <a:srgbClr val="343C44"/>
                </a:solidFill>
              </a:defRPr>
            </a:lvl8pPr>
            <a:lvl9pPr lvl="8" rtl="0" algn="ctr">
              <a:lnSpc>
                <a:spcPct val="100000"/>
              </a:lnSpc>
              <a:spcBef>
                <a:spcPts val="0"/>
              </a:spcBef>
              <a:spcAft>
                <a:spcPts val="0"/>
              </a:spcAft>
              <a:buClr>
                <a:srgbClr val="343C44"/>
              </a:buClr>
              <a:buSzPts val="3600"/>
              <a:buNone/>
              <a:defRPr b="1" sz="3600">
                <a:solidFill>
                  <a:srgbClr val="343C44"/>
                </a:solidFill>
              </a:defRPr>
            </a:lvl9pPr>
          </a:lstStyle>
          <a:p/>
        </p:txBody>
      </p:sp>
      <p:sp>
        <p:nvSpPr>
          <p:cNvPr id="61" name="Google Shape;61;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62" name="Google Shape;6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63" name="Shape 63"/>
        <p:cNvGrpSpPr/>
        <p:nvPr/>
      </p:nvGrpSpPr>
      <p:grpSpPr>
        <a:xfrm>
          <a:off x="0" y="0"/>
          <a:ext cx="0" cy="0"/>
          <a:chOff x="0" y="0"/>
          <a:chExt cx="0" cy="0"/>
        </a:xfrm>
      </p:grpSpPr>
      <p:grpSp>
        <p:nvGrpSpPr>
          <p:cNvPr id="64" name="Google Shape;64;p14"/>
          <p:cNvGrpSpPr/>
          <p:nvPr/>
        </p:nvGrpSpPr>
        <p:grpSpPr>
          <a:xfrm>
            <a:off x="4406400" y="0"/>
            <a:ext cx="4737600" cy="5143065"/>
            <a:chOff x="4406400" y="0"/>
            <a:chExt cx="4737600" cy="5143065"/>
          </a:xfrm>
        </p:grpSpPr>
        <p:sp>
          <p:nvSpPr>
            <p:cNvPr id="65" name="Google Shape;65;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
        <p:nvSpPr>
          <p:cNvPr id="84" name="Google Shape;8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85" name="Shape 85"/>
        <p:cNvGrpSpPr/>
        <p:nvPr/>
      </p:nvGrpSpPr>
      <p:grpSpPr>
        <a:xfrm>
          <a:off x="0" y="0"/>
          <a:ext cx="0" cy="0"/>
          <a:chOff x="0" y="0"/>
          <a:chExt cx="0" cy="0"/>
        </a:xfrm>
      </p:grpSpPr>
      <p:sp>
        <p:nvSpPr>
          <p:cNvPr id="86" name="Google Shape;86;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9" name="Google Shape;89;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5"/>
          <p:cNvGrpSpPr/>
          <p:nvPr/>
        </p:nvGrpSpPr>
        <p:grpSpPr>
          <a:xfrm>
            <a:off x="0" y="381001"/>
            <a:ext cx="1037850" cy="1016287"/>
            <a:chOff x="0" y="381001"/>
            <a:chExt cx="1037850" cy="1016287"/>
          </a:xfrm>
        </p:grpSpPr>
        <p:sp>
          <p:nvSpPr>
            <p:cNvPr id="94" name="Google Shape;94;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97" name="Google Shape;9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98" name="Shape 98"/>
        <p:cNvGrpSpPr/>
        <p:nvPr/>
      </p:nvGrpSpPr>
      <p:grpSpPr>
        <a:xfrm>
          <a:off x="0" y="0"/>
          <a:ext cx="0" cy="0"/>
          <a:chOff x="0" y="0"/>
          <a:chExt cx="0" cy="0"/>
        </a:xfrm>
      </p:grpSpPr>
      <p:sp>
        <p:nvSpPr>
          <p:cNvPr id="99" name="Google Shape;99;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0" name="Google Shape;100;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6"/>
          <p:cNvGrpSpPr/>
          <p:nvPr/>
        </p:nvGrpSpPr>
        <p:grpSpPr>
          <a:xfrm>
            <a:off x="0" y="381001"/>
            <a:ext cx="1037850" cy="1016287"/>
            <a:chOff x="0" y="381001"/>
            <a:chExt cx="1037850" cy="1016287"/>
          </a:xfrm>
        </p:grpSpPr>
        <p:sp>
          <p:nvSpPr>
            <p:cNvPr id="106" name="Google Shape;106;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9" name="Google Shape;10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
        <p:nvSpPr>
          <p:cNvPr id="110" name="Google Shape;110;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l"/>
              <a:t>System zarządzania szklarnią</a:t>
            </a:r>
            <a:endParaRPr/>
          </a:p>
        </p:txBody>
      </p:sp>
      <p:sp>
        <p:nvSpPr>
          <p:cNvPr id="116" name="Google Shape;116;p17"/>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a:solidFill>
                  <a:schemeClr val="lt1"/>
                </a:solidFill>
              </a:rPr>
              <a:t>Analiza potrzeb użytkownika</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1297500" y="1132625"/>
            <a:ext cx="70389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2400">
                <a:solidFill>
                  <a:srgbClr val="FFFFFF"/>
                </a:solidFill>
                <a:latin typeface="Montserrat"/>
                <a:ea typeface="Montserrat"/>
                <a:cs typeface="Montserrat"/>
                <a:sym typeface="Montserrat"/>
              </a:rPr>
              <a:t>SPIS TREŚCI</a:t>
            </a:r>
            <a:endParaRPr sz="2400">
              <a:solidFill>
                <a:srgbClr val="FFFFFF"/>
              </a:solidFill>
              <a:latin typeface="Montserrat"/>
              <a:ea typeface="Montserrat"/>
              <a:cs typeface="Montserrat"/>
              <a:sym typeface="Montserrat"/>
            </a:endParaRPr>
          </a:p>
        </p:txBody>
      </p:sp>
      <p:sp>
        <p:nvSpPr>
          <p:cNvPr id="122" name="Google Shape;122;p18"/>
          <p:cNvSpPr txBox="1"/>
          <p:nvPr/>
        </p:nvSpPr>
        <p:spPr>
          <a:xfrm>
            <a:off x="1294300" y="2064601"/>
            <a:ext cx="3018300" cy="20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dk1"/>
                </a:solidFill>
                <a:uFill>
                  <a:noFill/>
                </a:uFill>
                <a:latin typeface="Montserrat"/>
                <a:ea typeface="Montserrat"/>
                <a:cs typeface="Montserrat"/>
                <a:sym typeface="Montserrat"/>
                <a:hlinkClick action="ppaction://hlinksldjump" r:id="rId3">
                  <a:extLst>
                    <a:ext uri="{A12FA001-AC4F-418D-AE19-62706E023703}">
                      <ahyp:hlinkClr val="tx"/>
                    </a:ext>
                  </a:extLst>
                </a:hlinkClick>
              </a:rPr>
              <a:t>Opis problemu</a:t>
            </a:r>
            <a:endParaRPr/>
          </a:p>
          <a:p>
            <a:pPr indent="0" lvl="0" marL="0" rtl="0" algn="l">
              <a:lnSpc>
                <a:spcPct val="100000"/>
              </a:lnSpc>
              <a:spcBef>
                <a:spcPts val="900"/>
              </a:spcBef>
              <a:spcAft>
                <a:spcPts val="0"/>
              </a:spcAft>
              <a:buNone/>
            </a:pPr>
            <a:r>
              <a:rPr lang="pl">
                <a:solidFill>
                  <a:schemeClr val="dk1"/>
                </a:solidFill>
                <a:uFill>
                  <a:noFill/>
                </a:uFill>
                <a:latin typeface="Montserrat"/>
                <a:ea typeface="Montserrat"/>
                <a:cs typeface="Montserrat"/>
                <a:sym typeface="Montserrat"/>
                <a:hlinkClick>
                  <a:extLst>
                    <a:ext uri="{A12FA001-AC4F-418D-AE19-62706E023703}">
                      <ahyp:hlinkClr val="tx"/>
                    </a:ext>
                  </a:extLst>
                </a:hlinkClick>
              </a:rPr>
              <a:t>Ce</a:t>
            </a:r>
            <a:r>
              <a:rPr lang="pl">
                <a:solidFill>
                  <a:schemeClr val="dk1"/>
                </a:solidFill>
                <a:latin typeface="Montserrat"/>
                <a:ea typeface="Montserrat"/>
                <a:cs typeface="Montserrat"/>
                <a:sym typeface="Montserrat"/>
              </a:rPr>
              <a:t>le aplikacji</a:t>
            </a:r>
            <a:endParaRPr sz="1800">
              <a:solidFill>
                <a:srgbClr val="FFFFFF"/>
              </a:solidFill>
              <a:latin typeface="Average"/>
              <a:ea typeface="Average"/>
              <a:cs typeface="Average"/>
              <a:sym typeface="Average"/>
            </a:endParaRPr>
          </a:p>
          <a:p>
            <a:pPr indent="0" lvl="0" marL="0" rtl="0" algn="l">
              <a:lnSpc>
                <a:spcPct val="100000"/>
              </a:lnSpc>
              <a:spcBef>
                <a:spcPts val="900"/>
              </a:spcBef>
              <a:spcAft>
                <a:spcPts val="0"/>
              </a:spcAft>
              <a:buNone/>
            </a:pPr>
            <a:r>
              <a:rPr lang="pl">
                <a:solidFill>
                  <a:srgbClr val="FFFFFF"/>
                </a:solidFill>
                <a:uFill>
                  <a:noFill/>
                </a:uFill>
                <a:latin typeface="Montserrat"/>
                <a:ea typeface="Montserrat"/>
                <a:cs typeface="Montserrat"/>
                <a:sym typeface="Montserrat"/>
                <a:hlinkClick action="ppaction://hlinksldjump" r:id="rId4">
                  <a:extLst>
                    <a:ext uri="{A12FA001-AC4F-418D-AE19-62706E023703}">
                      <ahyp:hlinkClr val="tx"/>
                    </a:ext>
                  </a:extLst>
                </a:hlinkClick>
              </a:rPr>
              <a:t>Grupa docelowa</a:t>
            </a:r>
            <a:endParaRPr sz="1800">
              <a:solidFill>
                <a:srgbClr val="FFFFFF"/>
              </a:solidFill>
              <a:latin typeface="Average"/>
              <a:ea typeface="Average"/>
              <a:cs typeface="Average"/>
              <a:sym typeface="Average"/>
            </a:endParaRPr>
          </a:p>
          <a:p>
            <a:pPr indent="0" lvl="0" marL="0" rtl="0" algn="l">
              <a:lnSpc>
                <a:spcPct val="100000"/>
              </a:lnSpc>
              <a:spcBef>
                <a:spcPts val="900"/>
              </a:spcBef>
              <a:spcAft>
                <a:spcPts val="0"/>
              </a:spcAft>
              <a:buNone/>
            </a:pPr>
            <a:r>
              <a:rPr lang="pl">
                <a:solidFill>
                  <a:srgbClr val="FFFFFF"/>
                </a:solidFill>
                <a:latin typeface="Montserrat"/>
                <a:ea typeface="Montserrat"/>
                <a:cs typeface="Montserrat"/>
                <a:sym typeface="Montserrat"/>
              </a:rPr>
              <a:t>Wygląd aplikacji</a:t>
            </a:r>
            <a:endParaRPr sz="1800">
              <a:solidFill>
                <a:srgbClr val="FFFFFF"/>
              </a:solidFill>
              <a:latin typeface="Average"/>
              <a:ea typeface="Average"/>
              <a:cs typeface="Average"/>
              <a:sym typeface="Average"/>
            </a:endParaRPr>
          </a:p>
          <a:p>
            <a:pPr indent="0" lvl="0" marL="0" rtl="0" algn="l">
              <a:lnSpc>
                <a:spcPct val="100000"/>
              </a:lnSpc>
              <a:spcBef>
                <a:spcPts val="900"/>
              </a:spcBef>
              <a:spcAft>
                <a:spcPts val="900"/>
              </a:spcAft>
              <a:buNone/>
            </a:pPr>
            <a:r>
              <a:rPr lang="pl">
                <a:solidFill>
                  <a:srgbClr val="FFFFFF"/>
                </a:solidFill>
                <a:latin typeface="Montserrat"/>
                <a:ea typeface="Montserrat"/>
                <a:cs typeface="Montserrat"/>
                <a:sym typeface="Montserrat"/>
              </a:rPr>
              <a:t>Funkcjonalności</a:t>
            </a:r>
            <a:endParaRPr sz="1800">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948350" y="470150"/>
            <a:ext cx="695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2800"/>
              <a:t>Opis problemu</a:t>
            </a:r>
            <a:endParaRPr sz="2800"/>
          </a:p>
        </p:txBody>
      </p:sp>
      <p:sp>
        <p:nvSpPr>
          <p:cNvPr id="128" name="Google Shape;128;p19"/>
          <p:cNvSpPr txBox="1"/>
          <p:nvPr>
            <p:ph idx="1" type="body"/>
          </p:nvPr>
        </p:nvSpPr>
        <p:spPr>
          <a:xfrm>
            <a:off x="532100" y="1093125"/>
            <a:ext cx="8159100" cy="3660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pl" sz="1500"/>
              <a:t>Posiadanie szklarni w znacznym stopniu ułatwia uprawę roślin, lecz wiąże się też z dodatkowymi obowiązkami, które mogą okazać się niemałym problemem ogrodników. </a:t>
            </a:r>
            <a:endParaRPr sz="1500"/>
          </a:p>
          <a:p>
            <a:pPr indent="0" lvl="0" marL="457200" rtl="0" algn="l">
              <a:spcBef>
                <a:spcPts val="1200"/>
              </a:spcBef>
              <a:spcAft>
                <a:spcPts val="0"/>
              </a:spcAft>
              <a:buNone/>
            </a:pPr>
            <a:r>
              <a:rPr lang="pl" sz="1500"/>
              <a:t>Rośliny w szklarni potrzebują codziennego sprawdzania poziomu nawodnienia gleby. W przeciwnym przypadku mogą zwiędnąć. Zatem należy je podlewać w odpowiednie dni.</a:t>
            </a:r>
            <a:endParaRPr sz="1500"/>
          </a:p>
          <a:p>
            <a:pPr indent="0" lvl="0" marL="457200" rtl="0" algn="l">
              <a:spcBef>
                <a:spcPts val="1200"/>
              </a:spcBef>
              <a:spcAft>
                <a:spcPts val="0"/>
              </a:spcAft>
              <a:buNone/>
            </a:pPr>
            <a:r>
              <a:rPr lang="pl" sz="1500"/>
              <a:t>Niestety zajmowanie się szklarnią bywa czasochłonne i nie wszyscy mają na tyle wolnego czasu, aby podlać wszystko w </a:t>
            </a:r>
            <a:r>
              <a:rPr lang="pl" sz="1500"/>
              <a:t>porę</a:t>
            </a:r>
            <a:r>
              <a:rPr lang="pl" sz="1500"/>
              <a:t>, tym bardziej jak przebywamy większość dnia poza domem. Gdy wracamy zmęczeni możemy przypadkiem zapomnieć o pilnym podlaniu roślin. Dlatego przychodzimy z rozwiązaniem, który ma takim sytuacjom zapobiec.</a:t>
            </a:r>
            <a:endParaRPr sz="1500"/>
          </a:p>
          <a:p>
            <a:pPr indent="0" lvl="0" marL="457200" rtl="0" algn="l">
              <a:spcBef>
                <a:spcPts val="1200"/>
              </a:spcBef>
              <a:spcAft>
                <a:spcPts val="1200"/>
              </a:spcAft>
              <a:buNone/>
            </a:pPr>
            <a:r>
              <a:rPr lang="pl" sz="1500"/>
              <a:t>Chcemy stworzyć aplikację, dzięki której w czasie rzeczywistym zdalnie będziemy mogli zarządzać szklarnią. Jednymi z najważniejszych funkcji to zdalne podlewanie i system ostrzeżeń o stanie nawodnienia gleby u poszczególnych roślin. Dzięki temu nie uschnie nic.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569725" y="445025"/>
            <a:ext cx="810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2800"/>
              <a:t>Cele aplikacji - Czyli co chce użytkownik?</a:t>
            </a:r>
            <a:endParaRPr sz="2800"/>
          </a:p>
        </p:txBody>
      </p:sp>
      <p:sp>
        <p:nvSpPr>
          <p:cNvPr id="134" name="Google Shape;134;p20"/>
          <p:cNvSpPr txBox="1"/>
          <p:nvPr>
            <p:ph idx="1" type="body"/>
          </p:nvPr>
        </p:nvSpPr>
        <p:spPr>
          <a:xfrm>
            <a:off x="540475" y="1273850"/>
            <a:ext cx="8159100" cy="3066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pl" sz="1500"/>
              <a:t>Ułatwienie korzystania ze szklarni poprzez aplikacje</a:t>
            </a:r>
            <a:endParaRPr sz="1500"/>
          </a:p>
          <a:p>
            <a:pPr indent="-323850" lvl="0" marL="457200" rtl="0" algn="l">
              <a:spcBef>
                <a:spcPts val="0"/>
              </a:spcBef>
              <a:spcAft>
                <a:spcPts val="0"/>
              </a:spcAft>
              <a:buSzPts val="1500"/>
              <a:buChar char="-"/>
            </a:pPr>
            <a:r>
              <a:rPr lang="pl" sz="1500"/>
              <a:t>Zdalne</a:t>
            </a:r>
            <a:r>
              <a:rPr lang="pl" sz="1500"/>
              <a:t> </a:t>
            </a:r>
            <a:r>
              <a:rPr lang="pl" sz="1500"/>
              <a:t>zarządzanie szklarnią w czasie rzeczywistym</a:t>
            </a:r>
            <a:endParaRPr sz="1500"/>
          </a:p>
          <a:p>
            <a:pPr indent="-323850" lvl="0" marL="457200" rtl="0" algn="l">
              <a:spcBef>
                <a:spcPts val="0"/>
              </a:spcBef>
              <a:spcAft>
                <a:spcPts val="0"/>
              </a:spcAft>
              <a:buSzPts val="1500"/>
              <a:buChar char="-"/>
            </a:pPr>
            <a:r>
              <a:rPr lang="pl" sz="1500"/>
              <a:t>Wyświetlanie szczegółowych informacji o roślinach i ich stanie</a:t>
            </a:r>
            <a:endParaRPr sz="1500"/>
          </a:p>
          <a:p>
            <a:pPr indent="-323850" lvl="0" marL="457200" rtl="0" algn="l">
              <a:spcBef>
                <a:spcPts val="0"/>
              </a:spcBef>
              <a:spcAft>
                <a:spcPts val="0"/>
              </a:spcAft>
              <a:buSzPts val="1500"/>
              <a:buChar char="-"/>
            </a:pPr>
            <a:r>
              <a:rPr lang="pl" sz="1500"/>
              <a:t>Automatyzacja w kontrolowaniu poziomu nawodnienia roślin</a:t>
            </a:r>
            <a:endParaRPr sz="1500"/>
          </a:p>
          <a:p>
            <a:pPr indent="-323850" lvl="0" marL="457200" rtl="0" algn="l">
              <a:spcBef>
                <a:spcPts val="0"/>
              </a:spcBef>
              <a:spcAft>
                <a:spcPts val="0"/>
              </a:spcAft>
              <a:buSzPts val="1500"/>
              <a:buChar char="-"/>
            </a:pPr>
            <a:r>
              <a:rPr lang="pl" sz="1500"/>
              <a:t>Ostrzeganie użytkownika przed wysuszeniem rośliny</a:t>
            </a:r>
            <a:endParaRPr sz="1500"/>
          </a:p>
          <a:p>
            <a:pPr indent="-323850" lvl="0" marL="457200" rtl="0" algn="l">
              <a:spcBef>
                <a:spcPts val="0"/>
              </a:spcBef>
              <a:spcAft>
                <a:spcPts val="0"/>
              </a:spcAft>
              <a:buSzPts val="1500"/>
              <a:buChar char="-"/>
            </a:pPr>
            <a:r>
              <a:rPr lang="pl" sz="1500"/>
              <a:t>Informowanie o konkretnej dacie podlania rośliny</a:t>
            </a:r>
            <a:endParaRPr sz="1500"/>
          </a:p>
          <a:p>
            <a:pPr indent="-323850" lvl="0" marL="457200" rtl="0" algn="l">
              <a:spcBef>
                <a:spcPts val="0"/>
              </a:spcBef>
              <a:spcAft>
                <a:spcPts val="0"/>
              </a:spcAft>
              <a:buSzPts val="1500"/>
              <a:buChar char="-"/>
            </a:pPr>
            <a:r>
              <a:rPr lang="pl" sz="1500"/>
              <a:t>Informowanie o temperaturze na zewnątrz i wewnątrz</a:t>
            </a:r>
            <a:endParaRPr sz="1500"/>
          </a:p>
          <a:p>
            <a:pPr indent="-323850" lvl="0" marL="457200" rtl="0" algn="l">
              <a:spcBef>
                <a:spcPts val="0"/>
              </a:spcBef>
              <a:spcAft>
                <a:spcPts val="0"/>
              </a:spcAft>
              <a:buSzPts val="1500"/>
              <a:buChar char="-"/>
            </a:pPr>
            <a:r>
              <a:rPr lang="pl" sz="1500"/>
              <a:t>Możliwość dodawania nowych roślin, usuwania starych i edytowania aktualnych</a:t>
            </a:r>
            <a:endParaRPr sz="1500"/>
          </a:p>
          <a:p>
            <a:pPr indent="-323850" lvl="0" marL="457200" rtl="0" algn="l">
              <a:spcBef>
                <a:spcPts val="0"/>
              </a:spcBef>
              <a:spcAft>
                <a:spcPts val="0"/>
              </a:spcAft>
              <a:buSzPts val="1500"/>
              <a:buChar char="-"/>
            </a:pPr>
            <a:r>
              <a:rPr lang="pl" sz="1500"/>
              <a:t>Możliwość eksportowania pliku swojej szklarni, aby przenieść stan wszystkich zapisanych roślin na inne urządzenia</a:t>
            </a:r>
            <a:endParaRPr sz="1500"/>
          </a:p>
          <a:p>
            <a:pPr indent="-323850" lvl="0" marL="457200" rtl="0" algn="l">
              <a:spcBef>
                <a:spcPts val="0"/>
              </a:spcBef>
              <a:spcAft>
                <a:spcPts val="0"/>
              </a:spcAft>
              <a:buSzPts val="1500"/>
              <a:buChar char="-"/>
            </a:pPr>
            <a:r>
              <a:rPr lang="pl" sz="1500"/>
              <a:t>Możliwość wczytywania danych szklarni z pliku tekstowego</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973500" y="4969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sz="2800"/>
              <a:t>Grupa docelowa</a:t>
            </a:r>
            <a:endParaRPr sz="2800"/>
          </a:p>
        </p:txBody>
      </p:sp>
      <p:sp>
        <p:nvSpPr>
          <p:cNvPr id="140" name="Google Shape;140;p21"/>
          <p:cNvSpPr txBox="1"/>
          <p:nvPr>
            <p:ph idx="1" type="body"/>
          </p:nvPr>
        </p:nvSpPr>
        <p:spPr>
          <a:xfrm>
            <a:off x="889725" y="1339350"/>
            <a:ext cx="28080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pl" sz="1500"/>
              <a:t>właściciele </a:t>
            </a:r>
            <a:r>
              <a:rPr lang="pl" sz="1500"/>
              <a:t>szklarni</a:t>
            </a:r>
            <a:endParaRPr sz="1500"/>
          </a:p>
          <a:p>
            <a:pPr indent="-323850" lvl="0" marL="457200" rtl="0" algn="l">
              <a:spcBef>
                <a:spcPts val="0"/>
              </a:spcBef>
              <a:spcAft>
                <a:spcPts val="0"/>
              </a:spcAft>
              <a:buSzPts val="1500"/>
              <a:buChar char="-"/>
            </a:pPr>
            <a:r>
              <a:rPr lang="pl" sz="1500"/>
              <a:t>pasjonaci ogrodnictwa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2" type="title"/>
          </p:nvPr>
        </p:nvSpPr>
        <p:spPr>
          <a:xfrm>
            <a:off x="1297500" y="459500"/>
            <a:ext cx="2631300" cy="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800"/>
              <a:t>Wygląd aplikacji</a:t>
            </a:r>
            <a:endParaRPr sz="2800"/>
          </a:p>
        </p:txBody>
      </p:sp>
      <p:sp>
        <p:nvSpPr>
          <p:cNvPr id="146" name="Google Shape;146;p22"/>
          <p:cNvSpPr txBox="1"/>
          <p:nvPr>
            <p:ph type="title"/>
          </p:nvPr>
        </p:nvSpPr>
        <p:spPr>
          <a:xfrm>
            <a:off x="671025" y="1382750"/>
            <a:ext cx="3391800" cy="164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l" sz="1600"/>
              <a:t>Aplikacja składa się z 3 okien:</a:t>
            </a:r>
            <a:endParaRPr sz="1600"/>
          </a:p>
          <a:p>
            <a:pPr indent="-330200" lvl="0" marL="457200" rtl="0" algn="l">
              <a:lnSpc>
                <a:spcPct val="115000"/>
              </a:lnSpc>
              <a:spcBef>
                <a:spcPts val="1600"/>
              </a:spcBef>
              <a:spcAft>
                <a:spcPts val="0"/>
              </a:spcAft>
              <a:buSzPts val="1600"/>
              <a:buChar char="-"/>
            </a:pPr>
            <a:r>
              <a:rPr lang="pl" sz="1600"/>
              <a:t>okno główne</a:t>
            </a:r>
            <a:endParaRPr sz="1600"/>
          </a:p>
          <a:p>
            <a:pPr indent="-330200" lvl="0" marL="457200" rtl="0" algn="l">
              <a:lnSpc>
                <a:spcPct val="115000"/>
              </a:lnSpc>
              <a:spcBef>
                <a:spcPts val="0"/>
              </a:spcBef>
              <a:spcAft>
                <a:spcPts val="0"/>
              </a:spcAft>
              <a:buSzPts val="1600"/>
              <a:buChar char="-"/>
            </a:pPr>
            <a:r>
              <a:rPr lang="pl" sz="1600"/>
              <a:t>okno pomocy</a:t>
            </a:r>
            <a:endParaRPr sz="1600"/>
          </a:p>
          <a:p>
            <a:pPr indent="-330200" lvl="0" marL="457200" rtl="0" algn="l">
              <a:lnSpc>
                <a:spcPct val="115000"/>
              </a:lnSpc>
              <a:spcBef>
                <a:spcPts val="0"/>
              </a:spcBef>
              <a:spcAft>
                <a:spcPts val="0"/>
              </a:spcAft>
              <a:buSzPts val="1600"/>
              <a:buChar char="-"/>
            </a:pPr>
            <a:r>
              <a:rPr lang="pl" sz="1600"/>
              <a:t>okno ustawień</a:t>
            </a:r>
            <a:endParaRPr sz="1600"/>
          </a:p>
        </p:txBody>
      </p:sp>
      <p:sp>
        <p:nvSpPr>
          <p:cNvPr id="147" name="Google Shape;147;p22"/>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Wpisz tu tekst Wpisz tu tekst Wpisz tu tekst Wpisz tu tekst Wpisz tu tekst Wpisz tu tekst Wpisz tu tekst Wpisz tu tekst Wpisz tu tekst Wpisz tu tekst Wpisz tu tekst Wpisz tu tekst Wpisz tu tekst.</a:t>
            </a:r>
            <a:endParaRPr/>
          </a:p>
          <a:p>
            <a:pPr indent="0" lvl="0" marL="0" rtl="0" algn="l">
              <a:spcBef>
                <a:spcPts val="1200"/>
              </a:spcBef>
              <a:spcAft>
                <a:spcPts val="1200"/>
              </a:spcAft>
              <a:buNone/>
            </a:pPr>
            <a:r>
              <a:t/>
            </a:r>
            <a:endParaRPr/>
          </a:p>
        </p:txBody>
      </p:sp>
      <p:sp>
        <p:nvSpPr>
          <p:cNvPr id="148" name="Google Shape;148;p22"/>
          <p:cNvSpPr/>
          <p:nvPr/>
        </p:nvSpPr>
        <p:spPr>
          <a:xfrm>
            <a:off x="3928925" y="175"/>
            <a:ext cx="52149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idx="4294967295" type="body"/>
          </p:nvPr>
        </p:nvSpPr>
        <p:spPr>
          <a:xfrm>
            <a:off x="259775" y="2806850"/>
            <a:ext cx="3542700" cy="212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pl" sz="1387"/>
              <a:t>Okno Główne</a:t>
            </a:r>
            <a:endParaRPr b="1" sz="1387"/>
          </a:p>
          <a:p>
            <a:pPr indent="0" lvl="0" marL="0" rtl="0" algn="just">
              <a:lnSpc>
                <a:spcPct val="95000"/>
              </a:lnSpc>
              <a:spcBef>
                <a:spcPts val="1200"/>
              </a:spcBef>
              <a:spcAft>
                <a:spcPts val="1200"/>
              </a:spcAft>
              <a:buSzPts val="1018"/>
              <a:buNone/>
            </a:pPr>
            <a:r>
              <a:rPr lang="pl" sz="1387"/>
              <a:t>W tym miejscu wyświetlane są wszystkie najpotrzebniejsze informacje wraz z trójwymiarowym modelem szklarni. </a:t>
            </a:r>
            <a:br>
              <a:rPr lang="pl" sz="1387"/>
            </a:br>
            <a:r>
              <a:rPr lang="pl" sz="1387"/>
              <a:t>Jest podgląd na poziom nawodnienia każdej rośliny zaznaczając kolejno Kwiaty, Warzywa i Owoce. Jest również możliwość ich podlania. Szczegółowe informacje danej rośliny można znaleźć w lewym dolnym rogu.</a:t>
            </a:r>
            <a:endParaRPr sz="1387"/>
          </a:p>
        </p:txBody>
      </p:sp>
      <p:pic>
        <p:nvPicPr>
          <p:cNvPr id="150" name="Google Shape;150;p22"/>
          <p:cNvPicPr preferRelativeResize="0"/>
          <p:nvPr/>
        </p:nvPicPr>
        <p:blipFill>
          <a:blip r:embed="rId3">
            <a:alphaModFix/>
          </a:blip>
          <a:stretch>
            <a:fillRect/>
          </a:stretch>
        </p:blipFill>
        <p:spPr>
          <a:xfrm>
            <a:off x="4015873" y="600438"/>
            <a:ext cx="5041001" cy="394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0" y="254025"/>
            <a:ext cx="9144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2800"/>
              <a:t>Funkcjonalności</a:t>
            </a:r>
            <a:endParaRPr sz="2800"/>
          </a:p>
        </p:txBody>
      </p:sp>
      <p:sp>
        <p:nvSpPr>
          <p:cNvPr id="156" name="Google Shape;156;p23"/>
          <p:cNvSpPr txBox="1"/>
          <p:nvPr>
            <p:ph idx="1" type="body"/>
          </p:nvPr>
        </p:nvSpPr>
        <p:spPr>
          <a:xfrm>
            <a:off x="594875" y="1473375"/>
            <a:ext cx="31029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1500"/>
              <a:t>Okienko Pomocy</a:t>
            </a:r>
            <a:endParaRPr b="1" sz="1500"/>
          </a:p>
          <a:p>
            <a:pPr indent="0" lvl="0" marL="0" rtl="0" algn="just">
              <a:spcBef>
                <a:spcPts val="1200"/>
              </a:spcBef>
              <a:spcAft>
                <a:spcPts val="1200"/>
              </a:spcAft>
              <a:buNone/>
            </a:pPr>
            <a:r>
              <a:rPr lang="pl" sz="1500"/>
              <a:t>Ma za zadanie przypomnieć użytkownikowi działanie niektórych kontrolek lub funkcji programu. Dzięki temu działanie aplikacji będzie jaśniejsze, a środowisko będzie bardziej przyjazne początkującym użytkownikom i starszym osobom.</a:t>
            </a:r>
            <a:endParaRPr sz="1500"/>
          </a:p>
        </p:txBody>
      </p:sp>
      <p:pic>
        <p:nvPicPr>
          <p:cNvPr id="157" name="Google Shape;157;p23"/>
          <p:cNvPicPr preferRelativeResize="0"/>
          <p:nvPr/>
        </p:nvPicPr>
        <p:blipFill rotWithShape="1">
          <a:blip r:embed="rId3">
            <a:alphaModFix/>
          </a:blip>
          <a:srcRect b="0" l="0" r="0" t="0"/>
          <a:stretch/>
        </p:blipFill>
        <p:spPr>
          <a:xfrm>
            <a:off x="3967400" y="841225"/>
            <a:ext cx="4962524" cy="413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0" y="254025"/>
            <a:ext cx="9144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2800"/>
              <a:t>Funkcjonalności</a:t>
            </a:r>
            <a:endParaRPr sz="2800"/>
          </a:p>
        </p:txBody>
      </p:sp>
      <p:sp>
        <p:nvSpPr>
          <p:cNvPr id="163" name="Google Shape;163;p24"/>
          <p:cNvSpPr txBox="1"/>
          <p:nvPr>
            <p:ph idx="1" type="body"/>
          </p:nvPr>
        </p:nvSpPr>
        <p:spPr>
          <a:xfrm>
            <a:off x="527850" y="1473375"/>
            <a:ext cx="32217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1500"/>
              <a:t>Okienko Ustawień</a:t>
            </a:r>
            <a:endParaRPr b="1" sz="1500"/>
          </a:p>
          <a:p>
            <a:pPr indent="0" lvl="0" marL="0" rtl="0" algn="l">
              <a:spcBef>
                <a:spcPts val="1200"/>
              </a:spcBef>
              <a:spcAft>
                <a:spcPts val="1200"/>
              </a:spcAft>
              <a:buNone/>
            </a:pPr>
            <a:r>
              <a:rPr i="1" lang="pl" sz="1500" u="sng"/>
              <a:t>W tym miejscu można:</a:t>
            </a:r>
            <a:br>
              <a:rPr lang="pl" sz="1500"/>
            </a:br>
            <a:r>
              <a:rPr lang="pl" sz="1500"/>
              <a:t>- zmienić parametry szklarni</a:t>
            </a:r>
            <a:br>
              <a:rPr lang="pl" sz="1500"/>
            </a:br>
            <a:r>
              <a:rPr lang="pl" sz="1500"/>
              <a:t>- przejrzeć listę wszystkich roślin</a:t>
            </a:r>
            <a:br>
              <a:rPr lang="pl" sz="1500"/>
            </a:br>
            <a:r>
              <a:rPr lang="pl" sz="1500"/>
              <a:t>- dodać nową roślinę</a:t>
            </a:r>
            <a:br>
              <a:rPr lang="pl" sz="1500"/>
            </a:br>
            <a:r>
              <a:rPr lang="pl" sz="1500"/>
              <a:t>- edytować istniejącą roślinę</a:t>
            </a:r>
            <a:br>
              <a:rPr lang="pl" sz="1500"/>
            </a:br>
            <a:r>
              <a:rPr lang="pl" sz="1500"/>
              <a:t>- usunąć istniejącą roślinę</a:t>
            </a:r>
            <a:br>
              <a:rPr lang="pl" sz="1500"/>
            </a:br>
            <a:r>
              <a:rPr lang="pl" sz="1500"/>
              <a:t>- wczytać z pliku dane szklarni i roślin</a:t>
            </a:r>
            <a:br>
              <a:rPr lang="pl" sz="1500"/>
            </a:br>
            <a:endParaRPr sz="1500"/>
          </a:p>
        </p:txBody>
      </p:sp>
      <p:pic>
        <p:nvPicPr>
          <p:cNvPr id="164" name="Google Shape;164;p24"/>
          <p:cNvPicPr preferRelativeResize="0"/>
          <p:nvPr/>
        </p:nvPicPr>
        <p:blipFill rotWithShape="1">
          <a:blip r:embed="rId3">
            <a:alphaModFix/>
          </a:blip>
          <a:srcRect b="0" l="0" r="0" t="2037"/>
          <a:stretch/>
        </p:blipFill>
        <p:spPr>
          <a:xfrm>
            <a:off x="3749650" y="935175"/>
            <a:ext cx="5141425" cy="393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040350" y="1781575"/>
            <a:ext cx="3063300" cy="69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2800"/>
              <a:t>Dziękujemy za uwagę!</a:t>
            </a:r>
            <a:endParaRPr sz="2800"/>
          </a:p>
        </p:txBody>
      </p:sp>
      <p:sp>
        <p:nvSpPr>
          <p:cNvPr id="170" name="Google Shape;170;p25"/>
          <p:cNvSpPr txBox="1"/>
          <p:nvPr>
            <p:ph idx="1" type="body"/>
          </p:nvPr>
        </p:nvSpPr>
        <p:spPr>
          <a:xfrm>
            <a:off x="2890175" y="2647150"/>
            <a:ext cx="3527400" cy="110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l" sz="1600"/>
              <a:t>Paweł Frąckowiak gr. 1 AIiM</a:t>
            </a:r>
            <a:endParaRPr sz="1600"/>
          </a:p>
          <a:p>
            <a:pPr indent="-330200" lvl="0" marL="457200" rtl="0" algn="l">
              <a:spcBef>
                <a:spcPts val="0"/>
              </a:spcBef>
              <a:spcAft>
                <a:spcPts val="0"/>
              </a:spcAft>
              <a:buSzPts val="1600"/>
              <a:buChar char="-"/>
            </a:pPr>
            <a:r>
              <a:rPr lang="pl" sz="1600"/>
              <a:t>Adam Bieszk </a:t>
            </a:r>
            <a:r>
              <a:rPr lang="pl" sz="1600"/>
              <a:t>gr. 1 AIiM</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