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3" r:id="rId2"/>
    <p:sldId id="265" r:id="rId3"/>
    <p:sldId id="290" r:id="rId4"/>
    <p:sldId id="266" r:id="rId5"/>
    <p:sldId id="271" r:id="rId6"/>
    <p:sldId id="288" r:id="rId7"/>
    <p:sldId id="291" r:id="rId8"/>
    <p:sldId id="292" r:id="rId9"/>
    <p:sldId id="293" r:id="rId10"/>
    <p:sldId id="294" r:id="rId11"/>
    <p:sldId id="277" r:id="rId12"/>
    <p:sldId id="289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roxima Nova" panose="02000506030000020004" pitchFamily="2" charset="0"/>
      <p:regular r:id="rId19"/>
      <p:bold r:id="rId20"/>
      <p:italic r:id="rId21"/>
      <p:boldItalic r:id="rId22"/>
    </p:embeddedFont>
    <p:embeddedFont>
      <p:font typeface="PT Sans Narrow" panose="020B0506020203020204" pitchFamily="34" charset="7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F6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7"/>
    <p:restoredTop sz="94737"/>
  </p:normalViewPr>
  <p:slideViewPr>
    <p:cSldViewPr snapToGrid="0">
      <p:cViewPr varScale="1">
        <p:scale>
          <a:sx n="162" d="100"/>
          <a:sy n="162" d="100"/>
        </p:scale>
        <p:origin x="200" y="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36567d5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36567d5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36567d5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36567d5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77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36567d5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36567d5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36567d5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336567d5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36567d5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336567d5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50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348fa40d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348fa40d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0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 Place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2: Art of Karel</a:t>
            </a:r>
          </a:p>
          <a:p>
            <a:pPr marL="0" indent="0"/>
            <a:r>
              <a:rPr lang="en-US" sz="1800" dirty="0"/>
              <a:t>Week 2: May 5</a:t>
            </a:r>
            <a:r>
              <a:rPr lang="en-US" sz="1800" baseline="30000" dirty="0"/>
              <a:t>th</a:t>
            </a:r>
            <a:r>
              <a:rPr lang="en-US" sz="1800" dirty="0"/>
              <a:t>,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B39673-E118-CC4C-84BB-F1267E64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30181" y="1604939"/>
            <a:ext cx="1307520" cy="13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B293B1C-E26B-444E-AE32-8A8DF33C4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9" y="1604939"/>
            <a:ext cx="1307520" cy="13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02F4-0AED-3F49-9C55-CF8EA11A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2: Duplicating input messages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9A7C1-0B96-474F-BD59-D1A7D25EE1AE}"/>
              </a:ext>
            </a:extLst>
          </p:cNvPr>
          <p:cNvSpPr txBox="1"/>
          <p:nvPr/>
        </p:nvSpPr>
        <p:spPr>
          <a:xfrm>
            <a:off x="311700" y="1427122"/>
            <a:ext cx="382674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input</a:t>
            </a:r>
            <a:r>
              <a:rPr lang="en-US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Enter any message you’d like: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DE4F2-5314-2942-A099-CD42A82B820A}"/>
              </a:ext>
            </a:extLst>
          </p:cNvPr>
          <p:cNvSpPr txBox="1"/>
          <p:nvPr/>
        </p:nvSpPr>
        <p:spPr>
          <a:xfrm>
            <a:off x="5005552" y="1319402"/>
            <a:ext cx="382674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Output</a:t>
            </a:r>
            <a:r>
              <a:rPr lang="en-US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2A2EADE-B196-004C-B65A-F4A76F585F5C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4055348" y="2789235"/>
            <a:ext cx="1732071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F77134-A4EE-D24E-8374-8E82CAE1B7A0}"/>
              </a:ext>
            </a:extLst>
          </p:cNvPr>
          <p:cNvSpPr txBox="1"/>
          <p:nvPr/>
        </p:nvSpPr>
        <p:spPr>
          <a:xfrm>
            <a:off x="409718" y="468684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User input is italicized and bolded 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0D014-9EE0-1E4E-9B1F-433199DED9AC}"/>
              </a:ext>
            </a:extLst>
          </p:cNvPr>
          <p:cNvSpPr txBox="1"/>
          <p:nvPr/>
        </p:nvSpPr>
        <p:spPr>
          <a:xfrm>
            <a:off x="5787419" y="1665850"/>
            <a:ext cx="170120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rocks!</a:t>
            </a:r>
          </a:p>
          <a:p>
            <a:pPr algn="ctr"/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rocks!</a:t>
            </a:r>
          </a:p>
          <a:p>
            <a:pPr algn="ctr"/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rocks!</a:t>
            </a:r>
          </a:p>
          <a:p>
            <a:pPr algn="ctr"/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rocks!</a:t>
            </a:r>
          </a:p>
          <a:p>
            <a:pPr algn="ctr"/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rocks!</a:t>
            </a:r>
          </a:p>
          <a:p>
            <a:pPr algn="ctr"/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rocks!</a:t>
            </a:r>
          </a:p>
          <a:p>
            <a:pPr algn="ctr"/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rocks!</a:t>
            </a:r>
          </a:p>
          <a:p>
            <a:pPr algn="ctr"/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rocks!</a:t>
            </a:r>
          </a:p>
          <a:p>
            <a:pPr algn="ctr"/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rocks!</a:t>
            </a:r>
          </a:p>
          <a:p>
            <a:pPr algn="ctr"/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rocks!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C2C824-5D28-BC48-A0DD-15C8B642EAA6}"/>
              </a:ext>
            </a:extLst>
          </p:cNvPr>
          <p:cNvSpPr txBox="1"/>
          <p:nvPr/>
        </p:nvSpPr>
        <p:spPr>
          <a:xfrm>
            <a:off x="228600" y="2635347"/>
            <a:ext cx="382674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any message you’d like: </a:t>
            </a:r>
            <a:r>
              <a:rPr lang="en-US" b="1" i="1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rocks!</a:t>
            </a:r>
          </a:p>
        </p:txBody>
      </p:sp>
    </p:spTree>
    <p:extLst>
      <p:ext uri="{BB962C8B-B14F-4D97-AF65-F5344CB8AC3E}">
        <p14:creationId xmlns:p14="http://schemas.microsoft.com/office/powerpoint/2010/main" val="1323863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Wrap Up Announcements</a:t>
            </a:r>
            <a:endParaRPr dirty="0"/>
          </a:p>
        </p:txBody>
      </p:sp>
      <p:sp>
        <p:nvSpPr>
          <p:cNvPr id="212" name="Google Shape;212;p34"/>
          <p:cNvSpPr txBox="1"/>
          <p:nvPr/>
        </p:nvSpPr>
        <p:spPr>
          <a:xfrm>
            <a:off x="2672256" y="1152475"/>
            <a:ext cx="6365328" cy="360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Section forum: Thanks to all of you for participating in forum to share reflections, questions, show code and </a:t>
            </a:r>
            <a:r>
              <a:rPr lang="en" sz="1800" dirty="0" err="1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sociali</a:t>
            </a:r>
            <a:r>
              <a:rPr lang="en-GB" sz="1800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z</a:t>
            </a:r>
            <a:r>
              <a:rPr lang="en" sz="1800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 </a:t>
            </a:r>
            <a:r>
              <a:rPr lang="en" sz="1800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Wingdings" pitchFamily="2" charset="2"/>
              </a:rPr>
              <a:t>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endParaRPr lang="en" sz="1800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Wingdings" pitchFamily="2" charset="2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Wingdings" pitchFamily="2" charset="2"/>
              </a:rPr>
              <a:t>Visit my solutions to 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</a:pPr>
            <a:r>
              <a:rPr lang="en" sz="1800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Wingdings" pitchFamily="2" charset="2"/>
              </a:rPr>
              <a:t>exercises on GitHub: </a:t>
            </a:r>
            <a:endParaRPr lang="en" sz="1800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endParaRPr lang="en" sz="1800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US" sz="1800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Try the extra exercises and share your code!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US" sz="1800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Something I did well, something I can do better?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</a:pPr>
            <a:endParaRPr sz="1800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78C5E8-3F1F-8641-9559-3B96D7014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1749247" cy="3416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A0DDC9-13AE-A041-9CE4-15C2844F2203}"/>
              </a:ext>
            </a:extLst>
          </p:cNvPr>
          <p:cNvCxnSpPr>
            <a:cxnSpLocks/>
          </p:cNvCxnSpPr>
          <p:nvPr/>
        </p:nvCxnSpPr>
        <p:spPr>
          <a:xfrm flipH="1">
            <a:off x="2060947" y="1434662"/>
            <a:ext cx="832025" cy="6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07B449A-EA48-744C-942D-E27ACD9A2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757" y="2057400"/>
            <a:ext cx="3224048" cy="1452111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11F71EA-E39A-5C42-9205-DB9566116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771" y="3607984"/>
            <a:ext cx="877395" cy="11860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See you next week!</a:t>
            </a:r>
            <a:br>
              <a:rPr lang="en-GB" dirty="0"/>
            </a:br>
            <a:r>
              <a:rPr lang="en-GB" sz="3200" dirty="0"/>
              <a:t>And on the forum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2: Art of Karel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Next in Section 3: Console programming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470981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36317" y="2170431"/>
            <a:ext cx="4045200" cy="802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2"/>
          </p:nvPr>
        </p:nvSpPr>
        <p:spPr>
          <a:xfrm>
            <a:off x="4987208" y="529226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dirty="0"/>
              <a:t>Check-in: how are we all doing?</a:t>
            </a: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" dirty="0"/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i="1" dirty="0"/>
              <a:t>Optional: concept review</a:t>
            </a: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" dirty="0"/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" dirty="0"/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1800" dirty="0"/>
              <a:t>Section Problem: a fun and engaging Karel problem</a:t>
            </a: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" i="1" dirty="0"/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" i="1" dirty="0"/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i="1" dirty="0"/>
              <a:t>Bonus Problems: expanding on Karel and diving into the console</a:t>
            </a:r>
            <a:endParaRPr lang="en" sz="1800" i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889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 starting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67099"/>
            <a:ext cx="8520600" cy="313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How are you all doing!? Hopefully your first week of Code in Place went well!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To start off, let’s do a quick check-in question.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Choose one of the following to answer: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What’s one thing you have enjoyed or found fun about Code in Place so far?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What has been your favorite problem to work on so far?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What are you looking forward to using Python/Coding for?</a:t>
            </a:r>
          </a:p>
        </p:txBody>
      </p:sp>
    </p:spTree>
    <p:extLst>
      <p:ext uri="{BB962C8B-B14F-4D97-AF65-F5344CB8AC3E}">
        <p14:creationId xmlns:p14="http://schemas.microsoft.com/office/powerpoint/2010/main" val="16544714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286349" y="853711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Concept Review Questions</a:t>
            </a:r>
            <a:endParaRPr sz="4800" dirty="0"/>
          </a:p>
        </p:txBody>
      </p:sp>
      <p:sp>
        <p:nvSpPr>
          <p:cNvPr id="136" name="Google Shape;136;p23"/>
          <p:cNvSpPr txBox="1"/>
          <p:nvPr/>
        </p:nvSpPr>
        <p:spPr>
          <a:xfrm>
            <a:off x="2859557" y="2825585"/>
            <a:ext cx="3424885" cy="198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Decomposition </a:t>
            </a:r>
            <a:br>
              <a:rPr lang="en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While vs. For Loop</a:t>
            </a: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"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If Statements 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78435-2EB9-5F45-A367-5F59FADD39CD}"/>
              </a:ext>
            </a:extLst>
          </p:cNvPr>
          <p:cNvSpPr txBox="1"/>
          <p:nvPr/>
        </p:nvSpPr>
        <p:spPr>
          <a:xfrm>
            <a:off x="2053423" y="1795711"/>
            <a:ext cx="5037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2000" b="1" i="1" u="none" strike="noStrike" kern="0" cap="none" spc="0" normalizeH="0" baseline="0" noProof="0" dirty="0">
                <a:ln>
                  <a:noFill/>
                </a:ln>
                <a:solidFill>
                  <a:srgbClr val="EF6C00"/>
                </a:solidFill>
                <a:effectLst/>
                <a:uLnTx/>
                <a:uFillTx/>
                <a:latin typeface="PT Sans Narrow"/>
                <a:sym typeface="PT Sans Narrow"/>
              </a:rPr>
              <a:t>Are the 3 concepts below all clear? Any questions?</a:t>
            </a:r>
            <a:endParaRPr lang="en-US" sz="2000" i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practice some more challenging Karel problems…</a:t>
            </a:r>
            <a:endParaRPr dirty="0"/>
          </a:p>
        </p:txBody>
      </p:sp>
      <p:sp>
        <p:nvSpPr>
          <p:cNvPr id="176" name="Google Shape;176;p28"/>
          <p:cNvSpPr txBox="1"/>
          <p:nvPr/>
        </p:nvSpPr>
        <p:spPr>
          <a:xfrm>
            <a:off x="1130850" y="2653100"/>
            <a:ext cx="6933000" cy="17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Karel – Spread Beepers Problem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F46E8D-361F-0A4A-9A19-5751B7CB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29" b="91258" l="9657" r="89700">
                        <a14:foregroundMark x1="34979" y1="23028" x2="34979" y2="23028"/>
                        <a14:foregroundMark x1="36910" y1="23028" x2="36910" y2="23028"/>
                        <a14:foregroundMark x1="32403" y1="8742" x2="32403" y2="8742"/>
                        <a14:foregroundMark x1="60515" y1="67591" x2="60515" y2="67591"/>
                        <a14:foregroundMark x1="56867" y1="66311" x2="56867" y2="66311"/>
                        <a14:foregroundMark x1="60515" y1="91258" x2="60515" y2="912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90" y="3347167"/>
            <a:ext cx="1307520" cy="13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02F4-0AED-3F49-9C55-CF8EA11A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Beepers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9749B3F-5FE5-FE41-9B5C-348177A7D39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H="1">
            <a:off x="4512300" y="2085184"/>
            <a:ext cx="119400" cy="1017646"/>
          </a:xfrm>
          <a:prstGeom prst="curvedConnector5">
            <a:avLst>
              <a:gd name="adj1" fmla="val -191457"/>
              <a:gd name="adj2" fmla="val 50000"/>
              <a:gd name="adj3" fmla="val 2914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BEBC3C-98AF-2A40-8AF9-7CAA78A44FF8}"/>
              </a:ext>
            </a:extLst>
          </p:cNvPr>
          <p:cNvSpPr txBox="1"/>
          <p:nvPr/>
        </p:nvSpPr>
        <p:spPr>
          <a:xfrm>
            <a:off x="311700" y="1227714"/>
            <a:ext cx="43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US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We have a number of beepers which are stacked in a single pile.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51203-F2BE-354C-8866-CDB614EAE838}"/>
              </a:ext>
            </a:extLst>
          </p:cNvPr>
          <p:cNvSpPr txBox="1"/>
          <p:nvPr/>
        </p:nvSpPr>
        <p:spPr>
          <a:xfrm>
            <a:off x="4512300" y="3444574"/>
            <a:ext cx="4440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  <a:r>
              <a:rPr lang="en-US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We want to take these beepers and spread them out across the row.</a:t>
            </a:r>
          </a:p>
          <a:p>
            <a:r>
              <a:rPr lang="en-US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 how there are still only 4 beepers in the world!!!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72E22051-21E4-0C4D-806B-3734A3E6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743439"/>
            <a:ext cx="4320000" cy="683489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238838FA-01EC-D040-B51C-1C28B579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300" y="2761085"/>
            <a:ext cx="4320000" cy="6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4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02F4-0AED-3F49-9C55-CF8EA11A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Problem Details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63C048-6D53-3146-B965-E1FCB8D7F4E4}"/>
              </a:ext>
            </a:extLst>
          </p:cNvPr>
          <p:cNvCxnSpPr>
            <a:cxnSpLocks/>
          </p:cNvCxnSpPr>
          <p:nvPr/>
        </p:nvCxnSpPr>
        <p:spPr>
          <a:xfrm>
            <a:off x="1001486" y="1211035"/>
            <a:ext cx="0" cy="355690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9B7011-65A6-7E4A-A9F0-BA8E7BFBC495}"/>
              </a:ext>
            </a:extLst>
          </p:cNvPr>
          <p:cNvSpPr>
            <a:spLocks noChangeAspect="1"/>
          </p:cNvSpPr>
          <p:nvPr/>
        </p:nvSpPr>
        <p:spPr>
          <a:xfrm>
            <a:off x="841834" y="1538514"/>
            <a:ext cx="319303" cy="31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77EDCC-4B88-F141-9C87-E93456711102}"/>
              </a:ext>
            </a:extLst>
          </p:cNvPr>
          <p:cNvSpPr>
            <a:spLocks noChangeAspect="1"/>
          </p:cNvSpPr>
          <p:nvPr/>
        </p:nvSpPr>
        <p:spPr>
          <a:xfrm>
            <a:off x="841833" y="3991429"/>
            <a:ext cx="319303" cy="31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46E5BF-A1DD-A94A-9FC0-CC8B8EE4BB51}"/>
              </a:ext>
            </a:extLst>
          </p:cNvPr>
          <p:cNvSpPr>
            <a:spLocks noChangeAspect="1"/>
          </p:cNvSpPr>
          <p:nvPr/>
        </p:nvSpPr>
        <p:spPr>
          <a:xfrm>
            <a:off x="841833" y="2764971"/>
            <a:ext cx="319303" cy="31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65BBF-30ED-EE42-BD17-37AD69EEF12B}"/>
              </a:ext>
            </a:extLst>
          </p:cNvPr>
          <p:cNvSpPr txBox="1"/>
          <p:nvPr/>
        </p:nvSpPr>
        <p:spPr>
          <a:xfrm>
            <a:off x="1161135" y="1483582"/>
            <a:ext cx="676366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Beepers</a:t>
            </a:r>
            <a:r>
              <a:rPr lang="en-US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The “catch” to this problem? Karel has infinite beepers in its bag.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8FE82A-5092-4849-ADD8-20F9FA638A08}"/>
              </a:ext>
            </a:extLst>
          </p:cNvPr>
          <p:cNvSpPr txBox="1"/>
          <p:nvPr/>
        </p:nvSpPr>
        <p:spPr>
          <a:xfrm>
            <a:off x="1161137" y="2608655"/>
            <a:ext cx="404224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 attributes</a:t>
            </a:r>
            <a:r>
              <a:rPr lang="en-US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There is only one row in the world. The world is wide enough for all of the beepers.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4306C2-0C61-7F4D-99F1-2821A5C6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8" y="2619658"/>
            <a:ext cx="3964122" cy="56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CE47F1-EBDD-1A4E-9727-61726BA55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02" y="1291849"/>
            <a:ext cx="691242" cy="69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D9A7C1-0B96-474F-BD59-D1A7D25EE1AE}"/>
              </a:ext>
            </a:extLst>
          </p:cNvPr>
          <p:cNvSpPr txBox="1"/>
          <p:nvPr/>
        </p:nvSpPr>
        <p:spPr>
          <a:xfrm>
            <a:off x="1161137" y="3903005"/>
            <a:ext cx="40422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</a:t>
            </a:r>
            <a:r>
              <a:rPr lang="en-US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The pile of beepers is on the second column (in front of where Karel starts).</a:t>
            </a:r>
          </a:p>
        </p:txBody>
      </p:sp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B97B61EE-87AD-0340-B296-2385CCC0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820" y="3903005"/>
            <a:ext cx="3543480" cy="5606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988EF51-F29D-8E4F-85F0-207817AE38B4}"/>
              </a:ext>
            </a:extLst>
          </p:cNvPr>
          <p:cNvSpPr/>
          <p:nvPr/>
        </p:nvSpPr>
        <p:spPr>
          <a:xfrm>
            <a:off x="5825359" y="3939953"/>
            <a:ext cx="488220" cy="486735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21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5" grpId="0"/>
      <p:bldP spid="16" grpId="0"/>
      <p:bldP spid="18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Bonus Problems</a:t>
            </a:r>
            <a:endParaRPr dirty="0"/>
          </a:p>
        </p:txBody>
      </p:sp>
      <p:sp>
        <p:nvSpPr>
          <p:cNvPr id="176" name="Google Shape;176;p28"/>
          <p:cNvSpPr txBox="1"/>
          <p:nvPr/>
        </p:nvSpPr>
        <p:spPr>
          <a:xfrm>
            <a:off x="543910" y="2653100"/>
            <a:ext cx="7914290" cy="17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Karel – Spread Beepers Problem over multiple rows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Console programming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F46E8D-361F-0A4A-9A19-5751B7CB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29" b="91258" l="9657" r="89700">
                        <a14:foregroundMark x1="34979" y1="23028" x2="34979" y2="23028"/>
                        <a14:foregroundMark x1="36910" y1="23028" x2="36910" y2="23028"/>
                        <a14:foregroundMark x1="32403" y1="8742" x2="32403" y2="8742"/>
                        <a14:foregroundMark x1="60515" y1="67591" x2="60515" y2="67591"/>
                        <a14:foregroundMark x1="56867" y1="66311" x2="56867" y2="66311"/>
                        <a14:foregroundMark x1="60515" y1="91258" x2="60515" y2="912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40" y="3827450"/>
            <a:ext cx="1307520" cy="13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2484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02F4-0AED-3F49-9C55-CF8EA11A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1: Adding more rows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9A7C1-0B96-474F-BD59-D1A7D25EE1AE}"/>
              </a:ext>
            </a:extLst>
          </p:cNvPr>
          <p:cNvSpPr txBox="1"/>
          <p:nvPr/>
        </p:nvSpPr>
        <p:spPr>
          <a:xfrm>
            <a:off x="311700" y="1319402"/>
            <a:ext cx="38267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  <a:r>
              <a:rPr lang="en-US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We have multiple rows with piles of beepers now!</a:t>
            </a:r>
            <a:endParaRPr lang="en-US" u="sng" dirty="0">
              <a:solidFill>
                <a:srgbClr val="59595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DE4F2-5314-2942-A099-CD42A82B820A}"/>
              </a:ext>
            </a:extLst>
          </p:cNvPr>
          <p:cNvSpPr txBox="1"/>
          <p:nvPr/>
        </p:nvSpPr>
        <p:spPr>
          <a:xfrm>
            <a:off x="5005552" y="1319402"/>
            <a:ext cx="382674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  <a:r>
              <a:rPr lang="en-US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We want to spread all of the rows!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CC4713-5F7C-CC47-AE89-CB5EB68B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4" y="2083472"/>
            <a:ext cx="3240000" cy="224090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1018FCC-DAE6-964E-AE9A-9F1653C7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928" y="2083472"/>
            <a:ext cx="3240000" cy="22435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2A2EADE-B196-004C-B65A-F4A76F585F5C}"/>
              </a:ext>
            </a:extLst>
          </p:cNvPr>
          <p:cNvCxnSpPr>
            <a:cxnSpLocks/>
            <a:stCxn id="2050" idx="3"/>
            <a:endCxn id="2052" idx="1"/>
          </p:cNvCxnSpPr>
          <p:nvPr/>
        </p:nvCxnSpPr>
        <p:spPr>
          <a:xfrm>
            <a:off x="3845074" y="3203925"/>
            <a:ext cx="1453854" cy="131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8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458</Words>
  <Application>Microsoft Macintosh PowerPoint</Application>
  <PresentationFormat>On-screen Show (16:9)</PresentationFormat>
  <Paragraphs>73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Open Sans</vt:lpstr>
      <vt:lpstr>Proxima Nova</vt:lpstr>
      <vt:lpstr>Arial</vt:lpstr>
      <vt:lpstr>PT Sans Narrow</vt:lpstr>
      <vt:lpstr>Tropic</vt:lpstr>
      <vt:lpstr>Code in Place</vt:lpstr>
      <vt:lpstr>Agenda</vt:lpstr>
      <vt:lpstr>Before starting</vt:lpstr>
      <vt:lpstr>Concept Review Questions</vt:lpstr>
      <vt:lpstr>Let’s get practice some more challenging Karel problems…</vt:lpstr>
      <vt:lpstr>Spread Beepers</vt:lpstr>
      <vt:lpstr>Key Problem Details</vt:lpstr>
      <vt:lpstr>Bonus Problems</vt:lpstr>
      <vt:lpstr>Bonus 1: Adding more rows</vt:lpstr>
      <vt:lpstr>Bonus 2: Duplicating input messages</vt:lpstr>
      <vt:lpstr>Wrap Up Announcements</vt:lpstr>
      <vt:lpstr>See you next week! And on the forum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Section!</dc:title>
  <cp:lastModifiedBy>Sadek, Malak</cp:lastModifiedBy>
  <cp:revision>44</cp:revision>
  <dcterms:modified xsi:type="dcterms:W3CDTF">2023-05-05T17:23:56Z</dcterms:modified>
</cp:coreProperties>
</file>