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2"/>
  </p:handoutMasterIdLst>
  <p:sldIdLst>
    <p:sldId id="348" r:id="rId3"/>
    <p:sldId id="351" r:id="rId5"/>
    <p:sldId id="352" r:id="rId6"/>
    <p:sldId id="353" r:id="rId7"/>
    <p:sldId id="386" r:id="rId8"/>
    <p:sldId id="388" r:id="rId9"/>
    <p:sldId id="354" r:id="rId10"/>
    <p:sldId id="414" r:id="rId11"/>
    <p:sldId id="389" r:id="rId12"/>
    <p:sldId id="391" r:id="rId13"/>
    <p:sldId id="392" r:id="rId14"/>
    <p:sldId id="393" r:id="rId15"/>
    <p:sldId id="394" r:id="rId16"/>
    <p:sldId id="396" r:id="rId17"/>
    <p:sldId id="395" r:id="rId18"/>
    <p:sldId id="397" r:id="rId19"/>
    <p:sldId id="400" r:id="rId20"/>
    <p:sldId id="401" r:id="rId21"/>
    <p:sldId id="398" r:id="rId22"/>
    <p:sldId id="406" r:id="rId23"/>
    <p:sldId id="405" r:id="rId24"/>
    <p:sldId id="404" r:id="rId25"/>
    <p:sldId id="403" r:id="rId26"/>
    <p:sldId id="408" r:id="rId27"/>
    <p:sldId id="407" r:id="rId28"/>
    <p:sldId id="415" r:id="rId29"/>
    <p:sldId id="366" r:id="rId30"/>
    <p:sldId id="349" r:id="rId31"/>
  </p:sldIdLst>
  <p:sldSz cx="12190095" cy="6859270"/>
  <p:notesSz cx="6858000" cy="9144000"/>
  <p:custDataLst>
    <p:tags r:id="rId36"/>
  </p:custDataLst>
  <p:defaultTextStyle>
    <a:defPPr>
      <a:defRPr lang="zh-CN"/>
    </a:defPPr>
    <a:lvl1pPr marL="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  <a:srgbClr val="005292"/>
    <a:srgbClr val="70BDD2"/>
    <a:srgbClr val="1C55C6"/>
    <a:srgbClr val="FFC400"/>
    <a:srgbClr val="FFD347"/>
    <a:srgbClr val="FFC91D"/>
    <a:srgbClr val="0071C1"/>
    <a:srgbClr val="414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68" autoAdjust="0"/>
    <p:restoredTop sz="89609" autoAdjust="0"/>
  </p:normalViewPr>
  <p:slideViewPr>
    <p:cSldViewPr>
      <p:cViewPr varScale="1">
        <p:scale>
          <a:sx n="107" d="100"/>
          <a:sy n="107" d="100"/>
        </p:scale>
        <p:origin x="972" y="102"/>
      </p:cViewPr>
      <p:guideLst>
        <p:guide orient="horz" pos="217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9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gs" Target="tags/tag13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74CB2-8E31-4029-8803-9E8EFAC848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2905A-B2DB-4CD1-A0EE-81E2CDE5EE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2AE03-6EE8-41FD-8A37-86C6BC5E26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 bwMode="auto">
          <a:xfrm>
            <a:off x="338315" y="-26591"/>
            <a:ext cx="899598" cy="830997"/>
            <a:chOff x="2506532" y="465192"/>
            <a:chExt cx="675190" cy="623007"/>
          </a:xfrm>
        </p:grpSpPr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653" cy="6230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4800" dirty="0">
                  <a:solidFill>
                    <a:srgbClr val="005292"/>
                  </a:solidFill>
                  <a:latin typeface="Impact" panose="020B0806030902050204" pitchFamily="34" charset="0"/>
                </a:rPr>
                <a:t>1</a:t>
              </a:r>
              <a:endParaRPr lang="zh-CN" altLang="en-US" sz="4800" dirty="0">
                <a:solidFill>
                  <a:srgbClr val="005292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722573" y="599954"/>
              <a:ext cx="459149" cy="459075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 userDrawn="1"/>
        </p:nvSpPr>
        <p:spPr>
          <a:xfrm>
            <a:off x="1" y="763037"/>
            <a:ext cx="12182481" cy="45719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 bwMode="auto">
          <a:xfrm>
            <a:off x="338315" y="-26591"/>
            <a:ext cx="899598" cy="830997"/>
            <a:chOff x="2506532" y="465192"/>
            <a:chExt cx="675190" cy="623007"/>
          </a:xfrm>
        </p:grpSpPr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653" cy="6230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4800" dirty="0">
                  <a:solidFill>
                    <a:srgbClr val="005292"/>
                  </a:solidFill>
                  <a:latin typeface="Impact" panose="020B0806030902050204" pitchFamily="34" charset="0"/>
                </a:rPr>
                <a:t>2</a:t>
              </a:r>
              <a:endParaRPr lang="zh-CN" altLang="en-US" sz="4800" dirty="0">
                <a:solidFill>
                  <a:srgbClr val="005292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722573" y="599954"/>
              <a:ext cx="459149" cy="459075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 userDrawn="1"/>
        </p:nvSpPr>
        <p:spPr>
          <a:xfrm>
            <a:off x="1" y="763037"/>
            <a:ext cx="12182481" cy="45719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 bwMode="auto">
          <a:xfrm>
            <a:off x="338315" y="-26591"/>
            <a:ext cx="899598" cy="830997"/>
            <a:chOff x="2506532" y="465192"/>
            <a:chExt cx="675190" cy="623007"/>
          </a:xfrm>
        </p:grpSpPr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653" cy="6230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4800" dirty="0">
                  <a:solidFill>
                    <a:srgbClr val="005292"/>
                  </a:solidFill>
                  <a:latin typeface="Impact" panose="020B0806030902050204" pitchFamily="34" charset="0"/>
                </a:rPr>
                <a:t>3</a:t>
              </a:r>
              <a:endParaRPr lang="zh-CN" altLang="en-US" sz="4800" dirty="0">
                <a:solidFill>
                  <a:srgbClr val="005292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722573" y="599954"/>
              <a:ext cx="459149" cy="459075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 userDrawn="1"/>
        </p:nvSpPr>
        <p:spPr>
          <a:xfrm>
            <a:off x="1" y="763037"/>
            <a:ext cx="12182481" cy="45719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 bwMode="auto">
          <a:xfrm>
            <a:off x="338315" y="-26591"/>
            <a:ext cx="899598" cy="830997"/>
            <a:chOff x="2506532" y="465192"/>
            <a:chExt cx="675190" cy="623007"/>
          </a:xfrm>
        </p:grpSpPr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653" cy="6230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4800" dirty="0">
                  <a:solidFill>
                    <a:srgbClr val="005292"/>
                  </a:solidFill>
                  <a:latin typeface="Impact" panose="020B0806030902050204" pitchFamily="34" charset="0"/>
                </a:rPr>
                <a:t>4</a:t>
              </a:r>
              <a:endParaRPr lang="zh-CN" altLang="en-US" sz="4800" dirty="0">
                <a:solidFill>
                  <a:srgbClr val="005292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722573" y="599954"/>
              <a:ext cx="459149" cy="459075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 userDrawn="1"/>
        </p:nvSpPr>
        <p:spPr>
          <a:xfrm>
            <a:off x="1" y="763037"/>
            <a:ext cx="12182481" cy="45719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 bwMode="auto">
          <a:xfrm>
            <a:off x="338315" y="-26591"/>
            <a:ext cx="899598" cy="830997"/>
            <a:chOff x="2506532" y="465192"/>
            <a:chExt cx="675190" cy="623007"/>
          </a:xfrm>
        </p:grpSpPr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653" cy="6230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4800" dirty="0">
                  <a:solidFill>
                    <a:srgbClr val="005292"/>
                  </a:solidFill>
                  <a:latin typeface="Impact" panose="020B0806030902050204" pitchFamily="34" charset="0"/>
                </a:rPr>
                <a:t>5</a:t>
              </a:r>
              <a:endParaRPr lang="zh-CN" altLang="en-US" sz="4800" dirty="0">
                <a:solidFill>
                  <a:srgbClr val="005292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722573" y="599954"/>
              <a:ext cx="459149" cy="459075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 userDrawn="1"/>
        </p:nvSpPr>
        <p:spPr>
          <a:xfrm>
            <a:off x="1" y="763037"/>
            <a:ext cx="12182481" cy="45719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3" y="794"/>
            <a:ext cx="12185478" cy="6858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xStyles>
    <p:titleStyle>
      <a:lvl1pPr algn="ctr" defTabSz="121983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1235" indent="-3810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63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4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0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77895" y="1718310"/>
            <a:ext cx="789813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7200" dirty="0">
                <a:solidFill>
                  <a:srgbClr val="595959"/>
                </a:solidFill>
                <a:latin typeface="华文彩云" panose="02010800040101010101" charset="-122"/>
                <a:ea typeface="华文彩云" panose="02010800040101010101" charset="-122"/>
                <a:sym typeface="+mn-ea"/>
              </a:rPr>
              <a:t>教材订购管理系统</a:t>
            </a:r>
            <a:endParaRPr lang="zh-CN" altLang="en-US" sz="7200" b="1" dirty="0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彩云" panose="02010800040101010101" charset="-122"/>
              <a:ea typeface="华文彩云" panose="02010800040101010101" charset="-122"/>
              <a:cs typeface="+mn-ea"/>
              <a:sym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10827" y="4344546"/>
            <a:ext cx="626469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cs typeface="+mn-ea"/>
                <a:sym typeface="+mn-lt"/>
              </a:rPr>
              <a:t>  </a:t>
            </a:r>
            <a:r>
              <a:rPr lang="zh-CN" altLang="en-US" sz="2000" dirty="0">
                <a:cs typeface="+mn-ea"/>
                <a:sym typeface="+mn-lt"/>
              </a:rPr>
              <a:t>日期：</a:t>
            </a:r>
            <a:r>
              <a:rPr lang="en-US" altLang="zh-CN" sz="2000" dirty="0">
                <a:cs typeface="+mn-ea"/>
                <a:sym typeface="+mn-lt"/>
              </a:rPr>
              <a:t>2020.6.12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5110827" y="5079241"/>
            <a:ext cx="626469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cs typeface="+mn-ea"/>
                <a:sym typeface="+mn-lt"/>
              </a:rPr>
              <a:t>  </a:t>
            </a:r>
            <a:r>
              <a:rPr lang="zh-CN" altLang="en-US" sz="2000" dirty="0">
                <a:cs typeface="+mn-ea"/>
                <a:sym typeface="+mn-lt"/>
              </a:rPr>
              <a:t>小组成员：林铭、邱龙风、章佳璐、周  双</a:t>
            </a:r>
            <a:endParaRPr lang="zh-CN" altLang="en-US" sz="20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6000">
        <p14:vortex/>
      </p:transition>
    </mc:Choice>
    <mc:Fallback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334014" y="112554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05765" y="151130"/>
            <a:ext cx="3855084" cy="645160"/>
            <a:chOff x="216421" y="490240"/>
            <a:chExt cx="2553242" cy="645160"/>
          </a:xfrm>
        </p:grpSpPr>
        <p:sp>
          <p:nvSpPr>
            <p:cNvPr id="35" name="Freeform 514"/>
            <p:cNvSpPr>
              <a:spLocks noEditPoints="1"/>
            </p:cNvSpPr>
            <p:nvPr/>
          </p:nvSpPr>
          <p:spPr bwMode="auto">
            <a:xfrm>
              <a:off x="2471063" y="608350"/>
              <a:ext cx="298600" cy="408305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6421" y="490240"/>
              <a:ext cx="2304269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关系模式 </a:t>
              </a: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：</a:t>
              </a: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N</a:t>
              </a:r>
              <a:endPara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84860" y="2091690"/>
            <a:ext cx="50590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每个学院都有多个班级，每个班级都只属于一个学院，所以学院与班级之间是一对多的关系，因此将dept_id作为class的外键。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department(</a:t>
            </a:r>
            <a:r>
              <a:rPr lang="zh-CN" altLang="en-US" u="sng"/>
              <a:t>dept_id</a:t>
            </a:r>
            <a:r>
              <a:rPr lang="zh-CN" altLang="en-US"/>
              <a:t>, dept_name)</a:t>
            </a:r>
            <a:endParaRPr lang="zh-CN" altLang="en-US"/>
          </a:p>
          <a:p>
            <a:r>
              <a:rPr lang="zh-CN" altLang="en-US"/>
              <a:t>class(</a:t>
            </a:r>
            <a:r>
              <a:rPr lang="zh-CN" altLang="en-US" u="sng"/>
              <a:t>class_id</a:t>
            </a:r>
            <a:r>
              <a:rPr lang="zh-CN" altLang="en-US"/>
              <a:t>, class_name, dept_id)</a:t>
            </a:r>
            <a:endParaRPr lang="zh-CN" altLang="en-US"/>
          </a:p>
        </p:txBody>
      </p:sp>
      <p:pic>
        <p:nvPicPr>
          <p:cNvPr id="22" name="图片 22" descr="e644faf151541aea189132d2c7eb75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2597" y="2824480"/>
            <a:ext cx="3835400" cy="1028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336554" y="112554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05765" y="151130"/>
            <a:ext cx="3855084" cy="645160"/>
            <a:chOff x="216421" y="490240"/>
            <a:chExt cx="2553242" cy="645160"/>
          </a:xfrm>
        </p:grpSpPr>
        <p:sp>
          <p:nvSpPr>
            <p:cNvPr id="35" name="Freeform 514"/>
            <p:cNvSpPr>
              <a:spLocks noEditPoints="1"/>
            </p:cNvSpPr>
            <p:nvPr/>
          </p:nvSpPr>
          <p:spPr bwMode="auto">
            <a:xfrm>
              <a:off x="2471063" y="608350"/>
              <a:ext cx="298600" cy="408305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6421" y="490240"/>
              <a:ext cx="2304269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关系模式 </a:t>
              </a: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：</a:t>
              </a: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N</a:t>
              </a:r>
              <a:endPara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50265" y="2266950"/>
            <a:ext cx="636968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每个学院都有多名学院管理员，每个学院管理员都只属于一个学院，所以学院与学员管理之间是一对多的关系，因此将dept_id作为dept_user的外键。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department(</a:t>
            </a:r>
            <a:r>
              <a:rPr lang="zh-CN" altLang="en-US" u="sng"/>
              <a:t>dept_id</a:t>
            </a:r>
            <a:r>
              <a:rPr lang="zh-CN" altLang="en-US"/>
              <a:t>, dept_name)</a:t>
            </a:r>
            <a:endParaRPr lang="zh-CN" altLang="en-US"/>
          </a:p>
          <a:p>
            <a:r>
              <a:rPr lang="zh-CN" altLang="en-US"/>
              <a:t>dept_user(</a:t>
            </a:r>
            <a:r>
              <a:rPr lang="zh-CN" altLang="en-US" u="sng"/>
              <a:t>no</a:t>
            </a:r>
            <a:r>
              <a:rPr lang="zh-CN" altLang="en-US"/>
              <a:t>, name, gender, password, dept_id)</a:t>
            </a:r>
            <a:endParaRPr lang="zh-CN" altLang="en-US"/>
          </a:p>
        </p:txBody>
      </p:sp>
      <p:pic>
        <p:nvPicPr>
          <p:cNvPr id="24" name="图片 24" descr="6bf54f1a3f30a14ce2721520d215f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4355" y="2093595"/>
            <a:ext cx="2347595" cy="3392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336554" y="112554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05765" y="151130"/>
            <a:ext cx="3855084" cy="645160"/>
            <a:chOff x="216421" y="490240"/>
            <a:chExt cx="2553242" cy="645160"/>
          </a:xfrm>
        </p:grpSpPr>
        <p:sp>
          <p:nvSpPr>
            <p:cNvPr id="35" name="Freeform 514"/>
            <p:cNvSpPr>
              <a:spLocks noEditPoints="1"/>
            </p:cNvSpPr>
            <p:nvPr/>
          </p:nvSpPr>
          <p:spPr bwMode="auto">
            <a:xfrm>
              <a:off x="2471063" y="608350"/>
              <a:ext cx="298600" cy="408305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6421" y="490240"/>
              <a:ext cx="2304269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关系模式 </a:t>
              </a: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：</a:t>
              </a: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N</a:t>
              </a:r>
              <a:endPara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47395" y="2160905"/>
            <a:ext cx="566737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领书单上有多条领书通知，每条领书通知对应一个学院，所以领书单与学院是一对多的关系，因此将dept_id作为book_get的外键。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department(dept_id, dept_name)</a:t>
            </a:r>
            <a:endParaRPr lang="zh-CN" altLang="en-US"/>
          </a:p>
          <a:p>
            <a:r>
              <a:rPr lang="zh-CN" altLang="en-US"/>
              <a:t>book_get(id, dept_id, num, total_price, date, is_get)</a:t>
            </a:r>
            <a:endParaRPr lang="zh-CN" altLang="en-US"/>
          </a:p>
        </p:txBody>
      </p:sp>
      <p:pic>
        <p:nvPicPr>
          <p:cNvPr id="3" name="图片 2" descr="f58645bf8db2aaefd384087898041c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0" y="3072765"/>
            <a:ext cx="4210050" cy="1435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336554" y="112554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05765" y="151130"/>
            <a:ext cx="3855084" cy="645160"/>
            <a:chOff x="216421" y="490240"/>
            <a:chExt cx="2553242" cy="645160"/>
          </a:xfrm>
        </p:grpSpPr>
        <p:sp>
          <p:nvSpPr>
            <p:cNvPr id="35" name="Freeform 514"/>
            <p:cNvSpPr>
              <a:spLocks noEditPoints="1"/>
            </p:cNvSpPr>
            <p:nvPr/>
          </p:nvSpPr>
          <p:spPr bwMode="auto">
            <a:xfrm>
              <a:off x="2471063" y="608350"/>
              <a:ext cx="298600" cy="408305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6421" y="490240"/>
              <a:ext cx="2304269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关系模式 </a:t>
              </a: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：</a:t>
              </a: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N</a:t>
              </a:r>
              <a:endPara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02970" y="2266950"/>
            <a:ext cx="611060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学生订购单中有多条订单记录，每条订单记录对应一个学生，所以学生订单与学生是一对多的关系，因此将stu_no作为stu_order的外键。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student(</a:t>
            </a:r>
            <a:r>
              <a:rPr lang="zh-CN" altLang="en-US" u="sng"/>
              <a:t>stu_no</a:t>
            </a:r>
            <a:r>
              <a:rPr lang="zh-CN" altLang="en-US"/>
              <a:t>, stu_name, gender, password, class_id)</a:t>
            </a:r>
            <a:endParaRPr lang="zh-CN" altLang="en-US"/>
          </a:p>
          <a:p>
            <a:r>
              <a:rPr lang="zh-CN" altLang="en-US"/>
              <a:t>stu_order(</a:t>
            </a:r>
            <a:r>
              <a:rPr lang="zh-CN" altLang="en-US" u="sng"/>
              <a:t>id</a:t>
            </a:r>
            <a:r>
              <a:rPr lang="zh-CN" altLang="en-US"/>
              <a:t>, stu_no, book_id, is_get)</a:t>
            </a:r>
            <a:endParaRPr lang="zh-CN" altLang="en-US"/>
          </a:p>
        </p:txBody>
      </p:sp>
      <p:pic>
        <p:nvPicPr>
          <p:cNvPr id="31" name="图片 31" descr="3e8f8b0d9a6832137a89bd0868604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2505" y="3038475"/>
            <a:ext cx="4090670" cy="1503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336554" y="1135066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05765" y="151130"/>
            <a:ext cx="3855084" cy="645160"/>
            <a:chOff x="216421" y="490240"/>
            <a:chExt cx="2553242" cy="645160"/>
          </a:xfrm>
        </p:grpSpPr>
        <p:sp>
          <p:nvSpPr>
            <p:cNvPr id="35" name="Freeform 514"/>
            <p:cNvSpPr>
              <a:spLocks noEditPoints="1"/>
            </p:cNvSpPr>
            <p:nvPr/>
          </p:nvSpPr>
          <p:spPr bwMode="auto">
            <a:xfrm>
              <a:off x="2471063" y="608350"/>
              <a:ext cx="298600" cy="408305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6421" y="490240"/>
              <a:ext cx="2304269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关系模式 </a:t>
              </a: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：</a:t>
              </a: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N</a:t>
              </a:r>
              <a:endPara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16610" y="2646045"/>
            <a:ext cx="64376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书库里有多本书，所以书库和书本是</a:t>
            </a:r>
            <a:r>
              <a:rPr lang="en-US" altLang="zh-CN"/>
              <a:t>1</a:t>
            </a:r>
            <a:r>
              <a:rPr lang="zh-CN" altLang="en-US"/>
              <a:t>对多关系。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book(</a:t>
            </a:r>
            <a:r>
              <a:rPr lang="zh-CN" altLang="en-US" u="sng"/>
              <a:t>book_id</a:t>
            </a:r>
            <a:r>
              <a:rPr lang="zh-CN" altLang="en-US"/>
              <a:t>, tittle, author, version, press, isbn, price)</a:t>
            </a:r>
            <a:endParaRPr lang="zh-CN" altLang="en-US"/>
          </a:p>
          <a:p>
            <a:r>
              <a:rPr lang="zh-CN" altLang="en-US"/>
              <a:t>stock(</a:t>
            </a:r>
            <a:r>
              <a:rPr lang="zh-CN" altLang="en-US" u="sng"/>
              <a:t>book_id</a:t>
            </a:r>
            <a:r>
              <a:rPr lang="zh-CN" altLang="en-US"/>
              <a:t>, num)</a:t>
            </a:r>
            <a:endParaRPr lang="zh-CN" altLang="en-US"/>
          </a:p>
        </p:txBody>
      </p:sp>
      <p:pic>
        <p:nvPicPr>
          <p:cNvPr id="28" name="图片 28" descr="b290175317bce0d42db045eb2bf29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7332" y="2916555"/>
            <a:ext cx="3441700" cy="176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334014" y="113570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05765" y="151130"/>
            <a:ext cx="4037330" cy="645160"/>
            <a:chOff x="216421" y="490240"/>
            <a:chExt cx="2553242" cy="645160"/>
          </a:xfrm>
        </p:grpSpPr>
        <p:sp>
          <p:nvSpPr>
            <p:cNvPr id="35" name="Freeform 514"/>
            <p:cNvSpPr>
              <a:spLocks noEditPoints="1"/>
            </p:cNvSpPr>
            <p:nvPr/>
          </p:nvSpPr>
          <p:spPr bwMode="auto">
            <a:xfrm>
              <a:off x="2484542" y="608350"/>
              <a:ext cx="285121" cy="408305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6421" y="490240"/>
              <a:ext cx="2304269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关系模式 </a:t>
              </a: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M</a:t>
              </a:r>
              <a:r>
                <a: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：</a:t>
              </a: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N</a:t>
              </a:r>
              <a:endPara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72465" y="2276475"/>
            <a:ext cx="73875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学生订购单中，每个学生有多条订单记录，对应多本书，一本书可以被同一个学生订购多次，所以学生订单与书籍是多对多的关系，因此将book_id作为stu_order的外键。stu_order的候选键只有id。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book(</a:t>
            </a:r>
            <a:r>
              <a:rPr lang="zh-CN" altLang="en-US" u="sng"/>
              <a:t>book_id</a:t>
            </a:r>
            <a:r>
              <a:rPr lang="zh-CN" altLang="en-US"/>
              <a:t>, tittle, author, version, press, isbn, price)</a:t>
            </a:r>
            <a:endParaRPr lang="zh-CN" altLang="en-US"/>
          </a:p>
          <a:p>
            <a:r>
              <a:rPr lang="zh-CN" altLang="en-US"/>
              <a:t>stu_order(</a:t>
            </a:r>
            <a:r>
              <a:rPr lang="zh-CN" altLang="en-US" u="sng"/>
              <a:t>id</a:t>
            </a:r>
            <a:r>
              <a:rPr lang="zh-CN" altLang="en-US"/>
              <a:t>, stu_no, book_id, is_get)</a:t>
            </a:r>
            <a:endParaRPr lang="zh-CN" altLang="en-US"/>
          </a:p>
        </p:txBody>
      </p:sp>
      <p:pic>
        <p:nvPicPr>
          <p:cNvPr id="29" name="图片 29" descr="40ade892f7698fd8c16c7312a769d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7222" y="2588260"/>
            <a:ext cx="3352800" cy="168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334014" y="115475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611505" y="151130"/>
            <a:ext cx="5123180" cy="645160"/>
            <a:chOff x="171043" y="490240"/>
            <a:chExt cx="2598620" cy="645160"/>
          </a:xfrm>
        </p:grpSpPr>
        <p:sp>
          <p:nvSpPr>
            <p:cNvPr id="35" name="Freeform 514"/>
            <p:cNvSpPr>
              <a:spLocks noEditPoints="1"/>
            </p:cNvSpPr>
            <p:nvPr/>
          </p:nvSpPr>
          <p:spPr bwMode="auto">
            <a:xfrm>
              <a:off x="2542590" y="608350"/>
              <a:ext cx="227073" cy="408305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1043" y="490240"/>
              <a:ext cx="2304269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优化、分析关系模型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109970" y="269240"/>
            <a:ext cx="57461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为了便于程序的设计和业务功能的实现，本项目对部分E-R图的关系模型进行了优化，最终得到了如下的数据表结构。</a:t>
            </a:r>
            <a:endParaRPr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351212" y="1447800"/>
            <a:ext cx="5080000" cy="2451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ctr"/>
            <a:r>
              <a:rPr lang="zh-CN" sz="1000" b="0">
                <a:ea typeface="黑体" panose="02010609060101010101" charset="-122"/>
              </a:rPr>
              <a:t>表</a:t>
            </a:r>
            <a:r>
              <a:rPr lang="en-US" sz="1000" b="0">
                <a:latin typeface="Arial" panose="020B0604020202020204" pitchFamily="34" charset="0"/>
                <a:ea typeface="黑体" panose="02010609060101010101" charset="-122"/>
                <a:cs typeface="Times New Roman" panose="02020603050405020304" charset="0"/>
              </a:rPr>
              <a:t> 1 student</a:t>
            </a:r>
            <a:r>
              <a:rPr lang="zh-CN" sz="1000" b="0">
                <a:latin typeface="Arial" panose="020B0604020202020204" pitchFamily="34" charset="0"/>
                <a:ea typeface="黑体" panose="02010609060101010101" charset="-122"/>
              </a:rPr>
              <a:t>表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3446462" y="1821180"/>
          <a:ext cx="522287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1050"/>
                <a:gridCol w="781050"/>
                <a:gridCol w="762000"/>
                <a:gridCol w="1148080"/>
                <a:gridCol w="1750695"/>
              </a:tblGrid>
              <a:tr h="2159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字段名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类型及长度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字段含义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约束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stu_no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char(5)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记录id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PK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auto_increment，固定长度5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stu_name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varchar(10)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学生姓名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非空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gender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char(1)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性别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非空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男/女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password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char(64)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密码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非空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SHA256加密，固定长度64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class_id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smallint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班级id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FK_class(class_id)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187450" y="2125345"/>
            <a:ext cx="227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36700" y="3404235"/>
            <a:ext cx="911669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accent1"/>
                </a:solidFill>
              </a:rPr>
              <a:t>函数依赖：stu_no—&gt;stu_name, gender, password, class_id</a:t>
            </a:r>
            <a:endParaRPr lang="zh-CN" altLang="en-US" sz="1800">
              <a:solidFill>
                <a:schemeClr val="accent1"/>
              </a:solidFill>
            </a:endParaRPr>
          </a:p>
          <a:p>
            <a:r>
              <a:rPr lang="zh-CN" altLang="en-US" sz="1800">
                <a:solidFill>
                  <a:schemeClr val="accent1"/>
                </a:solidFill>
              </a:rPr>
              <a:t>候选码：stu_no</a:t>
            </a:r>
            <a:endParaRPr lang="zh-CN" altLang="en-US" sz="1800">
              <a:solidFill>
                <a:schemeClr val="accent1"/>
              </a:solidFill>
            </a:endParaRPr>
          </a:p>
          <a:p>
            <a:r>
              <a:rPr lang="zh-CN" altLang="en-US" sz="1800">
                <a:solidFill>
                  <a:schemeClr val="accent1"/>
                </a:solidFill>
              </a:rPr>
              <a:t>主属性：stu_no</a:t>
            </a:r>
            <a:endParaRPr lang="zh-CN" altLang="en-US" sz="1800">
              <a:solidFill>
                <a:schemeClr val="accent1"/>
              </a:solidFill>
            </a:endParaRPr>
          </a:p>
          <a:p>
            <a:r>
              <a:rPr lang="zh-CN" altLang="en-US" sz="1800">
                <a:solidFill>
                  <a:schemeClr val="accent1"/>
                </a:solidFill>
              </a:rPr>
              <a:t>非主属性：stu_name, gender, password, class_id</a:t>
            </a:r>
            <a:endParaRPr lang="zh-CN" altLang="en-US" sz="1800">
              <a:solidFill>
                <a:schemeClr val="accent1"/>
              </a:solidFill>
            </a:endParaRPr>
          </a:p>
          <a:p>
            <a:endParaRPr lang="zh-CN" altLang="en-US" sz="1800"/>
          </a:p>
          <a:p>
            <a:r>
              <a:rPr lang="zh-CN" altLang="en-US" sz="1800"/>
              <a:t>student表中中每一个属性都是不可再分的原子值，满足1NF；候选键为stu_no，主键为stu_no，所有非主属性都完全函数依赖于候选键，满足2NF；非主属性不存在对候选键的传递依赖，满足3NF；每一个决定属性集（因素）都包含（候选）码, 所有非主属性都完全函数依赖于码, 所有主属性都完全函数依赖于每一个不包含它的码，满足BCNF。</a:t>
            </a:r>
            <a:endParaRPr lang="zh-CN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334014" y="113570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611505" y="151130"/>
            <a:ext cx="5123180" cy="645160"/>
            <a:chOff x="171043" y="490240"/>
            <a:chExt cx="2598620" cy="645160"/>
          </a:xfrm>
        </p:grpSpPr>
        <p:sp>
          <p:nvSpPr>
            <p:cNvPr id="35" name="Freeform 514"/>
            <p:cNvSpPr>
              <a:spLocks noEditPoints="1"/>
            </p:cNvSpPr>
            <p:nvPr/>
          </p:nvSpPr>
          <p:spPr bwMode="auto">
            <a:xfrm>
              <a:off x="2542590" y="608350"/>
              <a:ext cx="227073" cy="408305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1043" y="490240"/>
              <a:ext cx="2304269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优化、分析关系模型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5287010" y="1461770"/>
            <a:ext cx="2184400" cy="499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105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zh-CN" sz="1000" b="0">
              <a:ea typeface="黑体" panose="02010609060101010101" charset="-122"/>
            </a:endParaRPr>
          </a:p>
          <a:p>
            <a:pPr indent="0"/>
            <a:r>
              <a:rPr lang="zh-CN" sz="1600" b="0">
                <a:ea typeface="黑体" panose="02010609060101010101" charset="-122"/>
              </a:rPr>
              <a:t>表</a:t>
            </a:r>
            <a:r>
              <a:rPr lang="en-US" sz="1600" b="0">
                <a:latin typeface="Arial" panose="020B0604020202020204" pitchFamily="34" charset="0"/>
                <a:ea typeface="黑体" panose="02010609060101010101" charset="-122"/>
                <a:cs typeface="Times New Roman" panose="02020603050405020304" charset="0"/>
              </a:rPr>
              <a:t> 2 department</a:t>
            </a:r>
            <a:r>
              <a:rPr lang="zh-CN" sz="1600" b="0">
                <a:latin typeface="Arial" panose="020B0604020202020204" pitchFamily="34" charset="0"/>
                <a:ea typeface="黑体" panose="02010609060101010101" charset="-122"/>
              </a:rPr>
              <a:t>表</a:t>
            </a:r>
            <a:endParaRPr lang="zh-CN" altLang="en-US" sz="160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551112" y="1789430"/>
          <a:ext cx="7421880" cy="13912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3475"/>
                <a:gridCol w="1133475"/>
                <a:gridCol w="1133475"/>
                <a:gridCol w="1811020"/>
                <a:gridCol w="2210435"/>
              </a:tblGrid>
              <a:tr h="5492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字段名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类型及长度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字段含义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约束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0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dept_id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tinyint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部门id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PK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auto_increment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0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dept_name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varchar(20)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部门名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非空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550795" y="3445510"/>
            <a:ext cx="770001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accent1"/>
                </a:solidFill>
              </a:rPr>
              <a:t>函数依赖：dept_id—&gt;dept_name</a:t>
            </a:r>
            <a:endParaRPr lang="zh-CN" altLang="en-US" sz="1600">
              <a:solidFill>
                <a:schemeClr val="accent1"/>
              </a:solidFill>
            </a:endParaRPr>
          </a:p>
          <a:p>
            <a:r>
              <a:rPr lang="zh-CN" altLang="en-US" sz="1600">
                <a:solidFill>
                  <a:schemeClr val="accent1"/>
                </a:solidFill>
              </a:rPr>
              <a:t>候选码：dept_id</a:t>
            </a:r>
            <a:endParaRPr lang="zh-CN" altLang="en-US" sz="1600">
              <a:solidFill>
                <a:schemeClr val="accent1"/>
              </a:solidFill>
            </a:endParaRPr>
          </a:p>
          <a:p>
            <a:r>
              <a:rPr lang="zh-CN" altLang="en-US" sz="1600">
                <a:solidFill>
                  <a:schemeClr val="accent1"/>
                </a:solidFill>
              </a:rPr>
              <a:t>主属性：dept_id</a:t>
            </a:r>
            <a:endParaRPr lang="zh-CN" altLang="en-US" sz="1600">
              <a:solidFill>
                <a:schemeClr val="accent1"/>
              </a:solidFill>
            </a:endParaRPr>
          </a:p>
          <a:p>
            <a:r>
              <a:rPr lang="zh-CN" altLang="en-US" sz="1600">
                <a:solidFill>
                  <a:schemeClr val="accent1"/>
                </a:solidFill>
              </a:rPr>
              <a:t>非主属性：dept_name</a:t>
            </a:r>
            <a:endParaRPr lang="zh-CN" altLang="en-US" sz="1600">
              <a:solidFill>
                <a:schemeClr val="accent1"/>
              </a:solidFill>
            </a:endParaRPr>
          </a:p>
          <a:p>
            <a:endParaRPr lang="zh-CN" altLang="en-US" sz="1600"/>
          </a:p>
          <a:p>
            <a:r>
              <a:rPr lang="zh-CN" altLang="en-US" sz="1600"/>
              <a:t>department表中中每一个属性都是不可再分的原子值，满足1NF；候选键为dept_id，主键为dept_id，所有非主属性都完全函数依赖于候选键，满足2NF；非主属性不存在对候选键的传递依赖，满足3NF；每一个决定属性集（因素）都包含（候选）码, 所有非主属性都完全函数依赖于码, 所有主属性都完全函数依赖于每一个不包含它的码，满足BCNF。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334014" y="112427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611505" y="151130"/>
            <a:ext cx="5123180" cy="645160"/>
            <a:chOff x="171043" y="490240"/>
            <a:chExt cx="2598620" cy="645160"/>
          </a:xfrm>
        </p:grpSpPr>
        <p:sp>
          <p:nvSpPr>
            <p:cNvPr id="35" name="Freeform 514"/>
            <p:cNvSpPr>
              <a:spLocks noEditPoints="1"/>
            </p:cNvSpPr>
            <p:nvPr/>
          </p:nvSpPr>
          <p:spPr bwMode="auto">
            <a:xfrm>
              <a:off x="2542590" y="608350"/>
              <a:ext cx="227073" cy="408305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1043" y="490240"/>
              <a:ext cx="2304269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优化、分析关系模型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3555682" y="1306195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ctr"/>
            <a:r>
              <a:rPr lang="zh-CN" sz="1600" b="0">
                <a:ea typeface="黑体" panose="02010609060101010101" charset="-122"/>
              </a:rPr>
              <a:t>表</a:t>
            </a:r>
            <a:r>
              <a:rPr lang="en-US" sz="1600" b="0">
                <a:latin typeface="Arial" panose="020B0604020202020204" pitchFamily="34" charset="0"/>
                <a:ea typeface="黑体" panose="02010609060101010101" charset="-122"/>
                <a:cs typeface="Times New Roman" panose="02020603050405020304" charset="0"/>
              </a:rPr>
              <a:t> 3 class</a:t>
            </a:r>
            <a:r>
              <a:rPr lang="zh-CN" sz="1600" b="0">
                <a:latin typeface="Arial" panose="020B0604020202020204" pitchFamily="34" charset="0"/>
                <a:ea typeface="黑体" panose="02010609060101010101" charset="-122"/>
              </a:rPr>
              <a:t>表</a:t>
            </a:r>
            <a:endParaRPr lang="zh-CN" altLang="en-US" sz="160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806382" y="1571625"/>
          <a:ext cx="7714615" cy="1898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9665"/>
                <a:gridCol w="1130300"/>
                <a:gridCol w="1130300"/>
                <a:gridCol w="2282825"/>
                <a:gridCol w="2041525"/>
              </a:tblGrid>
              <a:tr h="5543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字段名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类型及长度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字段含义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约束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9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class_id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smallint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班级id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PK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auto_increment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9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class_name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varchar(20)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班级名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非空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3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dept_id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tinyint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学院id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FK_department(dept_id)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785110" y="3615690"/>
            <a:ext cx="661987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accent1"/>
                </a:solidFill>
              </a:rPr>
              <a:t>函数依赖：class_id—&gt;class_name, dept_id</a:t>
            </a:r>
            <a:endParaRPr lang="zh-CN" altLang="en-US" sz="1600">
              <a:solidFill>
                <a:schemeClr val="accent1"/>
              </a:solidFill>
            </a:endParaRPr>
          </a:p>
          <a:p>
            <a:r>
              <a:rPr lang="zh-CN" altLang="en-US" sz="1600">
                <a:solidFill>
                  <a:schemeClr val="accent1"/>
                </a:solidFill>
              </a:rPr>
              <a:t>候选码：class_id</a:t>
            </a:r>
            <a:endParaRPr lang="zh-CN" altLang="en-US" sz="1600">
              <a:solidFill>
                <a:schemeClr val="accent1"/>
              </a:solidFill>
            </a:endParaRPr>
          </a:p>
          <a:p>
            <a:r>
              <a:rPr lang="zh-CN" altLang="en-US" sz="1600">
                <a:solidFill>
                  <a:schemeClr val="accent1"/>
                </a:solidFill>
              </a:rPr>
              <a:t>主属性：class_id</a:t>
            </a:r>
            <a:endParaRPr lang="zh-CN" altLang="en-US" sz="1600">
              <a:solidFill>
                <a:schemeClr val="accent1"/>
              </a:solidFill>
            </a:endParaRPr>
          </a:p>
          <a:p>
            <a:r>
              <a:rPr lang="zh-CN" altLang="en-US" sz="1600">
                <a:solidFill>
                  <a:schemeClr val="accent1"/>
                </a:solidFill>
              </a:rPr>
              <a:t>非主属性：class_name, dept_id</a:t>
            </a:r>
            <a:endParaRPr lang="zh-CN" altLang="en-US" sz="1600">
              <a:solidFill>
                <a:schemeClr val="accent1"/>
              </a:solidFill>
            </a:endParaRPr>
          </a:p>
          <a:p>
            <a:endParaRPr lang="zh-CN" altLang="en-US" sz="1600"/>
          </a:p>
          <a:p>
            <a:r>
              <a:rPr lang="zh-CN" altLang="en-US" sz="1600"/>
              <a:t>class表中中每一个属性都是不可再分的原子值，满足1NF；候选键为class_id，主键为class_id，所有非主属性都完全函数依赖于候选键，满足2NF；非主属性不存在对候选键的传递依赖，满足3NF；每一个决定属性集（因素）都包含（候选）码, 所有非主属性都完全函数依赖于码, 所有主属性都完全函数依赖于每一个不包含它的码，满足BCNF。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334014" y="113570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611505" y="151130"/>
            <a:ext cx="5123180" cy="645160"/>
            <a:chOff x="171043" y="490240"/>
            <a:chExt cx="2598620" cy="645160"/>
          </a:xfrm>
        </p:grpSpPr>
        <p:sp>
          <p:nvSpPr>
            <p:cNvPr id="35" name="Freeform 514"/>
            <p:cNvSpPr>
              <a:spLocks noEditPoints="1"/>
            </p:cNvSpPr>
            <p:nvPr/>
          </p:nvSpPr>
          <p:spPr bwMode="auto">
            <a:xfrm>
              <a:off x="2542590" y="608350"/>
              <a:ext cx="227073" cy="408305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1043" y="490240"/>
              <a:ext cx="2304269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优化、分析关系模型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019232" y="1217295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ctr"/>
            <a:r>
              <a:rPr lang="zh-CN" sz="1600" b="0">
                <a:ea typeface="黑体" panose="02010609060101010101" charset="-122"/>
              </a:rPr>
              <a:t>表</a:t>
            </a:r>
            <a:r>
              <a:rPr lang="en-US" sz="1600" b="0">
                <a:latin typeface="Arial" panose="020B0604020202020204" pitchFamily="34" charset="0"/>
                <a:ea typeface="黑体" panose="02010609060101010101" charset="-122"/>
                <a:cs typeface="Times New Roman" panose="02020603050405020304" charset="0"/>
              </a:rPr>
              <a:t> 4 dept_user </a:t>
            </a:r>
            <a:r>
              <a:rPr lang="zh-CN" sz="1600" b="0">
                <a:latin typeface="Arial" panose="020B0604020202020204" pitchFamily="34" charset="0"/>
                <a:ea typeface="黑体" panose="02010609060101010101" charset="-122"/>
              </a:rPr>
              <a:t>表</a:t>
            </a:r>
            <a:endParaRPr lang="zh-CN" altLang="en-US" sz="160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108007" y="1462405"/>
          <a:ext cx="6648450" cy="2410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960"/>
                <a:gridCol w="949325"/>
                <a:gridCol w="949960"/>
                <a:gridCol w="1517015"/>
                <a:gridCol w="2282190"/>
              </a:tblGrid>
              <a:tr h="4806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字段名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类型及长度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字段含义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约束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6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no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int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学院管理员号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PK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auto_increment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name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varchar(30)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姓名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非空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gender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char(1)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性别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非空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男/女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6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password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char(64)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密码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非空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SHA256加密，固定长度64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6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dept_id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tinyint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部门id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FK_department(dept_id)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472055" y="3872865"/>
            <a:ext cx="81730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accent1"/>
                </a:solidFill>
              </a:rPr>
              <a:t>函数依赖：no—&gt;name, gender, password, dept_id</a:t>
            </a:r>
            <a:endParaRPr lang="zh-CN" altLang="en-US" sz="1600">
              <a:solidFill>
                <a:schemeClr val="accent1"/>
              </a:solidFill>
            </a:endParaRPr>
          </a:p>
          <a:p>
            <a:r>
              <a:rPr lang="zh-CN" altLang="en-US" sz="1600">
                <a:solidFill>
                  <a:schemeClr val="accent1"/>
                </a:solidFill>
              </a:rPr>
              <a:t>候选码：no</a:t>
            </a:r>
            <a:endParaRPr lang="zh-CN" altLang="en-US" sz="1600">
              <a:solidFill>
                <a:schemeClr val="accent1"/>
              </a:solidFill>
            </a:endParaRPr>
          </a:p>
          <a:p>
            <a:r>
              <a:rPr lang="zh-CN" altLang="en-US" sz="1600">
                <a:solidFill>
                  <a:schemeClr val="accent1"/>
                </a:solidFill>
              </a:rPr>
              <a:t>主属性：no</a:t>
            </a:r>
            <a:endParaRPr lang="zh-CN" altLang="en-US" sz="1600">
              <a:solidFill>
                <a:schemeClr val="accent1"/>
              </a:solidFill>
            </a:endParaRPr>
          </a:p>
          <a:p>
            <a:r>
              <a:rPr lang="zh-CN" altLang="en-US" sz="1600">
                <a:solidFill>
                  <a:schemeClr val="accent1"/>
                </a:solidFill>
              </a:rPr>
              <a:t>非主属性：name, gender, password, dept_id</a:t>
            </a:r>
            <a:endParaRPr lang="zh-CN" altLang="en-US" sz="1600">
              <a:solidFill>
                <a:schemeClr val="accent1"/>
              </a:solidFill>
            </a:endParaRPr>
          </a:p>
          <a:p>
            <a:endParaRPr lang="zh-CN" altLang="en-US" sz="1600"/>
          </a:p>
          <a:p>
            <a:r>
              <a:rPr lang="zh-CN" altLang="en-US" sz="1600"/>
              <a:t>dept_user表中中每一个属性都是不可再分的原子值，满足1NF；候选键为no，主键为no，所有非主属性都完全函数依赖于候选键，满足2NF；非主属性不存在对候选键的传递依赖，满足3NF；每一个决定属性集（因素）都包含（候选）码, 所有非主属性都完全函数依赖于码, 所有主属性都完全函数依赖于每一个不包含它的码，满足BCNF。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334014" y="518109"/>
            <a:ext cx="11522075" cy="5976665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6951476" y="3459156"/>
            <a:ext cx="0" cy="949806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cxnSp>
      <p:cxnSp>
        <p:nvCxnSpPr>
          <p:cNvPr id="53" name="直接连接符 52"/>
          <p:cNvCxnSpPr/>
          <p:nvPr/>
        </p:nvCxnSpPr>
        <p:spPr>
          <a:xfrm flipV="1">
            <a:off x="3908760" y="2397876"/>
            <a:ext cx="0" cy="949806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cxnSp>
      <p:cxnSp>
        <p:nvCxnSpPr>
          <p:cNvPr id="54" name="直接连接符 53"/>
          <p:cNvCxnSpPr/>
          <p:nvPr/>
        </p:nvCxnSpPr>
        <p:spPr>
          <a:xfrm flipV="1">
            <a:off x="9926418" y="2442961"/>
            <a:ext cx="0" cy="949806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cxnSp>
      <p:grpSp>
        <p:nvGrpSpPr>
          <p:cNvPr id="55" name="组合 54"/>
          <p:cNvGrpSpPr/>
          <p:nvPr/>
        </p:nvGrpSpPr>
        <p:grpSpPr>
          <a:xfrm>
            <a:off x="-507309" y="3392482"/>
            <a:ext cx="12653568" cy="7"/>
            <a:chOff x="-843859" y="3392481"/>
            <a:chExt cx="12653568" cy="7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-843859" y="3392488"/>
              <a:ext cx="441606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tailEnd type="oval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cxnSp>
        <p:cxnSp>
          <p:nvCxnSpPr>
            <p:cNvPr id="57" name="直接连接符 56"/>
            <p:cNvCxnSpPr/>
            <p:nvPr/>
          </p:nvCxnSpPr>
          <p:spPr>
            <a:xfrm>
              <a:off x="9586299" y="3392488"/>
              <a:ext cx="222341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tailEnd type="oval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cxnSp>
        <p:cxnSp>
          <p:nvCxnSpPr>
            <p:cNvPr id="58" name="直接连接符 57"/>
            <p:cNvCxnSpPr/>
            <p:nvPr/>
          </p:nvCxnSpPr>
          <p:spPr>
            <a:xfrm>
              <a:off x="7973251" y="3392488"/>
              <a:ext cx="160421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tailEnd type="oval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cxnSp>
        <p:cxnSp>
          <p:nvCxnSpPr>
            <p:cNvPr id="59" name="直接连接符 58"/>
            <p:cNvCxnSpPr/>
            <p:nvPr/>
          </p:nvCxnSpPr>
          <p:spPr>
            <a:xfrm>
              <a:off x="6136045" y="3392488"/>
              <a:ext cx="196706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tailEnd type="oval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cxnSp>
        <p:cxnSp>
          <p:nvCxnSpPr>
            <p:cNvPr id="60" name="直接连接符 59"/>
            <p:cNvCxnSpPr/>
            <p:nvPr/>
          </p:nvCxnSpPr>
          <p:spPr>
            <a:xfrm>
              <a:off x="4995530" y="3392488"/>
              <a:ext cx="160421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tailEnd type="oval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cxnSp>
        <p:cxnSp>
          <p:nvCxnSpPr>
            <p:cNvPr id="61" name="直接连接符 60"/>
            <p:cNvCxnSpPr/>
            <p:nvPr/>
          </p:nvCxnSpPr>
          <p:spPr>
            <a:xfrm>
              <a:off x="3572210" y="3392481"/>
              <a:ext cx="1379016" cy="7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tailEnd type="oval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cxnSp>
        <p:cxnSp>
          <p:nvCxnSpPr>
            <p:cNvPr id="62" name="直接连接符 61"/>
            <p:cNvCxnSpPr/>
            <p:nvPr/>
          </p:nvCxnSpPr>
          <p:spPr>
            <a:xfrm>
              <a:off x="1968000" y="3392488"/>
              <a:ext cx="160421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tailEnd type="oval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cxnSp>
      </p:grpSp>
      <p:sp>
        <p:nvSpPr>
          <p:cNvPr id="63" name="椭圆 62"/>
          <p:cNvSpPr/>
          <p:nvPr/>
        </p:nvSpPr>
        <p:spPr>
          <a:xfrm>
            <a:off x="985015" y="2524808"/>
            <a:ext cx="1963322" cy="1963322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507712" y="1905151"/>
            <a:ext cx="802098" cy="802096"/>
            <a:chOff x="7414667" y="3750265"/>
            <a:chExt cx="871129" cy="871129"/>
          </a:xfrm>
        </p:grpSpPr>
        <p:sp>
          <p:nvSpPr>
            <p:cNvPr id="65" name="椭圆 64"/>
            <p:cNvSpPr/>
            <p:nvPr/>
          </p:nvSpPr>
          <p:spPr>
            <a:xfrm>
              <a:off x="7414667" y="3750265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254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635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文本框 20"/>
            <p:cNvSpPr txBox="1"/>
            <p:nvPr/>
          </p:nvSpPr>
          <p:spPr>
            <a:xfrm>
              <a:off x="7468849" y="3843910"/>
              <a:ext cx="792991" cy="701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charset="-122"/>
                </a:rPr>
                <a:t>01</a:t>
              </a:r>
              <a:endPara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9525366" y="2042946"/>
            <a:ext cx="802098" cy="802096"/>
            <a:chOff x="7414667" y="3750264"/>
            <a:chExt cx="871129" cy="871129"/>
          </a:xfrm>
        </p:grpSpPr>
        <p:sp>
          <p:nvSpPr>
            <p:cNvPr id="68" name="椭圆 67"/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254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635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文本框 23"/>
            <p:cNvSpPr txBox="1"/>
            <p:nvPr/>
          </p:nvSpPr>
          <p:spPr>
            <a:xfrm>
              <a:off x="7492805" y="3834944"/>
              <a:ext cx="792991" cy="701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582178" y="4058507"/>
            <a:ext cx="802098" cy="802096"/>
            <a:chOff x="7414667" y="3750264"/>
            <a:chExt cx="871129" cy="871129"/>
          </a:xfrm>
        </p:grpSpPr>
        <p:sp>
          <p:nvSpPr>
            <p:cNvPr id="74" name="椭圆 73"/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254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635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文本框 32"/>
            <p:cNvSpPr txBox="1"/>
            <p:nvPr/>
          </p:nvSpPr>
          <p:spPr>
            <a:xfrm>
              <a:off x="7451426" y="3820353"/>
              <a:ext cx="792991" cy="701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073071" y="2956858"/>
            <a:ext cx="1787217" cy="1161421"/>
            <a:chOff x="736517" y="2781721"/>
            <a:chExt cx="1787217" cy="1161421"/>
          </a:xfrm>
        </p:grpSpPr>
        <p:sp>
          <p:nvSpPr>
            <p:cNvPr id="81" name="文本框 5"/>
            <p:cNvSpPr txBox="1"/>
            <p:nvPr/>
          </p:nvSpPr>
          <p:spPr>
            <a:xfrm>
              <a:off x="736517" y="2781721"/>
              <a:ext cx="178721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r>
                <a:rPr lang="zh-CN" altLang="en-US" sz="5400" dirty="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charset="-122"/>
                </a:rPr>
                <a:t>目录</a:t>
              </a:r>
              <a:endParaRPr lang="zh-CN" altLang="en-US" sz="5400" dirty="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936501" y="3573810"/>
              <a:ext cx="138135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51230">
                <a:defRPr/>
              </a:pPr>
              <a:r>
                <a:rPr lang="en-US" altLang="zh-CN" sz="1800" dirty="0">
                  <a:solidFill>
                    <a:srgbClr val="0066CC"/>
                  </a:solidFill>
                  <a:latin typeface="Calibri" panose="020F0502020204030204"/>
                  <a:ea typeface="宋体" panose="02010600030101010101" pitchFamily="2" charset="-122"/>
                </a:rPr>
                <a:t>CONTENTS</a:t>
              </a:r>
              <a:endParaRPr lang="zh-CN" altLang="en-US" sz="1800" dirty="0">
                <a:solidFill>
                  <a:srgbClr val="0066CC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710169" y="1299154"/>
            <a:ext cx="2424885" cy="430039"/>
            <a:chOff x="2316465" y="1271563"/>
            <a:chExt cx="2424885" cy="430039"/>
          </a:xfrm>
        </p:grpSpPr>
        <p:sp>
          <p:nvSpPr>
            <p:cNvPr id="84" name="文本框 33"/>
            <p:cNvSpPr txBox="1"/>
            <p:nvPr/>
          </p:nvSpPr>
          <p:spPr>
            <a:xfrm>
              <a:off x="2316465" y="1271563"/>
              <a:ext cx="2424885" cy="429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r>
                <a:rPr lang="zh-CN" altLang="en-US" sz="2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charset="-122"/>
                </a:rPr>
                <a:t>需求分析</a:t>
              </a:r>
              <a:endParaRPr lang="zh-CN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520677" y="1447686"/>
              <a:ext cx="20162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51230"/>
              <a:endParaRPr lang="zh-CN" altLang="en-US" sz="105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5040630" y="4996815"/>
            <a:ext cx="3040380" cy="683895"/>
            <a:chOff x="3815568" y="4987300"/>
            <a:chExt cx="4020168" cy="683606"/>
          </a:xfrm>
        </p:grpSpPr>
        <p:sp>
          <p:nvSpPr>
            <p:cNvPr id="87" name="文本框 34"/>
            <p:cNvSpPr txBox="1"/>
            <p:nvPr/>
          </p:nvSpPr>
          <p:spPr>
            <a:xfrm>
              <a:off x="5138767" y="4987300"/>
              <a:ext cx="2696969" cy="42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数据库设计</a:t>
              </a:r>
              <a:endPara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15568" y="5416990"/>
              <a:ext cx="243023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5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8390255" y="1475105"/>
            <a:ext cx="3144520" cy="429895"/>
            <a:chOff x="5112965" y="837506"/>
            <a:chExt cx="3144592" cy="726144"/>
          </a:xfrm>
        </p:grpSpPr>
        <p:sp>
          <p:nvSpPr>
            <p:cNvPr id="90" name="文本框 33"/>
            <p:cNvSpPr txBox="1"/>
            <p:nvPr/>
          </p:nvSpPr>
          <p:spPr>
            <a:xfrm>
              <a:off x="5112965" y="837506"/>
              <a:ext cx="3144592" cy="726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项目成果展示</a:t>
              </a:r>
              <a:endPara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" name="文本框 33"/>
            <p:cNvSpPr txBox="1"/>
            <p:nvPr/>
          </p:nvSpPr>
          <p:spPr>
            <a:xfrm>
              <a:off x="5575010" y="1241088"/>
              <a:ext cx="238819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5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334014" y="111538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611505" y="151130"/>
            <a:ext cx="5123180" cy="645160"/>
            <a:chOff x="171043" y="490240"/>
            <a:chExt cx="2598620" cy="645160"/>
          </a:xfrm>
        </p:grpSpPr>
        <p:sp>
          <p:nvSpPr>
            <p:cNvPr id="35" name="Freeform 514"/>
            <p:cNvSpPr>
              <a:spLocks noEditPoints="1"/>
            </p:cNvSpPr>
            <p:nvPr/>
          </p:nvSpPr>
          <p:spPr bwMode="auto">
            <a:xfrm>
              <a:off x="2542590" y="608350"/>
              <a:ext cx="227073" cy="408305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1043" y="490240"/>
              <a:ext cx="2304269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优化、分析关系模型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3555682" y="1221740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ctr"/>
            <a:r>
              <a:rPr lang="zh-CN" sz="1600" b="0">
                <a:ea typeface="黑体" panose="02010609060101010101" charset="-122"/>
              </a:rPr>
              <a:t>表</a:t>
            </a:r>
            <a:r>
              <a:rPr lang="en-US" sz="1600" b="0">
                <a:latin typeface="Arial" panose="020B0604020202020204" pitchFamily="34" charset="0"/>
                <a:ea typeface="黑体" panose="02010609060101010101" charset="-122"/>
                <a:cs typeface="Times New Roman" panose="02020603050405020304" charset="0"/>
              </a:rPr>
              <a:t> 5 admin </a:t>
            </a:r>
            <a:r>
              <a:rPr lang="zh-CN" sz="1600" b="0">
                <a:latin typeface="Arial" panose="020B0604020202020204" pitchFamily="34" charset="0"/>
                <a:ea typeface="黑体" panose="02010609060101010101" charset="-122"/>
              </a:rPr>
              <a:t>表</a:t>
            </a:r>
            <a:endParaRPr lang="zh-CN" altLang="en-US" sz="160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070542" y="1652270"/>
          <a:ext cx="6316345" cy="1964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275"/>
                <a:gridCol w="928370"/>
                <a:gridCol w="996950"/>
                <a:gridCol w="1485265"/>
                <a:gridCol w="1975485"/>
              </a:tblGrid>
              <a:tr h="2482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字段名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类型及长度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字段含义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约束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admin_no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char(5)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书商管理员号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PK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auto_increment 固定长度为5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95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admin_name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varchar(10)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管理员姓名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非空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2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gender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char(1)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性别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非空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男/女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password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char(64)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密码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非空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SHA256加密，固定长度64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065020" y="3726815"/>
            <a:ext cx="86042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>
                <a:solidFill>
                  <a:schemeClr val="accent1"/>
                </a:solidFill>
              </a:rPr>
              <a:t>函数依赖：admin_no—&gt;name, gender, password, dept_id</a:t>
            </a:r>
            <a:endParaRPr sz="1600">
              <a:solidFill>
                <a:schemeClr val="accent1"/>
              </a:solidFill>
            </a:endParaRPr>
          </a:p>
          <a:p>
            <a:r>
              <a:rPr sz="1600">
                <a:solidFill>
                  <a:schemeClr val="accent1"/>
                </a:solidFill>
              </a:rPr>
              <a:t>候选码：admin_no</a:t>
            </a:r>
            <a:endParaRPr sz="1600">
              <a:solidFill>
                <a:schemeClr val="accent1"/>
              </a:solidFill>
            </a:endParaRPr>
          </a:p>
          <a:p>
            <a:r>
              <a:rPr sz="1600">
                <a:solidFill>
                  <a:schemeClr val="accent1"/>
                </a:solidFill>
              </a:rPr>
              <a:t>主属性：admin_no</a:t>
            </a:r>
            <a:endParaRPr sz="1600">
              <a:solidFill>
                <a:schemeClr val="accent1"/>
              </a:solidFill>
            </a:endParaRPr>
          </a:p>
          <a:p>
            <a:r>
              <a:rPr sz="1600">
                <a:solidFill>
                  <a:schemeClr val="accent1"/>
                </a:solidFill>
              </a:rPr>
              <a:t>非主属性：name, gender, password, dept_id</a:t>
            </a:r>
            <a:endParaRPr sz="1600">
              <a:solidFill>
                <a:schemeClr val="accent1"/>
              </a:solidFill>
            </a:endParaRPr>
          </a:p>
          <a:p>
            <a:endParaRPr sz="1600"/>
          </a:p>
          <a:p>
            <a:r>
              <a:rPr sz="1600"/>
              <a:t>admin表中中每一个属性都是不可再分的原子值，满足1NF；候选键为admin_no，主键为admin_no，所有非主属性都完全函数依赖于候选键，满足2NF；非主属性不存在对候选键的传递依赖，满足3NF；每一个决定属性集（因素）都包含（候选）码, 所有非主属性都完全函数依赖于码, 所有主属性都完全函数依赖于每一个不包含它的码，满足BCNF。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334014" y="113570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611505" y="151130"/>
            <a:ext cx="5123180" cy="645160"/>
            <a:chOff x="171043" y="490240"/>
            <a:chExt cx="2598620" cy="645160"/>
          </a:xfrm>
        </p:grpSpPr>
        <p:sp>
          <p:nvSpPr>
            <p:cNvPr id="35" name="Freeform 514"/>
            <p:cNvSpPr>
              <a:spLocks noEditPoints="1"/>
            </p:cNvSpPr>
            <p:nvPr/>
          </p:nvSpPr>
          <p:spPr bwMode="auto">
            <a:xfrm>
              <a:off x="2542590" y="608350"/>
              <a:ext cx="227073" cy="408305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1043" y="490240"/>
              <a:ext cx="2304269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优化、分析关系模型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3478212" y="1400175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ctr"/>
            <a:r>
              <a:rPr lang="zh-CN" sz="1600" b="0">
                <a:ea typeface="黑体" panose="02010609060101010101" charset="-122"/>
              </a:rPr>
              <a:t>表</a:t>
            </a:r>
            <a:r>
              <a:rPr lang="en-US" sz="1600" b="0">
                <a:latin typeface="Arial" panose="020B0604020202020204" pitchFamily="34" charset="0"/>
                <a:ea typeface="黑体" panose="02010609060101010101" charset="-122"/>
                <a:cs typeface="Times New Roman" panose="02020603050405020304" charset="0"/>
              </a:rPr>
              <a:t> 6 stock </a:t>
            </a:r>
            <a:r>
              <a:rPr lang="zh-CN" sz="1600" b="0">
                <a:latin typeface="Arial" panose="020B0604020202020204" pitchFamily="34" charset="0"/>
                <a:ea typeface="黑体" panose="02010609060101010101" charset="-122"/>
              </a:rPr>
              <a:t>表</a:t>
            </a:r>
            <a:endParaRPr lang="zh-CN" altLang="en-US" sz="160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839402" y="1825625"/>
          <a:ext cx="6850380" cy="150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490"/>
                <a:gridCol w="1070610"/>
                <a:gridCol w="1085215"/>
                <a:gridCol w="1958340"/>
                <a:gridCol w="1863725"/>
              </a:tblGrid>
              <a:tr h="5029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字段名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类型及长度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字段含义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约束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book_id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smallint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记录id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PK,FK_book(book_id)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auto_increment，级联更新删除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number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int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库存数量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非空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触发器控制，订单发出时库存相应减少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576195" y="3615055"/>
            <a:ext cx="7113270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/>
            <a:r>
              <a:rPr lang="zh-CN" sz="1600" b="0">
                <a:solidFill>
                  <a:schemeClr val="accent1"/>
                </a:solidFill>
                <a:latin typeface="+mn-ea"/>
                <a:cs typeface="+mn-ea"/>
              </a:rPr>
              <a:t>函数依赖：</a:t>
            </a:r>
            <a:r>
              <a:rPr lang="en-US" sz="1600" b="0">
                <a:solidFill>
                  <a:schemeClr val="accent1"/>
                </a:solidFill>
                <a:latin typeface="+mn-ea"/>
                <a:cs typeface="+mn-ea"/>
              </a:rPr>
              <a:t>book_id—&gt;number</a:t>
            </a:r>
            <a:endParaRPr lang="zh-CN" sz="1600" b="0">
              <a:solidFill>
                <a:schemeClr val="accent1"/>
              </a:solidFill>
              <a:latin typeface="+mn-ea"/>
              <a:cs typeface="+mn-ea"/>
            </a:endParaRPr>
          </a:p>
          <a:p>
            <a:pPr indent="0" fontAlgn="auto"/>
            <a:r>
              <a:rPr lang="zh-CN" sz="1600" b="0">
                <a:solidFill>
                  <a:schemeClr val="accent1"/>
                </a:solidFill>
                <a:latin typeface="+mn-ea"/>
                <a:cs typeface="+mn-ea"/>
              </a:rPr>
              <a:t>候选码：</a:t>
            </a:r>
            <a:r>
              <a:rPr lang="en-US" sz="1600" b="0">
                <a:solidFill>
                  <a:schemeClr val="accent1"/>
                </a:solidFill>
                <a:latin typeface="+mn-ea"/>
                <a:cs typeface="+mn-ea"/>
              </a:rPr>
              <a:t>book_id</a:t>
            </a:r>
            <a:endParaRPr lang="zh-CN" sz="1600" b="0">
              <a:solidFill>
                <a:schemeClr val="accent1"/>
              </a:solidFill>
              <a:latin typeface="+mn-ea"/>
              <a:cs typeface="+mn-ea"/>
            </a:endParaRPr>
          </a:p>
          <a:p>
            <a:pPr indent="0" fontAlgn="auto"/>
            <a:r>
              <a:rPr lang="zh-CN" sz="1600" b="0">
                <a:solidFill>
                  <a:schemeClr val="accent1"/>
                </a:solidFill>
                <a:latin typeface="+mn-ea"/>
                <a:cs typeface="+mn-ea"/>
              </a:rPr>
              <a:t>主属性：</a:t>
            </a:r>
            <a:r>
              <a:rPr lang="en-US" sz="1600" b="0">
                <a:solidFill>
                  <a:schemeClr val="accent1"/>
                </a:solidFill>
                <a:latin typeface="+mn-ea"/>
                <a:cs typeface="+mn-ea"/>
              </a:rPr>
              <a:t>book_id</a:t>
            </a:r>
            <a:endParaRPr lang="zh-CN" sz="1600" b="0">
              <a:solidFill>
                <a:schemeClr val="accent1"/>
              </a:solidFill>
              <a:latin typeface="+mn-ea"/>
              <a:cs typeface="+mn-ea"/>
            </a:endParaRPr>
          </a:p>
          <a:p>
            <a:pPr indent="0" fontAlgn="auto"/>
            <a:r>
              <a:rPr lang="zh-CN" sz="1600" b="0">
                <a:solidFill>
                  <a:schemeClr val="accent1"/>
                </a:solidFill>
                <a:latin typeface="+mn-ea"/>
                <a:cs typeface="+mn-ea"/>
              </a:rPr>
              <a:t>非主属性：</a:t>
            </a:r>
            <a:r>
              <a:rPr lang="en-US" sz="1600" b="0">
                <a:solidFill>
                  <a:schemeClr val="accent1"/>
                </a:solidFill>
                <a:latin typeface="+mn-ea"/>
                <a:cs typeface="+mn-ea"/>
              </a:rPr>
              <a:t>number</a:t>
            </a:r>
            <a:endParaRPr lang="en-US" sz="1600" b="0">
              <a:solidFill>
                <a:schemeClr val="accent1"/>
              </a:solidFill>
              <a:latin typeface="+mn-ea"/>
              <a:cs typeface="+mn-ea"/>
            </a:endParaRPr>
          </a:p>
          <a:p>
            <a:pPr indent="266700"/>
            <a:endParaRPr lang="en-US" sz="1600" b="0">
              <a:solidFill>
                <a:srgbClr val="000000"/>
              </a:solidFill>
              <a:latin typeface="+mn-ea"/>
              <a:cs typeface="+mn-ea"/>
            </a:endParaRPr>
          </a:p>
          <a:p>
            <a:pPr indent="266700"/>
            <a:r>
              <a:rPr lang="en-US" sz="1600" b="0">
                <a:solidFill>
                  <a:srgbClr val="000000"/>
                </a:solidFill>
                <a:latin typeface="+mn-ea"/>
                <a:cs typeface="+mn-ea"/>
              </a:rPr>
              <a:t>stock</a:t>
            </a:r>
            <a:r>
              <a:rPr lang="zh-CN" sz="1600" b="0">
                <a:solidFill>
                  <a:srgbClr val="000000"/>
                </a:solidFill>
                <a:latin typeface="+mn-ea"/>
                <a:cs typeface="+mn-ea"/>
              </a:rPr>
              <a:t>表中中每一个属性都是不可再分的原子值，满足</a:t>
            </a:r>
            <a:r>
              <a:rPr lang="en-US" sz="1600" b="0">
                <a:solidFill>
                  <a:srgbClr val="000000"/>
                </a:solidFill>
                <a:latin typeface="+mn-ea"/>
                <a:cs typeface="+mn-ea"/>
              </a:rPr>
              <a:t>1NF</a:t>
            </a:r>
            <a:r>
              <a:rPr lang="zh-CN" sz="1600" b="0">
                <a:solidFill>
                  <a:srgbClr val="000000"/>
                </a:solidFill>
                <a:latin typeface="+mn-ea"/>
                <a:cs typeface="+mn-ea"/>
              </a:rPr>
              <a:t>；候选键为</a:t>
            </a:r>
            <a:r>
              <a:rPr lang="en-US" sz="1600" b="0">
                <a:solidFill>
                  <a:srgbClr val="000000"/>
                </a:solidFill>
                <a:latin typeface="+mn-ea"/>
                <a:cs typeface="+mn-ea"/>
              </a:rPr>
              <a:t>book_id</a:t>
            </a:r>
            <a:r>
              <a:rPr lang="zh-CN" sz="1600" b="0">
                <a:solidFill>
                  <a:srgbClr val="000000"/>
                </a:solidFill>
                <a:latin typeface="+mn-ea"/>
                <a:cs typeface="+mn-ea"/>
              </a:rPr>
              <a:t>，主键为</a:t>
            </a:r>
            <a:r>
              <a:rPr lang="en-US" sz="1600" b="0">
                <a:solidFill>
                  <a:srgbClr val="000000"/>
                </a:solidFill>
                <a:latin typeface="+mn-ea"/>
                <a:cs typeface="+mn-ea"/>
              </a:rPr>
              <a:t>book_id</a:t>
            </a:r>
            <a:r>
              <a:rPr lang="zh-CN" sz="1600" b="0">
                <a:solidFill>
                  <a:srgbClr val="000000"/>
                </a:solidFill>
                <a:latin typeface="+mn-ea"/>
                <a:cs typeface="+mn-ea"/>
              </a:rPr>
              <a:t>，所有非主属性都完全函数依赖于候选键，满足</a:t>
            </a:r>
            <a:r>
              <a:rPr lang="en-US" sz="1600" b="0">
                <a:solidFill>
                  <a:srgbClr val="000000"/>
                </a:solidFill>
                <a:latin typeface="+mn-ea"/>
                <a:cs typeface="+mn-ea"/>
              </a:rPr>
              <a:t>2NF</a:t>
            </a:r>
            <a:r>
              <a:rPr lang="zh-CN" sz="1600" b="0">
                <a:solidFill>
                  <a:srgbClr val="000000"/>
                </a:solidFill>
                <a:latin typeface="+mn-ea"/>
                <a:cs typeface="+mn-ea"/>
              </a:rPr>
              <a:t>；非主属性不存在对候选键的传递依赖，满足</a:t>
            </a:r>
            <a:r>
              <a:rPr lang="en-US" sz="1600" b="0">
                <a:solidFill>
                  <a:srgbClr val="000000"/>
                </a:solidFill>
                <a:latin typeface="+mn-ea"/>
                <a:cs typeface="+mn-ea"/>
              </a:rPr>
              <a:t>3NF</a:t>
            </a:r>
            <a:r>
              <a:rPr lang="zh-CN" sz="1600" b="0">
                <a:solidFill>
                  <a:srgbClr val="000000"/>
                </a:solidFill>
                <a:latin typeface="+mn-ea"/>
                <a:cs typeface="+mn-ea"/>
              </a:rPr>
              <a:t>；每一个决定属性集（因素）都包含（候选）码</a:t>
            </a:r>
            <a:r>
              <a:rPr lang="en-US" sz="1600" b="0">
                <a:solidFill>
                  <a:srgbClr val="000000"/>
                </a:solidFill>
                <a:latin typeface="+mn-ea"/>
                <a:cs typeface="+mn-ea"/>
              </a:rPr>
              <a:t>, </a:t>
            </a:r>
            <a:r>
              <a:rPr lang="zh-CN" sz="1600" b="0">
                <a:solidFill>
                  <a:srgbClr val="000000"/>
                </a:solidFill>
                <a:latin typeface="+mn-ea"/>
                <a:cs typeface="+mn-ea"/>
              </a:rPr>
              <a:t>所有非主属性都完全函数依赖于码</a:t>
            </a:r>
            <a:r>
              <a:rPr lang="en-US" sz="1600" b="0">
                <a:solidFill>
                  <a:srgbClr val="000000"/>
                </a:solidFill>
                <a:latin typeface="+mn-ea"/>
                <a:cs typeface="+mn-ea"/>
              </a:rPr>
              <a:t>, </a:t>
            </a:r>
            <a:r>
              <a:rPr lang="zh-CN" sz="1600" b="0">
                <a:solidFill>
                  <a:srgbClr val="000000"/>
                </a:solidFill>
                <a:latin typeface="+mn-ea"/>
                <a:cs typeface="+mn-ea"/>
              </a:rPr>
              <a:t>所有主属性都完全函数依赖于每一个不包含它的码，满足</a:t>
            </a:r>
            <a:r>
              <a:rPr lang="en-US" sz="1600" b="0">
                <a:solidFill>
                  <a:srgbClr val="000000"/>
                </a:solidFill>
                <a:latin typeface="+mn-ea"/>
                <a:cs typeface="+mn-ea"/>
              </a:rPr>
              <a:t>BCNF</a:t>
            </a:r>
            <a:r>
              <a:rPr lang="zh-CN" sz="1600" b="0">
                <a:solidFill>
                  <a:srgbClr val="000000"/>
                </a:solidFill>
                <a:latin typeface="+mn-ea"/>
                <a:cs typeface="+mn-ea"/>
              </a:rPr>
              <a:t>。</a:t>
            </a:r>
            <a:endParaRPr lang="zh-CN" altLang="en-US" sz="160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334014" y="113570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611505" y="151130"/>
            <a:ext cx="5123180" cy="645160"/>
            <a:chOff x="171043" y="490240"/>
            <a:chExt cx="2598620" cy="645160"/>
          </a:xfrm>
        </p:grpSpPr>
        <p:sp>
          <p:nvSpPr>
            <p:cNvPr id="35" name="Freeform 514"/>
            <p:cNvSpPr>
              <a:spLocks noEditPoints="1"/>
            </p:cNvSpPr>
            <p:nvPr/>
          </p:nvSpPr>
          <p:spPr bwMode="auto">
            <a:xfrm>
              <a:off x="2542590" y="608350"/>
              <a:ext cx="227073" cy="408305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1043" y="490240"/>
              <a:ext cx="2304269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优化、分析关系模型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3431222" y="1136015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ctr"/>
            <a:r>
              <a:rPr lang="zh-CN" sz="1600" b="0">
                <a:ea typeface="黑体" panose="02010609060101010101" charset="-122"/>
              </a:rPr>
              <a:t>表</a:t>
            </a:r>
            <a:r>
              <a:rPr lang="en-US" sz="1600" b="0">
                <a:latin typeface="Arial" panose="020B0604020202020204" pitchFamily="34" charset="0"/>
                <a:ea typeface="黑体" panose="02010609060101010101" charset="-122"/>
                <a:cs typeface="Times New Roman" panose="02020603050405020304" charset="0"/>
              </a:rPr>
              <a:t> 7 book </a:t>
            </a:r>
            <a:r>
              <a:rPr lang="zh-CN" sz="1600" b="0">
                <a:latin typeface="Arial" panose="020B0604020202020204" pitchFamily="34" charset="0"/>
                <a:ea typeface="黑体" panose="02010609060101010101" charset="-122"/>
              </a:rPr>
              <a:t>表</a:t>
            </a:r>
            <a:endParaRPr lang="zh-CN" altLang="en-US" sz="160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024822" y="1530985"/>
          <a:ext cx="6452870" cy="219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100"/>
                <a:gridCol w="1057275"/>
                <a:gridCol w="1054100"/>
                <a:gridCol w="1056005"/>
                <a:gridCol w="2231390"/>
              </a:tblGrid>
              <a:tr h="2749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字段名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类型及长度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字段含义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约束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book_id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smallint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记录id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PK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auto_increment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tittle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varchar(30)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书籍名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非空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author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varchar(20)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作者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非空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version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varchar(20)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版本号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press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varchar(20)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出版社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isbn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char(17)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标准书号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isbn算上-后长度固定为17位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price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decimal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价格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非空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782445" y="3792855"/>
            <a:ext cx="86258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accent1"/>
                </a:solidFill>
              </a:rPr>
              <a:t>函数依赖：book_id—&gt; title, author, version, press, isbn, price</a:t>
            </a:r>
            <a:endParaRPr lang="zh-CN" altLang="en-US" sz="1600">
              <a:solidFill>
                <a:schemeClr val="accent1"/>
              </a:solidFill>
            </a:endParaRPr>
          </a:p>
          <a:p>
            <a:r>
              <a:rPr lang="zh-CN" altLang="en-US" sz="1600">
                <a:solidFill>
                  <a:schemeClr val="accent1"/>
                </a:solidFill>
              </a:rPr>
              <a:t>候选码：( book_id, isbn )</a:t>
            </a:r>
            <a:endParaRPr lang="zh-CN" altLang="en-US" sz="1600">
              <a:solidFill>
                <a:schemeClr val="accent1"/>
              </a:solidFill>
            </a:endParaRPr>
          </a:p>
          <a:p>
            <a:r>
              <a:rPr lang="zh-CN" altLang="en-US" sz="1600">
                <a:solidFill>
                  <a:schemeClr val="accent1"/>
                </a:solidFill>
              </a:rPr>
              <a:t>主属性：book_id</a:t>
            </a:r>
            <a:endParaRPr lang="zh-CN" altLang="en-US" sz="1600">
              <a:solidFill>
                <a:schemeClr val="accent1"/>
              </a:solidFill>
            </a:endParaRPr>
          </a:p>
          <a:p>
            <a:r>
              <a:rPr lang="zh-CN" altLang="en-US" sz="1600">
                <a:solidFill>
                  <a:schemeClr val="accent1"/>
                </a:solidFill>
              </a:rPr>
              <a:t>非主属性：title, author, version, press, isbn, price</a:t>
            </a:r>
            <a:endParaRPr lang="zh-CN" altLang="en-US" sz="1600">
              <a:solidFill>
                <a:schemeClr val="accent1"/>
              </a:solidFill>
            </a:endParaRPr>
          </a:p>
          <a:p>
            <a:endParaRPr lang="zh-CN" altLang="en-US" sz="1600"/>
          </a:p>
          <a:p>
            <a:r>
              <a:rPr lang="zh-CN" altLang="en-US" sz="1600"/>
              <a:t>book表中中每一个属性都是不可再分的原子值，满足1NF；候选键为 ( book_id, isbn )，主键为book_id，所有非主属性都完全函数依赖于候选键，满足2NF；非主属性不存在对候选键的传递依赖，满足3NF；每一个决定属性集（因素）都包含（候选）码, 所有非主属性都完全函数依赖于码, 所有主属性都完全函数依赖于每一个不包含它的码，满足BCNF。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334014" y="113570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611505" y="151130"/>
            <a:ext cx="5123180" cy="645160"/>
            <a:chOff x="171043" y="490240"/>
            <a:chExt cx="2598620" cy="645160"/>
          </a:xfrm>
        </p:grpSpPr>
        <p:sp>
          <p:nvSpPr>
            <p:cNvPr id="35" name="Freeform 514"/>
            <p:cNvSpPr>
              <a:spLocks noEditPoints="1"/>
            </p:cNvSpPr>
            <p:nvPr/>
          </p:nvSpPr>
          <p:spPr bwMode="auto">
            <a:xfrm>
              <a:off x="2542590" y="608350"/>
              <a:ext cx="227073" cy="408305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1043" y="490240"/>
              <a:ext cx="2304269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优化、分析关系模型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3798252" y="1256030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ctr"/>
            <a:r>
              <a:rPr lang="zh-CN" sz="1600" b="0">
                <a:ea typeface="黑体" panose="02010609060101010101" charset="-122"/>
              </a:rPr>
              <a:t>表</a:t>
            </a:r>
            <a:r>
              <a:rPr lang="en-US" sz="1600" b="0">
                <a:latin typeface="Arial" panose="020B0604020202020204" pitchFamily="34" charset="0"/>
                <a:ea typeface="黑体" panose="02010609060101010101" charset="-122"/>
                <a:cs typeface="Times New Roman" panose="02020603050405020304" charset="0"/>
              </a:rPr>
              <a:t> 8 stu_order </a:t>
            </a:r>
            <a:r>
              <a:rPr lang="zh-CN" sz="1600" b="0">
                <a:latin typeface="Arial" panose="020B0604020202020204" pitchFamily="34" charset="0"/>
                <a:ea typeface="黑体" panose="02010609060101010101" charset="-122"/>
              </a:rPr>
              <a:t>表</a:t>
            </a:r>
            <a:endParaRPr lang="zh-CN" altLang="en-US" sz="160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932747" y="1593215"/>
          <a:ext cx="6715125" cy="1965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0920"/>
                <a:gridCol w="1013460"/>
                <a:gridCol w="1010920"/>
                <a:gridCol w="1616710"/>
                <a:gridCol w="2063115"/>
              </a:tblGrid>
              <a:tr h="3930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字段名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类型及长度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字段含义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约束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id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int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记录id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PK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auto_increment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stu_no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char(5)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学生学号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FK_student(stu_no)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book_id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smallint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书籍id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FK_book(book_id)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级联更新删除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is_get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tinyint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是否领取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非空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1-领取 0-未领取 默认为0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346960" y="3740785"/>
            <a:ext cx="798131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accent1"/>
                </a:solidFill>
              </a:rPr>
              <a:t>函数依赖：id—&gt; stu_no, book_id, is_get</a:t>
            </a:r>
            <a:endParaRPr lang="zh-CN" altLang="en-US" sz="1600">
              <a:solidFill>
                <a:schemeClr val="accent1"/>
              </a:solidFill>
            </a:endParaRPr>
          </a:p>
          <a:p>
            <a:r>
              <a:rPr lang="zh-CN" altLang="en-US" sz="1600">
                <a:solidFill>
                  <a:schemeClr val="accent1"/>
                </a:solidFill>
              </a:rPr>
              <a:t>候选码：id</a:t>
            </a:r>
            <a:endParaRPr lang="zh-CN" altLang="en-US" sz="1600">
              <a:solidFill>
                <a:schemeClr val="accent1"/>
              </a:solidFill>
            </a:endParaRPr>
          </a:p>
          <a:p>
            <a:r>
              <a:rPr lang="zh-CN" altLang="en-US" sz="1600">
                <a:solidFill>
                  <a:schemeClr val="accent1"/>
                </a:solidFill>
              </a:rPr>
              <a:t>主属性：id</a:t>
            </a:r>
            <a:endParaRPr lang="zh-CN" altLang="en-US" sz="1600">
              <a:solidFill>
                <a:schemeClr val="accent1"/>
              </a:solidFill>
            </a:endParaRPr>
          </a:p>
          <a:p>
            <a:r>
              <a:rPr lang="zh-CN" altLang="en-US" sz="1600">
                <a:solidFill>
                  <a:schemeClr val="accent1"/>
                </a:solidFill>
              </a:rPr>
              <a:t>非主属性： stu_no, book_id, is_get</a:t>
            </a:r>
            <a:endParaRPr lang="zh-CN" altLang="en-US" sz="1600">
              <a:solidFill>
                <a:schemeClr val="accent1"/>
              </a:solidFill>
            </a:endParaRPr>
          </a:p>
          <a:p>
            <a:r>
              <a:rPr lang="zh-CN" altLang="en-US" sz="1600" b="1">
                <a:solidFill>
                  <a:schemeClr val="tx2"/>
                </a:solidFill>
              </a:rPr>
              <a:t>分析：同一本书可以被同一个学生订购多次，所以stu_no和book_id不能做主键，故候选码只有订单id。</a:t>
            </a:r>
            <a:endParaRPr lang="zh-CN" altLang="en-US" sz="1600" b="1">
              <a:solidFill>
                <a:schemeClr val="tx2"/>
              </a:solidFill>
            </a:endParaRPr>
          </a:p>
          <a:p>
            <a:r>
              <a:rPr lang="en-US" altLang="zh-CN" sz="1600"/>
              <a:t>s</a:t>
            </a:r>
            <a:r>
              <a:rPr lang="zh-CN" altLang="en-US" sz="1600"/>
              <a:t>tu_order表中中每一个属性都是不可再分的原子值，满足1NF；候选键为id，主键为id，所有非主属性都完全函数依赖于候选键，满足2NF；非主属性不存在对候选键的传递依赖，满足3NF；每一个决定属性集（因素）都包含（候选）码, 所有非主属性都完全函数依赖于码, 所有主属性都完全函数依赖于每一个不包含它的码，满足BCNF。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334014" y="113570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611505" y="151130"/>
            <a:ext cx="5123180" cy="645160"/>
            <a:chOff x="171043" y="490240"/>
            <a:chExt cx="2598620" cy="645160"/>
          </a:xfrm>
        </p:grpSpPr>
        <p:sp>
          <p:nvSpPr>
            <p:cNvPr id="35" name="Freeform 514"/>
            <p:cNvSpPr>
              <a:spLocks noEditPoints="1"/>
            </p:cNvSpPr>
            <p:nvPr/>
          </p:nvSpPr>
          <p:spPr bwMode="auto">
            <a:xfrm>
              <a:off x="2542590" y="608350"/>
              <a:ext cx="227073" cy="408305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1043" y="490240"/>
              <a:ext cx="2304269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优化、分析关系模型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3555682" y="1255395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ctr"/>
            <a:r>
              <a:rPr lang="zh-CN" sz="1600" b="0">
                <a:ea typeface="黑体" panose="02010609060101010101" charset="-122"/>
              </a:rPr>
              <a:t>表</a:t>
            </a:r>
            <a:r>
              <a:rPr lang="en-US" sz="1600" b="0">
                <a:latin typeface="Arial" panose="020B0604020202020204" pitchFamily="34" charset="0"/>
                <a:ea typeface="黑体" panose="02010609060101010101" charset="-122"/>
                <a:cs typeface="Times New Roman" panose="02020603050405020304" charset="0"/>
              </a:rPr>
              <a:t> 9 book_get </a:t>
            </a:r>
            <a:r>
              <a:rPr lang="zh-CN" sz="1600" b="0">
                <a:latin typeface="Arial" panose="020B0604020202020204" pitchFamily="34" charset="0"/>
                <a:ea typeface="黑体" panose="02010609060101010101" charset="-122"/>
              </a:rPr>
              <a:t>表</a:t>
            </a:r>
            <a:endParaRPr lang="zh-CN" altLang="en-US" sz="1600"/>
          </a:p>
        </p:txBody>
      </p:sp>
      <p:sp>
        <p:nvSpPr>
          <p:cNvPr id="3" name="文本框 2"/>
          <p:cNvSpPr txBox="1"/>
          <p:nvPr/>
        </p:nvSpPr>
        <p:spPr>
          <a:xfrm>
            <a:off x="2368550" y="3572510"/>
            <a:ext cx="7452360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/>
            <a:r>
              <a:rPr sz="1600" b="0">
                <a:solidFill>
                  <a:schemeClr val="accent1"/>
                </a:solidFill>
                <a:latin typeface="+mn-ea"/>
                <a:cs typeface="+mn-ea"/>
              </a:rPr>
              <a:t>函数依赖：id—&gt; dept_id, num, total_price, date, is_get</a:t>
            </a:r>
            <a:endParaRPr sz="1600" b="0">
              <a:solidFill>
                <a:schemeClr val="accent1"/>
              </a:solidFill>
              <a:latin typeface="+mn-ea"/>
              <a:cs typeface="+mn-ea"/>
            </a:endParaRPr>
          </a:p>
          <a:p>
            <a:pPr indent="0" fontAlgn="auto"/>
            <a:r>
              <a:rPr sz="1600" b="0">
                <a:solidFill>
                  <a:schemeClr val="accent1"/>
                </a:solidFill>
                <a:latin typeface="+mn-ea"/>
                <a:cs typeface="+mn-ea"/>
              </a:rPr>
              <a:t>候选码：id</a:t>
            </a:r>
            <a:endParaRPr sz="1600" b="0">
              <a:solidFill>
                <a:schemeClr val="accent1"/>
              </a:solidFill>
              <a:latin typeface="+mn-ea"/>
              <a:cs typeface="+mn-ea"/>
            </a:endParaRPr>
          </a:p>
          <a:p>
            <a:pPr indent="0" fontAlgn="auto"/>
            <a:r>
              <a:rPr sz="1600" b="0">
                <a:solidFill>
                  <a:schemeClr val="accent1"/>
                </a:solidFill>
                <a:latin typeface="+mn-ea"/>
                <a:cs typeface="+mn-ea"/>
              </a:rPr>
              <a:t>主属性：id</a:t>
            </a:r>
            <a:endParaRPr sz="1600" b="0">
              <a:solidFill>
                <a:schemeClr val="accent1"/>
              </a:solidFill>
              <a:latin typeface="+mn-ea"/>
              <a:cs typeface="+mn-ea"/>
            </a:endParaRPr>
          </a:p>
          <a:p>
            <a:pPr indent="0" fontAlgn="auto"/>
            <a:r>
              <a:rPr sz="1600" b="0">
                <a:solidFill>
                  <a:schemeClr val="accent1"/>
                </a:solidFill>
                <a:latin typeface="+mn-ea"/>
                <a:cs typeface="+mn-ea"/>
              </a:rPr>
              <a:t>非主属性： dept_id, num, total_price, date, is_get</a:t>
            </a:r>
            <a:endParaRPr sz="1600" b="0">
              <a:solidFill>
                <a:schemeClr val="accent1"/>
              </a:solidFill>
              <a:latin typeface="+mn-ea"/>
              <a:cs typeface="+mn-ea"/>
            </a:endParaRPr>
          </a:p>
          <a:p>
            <a:pPr indent="0" fontAlgn="auto"/>
            <a:endParaRPr sz="1600" b="0">
              <a:solidFill>
                <a:schemeClr val="accent1"/>
              </a:solidFill>
              <a:latin typeface="+mn-ea"/>
              <a:cs typeface="+mn-ea"/>
            </a:endParaRPr>
          </a:p>
          <a:p>
            <a:pPr indent="0" fontAlgn="auto"/>
            <a:r>
              <a:rPr lang="en-US" sz="1600" b="0">
                <a:solidFill>
                  <a:srgbClr val="000000"/>
                </a:solidFill>
                <a:latin typeface="+mn-ea"/>
                <a:cs typeface="+mn-ea"/>
              </a:rPr>
              <a:t>book_get</a:t>
            </a:r>
            <a:r>
              <a:rPr lang="zh-CN" sz="1600" b="0">
                <a:solidFill>
                  <a:srgbClr val="000000"/>
                </a:solidFill>
                <a:latin typeface="+mn-ea"/>
                <a:cs typeface="+mn-ea"/>
              </a:rPr>
              <a:t>表中每一个属性都是不可再分的原子值，满足</a:t>
            </a:r>
            <a:r>
              <a:rPr lang="en-US" sz="1600" b="0">
                <a:solidFill>
                  <a:srgbClr val="000000"/>
                </a:solidFill>
                <a:latin typeface="+mn-ea"/>
                <a:cs typeface="+mn-ea"/>
              </a:rPr>
              <a:t>1NF</a:t>
            </a:r>
            <a:r>
              <a:rPr lang="zh-CN" sz="1600" b="0">
                <a:solidFill>
                  <a:srgbClr val="000000"/>
                </a:solidFill>
                <a:latin typeface="+mn-ea"/>
                <a:cs typeface="+mn-ea"/>
              </a:rPr>
              <a:t>；候选键为</a:t>
            </a:r>
            <a:r>
              <a:rPr lang="en-US" sz="1600" b="0">
                <a:solidFill>
                  <a:srgbClr val="000000"/>
                </a:solidFill>
                <a:latin typeface="+mn-ea"/>
                <a:cs typeface="+mn-ea"/>
              </a:rPr>
              <a:t>id</a:t>
            </a:r>
            <a:r>
              <a:rPr lang="zh-CN" sz="1600" b="0">
                <a:solidFill>
                  <a:srgbClr val="000000"/>
                </a:solidFill>
                <a:latin typeface="+mn-ea"/>
                <a:cs typeface="+mn-ea"/>
              </a:rPr>
              <a:t>，主键为</a:t>
            </a:r>
            <a:r>
              <a:rPr lang="en-US" sz="1600" b="0">
                <a:solidFill>
                  <a:srgbClr val="000000"/>
                </a:solidFill>
                <a:latin typeface="+mn-ea"/>
                <a:cs typeface="+mn-ea"/>
              </a:rPr>
              <a:t>id</a:t>
            </a:r>
            <a:r>
              <a:rPr lang="zh-CN" sz="1600" b="0">
                <a:solidFill>
                  <a:srgbClr val="000000"/>
                </a:solidFill>
                <a:latin typeface="+mn-ea"/>
                <a:cs typeface="+mn-ea"/>
              </a:rPr>
              <a:t>，所有非主属性都完全函数依赖于候选键，满足</a:t>
            </a:r>
            <a:r>
              <a:rPr lang="en-US" sz="1600" b="0">
                <a:solidFill>
                  <a:srgbClr val="000000"/>
                </a:solidFill>
                <a:latin typeface="+mn-ea"/>
                <a:cs typeface="+mn-ea"/>
              </a:rPr>
              <a:t>2NF</a:t>
            </a:r>
            <a:r>
              <a:rPr lang="zh-CN" sz="1600" b="0">
                <a:solidFill>
                  <a:srgbClr val="000000"/>
                </a:solidFill>
                <a:latin typeface="+mn-ea"/>
                <a:cs typeface="+mn-ea"/>
              </a:rPr>
              <a:t>；非主属性不存在对候选键的传递依赖，满足</a:t>
            </a:r>
            <a:r>
              <a:rPr lang="en-US" sz="1600" b="0">
                <a:solidFill>
                  <a:srgbClr val="000000"/>
                </a:solidFill>
                <a:latin typeface="+mn-ea"/>
                <a:cs typeface="+mn-ea"/>
              </a:rPr>
              <a:t>3NF</a:t>
            </a:r>
            <a:r>
              <a:rPr lang="zh-CN" sz="1600" b="0">
                <a:solidFill>
                  <a:srgbClr val="000000"/>
                </a:solidFill>
                <a:latin typeface="+mn-ea"/>
                <a:cs typeface="+mn-ea"/>
              </a:rPr>
              <a:t>；每一个决定属性集（因素）都包含（候选）码</a:t>
            </a:r>
            <a:r>
              <a:rPr lang="en-US" sz="1600" b="0">
                <a:solidFill>
                  <a:srgbClr val="000000"/>
                </a:solidFill>
                <a:latin typeface="+mn-ea"/>
                <a:cs typeface="+mn-ea"/>
              </a:rPr>
              <a:t>, </a:t>
            </a:r>
            <a:r>
              <a:rPr lang="zh-CN" sz="1600" b="0">
                <a:solidFill>
                  <a:srgbClr val="000000"/>
                </a:solidFill>
                <a:latin typeface="+mn-ea"/>
                <a:cs typeface="+mn-ea"/>
              </a:rPr>
              <a:t>所有非主属性都完全函数依赖于码</a:t>
            </a:r>
            <a:r>
              <a:rPr lang="en-US" sz="1600" b="0">
                <a:solidFill>
                  <a:srgbClr val="000000"/>
                </a:solidFill>
                <a:latin typeface="+mn-ea"/>
                <a:cs typeface="+mn-ea"/>
              </a:rPr>
              <a:t>, </a:t>
            </a:r>
            <a:r>
              <a:rPr lang="zh-CN" sz="1600" b="0">
                <a:solidFill>
                  <a:srgbClr val="000000"/>
                </a:solidFill>
                <a:latin typeface="+mn-ea"/>
                <a:cs typeface="+mn-ea"/>
              </a:rPr>
              <a:t>所有主属性都完全函数依赖于每一个不包含它的码，满足</a:t>
            </a:r>
            <a:r>
              <a:rPr lang="en-US" sz="1600" b="0">
                <a:solidFill>
                  <a:srgbClr val="000000"/>
                </a:solidFill>
                <a:latin typeface="+mn-ea"/>
                <a:cs typeface="+mn-ea"/>
              </a:rPr>
              <a:t>BCNF</a:t>
            </a:r>
            <a:r>
              <a:rPr lang="zh-CN" sz="1600" b="0">
                <a:solidFill>
                  <a:srgbClr val="000000"/>
                </a:solidFill>
                <a:latin typeface="+mn-ea"/>
                <a:cs typeface="+mn-ea"/>
              </a:rPr>
              <a:t>。</a:t>
            </a:r>
            <a:endParaRPr lang="zh-CN" altLang="en-US" sz="1600">
              <a:latin typeface="+mn-ea"/>
              <a:cs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214052" y="1853565"/>
          <a:ext cx="6299200" cy="158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1473200"/>
                <a:gridCol w="2082800"/>
              </a:tblGrid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字段名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类型及长度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字段含义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约束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说明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id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int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记录id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PK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auto_increment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dept_id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tinyint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部门id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FK_department(dept_id)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num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smallint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订单书籍总量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非空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total_price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decimal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订单总价格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非空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date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date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领取时间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非空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is_get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tinyint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是否领取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非空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默认0 学院管理员点击确认后为1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334014" y="113570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78435" y="270510"/>
            <a:ext cx="3019425" cy="645160"/>
            <a:chOff x="-507620" y="666770"/>
            <a:chExt cx="1642702" cy="645160"/>
          </a:xfrm>
        </p:grpSpPr>
        <p:sp>
          <p:nvSpPr>
            <p:cNvPr id="35" name="Freeform 514"/>
            <p:cNvSpPr>
              <a:spLocks noEditPoints="1"/>
            </p:cNvSpPr>
            <p:nvPr/>
          </p:nvSpPr>
          <p:spPr bwMode="auto">
            <a:xfrm>
              <a:off x="801706" y="785515"/>
              <a:ext cx="264629" cy="408305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-507620" y="666770"/>
              <a:ext cx="1642702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触发器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317875" y="1795145"/>
            <a:ext cx="5554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触发器控制，订单发出时库存相应减少。</a:t>
            </a:r>
            <a:endParaRPr lang="zh-CN" altLang="en-US"/>
          </a:p>
        </p:txBody>
      </p:sp>
      <p:pic>
        <p:nvPicPr>
          <p:cNvPr id="32" name="图片 32" descr="4544abb7bca103b5a72d7855c741ad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5290" y="2712085"/>
            <a:ext cx="6280150" cy="3035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334014" y="113570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78435" y="270510"/>
            <a:ext cx="3019425" cy="645160"/>
            <a:chOff x="-507620" y="666770"/>
            <a:chExt cx="1642702" cy="645160"/>
          </a:xfrm>
        </p:grpSpPr>
        <p:sp>
          <p:nvSpPr>
            <p:cNvPr id="35" name="Freeform 514"/>
            <p:cNvSpPr>
              <a:spLocks noEditPoints="1"/>
            </p:cNvSpPr>
            <p:nvPr/>
          </p:nvSpPr>
          <p:spPr bwMode="auto">
            <a:xfrm>
              <a:off x="801706" y="785515"/>
              <a:ext cx="264629" cy="408305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-507620" y="666770"/>
              <a:ext cx="1642702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索引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198370" y="2153285"/>
            <a:ext cx="77939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书籍名称是常被用于搜索的，但书名存在重复，所以这里为title字段设置了一个普通索引，加快检索的速度。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2255" y="3684270"/>
            <a:ext cx="9124950" cy="1861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 rot="10800000">
            <a:off x="5031709" y="1910468"/>
            <a:ext cx="2001982" cy="17743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10905" y="3917802"/>
            <a:ext cx="4373366" cy="880144"/>
            <a:chOff x="7497701" y="1731009"/>
            <a:chExt cx="2177121" cy="879941"/>
          </a:xfrm>
        </p:grpSpPr>
        <p:sp>
          <p:nvSpPr>
            <p:cNvPr id="9" name="文本框 17"/>
            <p:cNvSpPr txBox="1"/>
            <p:nvPr/>
          </p:nvSpPr>
          <p:spPr>
            <a:xfrm>
              <a:off x="7497701" y="1731009"/>
              <a:ext cx="2177121" cy="7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r>
                <a:rPr lang="zh-CN" altLang="en-US" sz="4400" b="1" dirty="0">
                  <a:solidFill>
                    <a:srgbClr val="0070C0"/>
                  </a:solidFill>
                  <a:latin typeface="微软雅黑" panose="020B0503020204020204" charset="-122"/>
                </a:rPr>
                <a:t>项目成果展示</a:t>
              </a:r>
              <a:endParaRPr lang="zh-CN" altLang="en-US" sz="4400" b="1" dirty="0">
                <a:solidFill>
                  <a:srgbClr val="0070C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10" name="文本框 18"/>
            <p:cNvSpPr txBox="1"/>
            <p:nvPr/>
          </p:nvSpPr>
          <p:spPr>
            <a:xfrm>
              <a:off x="7508478" y="2210932"/>
              <a:ext cx="2155566" cy="400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endParaRPr lang="zh-CN" altLang="en-US" sz="2000" b="1" dirty="0">
                <a:solidFill>
                  <a:srgbClr val="0070C0"/>
                </a:solidFill>
                <a:latin typeface="ITC Avant Garde Std XLt" panose="020B0302020202020204" pitchFamily="34" charset="0"/>
                <a:ea typeface="方正正黑简体" panose="02000000000000000000" pitchFamily="2" charset="-122"/>
              </a:endParaRPr>
            </a:p>
          </p:txBody>
        </p:sp>
      </p:grpSp>
      <p:sp>
        <p:nvSpPr>
          <p:cNvPr id="11" name="文本框 15"/>
          <p:cNvSpPr txBox="1"/>
          <p:nvPr/>
        </p:nvSpPr>
        <p:spPr>
          <a:xfrm>
            <a:off x="5126183" y="2267701"/>
            <a:ext cx="1942808" cy="1318260"/>
          </a:xfrm>
          <a:prstGeom prst="rect">
            <a:avLst/>
          </a:prstGeom>
          <a:noFill/>
        </p:spPr>
        <p:txBody>
          <a:bodyPr wrap="square" lIns="88228" tIns="44114" rIns="88228" bIns="44114" rtlCol="0">
            <a:spAutoFit/>
          </a:bodyPr>
          <a:lstStyle/>
          <a:p>
            <a:pPr algn="ctr" defTabSz="951230"/>
            <a:r>
              <a:rPr lang="en-US" altLang="zh-CN" sz="4000" dirty="0">
                <a:solidFill>
                  <a:srgbClr val="0070C0"/>
                </a:solidFill>
                <a:latin typeface="ITC Avant Garde Std Md" panose="020B0602020202020204" pitchFamily="34" charset="0"/>
                <a:ea typeface="宋体" panose="02010600030101010101" pitchFamily="2" charset="-122"/>
              </a:rPr>
              <a:t>PART 3</a:t>
            </a:r>
            <a:endParaRPr lang="zh-CN" altLang="en-US" sz="4000" dirty="0">
              <a:solidFill>
                <a:srgbClr val="0070C0"/>
              </a:solidFill>
              <a:latin typeface="ITC Avant Garde Std Md" panose="020B0602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5375126" y="2220754"/>
            <a:ext cx="626469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0" dirty="0">
                <a:solidFill>
                  <a:srgbClr val="005292"/>
                </a:solidFill>
                <a:cs typeface="+mn-ea"/>
                <a:sym typeface="+mn-lt"/>
              </a:rPr>
              <a:t>THANKS</a:t>
            </a:r>
            <a:endParaRPr lang="zh-CN" altLang="en-US" sz="11000" dirty="0">
              <a:solidFill>
                <a:srgbClr val="005292"/>
              </a:solidFill>
              <a:cs typeface="+mn-ea"/>
              <a:sym typeface="+mn-lt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5879182" y="3918754"/>
            <a:ext cx="75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5292"/>
                </a:solidFill>
                <a:cs typeface="+mn-ea"/>
                <a:sym typeface="+mn-lt"/>
              </a:rPr>
              <a:t>谢谢观赏  感谢聆听</a:t>
            </a:r>
            <a:endParaRPr lang="zh-CN" altLang="en-US" sz="4000" b="1" dirty="0">
              <a:solidFill>
                <a:srgbClr val="00529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3333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333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 rot="10800000">
            <a:off x="5031709" y="1910468"/>
            <a:ext cx="2001982" cy="17743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10905" y="3917802"/>
            <a:ext cx="4373366" cy="880144"/>
            <a:chOff x="7497701" y="1731009"/>
            <a:chExt cx="2177121" cy="879941"/>
          </a:xfrm>
        </p:grpSpPr>
        <p:sp>
          <p:nvSpPr>
            <p:cNvPr id="9" name="文本框 17"/>
            <p:cNvSpPr txBox="1"/>
            <p:nvPr/>
          </p:nvSpPr>
          <p:spPr>
            <a:xfrm>
              <a:off x="7497701" y="1731009"/>
              <a:ext cx="2177121" cy="768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r>
                <a:rPr lang="zh-CN" altLang="en-US" sz="4400" b="1" dirty="0">
                  <a:solidFill>
                    <a:srgbClr val="0070C0"/>
                  </a:solidFill>
                  <a:latin typeface="微软雅黑" panose="020B0503020204020204" charset="-122"/>
                </a:rPr>
                <a:t>需求分析</a:t>
              </a:r>
              <a:endParaRPr lang="zh-CN" altLang="en-US" sz="4400" b="1" dirty="0">
                <a:solidFill>
                  <a:srgbClr val="0070C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10" name="文本框 18"/>
            <p:cNvSpPr txBox="1"/>
            <p:nvPr/>
          </p:nvSpPr>
          <p:spPr>
            <a:xfrm>
              <a:off x="7508478" y="2210932"/>
              <a:ext cx="2155566" cy="400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endParaRPr lang="zh-CN" altLang="en-US" sz="2000" b="1" dirty="0">
                <a:solidFill>
                  <a:srgbClr val="0070C0"/>
                </a:solidFill>
                <a:latin typeface="ITC Avant Garde Std XLt" panose="020B0302020202020204" pitchFamily="34" charset="0"/>
                <a:ea typeface="方正正黑简体" panose="02000000000000000000" pitchFamily="2" charset="-122"/>
              </a:endParaRPr>
            </a:p>
          </p:txBody>
        </p:sp>
      </p:grpSp>
      <p:sp>
        <p:nvSpPr>
          <p:cNvPr id="11" name="文本框 15"/>
          <p:cNvSpPr txBox="1"/>
          <p:nvPr/>
        </p:nvSpPr>
        <p:spPr>
          <a:xfrm>
            <a:off x="5126183" y="2267701"/>
            <a:ext cx="1942808" cy="1318260"/>
          </a:xfrm>
          <a:prstGeom prst="rect">
            <a:avLst/>
          </a:prstGeom>
          <a:noFill/>
        </p:spPr>
        <p:txBody>
          <a:bodyPr wrap="square" lIns="88228" tIns="44114" rIns="88228" bIns="44114" rtlCol="0">
            <a:spAutoFit/>
          </a:bodyPr>
          <a:lstStyle/>
          <a:p>
            <a:pPr algn="ctr" defTabSz="951230"/>
            <a:r>
              <a:rPr lang="en-US" altLang="zh-CN" sz="4000" dirty="0">
                <a:solidFill>
                  <a:srgbClr val="0070C0"/>
                </a:solidFill>
                <a:latin typeface="ITC Avant Garde Std Md" panose="020B0602020202020204" pitchFamily="34" charset="0"/>
                <a:ea typeface="宋体" panose="02010600030101010101" pitchFamily="2" charset="-122"/>
              </a:rPr>
              <a:t>PART 1</a:t>
            </a:r>
            <a:endParaRPr lang="zh-CN" altLang="en-US" sz="4000" dirty="0">
              <a:solidFill>
                <a:srgbClr val="0070C0"/>
              </a:solidFill>
              <a:latin typeface="ITC Avant Garde Std Md" panose="020B0602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334014" y="1147766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Freeform 508"/>
          <p:cNvSpPr/>
          <p:nvPr/>
        </p:nvSpPr>
        <p:spPr bwMode="auto">
          <a:xfrm>
            <a:off x="6886493" y="1674863"/>
            <a:ext cx="85725" cy="85725"/>
          </a:xfrm>
          <a:custGeom>
            <a:avLst/>
            <a:gdLst>
              <a:gd name="T0" fmla="*/ 0 w 54"/>
              <a:gd name="T1" fmla="*/ 54 h 54"/>
              <a:gd name="T2" fmla="*/ 54 w 54"/>
              <a:gd name="T3" fmla="*/ 0 h 54"/>
              <a:gd name="T4" fmla="*/ 0 w 54"/>
              <a:gd name="T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" h="54">
                <a:moveTo>
                  <a:pt x="0" y="54"/>
                </a:moveTo>
                <a:lnTo>
                  <a:pt x="54" y="0"/>
                </a:lnTo>
                <a:lnTo>
                  <a:pt x="0" y="54"/>
                </a:lnTo>
                <a:close/>
              </a:path>
            </a:pathLst>
          </a:custGeom>
          <a:solidFill>
            <a:srgbClr val="D40F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2" name="Line 509"/>
          <p:cNvSpPr>
            <a:spLocks noChangeShapeType="1"/>
          </p:cNvSpPr>
          <p:nvPr/>
        </p:nvSpPr>
        <p:spPr bwMode="auto">
          <a:xfrm flipV="1">
            <a:off x="6886493" y="1674863"/>
            <a:ext cx="85725" cy="85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3" name="Line 510"/>
          <p:cNvSpPr>
            <a:spLocks noChangeShapeType="1"/>
          </p:cNvSpPr>
          <p:nvPr/>
        </p:nvSpPr>
        <p:spPr bwMode="auto">
          <a:xfrm>
            <a:off x="6886489" y="158913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4" name="Line 511"/>
          <p:cNvSpPr>
            <a:spLocks noChangeShapeType="1"/>
          </p:cNvSpPr>
          <p:nvPr/>
        </p:nvSpPr>
        <p:spPr bwMode="auto">
          <a:xfrm>
            <a:off x="6886489" y="158913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6" name="Freeform 512"/>
          <p:cNvSpPr/>
          <p:nvPr/>
        </p:nvSpPr>
        <p:spPr bwMode="auto">
          <a:xfrm>
            <a:off x="735965" y="2022475"/>
            <a:ext cx="168275" cy="333375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rgbClr val="0066C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2" name="文本框 5"/>
          <p:cNvSpPr txBox="1"/>
          <p:nvPr/>
        </p:nvSpPr>
        <p:spPr>
          <a:xfrm>
            <a:off x="610870" y="261620"/>
            <a:ext cx="2376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1230"/>
            <a:r>
              <a:rPr lang="zh-CN" altLang="en-US" sz="2800" dirty="0">
                <a:solidFill>
                  <a:srgbClr val="0070C0"/>
                </a:solidFill>
                <a:latin typeface="微软雅黑" panose="020B0503020204020204" charset="-122"/>
              </a:rPr>
              <a:t>系统主要功能</a:t>
            </a:r>
            <a:endParaRPr lang="zh-CN" altLang="en-US" sz="2800" dirty="0">
              <a:solidFill>
                <a:srgbClr val="0070C0"/>
              </a:solidFill>
              <a:latin typeface="微软雅黑" panose="020B0503020204020204" charset="-122"/>
            </a:endParaRPr>
          </a:p>
        </p:txBody>
      </p:sp>
      <p:sp>
        <p:nvSpPr>
          <p:cNvPr id="77" name="Freeform 514"/>
          <p:cNvSpPr>
            <a:spLocks noEditPoints="1"/>
          </p:cNvSpPr>
          <p:nvPr/>
        </p:nvSpPr>
        <p:spPr bwMode="auto">
          <a:xfrm>
            <a:off x="2986776" y="342976"/>
            <a:ext cx="358333" cy="360040"/>
          </a:xfrm>
          <a:custGeom>
            <a:avLst/>
            <a:gdLst>
              <a:gd name="T0" fmla="*/ 144 w 288"/>
              <a:gd name="T1" fmla="*/ 0 h 289"/>
              <a:gd name="T2" fmla="*/ 0 w 288"/>
              <a:gd name="T3" fmla="*/ 145 h 289"/>
              <a:gd name="T4" fmla="*/ 144 w 288"/>
              <a:gd name="T5" fmla="*/ 289 h 289"/>
              <a:gd name="T6" fmla="*/ 288 w 288"/>
              <a:gd name="T7" fmla="*/ 145 h 289"/>
              <a:gd name="T8" fmla="*/ 144 w 288"/>
              <a:gd name="T9" fmla="*/ 0 h 289"/>
              <a:gd name="T10" fmla="*/ 208 w 288"/>
              <a:gd name="T11" fmla="*/ 148 h 289"/>
              <a:gd name="T12" fmla="*/ 117 w 288"/>
              <a:gd name="T13" fmla="*/ 239 h 289"/>
              <a:gd name="T14" fmla="*/ 114 w 288"/>
              <a:gd name="T15" fmla="*/ 240 h 289"/>
              <a:gd name="T16" fmla="*/ 111 w 288"/>
              <a:gd name="T17" fmla="*/ 239 h 289"/>
              <a:gd name="T18" fmla="*/ 111 w 288"/>
              <a:gd name="T19" fmla="*/ 239 h 289"/>
              <a:gd name="T20" fmla="*/ 110 w 288"/>
              <a:gd name="T21" fmla="*/ 236 h 289"/>
              <a:gd name="T22" fmla="*/ 110 w 288"/>
              <a:gd name="T23" fmla="*/ 192 h 289"/>
              <a:gd name="T24" fmla="*/ 111 w 288"/>
              <a:gd name="T25" fmla="*/ 189 h 289"/>
              <a:gd name="T26" fmla="*/ 155 w 288"/>
              <a:gd name="T27" fmla="*/ 145 h 289"/>
              <a:gd name="T28" fmla="*/ 111 w 288"/>
              <a:gd name="T29" fmla="*/ 101 h 289"/>
              <a:gd name="T30" fmla="*/ 110 w 288"/>
              <a:gd name="T31" fmla="*/ 98 h 289"/>
              <a:gd name="T32" fmla="*/ 110 w 288"/>
              <a:gd name="T33" fmla="*/ 54 h 289"/>
              <a:gd name="T34" fmla="*/ 111 w 288"/>
              <a:gd name="T35" fmla="*/ 51 h 289"/>
              <a:gd name="T36" fmla="*/ 111 w 288"/>
              <a:gd name="T37" fmla="*/ 51 h 289"/>
              <a:gd name="T38" fmla="*/ 117 w 288"/>
              <a:gd name="T39" fmla="*/ 51 h 289"/>
              <a:gd name="T40" fmla="*/ 208 w 288"/>
              <a:gd name="T41" fmla="*/ 142 h 289"/>
              <a:gd name="T42" fmla="*/ 209 w 288"/>
              <a:gd name="T43" fmla="*/ 145 h 289"/>
              <a:gd name="T44" fmla="*/ 208 w 288"/>
              <a:gd name="T45" fmla="*/ 1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89">
                <a:moveTo>
                  <a:pt x="144" y="0"/>
                </a:moveTo>
                <a:cubicBezTo>
                  <a:pt x="64" y="0"/>
                  <a:pt x="0" y="65"/>
                  <a:pt x="0" y="145"/>
                </a:cubicBezTo>
                <a:cubicBezTo>
                  <a:pt x="0" y="224"/>
                  <a:pt x="64" y="289"/>
                  <a:pt x="144" y="289"/>
                </a:cubicBezTo>
                <a:cubicBezTo>
                  <a:pt x="224" y="289"/>
                  <a:pt x="288" y="224"/>
                  <a:pt x="288" y="145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08" y="148"/>
                </a:moveTo>
                <a:cubicBezTo>
                  <a:pt x="117" y="239"/>
                  <a:pt x="117" y="239"/>
                  <a:pt x="117" y="239"/>
                </a:cubicBezTo>
                <a:cubicBezTo>
                  <a:pt x="116" y="240"/>
                  <a:pt x="115" y="240"/>
                  <a:pt x="114" y="240"/>
                </a:cubicBezTo>
                <a:cubicBezTo>
                  <a:pt x="113" y="240"/>
                  <a:pt x="112" y="240"/>
                  <a:pt x="111" y="239"/>
                </a:cubicBezTo>
                <a:cubicBezTo>
                  <a:pt x="111" y="239"/>
                  <a:pt x="111" y="239"/>
                  <a:pt x="111" y="239"/>
                </a:cubicBezTo>
                <a:cubicBezTo>
                  <a:pt x="110" y="238"/>
                  <a:pt x="110" y="237"/>
                  <a:pt x="110" y="236"/>
                </a:cubicBezTo>
                <a:cubicBezTo>
                  <a:pt x="110" y="192"/>
                  <a:pt x="110" y="192"/>
                  <a:pt x="110" y="192"/>
                </a:cubicBezTo>
                <a:cubicBezTo>
                  <a:pt x="110" y="191"/>
                  <a:pt x="110" y="190"/>
                  <a:pt x="111" y="189"/>
                </a:cubicBezTo>
                <a:cubicBezTo>
                  <a:pt x="155" y="145"/>
                  <a:pt x="155" y="145"/>
                  <a:pt x="155" y="145"/>
                </a:cubicBezTo>
                <a:cubicBezTo>
                  <a:pt x="111" y="101"/>
                  <a:pt x="111" y="101"/>
                  <a:pt x="111" y="101"/>
                </a:cubicBezTo>
                <a:cubicBezTo>
                  <a:pt x="110" y="100"/>
                  <a:pt x="110" y="99"/>
                  <a:pt x="110" y="98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110" y="53"/>
                  <a:pt x="110" y="52"/>
                  <a:pt x="111" y="51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113" y="49"/>
                  <a:pt x="115" y="49"/>
                  <a:pt x="117" y="51"/>
                </a:cubicBezTo>
                <a:cubicBezTo>
                  <a:pt x="208" y="142"/>
                  <a:pt x="208" y="142"/>
                  <a:pt x="208" y="142"/>
                </a:cubicBezTo>
                <a:cubicBezTo>
                  <a:pt x="209" y="143"/>
                  <a:pt x="209" y="144"/>
                  <a:pt x="209" y="145"/>
                </a:cubicBezTo>
                <a:cubicBezTo>
                  <a:pt x="209" y="146"/>
                  <a:pt x="209" y="147"/>
                  <a:pt x="208" y="14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TextBox 63"/>
          <p:cNvSpPr txBox="1"/>
          <p:nvPr/>
        </p:nvSpPr>
        <p:spPr>
          <a:xfrm>
            <a:off x="1009650" y="1965325"/>
            <a:ext cx="596265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defTabSz="95123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本系统为 学生教材订购 系统。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书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9245" y="1381760"/>
            <a:ext cx="3334385" cy="4860290"/>
          </a:xfrm>
          <a:prstGeom prst="rect">
            <a:avLst/>
          </a:prstGeom>
        </p:spPr>
      </p:pic>
      <p:sp>
        <p:nvSpPr>
          <p:cNvPr id="2" name="Freeform 512"/>
          <p:cNvSpPr/>
          <p:nvPr/>
        </p:nvSpPr>
        <p:spPr bwMode="auto">
          <a:xfrm>
            <a:off x="735965" y="4316730"/>
            <a:ext cx="168275" cy="333375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rgbClr val="0066C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TextBox 63"/>
          <p:cNvSpPr txBox="1"/>
          <p:nvPr/>
        </p:nvSpPr>
        <p:spPr>
          <a:xfrm>
            <a:off x="1009650" y="4259580"/>
            <a:ext cx="596265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defTabSz="95123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学生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可在列出书目中自行选择订购书籍，订单信息将会被汇总为班级订单信息</a:t>
            </a: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defTabSz="95123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Freeform 512"/>
          <p:cNvSpPr/>
          <p:nvPr/>
        </p:nvSpPr>
        <p:spPr bwMode="auto">
          <a:xfrm>
            <a:off x="735965" y="2668905"/>
            <a:ext cx="168275" cy="333375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rgbClr val="0066C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" name="TextBox 63"/>
          <p:cNvSpPr txBox="1"/>
          <p:nvPr/>
        </p:nvSpPr>
        <p:spPr>
          <a:xfrm>
            <a:off x="1009650" y="2611755"/>
            <a:ext cx="429260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defTabSz="95123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书商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对书库里的书籍进行管理。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defTabSz="95123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Freeform 512"/>
          <p:cNvSpPr/>
          <p:nvPr/>
        </p:nvSpPr>
        <p:spPr bwMode="auto">
          <a:xfrm>
            <a:off x="735965" y="3300095"/>
            <a:ext cx="168275" cy="333375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rgbClr val="0066C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TextBox 63"/>
          <p:cNvSpPr txBox="1"/>
          <p:nvPr/>
        </p:nvSpPr>
        <p:spPr>
          <a:xfrm>
            <a:off x="1009650" y="3242945"/>
            <a:ext cx="596265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defTabSz="95123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学院管理员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对自己学院里的各班级订书情况进行管理并提供服务。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defTabSz="95123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334014" y="1213806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Freeform 508"/>
          <p:cNvSpPr/>
          <p:nvPr/>
        </p:nvSpPr>
        <p:spPr bwMode="auto">
          <a:xfrm>
            <a:off x="6886493" y="1674863"/>
            <a:ext cx="85725" cy="85725"/>
          </a:xfrm>
          <a:custGeom>
            <a:avLst/>
            <a:gdLst>
              <a:gd name="T0" fmla="*/ 0 w 54"/>
              <a:gd name="T1" fmla="*/ 54 h 54"/>
              <a:gd name="T2" fmla="*/ 54 w 54"/>
              <a:gd name="T3" fmla="*/ 0 h 54"/>
              <a:gd name="T4" fmla="*/ 0 w 54"/>
              <a:gd name="T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" h="54">
                <a:moveTo>
                  <a:pt x="0" y="54"/>
                </a:moveTo>
                <a:lnTo>
                  <a:pt x="54" y="0"/>
                </a:lnTo>
                <a:lnTo>
                  <a:pt x="0" y="54"/>
                </a:lnTo>
                <a:close/>
              </a:path>
            </a:pathLst>
          </a:custGeom>
          <a:solidFill>
            <a:srgbClr val="D40F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2" name="Line 509"/>
          <p:cNvSpPr>
            <a:spLocks noChangeShapeType="1"/>
          </p:cNvSpPr>
          <p:nvPr/>
        </p:nvSpPr>
        <p:spPr bwMode="auto">
          <a:xfrm flipV="1">
            <a:off x="6886493" y="1674863"/>
            <a:ext cx="85725" cy="85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3" name="Line 510"/>
          <p:cNvSpPr>
            <a:spLocks noChangeShapeType="1"/>
          </p:cNvSpPr>
          <p:nvPr/>
        </p:nvSpPr>
        <p:spPr bwMode="auto">
          <a:xfrm>
            <a:off x="6886489" y="158913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4" name="Line 511"/>
          <p:cNvSpPr>
            <a:spLocks noChangeShapeType="1"/>
          </p:cNvSpPr>
          <p:nvPr/>
        </p:nvSpPr>
        <p:spPr bwMode="auto">
          <a:xfrm>
            <a:off x="6886489" y="158913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6" name="Freeform 512"/>
          <p:cNvSpPr/>
          <p:nvPr/>
        </p:nvSpPr>
        <p:spPr bwMode="auto">
          <a:xfrm>
            <a:off x="710565" y="1534795"/>
            <a:ext cx="168275" cy="333375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rgbClr val="0066C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2" name="文本框 5"/>
          <p:cNvSpPr txBox="1"/>
          <p:nvPr/>
        </p:nvSpPr>
        <p:spPr>
          <a:xfrm>
            <a:off x="610870" y="261620"/>
            <a:ext cx="3201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1230"/>
            <a:r>
              <a:rPr lang="zh-CN" altLang="en-US" sz="2800" dirty="0">
                <a:solidFill>
                  <a:srgbClr val="0070C0"/>
                </a:solidFill>
                <a:latin typeface="微软雅黑" panose="020B0503020204020204" charset="-122"/>
              </a:rPr>
              <a:t>具体模块功能分析</a:t>
            </a:r>
            <a:endParaRPr lang="zh-CN" altLang="en-US" sz="2800" dirty="0">
              <a:solidFill>
                <a:srgbClr val="0070C0"/>
              </a:solidFill>
              <a:latin typeface="微软雅黑" panose="020B0503020204020204" charset="-122"/>
            </a:endParaRPr>
          </a:p>
        </p:txBody>
      </p:sp>
      <p:sp>
        <p:nvSpPr>
          <p:cNvPr id="77" name="Freeform 514"/>
          <p:cNvSpPr>
            <a:spLocks noEditPoints="1"/>
          </p:cNvSpPr>
          <p:nvPr/>
        </p:nvSpPr>
        <p:spPr bwMode="auto">
          <a:xfrm>
            <a:off x="3811641" y="352501"/>
            <a:ext cx="358333" cy="360040"/>
          </a:xfrm>
          <a:custGeom>
            <a:avLst/>
            <a:gdLst>
              <a:gd name="T0" fmla="*/ 144 w 288"/>
              <a:gd name="T1" fmla="*/ 0 h 289"/>
              <a:gd name="T2" fmla="*/ 0 w 288"/>
              <a:gd name="T3" fmla="*/ 145 h 289"/>
              <a:gd name="T4" fmla="*/ 144 w 288"/>
              <a:gd name="T5" fmla="*/ 289 h 289"/>
              <a:gd name="T6" fmla="*/ 288 w 288"/>
              <a:gd name="T7" fmla="*/ 145 h 289"/>
              <a:gd name="T8" fmla="*/ 144 w 288"/>
              <a:gd name="T9" fmla="*/ 0 h 289"/>
              <a:gd name="T10" fmla="*/ 208 w 288"/>
              <a:gd name="T11" fmla="*/ 148 h 289"/>
              <a:gd name="T12" fmla="*/ 117 w 288"/>
              <a:gd name="T13" fmla="*/ 239 h 289"/>
              <a:gd name="T14" fmla="*/ 114 w 288"/>
              <a:gd name="T15" fmla="*/ 240 h 289"/>
              <a:gd name="T16" fmla="*/ 111 w 288"/>
              <a:gd name="T17" fmla="*/ 239 h 289"/>
              <a:gd name="T18" fmla="*/ 111 w 288"/>
              <a:gd name="T19" fmla="*/ 239 h 289"/>
              <a:gd name="T20" fmla="*/ 110 w 288"/>
              <a:gd name="T21" fmla="*/ 236 h 289"/>
              <a:gd name="T22" fmla="*/ 110 w 288"/>
              <a:gd name="T23" fmla="*/ 192 h 289"/>
              <a:gd name="T24" fmla="*/ 111 w 288"/>
              <a:gd name="T25" fmla="*/ 189 h 289"/>
              <a:gd name="T26" fmla="*/ 155 w 288"/>
              <a:gd name="T27" fmla="*/ 145 h 289"/>
              <a:gd name="T28" fmla="*/ 111 w 288"/>
              <a:gd name="T29" fmla="*/ 101 h 289"/>
              <a:gd name="T30" fmla="*/ 110 w 288"/>
              <a:gd name="T31" fmla="*/ 98 h 289"/>
              <a:gd name="T32" fmla="*/ 110 w 288"/>
              <a:gd name="T33" fmla="*/ 54 h 289"/>
              <a:gd name="T34" fmla="*/ 111 w 288"/>
              <a:gd name="T35" fmla="*/ 51 h 289"/>
              <a:gd name="T36" fmla="*/ 111 w 288"/>
              <a:gd name="T37" fmla="*/ 51 h 289"/>
              <a:gd name="T38" fmla="*/ 117 w 288"/>
              <a:gd name="T39" fmla="*/ 51 h 289"/>
              <a:gd name="T40" fmla="*/ 208 w 288"/>
              <a:gd name="T41" fmla="*/ 142 h 289"/>
              <a:gd name="T42" fmla="*/ 209 w 288"/>
              <a:gd name="T43" fmla="*/ 145 h 289"/>
              <a:gd name="T44" fmla="*/ 208 w 288"/>
              <a:gd name="T45" fmla="*/ 1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89">
                <a:moveTo>
                  <a:pt x="144" y="0"/>
                </a:moveTo>
                <a:cubicBezTo>
                  <a:pt x="64" y="0"/>
                  <a:pt x="0" y="65"/>
                  <a:pt x="0" y="145"/>
                </a:cubicBezTo>
                <a:cubicBezTo>
                  <a:pt x="0" y="224"/>
                  <a:pt x="64" y="289"/>
                  <a:pt x="144" y="289"/>
                </a:cubicBezTo>
                <a:cubicBezTo>
                  <a:pt x="224" y="289"/>
                  <a:pt x="288" y="224"/>
                  <a:pt x="288" y="145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08" y="148"/>
                </a:moveTo>
                <a:cubicBezTo>
                  <a:pt x="117" y="239"/>
                  <a:pt x="117" y="239"/>
                  <a:pt x="117" y="239"/>
                </a:cubicBezTo>
                <a:cubicBezTo>
                  <a:pt x="116" y="240"/>
                  <a:pt x="115" y="240"/>
                  <a:pt x="114" y="240"/>
                </a:cubicBezTo>
                <a:cubicBezTo>
                  <a:pt x="113" y="240"/>
                  <a:pt x="112" y="240"/>
                  <a:pt x="111" y="239"/>
                </a:cubicBezTo>
                <a:cubicBezTo>
                  <a:pt x="111" y="239"/>
                  <a:pt x="111" y="239"/>
                  <a:pt x="111" y="239"/>
                </a:cubicBezTo>
                <a:cubicBezTo>
                  <a:pt x="110" y="238"/>
                  <a:pt x="110" y="237"/>
                  <a:pt x="110" y="236"/>
                </a:cubicBezTo>
                <a:cubicBezTo>
                  <a:pt x="110" y="192"/>
                  <a:pt x="110" y="192"/>
                  <a:pt x="110" y="192"/>
                </a:cubicBezTo>
                <a:cubicBezTo>
                  <a:pt x="110" y="191"/>
                  <a:pt x="110" y="190"/>
                  <a:pt x="111" y="189"/>
                </a:cubicBezTo>
                <a:cubicBezTo>
                  <a:pt x="155" y="145"/>
                  <a:pt x="155" y="145"/>
                  <a:pt x="155" y="145"/>
                </a:cubicBezTo>
                <a:cubicBezTo>
                  <a:pt x="111" y="101"/>
                  <a:pt x="111" y="101"/>
                  <a:pt x="111" y="101"/>
                </a:cubicBezTo>
                <a:cubicBezTo>
                  <a:pt x="110" y="100"/>
                  <a:pt x="110" y="99"/>
                  <a:pt x="110" y="98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110" y="53"/>
                  <a:pt x="110" y="52"/>
                  <a:pt x="111" y="51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113" y="49"/>
                  <a:pt x="115" y="49"/>
                  <a:pt x="117" y="51"/>
                </a:cubicBezTo>
                <a:cubicBezTo>
                  <a:pt x="208" y="142"/>
                  <a:pt x="208" y="142"/>
                  <a:pt x="208" y="142"/>
                </a:cubicBezTo>
                <a:cubicBezTo>
                  <a:pt x="209" y="143"/>
                  <a:pt x="209" y="144"/>
                  <a:pt x="209" y="145"/>
                </a:cubicBezTo>
                <a:cubicBezTo>
                  <a:pt x="209" y="146"/>
                  <a:pt x="209" y="147"/>
                  <a:pt x="208" y="14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88060" y="1456690"/>
            <a:ext cx="4835525" cy="1965325"/>
            <a:chOff x="1321" y="1609"/>
            <a:chExt cx="7615" cy="3095"/>
          </a:xfrm>
        </p:grpSpPr>
        <p:sp>
          <p:nvSpPr>
            <p:cNvPr id="3" name="TextBox 63"/>
            <p:cNvSpPr txBox="1"/>
            <p:nvPr/>
          </p:nvSpPr>
          <p:spPr>
            <a:xfrm>
              <a:off x="1321" y="1609"/>
              <a:ext cx="7615" cy="1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学生端：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1.查询书籍的具体信息。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321" y="2964"/>
              <a:ext cx="5456" cy="1740"/>
              <a:chOff x="1447" y="2964"/>
              <a:chExt cx="5456" cy="1740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1447" y="2964"/>
                <a:ext cx="455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kern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2.选择并订购书籍。</a:t>
                </a:r>
                <a:endParaRPr lang="zh-CN" altLang="en-US" sz="1800"/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447" y="3544"/>
                <a:ext cx="545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kern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3.查看自己的订单详情。</a:t>
                </a:r>
                <a:endParaRPr lang="zh-CN" altLang="en-US" sz="1800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1447" y="4124"/>
                <a:ext cx="419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kern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4.取消自己已订购的书籍。</a:t>
                </a:r>
                <a:endParaRPr lang="zh-CN" altLang="en-US" sz="1800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710565" y="3773805"/>
            <a:ext cx="6817995" cy="1228725"/>
            <a:chOff x="8298" y="1912"/>
            <a:chExt cx="10737" cy="1935"/>
          </a:xfrm>
        </p:grpSpPr>
        <p:sp>
          <p:nvSpPr>
            <p:cNvPr id="7" name="Freeform 512"/>
            <p:cNvSpPr/>
            <p:nvPr/>
          </p:nvSpPr>
          <p:spPr bwMode="auto">
            <a:xfrm>
              <a:off x="8298" y="2113"/>
              <a:ext cx="265" cy="525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51230"/>
              <a:endParaRPr lang="zh-CN" altLang="en-US" sz="190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TextBox 63"/>
            <p:cNvSpPr txBox="1"/>
            <p:nvPr/>
          </p:nvSpPr>
          <p:spPr>
            <a:xfrm>
              <a:off x="8735" y="1912"/>
              <a:ext cx="10300" cy="1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学院管理员端：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1.查看自己学院里每个班级的具体订书信息。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735" y="3267"/>
              <a:ext cx="455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kern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2.与书商进行教材领取确认。</a:t>
              </a:r>
              <a:endParaRPr lang="zh-CN" altLang="en-US" sz="1800" kern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913755" y="1456690"/>
            <a:ext cx="5761344" cy="3349625"/>
            <a:chOff x="962" y="5162"/>
            <a:chExt cx="10565" cy="5275"/>
          </a:xfrm>
        </p:grpSpPr>
        <p:sp>
          <p:nvSpPr>
            <p:cNvPr id="11" name="Freeform 512"/>
            <p:cNvSpPr/>
            <p:nvPr/>
          </p:nvSpPr>
          <p:spPr bwMode="auto">
            <a:xfrm>
              <a:off x="962" y="5274"/>
              <a:ext cx="265" cy="525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51230"/>
              <a:endParaRPr lang="zh-CN" altLang="en-US" sz="190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" name="TextBox 63"/>
            <p:cNvSpPr txBox="1"/>
            <p:nvPr/>
          </p:nvSpPr>
          <p:spPr>
            <a:xfrm>
              <a:off x="1227" y="5162"/>
              <a:ext cx="10300" cy="1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书商端：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1.查看书库中所有书籍的信息包括库存数量。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TextBox 63"/>
            <p:cNvSpPr txBox="1"/>
            <p:nvPr/>
          </p:nvSpPr>
          <p:spPr>
            <a:xfrm>
              <a:off x="1227" y="6552"/>
              <a:ext cx="10300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2.对现有书籍进行信息修改和删除。</a:t>
              </a: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TextBox 63"/>
            <p:cNvSpPr txBox="1"/>
            <p:nvPr/>
          </p:nvSpPr>
          <p:spPr>
            <a:xfrm>
              <a:off x="1227" y="7336"/>
              <a:ext cx="10300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3.添加新的书籍信息。</a:t>
              </a: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TextBox 63"/>
            <p:cNvSpPr txBox="1"/>
            <p:nvPr/>
          </p:nvSpPr>
          <p:spPr>
            <a:xfrm>
              <a:off x="1227" y="8120"/>
              <a:ext cx="10300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4.查询每本书的具体订购情况。</a:t>
              </a: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TextBox 63"/>
            <p:cNvSpPr txBox="1"/>
            <p:nvPr/>
          </p:nvSpPr>
          <p:spPr>
            <a:xfrm>
              <a:off x="1227" y="8904"/>
              <a:ext cx="10300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5.对库存不足的书进行购买。</a:t>
              </a: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TextBox 63"/>
            <p:cNvSpPr txBox="1"/>
            <p:nvPr/>
          </p:nvSpPr>
          <p:spPr>
            <a:xfrm>
              <a:off x="1227" y="9688"/>
              <a:ext cx="10300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6.对各学院的管理员发送领书单通知来领书。</a:t>
              </a: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 rot="10800000">
            <a:off x="5031709" y="1910468"/>
            <a:ext cx="2001982" cy="17743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10905" y="3917802"/>
            <a:ext cx="4373366" cy="880144"/>
            <a:chOff x="7497701" y="1731009"/>
            <a:chExt cx="2177121" cy="879941"/>
          </a:xfrm>
        </p:grpSpPr>
        <p:sp>
          <p:nvSpPr>
            <p:cNvPr id="9" name="文本框 17"/>
            <p:cNvSpPr txBox="1"/>
            <p:nvPr/>
          </p:nvSpPr>
          <p:spPr>
            <a:xfrm>
              <a:off x="7497701" y="1731009"/>
              <a:ext cx="2177121" cy="768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r>
                <a:rPr lang="zh-CN" altLang="en-US" sz="4400" b="1" dirty="0">
                  <a:solidFill>
                    <a:srgbClr val="0070C0"/>
                  </a:solidFill>
                  <a:latin typeface="微软雅黑" panose="020B0503020204020204" charset="-122"/>
                </a:rPr>
                <a:t>数据库设计</a:t>
              </a:r>
              <a:endParaRPr lang="zh-CN" altLang="en-US" sz="4400" b="1" dirty="0">
                <a:solidFill>
                  <a:srgbClr val="0070C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10" name="文本框 18"/>
            <p:cNvSpPr txBox="1"/>
            <p:nvPr/>
          </p:nvSpPr>
          <p:spPr>
            <a:xfrm>
              <a:off x="7508478" y="2210932"/>
              <a:ext cx="2155566" cy="400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endParaRPr lang="zh-CN" altLang="en-US" sz="2000" b="1" dirty="0">
                <a:solidFill>
                  <a:srgbClr val="0070C0"/>
                </a:solidFill>
                <a:latin typeface="ITC Avant Garde Std XLt" panose="020B0302020202020204" pitchFamily="34" charset="0"/>
                <a:ea typeface="方正正黑简体" panose="02000000000000000000" pitchFamily="2" charset="-122"/>
              </a:endParaRPr>
            </a:p>
          </p:txBody>
        </p:sp>
      </p:grpSp>
      <p:sp>
        <p:nvSpPr>
          <p:cNvPr id="11" name="文本框 15"/>
          <p:cNvSpPr txBox="1"/>
          <p:nvPr/>
        </p:nvSpPr>
        <p:spPr>
          <a:xfrm>
            <a:off x="5126183" y="2267701"/>
            <a:ext cx="1942808" cy="1318260"/>
          </a:xfrm>
          <a:prstGeom prst="rect">
            <a:avLst/>
          </a:prstGeom>
          <a:noFill/>
        </p:spPr>
        <p:txBody>
          <a:bodyPr wrap="square" lIns="88228" tIns="44114" rIns="88228" bIns="44114" rtlCol="0">
            <a:spAutoFit/>
          </a:bodyPr>
          <a:lstStyle/>
          <a:p>
            <a:pPr algn="ctr" defTabSz="951230"/>
            <a:r>
              <a:rPr lang="en-US" altLang="zh-CN" sz="4000" dirty="0">
                <a:solidFill>
                  <a:srgbClr val="0070C0"/>
                </a:solidFill>
                <a:latin typeface="ITC Avant Garde Std Md" panose="020B0602020202020204" pitchFamily="34" charset="0"/>
                <a:ea typeface="宋体" panose="02010600030101010101" pitchFamily="2" charset="-122"/>
              </a:rPr>
              <a:t>PART 2</a:t>
            </a:r>
            <a:endParaRPr lang="en-US" altLang="zh-CN" sz="4000" dirty="0">
              <a:solidFill>
                <a:srgbClr val="0070C0"/>
              </a:solidFill>
              <a:latin typeface="ITC Avant Garde Std Md" panose="020B0602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5"/>
          <p:cNvSpPr txBox="1"/>
          <p:nvPr/>
        </p:nvSpPr>
        <p:spPr>
          <a:xfrm>
            <a:off x="372110" y="189230"/>
            <a:ext cx="3065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系统</a:t>
            </a: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ER</a:t>
            </a: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图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Freeform 514"/>
          <p:cNvSpPr>
            <a:spLocks noEditPoints="1"/>
          </p:cNvSpPr>
          <p:nvPr/>
        </p:nvSpPr>
        <p:spPr bwMode="auto">
          <a:xfrm>
            <a:off x="3079282" y="332122"/>
            <a:ext cx="358333" cy="360040"/>
          </a:xfrm>
          <a:custGeom>
            <a:avLst/>
            <a:gdLst>
              <a:gd name="T0" fmla="*/ 144 w 288"/>
              <a:gd name="T1" fmla="*/ 0 h 289"/>
              <a:gd name="T2" fmla="*/ 0 w 288"/>
              <a:gd name="T3" fmla="*/ 145 h 289"/>
              <a:gd name="T4" fmla="*/ 144 w 288"/>
              <a:gd name="T5" fmla="*/ 289 h 289"/>
              <a:gd name="T6" fmla="*/ 288 w 288"/>
              <a:gd name="T7" fmla="*/ 145 h 289"/>
              <a:gd name="T8" fmla="*/ 144 w 288"/>
              <a:gd name="T9" fmla="*/ 0 h 289"/>
              <a:gd name="T10" fmla="*/ 208 w 288"/>
              <a:gd name="T11" fmla="*/ 148 h 289"/>
              <a:gd name="T12" fmla="*/ 117 w 288"/>
              <a:gd name="T13" fmla="*/ 239 h 289"/>
              <a:gd name="T14" fmla="*/ 114 w 288"/>
              <a:gd name="T15" fmla="*/ 240 h 289"/>
              <a:gd name="T16" fmla="*/ 111 w 288"/>
              <a:gd name="T17" fmla="*/ 239 h 289"/>
              <a:gd name="T18" fmla="*/ 111 w 288"/>
              <a:gd name="T19" fmla="*/ 239 h 289"/>
              <a:gd name="T20" fmla="*/ 110 w 288"/>
              <a:gd name="T21" fmla="*/ 236 h 289"/>
              <a:gd name="T22" fmla="*/ 110 w 288"/>
              <a:gd name="T23" fmla="*/ 192 h 289"/>
              <a:gd name="T24" fmla="*/ 111 w 288"/>
              <a:gd name="T25" fmla="*/ 189 h 289"/>
              <a:gd name="T26" fmla="*/ 155 w 288"/>
              <a:gd name="T27" fmla="*/ 145 h 289"/>
              <a:gd name="T28" fmla="*/ 111 w 288"/>
              <a:gd name="T29" fmla="*/ 101 h 289"/>
              <a:gd name="T30" fmla="*/ 110 w 288"/>
              <a:gd name="T31" fmla="*/ 98 h 289"/>
              <a:gd name="T32" fmla="*/ 110 w 288"/>
              <a:gd name="T33" fmla="*/ 54 h 289"/>
              <a:gd name="T34" fmla="*/ 111 w 288"/>
              <a:gd name="T35" fmla="*/ 51 h 289"/>
              <a:gd name="T36" fmla="*/ 111 w 288"/>
              <a:gd name="T37" fmla="*/ 51 h 289"/>
              <a:gd name="T38" fmla="*/ 117 w 288"/>
              <a:gd name="T39" fmla="*/ 51 h 289"/>
              <a:gd name="T40" fmla="*/ 208 w 288"/>
              <a:gd name="T41" fmla="*/ 142 h 289"/>
              <a:gd name="T42" fmla="*/ 209 w 288"/>
              <a:gd name="T43" fmla="*/ 145 h 289"/>
              <a:gd name="T44" fmla="*/ 208 w 288"/>
              <a:gd name="T45" fmla="*/ 1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89">
                <a:moveTo>
                  <a:pt x="144" y="0"/>
                </a:moveTo>
                <a:cubicBezTo>
                  <a:pt x="64" y="0"/>
                  <a:pt x="0" y="65"/>
                  <a:pt x="0" y="145"/>
                </a:cubicBezTo>
                <a:cubicBezTo>
                  <a:pt x="0" y="224"/>
                  <a:pt x="64" y="289"/>
                  <a:pt x="144" y="289"/>
                </a:cubicBezTo>
                <a:cubicBezTo>
                  <a:pt x="224" y="289"/>
                  <a:pt x="288" y="224"/>
                  <a:pt x="288" y="145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08" y="148"/>
                </a:moveTo>
                <a:cubicBezTo>
                  <a:pt x="117" y="239"/>
                  <a:pt x="117" y="239"/>
                  <a:pt x="117" y="239"/>
                </a:cubicBezTo>
                <a:cubicBezTo>
                  <a:pt x="116" y="240"/>
                  <a:pt x="115" y="240"/>
                  <a:pt x="114" y="240"/>
                </a:cubicBezTo>
                <a:cubicBezTo>
                  <a:pt x="113" y="240"/>
                  <a:pt x="112" y="240"/>
                  <a:pt x="111" y="239"/>
                </a:cubicBezTo>
                <a:cubicBezTo>
                  <a:pt x="111" y="239"/>
                  <a:pt x="111" y="239"/>
                  <a:pt x="111" y="239"/>
                </a:cubicBezTo>
                <a:cubicBezTo>
                  <a:pt x="110" y="238"/>
                  <a:pt x="110" y="237"/>
                  <a:pt x="110" y="236"/>
                </a:cubicBezTo>
                <a:cubicBezTo>
                  <a:pt x="110" y="192"/>
                  <a:pt x="110" y="192"/>
                  <a:pt x="110" y="192"/>
                </a:cubicBezTo>
                <a:cubicBezTo>
                  <a:pt x="110" y="191"/>
                  <a:pt x="110" y="190"/>
                  <a:pt x="111" y="189"/>
                </a:cubicBezTo>
                <a:cubicBezTo>
                  <a:pt x="155" y="145"/>
                  <a:pt x="155" y="145"/>
                  <a:pt x="155" y="145"/>
                </a:cubicBezTo>
                <a:cubicBezTo>
                  <a:pt x="111" y="101"/>
                  <a:pt x="111" y="101"/>
                  <a:pt x="111" y="101"/>
                </a:cubicBezTo>
                <a:cubicBezTo>
                  <a:pt x="110" y="100"/>
                  <a:pt x="110" y="99"/>
                  <a:pt x="110" y="98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110" y="53"/>
                  <a:pt x="110" y="52"/>
                  <a:pt x="111" y="51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113" y="49"/>
                  <a:pt x="115" y="49"/>
                  <a:pt x="117" y="51"/>
                </a:cubicBezTo>
                <a:cubicBezTo>
                  <a:pt x="208" y="142"/>
                  <a:pt x="208" y="142"/>
                  <a:pt x="208" y="142"/>
                </a:cubicBezTo>
                <a:cubicBezTo>
                  <a:pt x="209" y="143"/>
                  <a:pt x="209" y="144"/>
                  <a:pt x="209" y="145"/>
                </a:cubicBezTo>
                <a:cubicBezTo>
                  <a:pt x="209" y="146"/>
                  <a:pt x="209" y="147"/>
                  <a:pt x="208" y="14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" name="图片 11" descr="book_orderi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97280" y="913765"/>
            <a:ext cx="9995535" cy="5728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5"/>
          <p:cNvSpPr txBox="1"/>
          <p:nvPr/>
        </p:nvSpPr>
        <p:spPr>
          <a:xfrm>
            <a:off x="372110" y="189230"/>
            <a:ext cx="4336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系统</a:t>
            </a: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关系模型转换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Freeform 514"/>
          <p:cNvSpPr>
            <a:spLocks noEditPoints="1"/>
          </p:cNvSpPr>
          <p:nvPr/>
        </p:nvSpPr>
        <p:spPr bwMode="auto">
          <a:xfrm>
            <a:off x="4592487" y="332122"/>
            <a:ext cx="358333" cy="360040"/>
          </a:xfrm>
          <a:custGeom>
            <a:avLst/>
            <a:gdLst>
              <a:gd name="T0" fmla="*/ 144 w 288"/>
              <a:gd name="T1" fmla="*/ 0 h 289"/>
              <a:gd name="T2" fmla="*/ 0 w 288"/>
              <a:gd name="T3" fmla="*/ 145 h 289"/>
              <a:gd name="T4" fmla="*/ 144 w 288"/>
              <a:gd name="T5" fmla="*/ 289 h 289"/>
              <a:gd name="T6" fmla="*/ 288 w 288"/>
              <a:gd name="T7" fmla="*/ 145 h 289"/>
              <a:gd name="T8" fmla="*/ 144 w 288"/>
              <a:gd name="T9" fmla="*/ 0 h 289"/>
              <a:gd name="T10" fmla="*/ 208 w 288"/>
              <a:gd name="T11" fmla="*/ 148 h 289"/>
              <a:gd name="T12" fmla="*/ 117 w 288"/>
              <a:gd name="T13" fmla="*/ 239 h 289"/>
              <a:gd name="T14" fmla="*/ 114 w 288"/>
              <a:gd name="T15" fmla="*/ 240 h 289"/>
              <a:gd name="T16" fmla="*/ 111 w 288"/>
              <a:gd name="T17" fmla="*/ 239 h 289"/>
              <a:gd name="T18" fmla="*/ 111 w 288"/>
              <a:gd name="T19" fmla="*/ 239 h 289"/>
              <a:gd name="T20" fmla="*/ 110 w 288"/>
              <a:gd name="T21" fmla="*/ 236 h 289"/>
              <a:gd name="T22" fmla="*/ 110 w 288"/>
              <a:gd name="T23" fmla="*/ 192 h 289"/>
              <a:gd name="T24" fmla="*/ 111 w 288"/>
              <a:gd name="T25" fmla="*/ 189 h 289"/>
              <a:gd name="T26" fmla="*/ 155 w 288"/>
              <a:gd name="T27" fmla="*/ 145 h 289"/>
              <a:gd name="T28" fmla="*/ 111 w 288"/>
              <a:gd name="T29" fmla="*/ 101 h 289"/>
              <a:gd name="T30" fmla="*/ 110 w 288"/>
              <a:gd name="T31" fmla="*/ 98 h 289"/>
              <a:gd name="T32" fmla="*/ 110 w 288"/>
              <a:gd name="T33" fmla="*/ 54 h 289"/>
              <a:gd name="T34" fmla="*/ 111 w 288"/>
              <a:gd name="T35" fmla="*/ 51 h 289"/>
              <a:gd name="T36" fmla="*/ 111 w 288"/>
              <a:gd name="T37" fmla="*/ 51 h 289"/>
              <a:gd name="T38" fmla="*/ 117 w 288"/>
              <a:gd name="T39" fmla="*/ 51 h 289"/>
              <a:gd name="T40" fmla="*/ 208 w 288"/>
              <a:gd name="T41" fmla="*/ 142 h 289"/>
              <a:gd name="T42" fmla="*/ 209 w 288"/>
              <a:gd name="T43" fmla="*/ 145 h 289"/>
              <a:gd name="T44" fmla="*/ 208 w 288"/>
              <a:gd name="T45" fmla="*/ 1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89">
                <a:moveTo>
                  <a:pt x="144" y="0"/>
                </a:moveTo>
                <a:cubicBezTo>
                  <a:pt x="64" y="0"/>
                  <a:pt x="0" y="65"/>
                  <a:pt x="0" y="145"/>
                </a:cubicBezTo>
                <a:cubicBezTo>
                  <a:pt x="0" y="224"/>
                  <a:pt x="64" y="289"/>
                  <a:pt x="144" y="289"/>
                </a:cubicBezTo>
                <a:cubicBezTo>
                  <a:pt x="224" y="289"/>
                  <a:pt x="288" y="224"/>
                  <a:pt x="288" y="145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08" y="148"/>
                </a:moveTo>
                <a:cubicBezTo>
                  <a:pt x="117" y="239"/>
                  <a:pt x="117" y="239"/>
                  <a:pt x="117" y="239"/>
                </a:cubicBezTo>
                <a:cubicBezTo>
                  <a:pt x="116" y="240"/>
                  <a:pt x="115" y="240"/>
                  <a:pt x="114" y="240"/>
                </a:cubicBezTo>
                <a:cubicBezTo>
                  <a:pt x="113" y="240"/>
                  <a:pt x="112" y="240"/>
                  <a:pt x="111" y="239"/>
                </a:cubicBezTo>
                <a:cubicBezTo>
                  <a:pt x="111" y="239"/>
                  <a:pt x="111" y="239"/>
                  <a:pt x="111" y="239"/>
                </a:cubicBezTo>
                <a:cubicBezTo>
                  <a:pt x="110" y="238"/>
                  <a:pt x="110" y="237"/>
                  <a:pt x="110" y="236"/>
                </a:cubicBezTo>
                <a:cubicBezTo>
                  <a:pt x="110" y="192"/>
                  <a:pt x="110" y="192"/>
                  <a:pt x="110" y="192"/>
                </a:cubicBezTo>
                <a:cubicBezTo>
                  <a:pt x="110" y="191"/>
                  <a:pt x="110" y="190"/>
                  <a:pt x="111" y="189"/>
                </a:cubicBezTo>
                <a:cubicBezTo>
                  <a:pt x="155" y="145"/>
                  <a:pt x="155" y="145"/>
                  <a:pt x="155" y="145"/>
                </a:cubicBezTo>
                <a:cubicBezTo>
                  <a:pt x="111" y="101"/>
                  <a:pt x="111" y="101"/>
                  <a:pt x="111" y="101"/>
                </a:cubicBezTo>
                <a:cubicBezTo>
                  <a:pt x="110" y="100"/>
                  <a:pt x="110" y="99"/>
                  <a:pt x="110" y="98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110" y="53"/>
                  <a:pt x="110" y="52"/>
                  <a:pt x="111" y="51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113" y="49"/>
                  <a:pt x="115" y="49"/>
                  <a:pt x="117" y="51"/>
                </a:cubicBezTo>
                <a:cubicBezTo>
                  <a:pt x="208" y="142"/>
                  <a:pt x="208" y="142"/>
                  <a:pt x="208" y="142"/>
                </a:cubicBezTo>
                <a:cubicBezTo>
                  <a:pt x="209" y="143"/>
                  <a:pt x="209" y="144"/>
                  <a:pt x="209" y="145"/>
                </a:cubicBezTo>
                <a:cubicBezTo>
                  <a:pt x="209" y="146"/>
                  <a:pt x="209" y="147"/>
                  <a:pt x="208" y="14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4" name="图片 3" descr="@6U0QLNT4{(Y3CYHC1I~R[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63955" y="904240"/>
            <a:ext cx="9862185" cy="5718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336554" y="112554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05765" y="151130"/>
            <a:ext cx="3855086" cy="645160"/>
            <a:chOff x="216421" y="490240"/>
            <a:chExt cx="2553243" cy="645160"/>
          </a:xfrm>
        </p:grpSpPr>
        <p:sp>
          <p:nvSpPr>
            <p:cNvPr id="35" name="Freeform 514"/>
            <p:cNvSpPr>
              <a:spLocks noEditPoints="1"/>
            </p:cNvSpPr>
            <p:nvPr/>
          </p:nvSpPr>
          <p:spPr bwMode="auto">
            <a:xfrm>
              <a:off x="2471905" y="608350"/>
              <a:ext cx="297759" cy="408305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6421" y="490240"/>
              <a:ext cx="2304269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关系模式 </a:t>
              </a: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：</a:t>
              </a: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N</a:t>
              </a:r>
              <a:endPara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71195" y="1906905"/>
            <a:ext cx="555117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每个班级都有多名学生，每个学生都只属于一个班级。所以班级与学生之间是一对多关系，因此将class_id作为student的外键。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class(</a:t>
            </a:r>
            <a:r>
              <a:rPr lang="zh-CN" altLang="en-US" u="sng"/>
              <a:t>class_id</a:t>
            </a:r>
            <a:r>
              <a:rPr lang="zh-CN" altLang="en-US"/>
              <a:t>, class_name, dept_id)</a:t>
            </a:r>
            <a:endParaRPr lang="zh-CN" altLang="en-US"/>
          </a:p>
          <a:p>
            <a:r>
              <a:rPr lang="zh-CN" altLang="en-US"/>
              <a:t>student(</a:t>
            </a:r>
            <a:r>
              <a:rPr lang="zh-CN" altLang="en-US" u="sng"/>
              <a:t>stu_no</a:t>
            </a:r>
            <a:r>
              <a:rPr lang="zh-CN" altLang="en-US"/>
              <a:t>, stu_name, gender, password, class_id)</a:t>
            </a:r>
            <a:endParaRPr lang="zh-CN" altLang="en-US"/>
          </a:p>
        </p:txBody>
      </p:sp>
      <p:pic>
        <p:nvPicPr>
          <p:cNvPr id="23" name="图片 23" descr="40635d2b0cda42346ef90ccb74e760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21145" y="3011805"/>
            <a:ext cx="4808855" cy="1555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5680,&quot;width&quot;:8290}"/>
</p:tagLst>
</file>

<file path=ppt/tags/tag10.xml><?xml version="1.0" encoding="utf-8"?>
<p:tagLst xmlns:p="http://schemas.openxmlformats.org/presentationml/2006/main">
  <p:tag name="KSO_WM_UNIT_TABLE_BEAUTIFY" val="{099464a9-1528-48ef-a4e0-d38ace65b662}"/>
</p:tagLst>
</file>

<file path=ppt/tags/tag11.xml><?xml version="1.0" encoding="utf-8"?>
<p:tagLst xmlns:p="http://schemas.openxmlformats.org/presentationml/2006/main">
  <p:tag name="KSO_WM_UNIT_TABLE_BEAUTIFY" val="{04d83377-02e0-4dfe-8cfe-1190d55b5ea1}"/>
</p:tagLst>
</file>

<file path=ppt/tags/tag12.xml><?xml version="1.0" encoding="utf-8"?>
<p:tagLst xmlns:p="http://schemas.openxmlformats.org/presentationml/2006/main">
  <p:tag name="KSO_WM_UNIT_TABLE_BEAUTIFY" val="smartTable{ee16cd80-934a-4214-8ad0-b86c9386f864}"/>
</p:tagLst>
</file>

<file path=ppt/tags/tag13.xml><?xml version="1.0" encoding="utf-8"?>
<p:tagLst xmlns:p="http://schemas.openxmlformats.org/presentationml/2006/main">
  <p:tag name="ISPRING_ULTRA_SCORM_SLIDE_COUNT" val="4"/>
  <p:tag name="ISPRING_PRESENTATION_TITLE" val="9999"/>
</p:tagLst>
</file>

<file path=ppt/tags/tag2.xml><?xml version="1.0" encoding="utf-8"?>
<p:tagLst xmlns:p="http://schemas.openxmlformats.org/presentationml/2006/main">
  <p:tag name="KSO_WM_UNIT_PLACING_PICTURE_USER_VIEWPORT" val="{&quot;height&quot;:9184,&quot;width&quot;:15840}"/>
</p:tagLst>
</file>

<file path=ppt/tags/tag3.xml><?xml version="1.0" encoding="utf-8"?>
<p:tagLst xmlns:p="http://schemas.openxmlformats.org/presentationml/2006/main">
  <p:tag name="KSO_WM_UNIT_PLACING_PICTURE_USER_VIEWPORT" val="{&quot;height&quot;:1970,&quot;width&quot;:6090}"/>
</p:tagLst>
</file>

<file path=ppt/tags/tag4.xml><?xml version="1.0" encoding="utf-8"?>
<p:tagLst xmlns:p="http://schemas.openxmlformats.org/presentationml/2006/main">
  <p:tag name="KSO_WM_UNIT_TABLE_BEAUTIFY" val="smartTable{4a9ec2b5-4ef3-4a4f-9557-254ec8381d33}"/>
</p:tagLst>
</file>

<file path=ppt/tags/tag5.xml><?xml version="1.0" encoding="utf-8"?>
<p:tagLst xmlns:p="http://schemas.openxmlformats.org/presentationml/2006/main">
  <p:tag name="KSO_WM_UNIT_TABLE_BEAUTIFY" val="smartTable{6e09b0bb-07aa-4f02-8522-51307e700edd}"/>
</p:tagLst>
</file>

<file path=ppt/tags/tag6.xml><?xml version="1.0" encoding="utf-8"?>
<p:tagLst xmlns:p="http://schemas.openxmlformats.org/presentationml/2006/main">
  <p:tag name="KSO_WM_UNIT_TABLE_BEAUTIFY" val="{7eabb617-1785-4226-9251-bef765fb2a62}"/>
</p:tagLst>
</file>

<file path=ppt/tags/tag7.xml><?xml version="1.0" encoding="utf-8"?>
<p:tagLst xmlns:p="http://schemas.openxmlformats.org/presentationml/2006/main">
  <p:tag name="KSO_WM_UNIT_TABLE_BEAUTIFY" val="{35237e78-ceca-4f78-ab44-6dbf25e1bc00}"/>
</p:tagLst>
</file>

<file path=ppt/tags/tag8.xml><?xml version="1.0" encoding="utf-8"?>
<p:tagLst xmlns:p="http://schemas.openxmlformats.org/presentationml/2006/main">
  <p:tag name="KSO_WM_UNIT_TABLE_BEAUTIFY" val="{22d446fd-8fe8-4ac2-b1db-013acaf611f4}"/>
</p:tagLst>
</file>

<file path=ppt/tags/tag9.xml><?xml version="1.0" encoding="utf-8"?>
<p:tagLst xmlns:p="http://schemas.openxmlformats.org/presentationml/2006/main">
  <p:tag name="KSO_WM_UNIT_TABLE_BEAUTIFY" val="{9a76d164-3346-4af8-836d-3bbc31283106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j0aofr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5531</Words>
  <Application>WPS 演示</Application>
  <PresentationFormat>自定义</PresentationFormat>
  <Paragraphs>695</Paragraphs>
  <Slides>28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6" baseType="lpstr">
      <vt:lpstr>Arial</vt:lpstr>
      <vt:lpstr>宋体</vt:lpstr>
      <vt:lpstr>Wingdings</vt:lpstr>
      <vt:lpstr>Impact</vt:lpstr>
      <vt:lpstr>Calibri</vt:lpstr>
      <vt:lpstr>华文彩云</vt:lpstr>
      <vt:lpstr>微软雅黑</vt:lpstr>
      <vt:lpstr>ITC Avant Garde Std XLt</vt:lpstr>
      <vt:lpstr>方正正黑简体</vt:lpstr>
      <vt:lpstr>ITC Avant Garde Std Md</vt:lpstr>
      <vt:lpstr>Segoe Print</vt:lpstr>
      <vt:lpstr>Arial Unicode MS</vt:lpstr>
      <vt:lpstr>黑体</vt:lpstr>
      <vt:lpstr>Times New Roman</vt:lpstr>
      <vt:lpstr>等线</vt:lpstr>
      <vt:lpstr>Calibri</vt:lpstr>
      <vt:lpstr>Yu Gothic UI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极简工作总结计划</dc:title>
  <dc:creator>第一PPT</dc:creator>
  <cp:keywords>www.1ppt.com</cp:keywords>
  <dc:description>www.1ppt.com</dc:description>
  <cp:lastModifiedBy>Marshmello</cp:lastModifiedBy>
  <cp:revision>153</cp:revision>
  <dcterms:created xsi:type="dcterms:W3CDTF">2014-08-23T07:50:00Z</dcterms:created>
  <dcterms:modified xsi:type="dcterms:W3CDTF">2020-06-12T11:04:15Z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