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30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508000" y="4853412"/>
            <a:ext cx="112776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10972800" y="6473952"/>
            <a:ext cx="1011936" cy="246888"/>
          </a:xfrm>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549277"/>
            <a:ext cx="2438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549277"/>
            <a:ext cx="83312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19" name="页脚占位符 18"/>
          <p:cNvSpPr>
            <a:spLocks noGrp="1"/>
          </p:cNvSpPr>
          <p:nvPr>
            <p:ph type="ftr" sz="quarter" idx="11"/>
          </p:nvPr>
        </p:nvSpPr>
        <p:spPr>
          <a:xfrm>
            <a:off x="4775200" y="76201"/>
            <a:ext cx="3860800" cy="288925"/>
          </a:xfrm>
        </p:spPr>
        <p:txBody>
          <a:bodyPr/>
          <a:lstStyle/>
          <a:p>
            <a:endParaRPr lang="zh-CN" altLang="en-US"/>
          </a:p>
        </p:txBody>
      </p:sp>
      <p:sp>
        <p:nvSpPr>
          <p:cNvPr id="16" name="灯片编号占位符 15"/>
          <p:cNvSpPr>
            <a:spLocks noGrp="1"/>
          </p:cNvSpPr>
          <p:nvPr>
            <p:ph type="sldNum" sz="quarter" idx="12"/>
          </p:nvPr>
        </p:nvSpPr>
        <p:spPr>
          <a:xfrm>
            <a:off x="10972800" y="6473952"/>
            <a:ext cx="1011936" cy="246888"/>
          </a:xfrm>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F3394AD6-A5F8-5947-AE6D-14556B332082}" type="slidenum">
              <a:rPr lang="en-US" altLang="zh-CN" smtClean="0"/>
              <a:t>‹#›</a:t>
            </a:fld>
            <a:endParaRPr lang="zh-CN" altLang="en-US"/>
          </a:p>
        </p:txBody>
      </p:sp>
      <p:sp>
        <p:nvSpPr>
          <p:cNvPr id="8" name="标题 7"/>
          <p:cNvSpPr>
            <a:spLocks noGrp="1"/>
          </p:cNvSpPr>
          <p:nvPr>
            <p:ph type="title"/>
          </p:nvPr>
        </p:nvSpPr>
        <p:spPr>
          <a:xfrm>
            <a:off x="240633" y="2947086"/>
            <a:ext cx="115824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402336" y="457200"/>
            <a:ext cx="115824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406400" y="5410200"/>
            <a:ext cx="114808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972800" y="6477000"/>
            <a:ext cx="1016000" cy="246888"/>
          </a:xfrm>
        </p:spPr>
        <p:txBody>
          <a:bodyPr/>
          <a:lstStyle/>
          <a:p>
            <a:fld id="{F3394AD6-A5F8-5947-AE6D-14556B332082}" type="slidenum">
              <a:rPr lang="en-US" altLang="zh-CN" smtClean="0"/>
              <a:t>‹#›</a:t>
            </a:fld>
            <a:endParaRPr lang="zh-CN" altLang="en-US"/>
          </a:p>
        </p:txBody>
      </p:sp>
      <p:sp>
        <p:nvSpPr>
          <p:cNvPr id="11" name="直接连接符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402336" y="457200"/>
            <a:ext cx="115824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609600" y="5486400"/>
            <a:ext cx="112776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394AD6-A5F8-5947-AE6D-14556B332082}" type="slidenum">
              <a:rPr lang="en-US" altLang="zh-CN"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4E96E6B6-12B0-A143-ABC3-98B421C8B8DC}" type="datetimeFigureOut">
              <a:rPr lang="en-US" altLang="zh-CN" smtClean="0"/>
              <a:t>6/5/2018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F3394AD6-A5F8-5947-AE6D-14556B332082}" type="slidenum">
              <a:rPr lang="en-US" altLang="zh-CN" smtClean="0"/>
              <a:t>‹#›</a:t>
            </a:fld>
            <a:endParaRPr lang="zh-CN" altLang="en-US"/>
          </a:p>
        </p:txBody>
      </p:sp>
      <p:sp>
        <p:nvSpPr>
          <p:cNvPr id="17" name="标题 16"/>
          <p:cNvSpPr>
            <a:spLocks noGrp="1"/>
          </p:cNvSpPr>
          <p:nvPr>
            <p:ph type="title"/>
          </p:nvPr>
        </p:nvSpPr>
        <p:spPr>
          <a:xfrm>
            <a:off x="508000" y="4993760"/>
            <a:ext cx="78232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4E96E6B6-12B0-A143-ABC3-98B421C8B8DC}" type="datetimeFigureOut">
              <a:rPr lang="en-US" altLang="zh-CN" smtClean="0"/>
              <a:t>6/5/2018</a:t>
            </a:fld>
            <a:endParaRPr lang="zh-CN" altLang="en-US"/>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3394AD6-A5F8-5947-AE6D-14556B332082}" type="slidenum">
              <a:rPr lang="en-US" altLang="zh-CN" smtClean="0"/>
              <a:t>‹#›</a:t>
            </a:fld>
            <a:endParaRPr lang="zh-CN" altLang="en-US"/>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911FCF-300C-7145-B2BD-29A069ED45B1}"/>
              </a:ext>
            </a:extLst>
          </p:cNvPr>
          <p:cNvSpPr>
            <a:spLocks noGrp="1"/>
          </p:cNvSpPr>
          <p:nvPr>
            <p:ph type="ctrTitle"/>
          </p:nvPr>
        </p:nvSpPr>
        <p:spPr>
          <a:xfrm>
            <a:off x="304800" y="1752600"/>
            <a:ext cx="11277600" cy="1222375"/>
          </a:xfrm>
        </p:spPr>
        <p:txBody>
          <a:bodyPr>
            <a:normAutofit/>
          </a:bodyPr>
          <a:lstStyle/>
          <a:p>
            <a:pPr algn="ctr"/>
            <a:r>
              <a:rPr lang="en-US" altLang="zh-CN" sz="6000" dirty="0"/>
              <a:t>AOS</a:t>
            </a:r>
            <a:r>
              <a:rPr lang="zh-CN" altLang="en-US" sz="6000" dirty="0"/>
              <a:t>论文</a:t>
            </a:r>
            <a:r>
              <a:rPr lang="zh-CN" altLang="en-US" sz="6000" dirty="0" smtClean="0"/>
              <a:t>阅读</a:t>
            </a:r>
            <a:endParaRPr lang="zh-CN" altLang="en-US" sz="6000" dirty="0"/>
          </a:p>
        </p:txBody>
      </p:sp>
      <p:sp>
        <p:nvSpPr>
          <p:cNvPr id="3" name="副标题 2">
            <a:extLst>
              <a:ext uri="{FF2B5EF4-FFF2-40B4-BE49-F238E27FC236}">
                <a16:creationId xmlns:a16="http://schemas.microsoft.com/office/drawing/2014/main" xmlns="" id="{B9561CA9-33FA-BA4C-A5CD-4D1E30F4EBFB}"/>
              </a:ext>
            </a:extLst>
          </p:cNvPr>
          <p:cNvSpPr>
            <a:spLocks noGrp="1"/>
          </p:cNvSpPr>
          <p:nvPr>
            <p:ph type="subTitle" idx="1"/>
          </p:nvPr>
        </p:nvSpPr>
        <p:spPr>
          <a:xfrm>
            <a:off x="1295400" y="5486400"/>
            <a:ext cx="9144000" cy="907143"/>
          </a:xfrm>
        </p:spPr>
        <p:txBody>
          <a:bodyPr>
            <a:normAutofit/>
          </a:bodyPr>
          <a:lstStyle/>
          <a:p>
            <a:pPr algn="ctr"/>
            <a:r>
              <a:rPr lang="zh-CN" altLang="en-US" dirty="0" smtClean="0"/>
              <a:t>金</a:t>
            </a:r>
            <a:r>
              <a:rPr lang="zh-CN" altLang="en-US" dirty="0"/>
              <a:t>志强</a:t>
            </a:r>
          </a:p>
          <a:p>
            <a:pPr algn="ctr"/>
            <a:r>
              <a:rPr lang="en-US" altLang="zh-CN" dirty="0"/>
              <a:t>15</a:t>
            </a:r>
            <a:r>
              <a:rPr lang="zh-CN" altLang="en-US" dirty="0"/>
              <a:t>所</a:t>
            </a:r>
          </a:p>
        </p:txBody>
      </p:sp>
    </p:spTree>
    <p:extLst>
      <p:ext uri="{BB962C8B-B14F-4D97-AF65-F5344CB8AC3E}">
        <p14:creationId xmlns:p14="http://schemas.microsoft.com/office/powerpoint/2010/main" val="52326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COMMUTER</a:t>
            </a:r>
            <a:endParaRPr lang="zh-CN" altLang="en-US" dirty="0"/>
          </a:p>
        </p:txBody>
      </p:sp>
      <p:sp>
        <p:nvSpPr>
          <p:cNvPr id="3" name="内容占位符 2"/>
          <p:cNvSpPr>
            <a:spLocks noGrp="1"/>
          </p:cNvSpPr>
          <p:nvPr>
            <p:ph idx="1"/>
          </p:nvPr>
        </p:nvSpPr>
        <p:spPr/>
        <p:txBody>
          <a:bodyPr/>
          <a:lstStyle/>
          <a:p>
            <a:r>
              <a:rPr lang="zh-CN" altLang="en-US" dirty="0" smtClean="0"/>
              <a:t>重新排序（</a:t>
            </a:r>
            <a:r>
              <a:rPr lang="en-US" altLang="zh-CN" dirty="0" smtClean="0"/>
              <a:t>reordering</a:t>
            </a:r>
            <a:r>
              <a:rPr lang="zh-CN" altLang="en-US" dirty="0" smtClean="0"/>
              <a:t>）：如果</a:t>
            </a:r>
            <a:r>
              <a:rPr lang="en-US" altLang="zh-CN" dirty="0" smtClean="0"/>
              <a:t>H’</a:t>
            </a:r>
            <a:r>
              <a:rPr lang="zh-CN" altLang="en-US" dirty="0" smtClean="0"/>
              <a:t>中每个线程的动作顺序与</a:t>
            </a:r>
            <a:r>
              <a:rPr lang="en-US" altLang="zh-CN" dirty="0" smtClean="0"/>
              <a:t>H</a:t>
            </a:r>
            <a:r>
              <a:rPr lang="zh-CN" altLang="en-US" dirty="0" smtClean="0"/>
              <a:t>中的每个动作顺序相同，则</a:t>
            </a:r>
            <a:r>
              <a:rPr lang="en-US" altLang="zh-CN" dirty="0" smtClean="0"/>
              <a:t>H’</a:t>
            </a:r>
            <a:r>
              <a:rPr lang="zh-CN" altLang="en-US" dirty="0" smtClean="0"/>
              <a:t>是</a:t>
            </a:r>
            <a:r>
              <a:rPr lang="en-US" altLang="zh-CN" dirty="0" smtClean="0"/>
              <a:t>H</a:t>
            </a:r>
            <a:r>
              <a:rPr lang="zh-CN" altLang="en-US" dirty="0" smtClean="0"/>
              <a:t>的重新排序</a:t>
            </a:r>
            <a:endParaRPr lang="en-US" altLang="zh-CN" dirty="0" smtClean="0"/>
          </a:p>
          <a:p>
            <a:endParaRPr lang="en-US" altLang="zh-CN" dirty="0"/>
          </a:p>
          <a:p>
            <a:endParaRPr lang="en-US" altLang="zh-CN" dirty="0" smtClean="0"/>
          </a:p>
          <a:p>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249553"/>
            <a:ext cx="22669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678177"/>
            <a:ext cx="2266950" cy="422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5105400" y="4145312"/>
            <a:ext cx="2266950" cy="43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56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COMMUTER</a:t>
            </a:r>
            <a:endParaRPr lang="zh-CN" altLang="en-US" dirty="0"/>
          </a:p>
        </p:txBody>
      </p:sp>
      <p:sp>
        <p:nvSpPr>
          <p:cNvPr id="3" name="内容占位符 2"/>
          <p:cNvSpPr>
            <a:spLocks noGrp="1"/>
          </p:cNvSpPr>
          <p:nvPr>
            <p:ph idx="1"/>
          </p:nvPr>
        </p:nvSpPr>
        <p:spPr/>
        <p:txBody>
          <a:bodyPr/>
          <a:lstStyle/>
          <a:p>
            <a:r>
              <a:rPr lang="en-US" altLang="zh-CN" dirty="0" smtClean="0"/>
              <a:t>SI-COMMUTE</a:t>
            </a:r>
          </a:p>
          <a:p>
            <a:r>
              <a:rPr lang="en-US" altLang="zh-CN" dirty="0" smtClean="0"/>
              <a:t>                               </a:t>
            </a:r>
            <a:r>
              <a:rPr lang="zh-CN" altLang="en-US" dirty="0" smtClean="0"/>
              <a:t>当且仅当</a:t>
            </a:r>
            <a:endParaRPr lang="en-US" altLang="zh-CN" dirty="0"/>
          </a:p>
          <a:p>
            <a:r>
              <a:rPr lang="zh-CN" altLang="en-US" dirty="0" smtClean="0"/>
              <a:t>缺点：不单调</a:t>
            </a:r>
            <a:endParaRPr lang="en-US" altLang="zh-CN" dirty="0"/>
          </a:p>
          <a:p>
            <a:r>
              <a:rPr lang="en-US" altLang="zh-CN" dirty="0" smtClean="0"/>
              <a:t>SIM-COMMUTE</a:t>
            </a:r>
          </a:p>
          <a:p>
            <a:r>
              <a:rPr lang="zh-CN" altLang="en-US" dirty="0" smtClean="0"/>
              <a:t>对于历史记录</a:t>
            </a:r>
            <a:r>
              <a:rPr lang="en-US" altLang="zh-CN" dirty="0" smtClean="0"/>
              <a:t>H=X||Y</a:t>
            </a:r>
            <a:r>
              <a:rPr lang="zh-CN" altLang="en-US" dirty="0" smtClean="0"/>
              <a:t>，</a:t>
            </a:r>
            <a:r>
              <a:rPr lang="en-US" altLang="zh-CN" dirty="0" smtClean="0"/>
              <a:t>P</a:t>
            </a:r>
            <a:r>
              <a:rPr lang="zh-CN" altLang="en-US" dirty="0" smtClean="0"/>
              <a:t>是</a:t>
            </a:r>
            <a:r>
              <a:rPr lang="en-US" altLang="zh-CN" dirty="0" smtClean="0"/>
              <a:t>Y</a:t>
            </a:r>
            <a:r>
              <a:rPr lang="zh-CN" altLang="en-US" dirty="0" smtClean="0"/>
              <a:t>重新排列的任何前缀，如果</a:t>
            </a:r>
            <a:r>
              <a:rPr lang="en-US" altLang="zh-CN" dirty="0" smtClean="0"/>
              <a:t>P</a:t>
            </a:r>
            <a:r>
              <a:rPr lang="zh-CN" altLang="en-US" dirty="0" smtClean="0"/>
              <a:t>在</a:t>
            </a:r>
            <a:r>
              <a:rPr lang="en-US" altLang="zh-CN" dirty="0"/>
              <a:t>X</a:t>
            </a:r>
            <a:r>
              <a:rPr lang="en-US" altLang="zh-CN" dirty="0" smtClean="0"/>
              <a:t>||P</a:t>
            </a:r>
            <a:r>
              <a:rPr lang="zh-CN" altLang="en-US" dirty="0" smtClean="0"/>
              <a:t>中有</a:t>
            </a:r>
            <a:r>
              <a:rPr lang="en-US" altLang="zh-CN" dirty="0" smtClean="0"/>
              <a:t>SI-COMMUTE</a:t>
            </a:r>
            <a:r>
              <a:rPr lang="zh-CN" altLang="en-US" dirty="0" smtClean="0"/>
              <a:t>，则</a:t>
            </a:r>
            <a:r>
              <a:rPr lang="en-US" altLang="zh-CN" dirty="0" smtClean="0"/>
              <a:t>Y</a:t>
            </a:r>
            <a:r>
              <a:rPr lang="zh-CN" altLang="en-US" dirty="0" smtClean="0"/>
              <a:t>在</a:t>
            </a:r>
            <a:r>
              <a:rPr lang="en-US" altLang="zh-CN" dirty="0" smtClean="0"/>
              <a:t>H</a:t>
            </a:r>
            <a:r>
              <a:rPr lang="zh-CN" altLang="en-US" dirty="0" smtClean="0"/>
              <a:t>中</a:t>
            </a:r>
            <a:r>
              <a:rPr lang="en-US" altLang="zh-CN" dirty="0" smtClean="0"/>
              <a:t>SIM-COMMUTE</a:t>
            </a:r>
          </a:p>
          <a:p>
            <a:r>
              <a:rPr lang="zh-CN" altLang="en-US" dirty="0" smtClean="0"/>
              <a:t>单调。基于状态，基于接口</a:t>
            </a:r>
            <a:endParaRPr lang="en-US" altLang="zh-CN"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142" y="2209800"/>
            <a:ext cx="1789214" cy="531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209799"/>
            <a:ext cx="2267701" cy="531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154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COMMUTE</a:t>
            </a:r>
            <a:endParaRPr lang="zh-CN" altLang="en-US" dirty="0"/>
          </a:p>
        </p:txBody>
      </p:sp>
      <p:sp>
        <p:nvSpPr>
          <p:cNvPr id="3" name="内容占位符 2"/>
          <p:cNvSpPr>
            <a:spLocks noGrp="1"/>
          </p:cNvSpPr>
          <p:nvPr>
            <p:ph idx="1"/>
          </p:nvPr>
        </p:nvSpPr>
        <p:spPr/>
        <p:txBody>
          <a:bodyPr/>
          <a:lstStyle/>
          <a:p>
            <a:r>
              <a:rPr lang="zh-CN" altLang="en-US" dirty="0" smtClean="0"/>
              <a:t>设计可交换的接口</a:t>
            </a:r>
            <a:endParaRPr lang="en-US" altLang="zh-CN" dirty="0" smtClean="0"/>
          </a:p>
          <a:p>
            <a:r>
              <a:rPr lang="en-US" altLang="zh-CN" dirty="0" smtClean="0"/>
              <a:t>1. </a:t>
            </a:r>
            <a:r>
              <a:rPr lang="zh-CN" altLang="en-US" dirty="0" smtClean="0"/>
              <a:t>分解组合操作</a:t>
            </a:r>
            <a:endParaRPr lang="en-US" altLang="zh-CN" dirty="0" smtClean="0"/>
          </a:p>
          <a:p>
            <a:r>
              <a:rPr lang="en-US" altLang="zh-CN" dirty="0" smtClean="0"/>
              <a:t>2.</a:t>
            </a:r>
            <a:r>
              <a:rPr lang="zh-CN" altLang="zh-CN" dirty="0"/>
              <a:t>接受规则的</a:t>
            </a:r>
            <a:r>
              <a:rPr lang="zh-CN" altLang="zh-CN" dirty="0" smtClean="0"/>
              <a:t>不确定性</a:t>
            </a:r>
            <a:endParaRPr lang="en-US" altLang="zh-CN" dirty="0" smtClean="0"/>
          </a:p>
          <a:p>
            <a:r>
              <a:rPr lang="en-US" altLang="zh-CN" dirty="0" smtClean="0"/>
              <a:t>3. </a:t>
            </a:r>
            <a:r>
              <a:rPr lang="zh-CN" altLang="zh-CN" dirty="0" smtClean="0"/>
              <a:t>允许</a:t>
            </a:r>
            <a:r>
              <a:rPr lang="zh-CN" altLang="zh-CN" dirty="0"/>
              <a:t>弱</a:t>
            </a:r>
            <a:r>
              <a:rPr lang="zh-CN" altLang="zh-CN" dirty="0" smtClean="0"/>
              <a:t>要求</a:t>
            </a:r>
            <a:endParaRPr lang="en-US" altLang="zh-CN" dirty="0" smtClean="0"/>
          </a:p>
          <a:p>
            <a:r>
              <a:rPr lang="en-US" altLang="zh-CN" dirty="0" smtClean="0"/>
              <a:t>4. </a:t>
            </a:r>
            <a:r>
              <a:rPr lang="zh-CN" altLang="en-US" dirty="0" smtClean="0"/>
              <a:t>异</a:t>
            </a:r>
            <a:r>
              <a:rPr lang="zh-CN" altLang="zh-CN" dirty="0" smtClean="0"/>
              <a:t>步</a:t>
            </a:r>
            <a:r>
              <a:rPr lang="zh-CN" altLang="zh-CN" dirty="0"/>
              <a:t>的释放资源</a:t>
            </a:r>
            <a:endParaRPr lang="zh-CN" altLang="en-US" dirty="0"/>
          </a:p>
        </p:txBody>
      </p:sp>
    </p:spTree>
    <p:extLst>
      <p:ext uri="{BB962C8B-B14F-4D97-AF65-F5344CB8AC3E}">
        <p14:creationId xmlns:p14="http://schemas.microsoft.com/office/powerpoint/2010/main" val="135186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lstStyle/>
          <a:p>
            <a:r>
              <a:rPr lang="zh-CN" altLang="zh-CN" dirty="0"/>
              <a:t>一种用来保证内核功能正确性的设计实现和验证</a:t>
            </a:r>
            <a:r>
              <a:rPr lang="zh-CN" altLang="zh-CN" dirty="0" smtClean="0"/>
              <a:t>方法</a:t>
            </a:r>
            <a:endParaRPr lang="en-US" altLang="zh-CN" dirty="0" smtClean="0"/>
          </a:p>
          <a:p>
            <a:endParaRPr lang="en-US" altLang="zh-CN" dirty="0"/>
          </a:p>
          <a:p>
            <a:r>
              <a:rPr lang="en-US" altLang="zh-CN" dirty="0" err="1"/>
              <a:t>Hyperkernel</a:t>
            </a:r>
            <a:r>
              <a:rPr lang="zh-CN" altLang="zh-CN" dirty="0"/>
              <a:t>的开发流程分为三个部分，设计，规范化和</a:t>
            </a:r>
            <a:r>
              <a:rPr lang="zh-CN" altLang="zh-CN" dirty="0" smtClean="0"/>
              <a:t>验证</a:t>
            </a:r>
            <a:endParaRPr lang="en-US" altLang="zh-CN" dirty="0" smtClean="0"/>
          </a:p>
          <a:p>
            <a:endParaRPr lang="en-US" altLang="zh-CN" dirty="0"/>
          </a:p>
          <a:p>
            <a:r>
              <a:rPr lang="zh-CN" altLang="zh-CN" dirty="0"/>
              <a:t>文做了如下两个假设，</a:t>
            </a:r>
            <a:r>
              <a:rPr lang="en-US" altLang="zh-CN" dirty="0"/>
              <a:t>1</a:t>
            </a:r>
            <a:r>
              <a:rPr lang="zh-CN" altLang="zh-CN" dirty="0"/>
              <a:t>内核运行在中断禁用的单核处理器上，</a:t>
            </a:r>
            <a:r>
              <a:rPr lang="en-US" altLang="zh-CN" dirty="0"/>
              <a:t>2</a:t>
            </a:r>
            <a:r>
              <a:rPr lang="zh-CN" altLang="zh-CN" dirty="0"/>
              <a:t>内核与用户有着不同的地址空间</a:t>
            </a:r>
            <a:endParaRPr lang="zh-CN" altLang="en-US" dirty="0"/>
          </a:p>
        </p:txBody>
      </p:sp>
    </p:spTree>
    <p:extLst>
      <p:ext uri="{BB962C8B-B14F-4D97-AF65-F5344CB8AC3E}">
        <p14:creationId xmlns:p14="http://schemas.microsoft.com/office/powerpoint/2010/main" val="156529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lstStyle/>
          <a:p>
            <a:r>
              <a:rPr lang="en-US" altLang="zh-CN" dirty="0" smtClean="0"/>
              <a:t>Challenge</a:t>
            </a:r>
          </a:p>
          <a:p>
            <a:r>
              <a:rPr lang="en-US" altLang="zh-CN" dirty="0" err="1" smtClean="0"/>
              <a:t>Hyperkernel</a:t>
            </a:r>
            <a:r>
              <a:rPr lang="zh-CN" altLang="en-US" dirty="0" smtClean="0"/>
              <a:t>的验证是是一种接口设计工作，需要在可用性和自动验证上权衡</a:t>
            </a:r>
            <a:endParaRPr lang="en-US" altLang="zh-CN" dirty="0" smtClean="0"/>
          </a:p>
          <a:p>
            <a:r>
              <a:rPr lang="zh-CN" altLang="en-US" dirty="0" smtClean="0"/>
              <a:t>内核代码的虚拟内存管理</a:t>
            </a:r>
            <a:endParaRPr lang="en-US" altLang="zh-CN" dirty="0" smtClean="0"/>
          </a:p>
          <a:p>
            <a:r>
              <a:rPr lang="en-US" altLang="zh-CN" dirty="0" err="1" smtClean="0"/>
              <a:t>Hyperkernel</a:t>
            </a:r>
            <a:r>
              <a:rPr lang="zh-CN" altLang="en-US" dirty="0" smtClean="0"/>
              <a:t>是用</a:t>
            </a:r>
            <a:r>
              <a:rPr lang="en-US" altLang="zh-CN" dirty="0" smtClean="0"/>
              <a:t>C</a:t>
            </a:r>
            <a:r>
              <a:rPr lang="zh-CN" altLang="en-US" dirty="0" smtClean="0"/>
              <a:t>语言写的，复杂的推理</a:t>
            </a:r>
            <a:endParaRPr lang="zh-CN" altLang="en-US" dirty="0"/>
          </a:p>
        </p:txBody>
      </p:sp>
    </p:spTree>
    <p:extLst>
      <p:ext uri="{BB962C8B-B14F-4D97-AF65-F5344CB8AC3E}">
        <p14:creationId xmlns:p14="http://schemas.microsoft.com/office/powerpoint/2010/main" val="1322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lstStyle/>
          <a:p>
            <a:r>
              <a:rPr lang="zh-CN" altLang="en-US" dirty="0" smtClean="0"/>
              <a:t>接口设计成有限的</a:t>
            </a:r>
            <a:endParaRPr lang="en-US" altLang="zh-CN" dirty="0" smtClean="0"/>
          </a:p>
          <a:p>
            <a:r>
              <a:rPr lang="zh-CN" altLang="en-US" dirty="0" smtClean="0"/>
              <a:t>内核与用户程序运行在不同的地址空间</a:t>
            </a:r>
            <a:endParaRPr lang="en-US" altLang="zh-CN" dirty="0" smtClean="0"/>
          </a:p>
          <a:p>
            <a:r>
              <a:rPr lang="zh-CN" altLang="en-US" dirty="0" smtClean="0"/>
              <a:t>在</a:t>
            </a:r>
            <a:r>
              <a:rPr lang="en-US" altLang="zh-CN" dirty="0" smtClean="0"/>
              <a:t>LLVM IR</a:t>
            </a:r>
            <a:r>
              <a:rPr lang="zh-CN" altLang="en-US" dirty="0" smtClean="0"/>
              <a:t>级别上验证</a:t>
            </a:r>
            <a:endParaRPr lang="en-US" altLang="zh-CN" dirty="0"/>
          </a:p>
        </p:txBody>
      </p:sp>
    </p:spTree>
    <p:extLst>
      <p:ext uri="{BB962C8B-B14F-4D97-AF65-F5344CB8AC3E}">
        <p14:creationId xmlns:p14="http://schemas.microsoft.com/office/powerpoint/2010/main" val="62049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lstStyle/>
          <a:p>
            <a:r>
              <a:rPr lang="zh-CN" altLang="zh-CN" dirty="0"/>
              <a:t>保证内核接口</a:t>
            </a:r>
            <a:r>
              <a:rPr lang="zh-CN" altLang="zh-CN" dirty="0" smtClean="0"/>
              <a:t>有限</a:t>
            </a:r>
            <a:endParaRPr lang="en-US" altLang="zh-CN" dirty="0" smtClean="0"/>
          </a:p>
          <a:p>
            <a:endParaRPr lang="en-US" altLang="zh-CN" dirty="0"/>
          </a:p>
          <a:p>
            <a:r>
              <a:rPr lang="zh-CN" altLang="zh-CN" dirty="0"/>
              <a:t>不这样可能对于大的参数则验证不可</a:t>
            </a:r>
            <a:r>
              <a:rPr lang="zh-CN" altLang="zh-CN" dirty="0" smtClean="0"/>
              <a:t>扩展</a:t>
            </a:r>
            <a:endParaRPr lang="en-US" altLang="zh-CN" dirty="0" smtClean="0"/>
          </a:p>
          <a:p>
            <a:r>
              <a:rPr lang="zh-CN" altLang="zh-CN" dirty="0"/>
              <a:t>这样的修改不会限制内核态的大小</a:t>
            </a:r>
            <a:endParaRPr lang="zh-CN" altLang="en-US" dirty="0"/>
          </a:p>
        </p:txBody>
      </p:sp>
    </p:spTree>
    <p:extLst>
      <p:ext uri="{BB962C8B-B14F-4D97-AF65-F5344CB8AC3E}">
        <p14:creationId xmlns:p14="http://schemas.microsoft.com/office/powerpoint/2010/main" val="131940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lstStyle/>
          <a:p>
            <a:r>
              <a:rPr lang="zh-CN" altLang="zh-CN" dirty="0" smtClean="0"/>
              <a:t>规范化</a:t>
            </a:r>
            <a:r>
              <a:rPr lang="zh-CN" altLang="en-US" dirty="0"/>
              <a:t>，</a:t>
            </a:r>
            <a:r>
              <a:rPr lang="zh-CN" altLang="zh-CN" dirty="0" smtClean="0"/>
              <a:t>开发</a:t>
            </a:r>
            <a:r>
              <a:rPr lang="zh-CN" altLang="zh-CN" dirty="0"/>
              <a:t>者需要给出两种规范来描述内核预期的</a:t>
            </a:r>
            <a:r>
              <a:rPr lang="zh-CN" altLang="zh-CN" dirty="0" smtClean="0"/>
              <a:t>行为</a:t>
            </a:r>
            <a:endParaRPr lang="en-US" altLang="zh-CN" dirty="0" smtClean="0"/>
          </a:p>
          <a:p>
            <a:endParaRPr lang="en-US" altLang="zh-CN" dirty="0"/>
          </a:p>
          <a:p>
            <a:r>
              <a:rPr lang="zh-CN" altLang="zh-CN" dirty="0" smtClean="0"/>
              <a:t>状态</a:t>
            </a:r>
            <a:r>
              <a:rPr lang="zh-CN" altLang="zh-CN" dirty="0"/>
              <a:t>状态机</a:t>
            </a:r>
            <a:r>
              <a:rPr lang="zh-CN" altLang="zh-CN" dirty="0" smtClean="0"/>
              <a:t>规范</a:t>
            </a:r>
            <a:endParaRPr lang="en-US" altLang="zh-CN" dirty="0" smtClean="0"/>
          </a:p>
          <a:p>
            <a:r>
              <a:rPr lang="en-US" altLang="zh-CN" dirty="0" smtClean="0"/>
              <a:t>        </a:t>
            </a:r>
            <a:r>
              <a:rPr lang="zh-CN" altLang="zh-CN" dirty="0" smtClean="0"/>
              <a:t>描述</a:t>
            </a:r>
            <a:r>
              <a:rPr lang="zh-CN" altLang="zh-CN" dirty="0"/>
              <a:t>系统调用的抽象状态</a:t>
            </a:r>
            <a:r>
              <a:rPr lang="zh-CN" altLang="zh-CN" dirty="0" smtClean="0"/>
              <a:t>转换</a:t>
            </a:r>
            <a:endParaRPr lang="en-US" altLang="zh-CN" dirty="0" smtClean="0"/>
          </a:p>
          <a:p>
            <a:endParaRPr lang="en-US" altLang="zh-CN" dirty="0"/>
          </a:p>
          <a:p>
            <a:r>
              <a:rPr lang="zh-CN" altLang="zh-CN" dirty="0" smtClean="0"/>
              <a:t>是</a:t>
            </a:r>
            <a:r>
              <a:rPr lang="zh-CN" altLang="zh-CN" dirty="0"/>
              <a:t>声明性的</a:t>
            </a:r>
            <a:r>
              <a:rPr lang="zh-CN" altLang="zh-CN" dirty="0" smtClean="0"/>
              <a:t>规范</a:t>
            </a:r>
            <a:endParaRPr lang="en-US" altLang="zh-CN" dirty="0" smtClean="0"/>
          </a:p>
          <a:p>
            <a:r>
              <a:rPr lang="en-US" altLang="zh-CN" dirty="0" smtClean="0"/>
              <a:t>        </a:t>
            </a:r>
            <a:r>
              <a:rPr lang="zh-CN" altLang="zh-CN" dirty="0" smtClean="0"/>
              <a:t>描述</a:t>
            </a:r>
            <a:r>
              <a:rPr lang="zh-CN" altLang="zh-CN" dirty="0"/>
              <a:t>高层属性定义</a:t>
            </a:r>
            <a:endParaRPr lang="zh-CN" altLang="en-US" dirty="0"/>
          </a:p>
        </p:txBody>
      </p:sp>
    </p:spTree>
    <p:extLst>
      <p:ext uri="{BB962C8B-B14F-4D97-AF65-F5344CB8AC3E}">
        <p14:creationId xmlns:p14="http://schemas.microsoft.com/office/powerpoint/2010/main" val="204066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lstStyle/>
          <a:p>
            <a:r>
              <a:rPr lang="zh-CN" altLang="zh-CN" dirty="0" smtClean="0"/>
              <a:t>验证</a:t>
            </a:r>
            <a:endParaRPr lang="en-US" altLang="zh-CN" dirty="0" smtClean="0"/>
          </a:p>
          <a:p>
            <a:endParaRPr lang="en-US" altLang="zh-CN" dirty="0"/>
          </a:p>
          <a:p>
            <a:r>
              <a:rPr lang="zh-CN" altLang="zh-CN" dirty="0"/>
              <a:t>内核的实现是状态机规范的</a:t>
            </a:r>
            <a:r>
              <a:rPr lang="zh-CN" altLang="zh-CN" dirty="0" smtClean="0"/>
              <a:t>改良</a:t>
            </a:r>
            <a:endParaRPr lang="en-US" altLang="zh-CN" dirty="0" smtClean="0"/>
          </a:p>
          <a:p>
            <a:pPr lvl="2"/>
            <a:r>
              <a:rPr lang="zh-CN" altLang="zh-CN" dirty="0"/>
              <a:t>证了验证过的部分不会有低级错误，例如缓冲溢出，除</a:t>
            </a:r>
            <a:r>
              <a:rPr lang="en-US" altLang="zh-CN" dirty="0"/>
              <a:t>0</a:t>
            </a:r>
            <a:r>
              <a:rPr lang="zh-CN" altLang="zh-CN" dirty="0"/>
              <a:t>错误，空指针错误，并且进一步的保证了功能性的正确。</a:t>
            </a:r>
            <a:endParaRPr lang="en-US" altLang="zh-CN" dirty="0"/>
          </a:p>
          <a:p>
            <a:r>
              <a:rPr lang="zh-CN" altLang="zh-CN" dirty="0"/>
              <a:t>状态机规范满足声明性</a:t>
            </a:r>
            <a:r>
              <a:rPr lang="zh-CN" altLang="zh-CN" dirty="0" smtClean="0"/>
              <a:t>规范</a:t>
            </a:r>
            <a:endParaRPr lang="en-US" altLang="zh-CN" dirty="0" smtClean="0"/>
          </a:p>
          <a:p>
            <a:pPr lvl="2"/>
            <a:r>
              <a:rPr lang="zh-CN" altLang="zh-CN" dirty="0" smtClean="0"/>
              <a:t>保证</a:t>
            </a:r>
            <a:r>
              <a:rPr lang="zh-CN" altLang="zh-CN" dirty="0"/>
              <a:t>了状态机规范的正确性。</a:t>
            </a:r>
            <a:endParaRPr lang="zh-CN" altLang="en-US" dirty="0"/>
          </a:p>
        </p:txBody>
      </p:sp>
    </p:spTree>
    <p:extLst>
      <p:ext uri="{BB962C8B-B14F-4D97-AF65-F5344CB8AC3E}">
        <p14:creationId xmlns:p14="http://schemas.microsoft.com/office/powerpoint/2010/main" val="74541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lstStyle/>
          <a:p>
            <a:r>
              <a:rPr lang="zh-CN" altLang="zh-CN" dirty="0"/>
              <a:t>验证</a:t>
            </a:r>
            <a:r>
              <a:rPr lang="zh-CN" altLang="zh-CN" dirty="0" smtClean="0"/>
              <a:t>器</a:t>
            </a:r>
            <a:endParaRPr lang="en-US" altLang="zh-CN" dirty="0" smtClean="0"/>
          </a:p>
          <a:p>
            <a:endParaRPr lang="en-US" altLang="zh-CN" dirty="0"/>
          </a:p>
          <a:p>
            <a:r>
              <a:rPr lang="en-US" altLang="zh-CN" dirty="0" smtClean="0"/>
              <a:t>1. </a:t>
            </a:r>
            <a:r>
              <a:rPr lang="zh-CN" altLang="zh-CN" dirty="0" smtClean="0"/>
              <a:t>对</a:t>
            </a:r>
            <a:r>
              <a:rPr lang="zh-CN" altLang="zh-CN" dirty="0"/>
              <a:t>内核行为</a:t>
            </a:r>
            <a:r>
              <a:rPr lang="zh-CN" altLang="zh-CN" dirty="0" smtClean="0"/>
              <a:t>建模</a:t>
            </a:r>
            <a:endParaRPr lang="en-US" altLang="zh-CN" dirty="0" smtClean="0"/>
          </a:p>
          <a:p>
            <a:r>
              <a:rPr lang="en-US" altLang="zh-CN" dirty="0" smtClean="0"/>
              <a:t>2. </a:t>
            </a:r>
            <a:r>
              <a:rPr lang="zh-CN" altLang="zh-CN" dirty="0" smtClean="0"/>
              <a:t>将</a:t>
            </a:r>
            <a:r>
              <a:rPr lang="en-US" altLang="zh-CN" dirty="0"/>
              <a:t>LLVM IR</a:t>
            </a:r>
            <a:r>
              <a:rPr lang="zh-CN" altLang="zh-CN" dirty="0"/>
              <a:t>语义翻译成</a:t>
            </a:r>
            <a:r>
              <a:rPr lang="en-US" altLang="zh-CN" dirty="0"/>
              <a:t>SMT</a:t>
            </a:r>
            <a:r>
              <a:rPr lang="zh-CN" altLang="zh-CN" dirty="0" smtClean="0"/>
              <a:t>表达式</a:t>
            </a:r>
            <a:endParaRPr lang="en-US" altLang="zh-CN" dirty="0"/>
          </a:p>
          <a:p>
            <a:r>
              <a:rPr lang="en-US" altLang="zh-CN" dirty="0" smtClean="0"/>
              <a:t>3. </a:t>
            </a:r>
            <a:r>
              <a:rPr lang="zh-CN" altLang="zh-CN" dirty="0" smtClean="0"/>
              <a:t>编码</a:t>
            </a:r>
            <a:r>
              <a:rPr lang="en-US" altLang="zh-CN" dirty="0"/>
              <a:t>crosscutting</a:t>
            </a:r>
            <a:r>
              <a:rPr lang="zh-CN" altLang="zh-CN" dirty="0"/>
              <a:t>属性。</a:t>
            </a:r>
            <a:endParaRPr lang="zh-CN" altLang="en-US" dirty="0"/>
          </a:p>
        </p:txBody>
      </p:sp>
    </p:spTree>
    <p:extLst>
      <p:ext uri="{BB962C8B-B14F-4D97-AF65-F5344CB8AC3E}">
        <p14:creationId xmlns:p14="http://schemas.microsoft.com/office/powerpoint/2010/main" val="205868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947B62-3243-A848-8B78-A70A14FCD79A}"/>
              </a:ext>
            </a:extLst>
          </p:cNvPr>
          <p:cNvSpPr>
            <a:spLocks noGrp="1"/>
          </p:cNvSpPr>
          <p:nvPr>
            <p:ph type="title"/>
          </p:nvPr>
        </p:nvSpPr>
        <p:spPr/>
        <p:txBody>
          <a:bodyPr/>
          <a:lstStyle/>
          <a:p>
            <a:r>
              <a:rPr lang="zh-CN" altLang="en-US" dirty="0"/>
              <a:t>论文题目</a:t>
            </a:r>
          </a:p>
        </p:txBody>
      </p:sp>
      <p:sp>
        <p:nvSpPr>
          <p:cNvPr id="3" name="内容占位符 2">
            <a:extLst>
              <a:ext uri="{FF2B5EF4-FFF2-40B4-BE49-F238E27FC236}">
                <a16:creationId xmlns:a16="http://schemas.microsoft.com/office/drawing/2014/main" xmlns="" id="{6EA44B1B-D83D-E641-BC12-7F65DADE3458}"/>
              </a:ext>
            </a:extLst>
          </p:cNvPr>
          <p:cNvSpPr>
            <a:spLocks noGrp="1"/>
          </p:cNvSpPr>
          <p:nvPr>
            <p:ph idx="1"/>
          </p:nvPr>
        </p:nvSpPr>
        <p:spPr/>
        <p:txBody>
          <a:bodyPr/>
          <a:lstStyle/>
          <a:p>
            <a:r>
              <a:rPr lang="en-US" altLang="zh-CN" dirty="0" smtClean="0"/>
              <a:t>1</a:t>
            </a:r>
            <a:r>
              <a:rPr lang="en-US" altLang="zh-CN" dirty="0" smtClean="0"/>
              <a:t>. </a:t>
            </a:r>
            <a:r>
              <a:rPr lang="en-US" altLang="zh-CN" dirty="0" smtClean="0"/>
              <a:t>commuter</a:t>
            </a:r>
            <a:endParaRPr lang="zh-CN" altLang="en-US" dirty="0"/>
          </a:p>
          <a:p>
            <a:r>
              <a:rPr lang="en-US" altLang="zh-CN" dirty="0" smtClean="0"/>
              <a:t>2. </a:t>
            </a:r>
            <a:r>
              <a:rPr lang="en-US" altLang="zh-CN" dirty="0" err="1" smtClean="0"/>
              <a:t>hyperkernel</a:t>
            </a:r>
            <a:endParaRPr lang="zh-CN" altLang="en-US" dirty="0"/>
          </a:p>
          <a:p>
            <a:r>
              <a:rPr lang="en-US" altLang="zh-CN" dirty="0" smtClean="0"/>
              <a:t>3. the</a:t>
            </a:r>
            <a:r>
              <a:rPr lang="zh-CN" altLang="en-US" dirty="0" smtClean="0"/>
              <a:t> </a:t>
            </a:r>
            <a:r>
              <a:rPr lang="en-US" altLang="zh-CN" dirty="0"/>
              <a:t>working</a:t>
            </a:r>
            <a:r>
              <a:rPr lang="zh-CN" altLang="en-US" dirty="0"/>
              <a:t> </a:t>
            </a:r>
            <a:r>
              <a:rPr lang="en-US" altLang="zh-CN" dirty="0"/>
              <a:t>set</a:t>
            </a:r>
            <a:r>
              <a:rPr lang="zh-CN" altLang="en-US" dirty="0"/>
              <a:t> </a:t>
            </a:r>
            <a:r>
              <a:rPr lang="en-US" altLang="zh-CN" dirty="0"/>
              <a:t>for</a:t>
            </a:r>
            <a:r>
              <a:rPr lang="zh-CN" altLang="en-US" dirty="0"/>
              <a:t> </a:t>
            </a:r>
            <a:r>
              <a:rPr lang="en-US" altLang="zh-CN" dirty="0"/>
              <a:t>program</a:t>
            </a:r>
            <a:r>
              <a:rPr lang="zh-CN" altLang="en-US" dirty="0"/>
              <a:t> </a:t>
            </a:r>
            <a:r>
              <a:rPr lang="en-US" altLang="zh-CN" dirty="0"/>
              <a:t>behavior</a:t>
            </a:r>
            <a:endParaRPr lang="zh-CN" altLang="en-US" dirty="0"/>
          </a:p>
          <a:p>
            <a:r>
              <a:rPr lang="en-US" altLang="zh-CN" dirty="0" smtClean="0"/>
              <a:t>4. THE</a:t>
            </a:r>
            <a:r>
              <a:rPr lang="zh-CN" altLang="en-US" dirty="0" smtClean="0"/>
              <a:t> </a:t>
            </a:r>
            <a:r>
              <a:rPr lang="en-US" altLang="zh-CN" dirty="0"/>
              <a:t>multiprogramming</a:t>
            </a:r>
            <a:r>
              <a:rPr lang="zh-CN" altLang="en-US" dirty="0"/>
              <a:t> </a:t>
            </a:r>
            <a:r>
              <a:rPr lang="en-US" altLang="zh-CN" dirty="0"/>
              <a:t>system</a:t>
            </a:r>
            <a:endParaRPr lang="zh-CN" altLang="en-US" dirty="0"/>
          </a:p>
          <a:p>
            <a:r>
              <a:rPr lang="en-US" altLang="zh-CN" dirty="0" smtClean="0"/>
              <a:t>5. UNIX</a:t>
            </a:r>
            <a:r>
              <a:rPr lang="zh-CN" altLang="en-US" dirty="0" smtClean="0"/>
              <a:t> </a:t>
            </a:r>
            <a:r>
              <a:rPr lang="en-US" altLang="zh-CN" dirty="0"/>
              <a:t>time-sharing</a:t>
            </a:r>
            <a:r>
              <a:rPr lang="zh-CN" altLang="en-US" dirty="0"/>
              <a:t> </a:t>
            </a:r>
            <a:r>
              <a:rPr lang="en-US" altLang="zh-CN" dirty="0"/>
              <a:t>system</a:t>
            </a:r>
            <a:endParaRPr lang="zh-CN" altLang="en-US" dirty="0"/>
          </a:p>
          <a:p>
            <a:r>
              <a:rPr lang="en-US" altLang="zh-CN" dirty="0" smtClean="0"/>
              <a:t>6. </a:t>
            </a:r>
            <a:r>
              <a:rPr lang="en-US" altLang="zh-CN" dirty="0" err="1" smtClean="0"/>
              <a:t>sigularity</a:t>
            </a:r>
            <a:endParaRPr lang="zh-CN" altLang="en-US" dirty="0"/>
          </a:p>
        </p:txBody>
      </p:sp>
    </p:spTree>
    <p:extLst>
      <p:ext uri="{BB962C8B-B14F-4D97-AF65-F5344CB8AC3E}">
        <p14:creationId xmlns:p14="http://schemas.microsoft.com/office/powerpoint/2010/main" val="3467898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HYPERKERNEL</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局限性</a:t>
            </a:r>
            <a:endParaRPr lang="en-US" altLang="zh-CN" dirty="0" smtClean="0"/>
          </a:p>
          <a:p>
            <a:endParaRPr lang="en-US" altLang="zh-CN" dirty="0"/>
          </a:p>
          <a:p>
            <a:r>
              <a:rPr lang="zh-CN" altLang="zh-CN" dirty="0" smtClean="0"/>
              <a:t>硬件</a:t>
            </a:r>
            <a:r>
              <a:rPr lang="zh-CN" altLang="zh-CN" dirty="0"/>
              <a:t>的虚拟化简化了验证难度，这会带来初始化代码会更大和更加</a:t>
            </a:r>
            <a:r>
              <a:rPr lang="zh-CN" altLang="zh-CN" dirty="0" smtClean="0"/>
              <a:t>复杂</a:t>
            </a:r>
            <a:endParaRPr lang="en-US" altLang="zh-CN" dirty="0" smtClean="0"/>
          </a:p>
          <a:p>
            <a:r>
              <a:rPr lang="en-US" altLang="zh-CN" dirty="0" err="1" smtClean="0"/>
              <a:t>hyperkernel</a:t>
            </a:r>
            <a:r>
              <a:rPr lang="zh-CN" altLang="zh-CN" dirty="0"/>
              <a:t>的数据结构是为了高效验证而设计</a:t>
            </a:r>
            <a:r>
              <a:rPr lang="zh-CN" altLang="zh-CN" dirty="0" smtClean="0"/>
              <a:t>的</a:t>
            </a:r>
            <a:endParaRPr lang="en-US" altLang="zh-CN" dirty="0" smtClean="0"/>
          </a:p>
          <a:p>
            <a:r>
              <a:rPr lang="en-US" altLang="zh-CN" dirty="0" err="1" smtClean="0"/>
              <a:t>hyperkernel</a:t>
            </a:r>
            <a:r>
              <a:rPr lang="zh-CN" altLang="zh-CN" dirty="0"/>
              <a:t>需要有限的接口，而很多系统的调用不是</a:t>
            </a:r>
            <a:r>
              <a:rPr lang="zh-CN" altLang="zh-CN" dirty="0" smtClean="0"/>
              <a:t>有限的</a:t>
            </a:r>
            <a:endParaRPr lang="en-US" altLang="zh-CN" dirty="0" smtClean="0"/>
          </a:p>
          <a:p>
            <a:r>
              <a:rPr lang="zh-CN" altLang="zh-CN" dirty="0" smtClean="0"/>
              <a:t>验证</a:t>
            </a:r>
            <a:r>
              <a:rPr lang="zh-CN" altLang="zh-CN" dirty="0"/>
              <a:t>器</a:t>
            </a:r>
            <a:r>
              <a:rPr lang="en-US" altLang="zh-CN" dirty="0"/>
              <a:t>LLVM IR</a:t>
            </a:r>
            <a:r>
              <a:rPr lang="zh-CN" altLang="zh-CN" dirty="0"/>
              <a:t>不能扩展到</a:t>
            </a:r>
            <a:r>
              <a:rPr lang="en-US" altLang="zh-CN" dirty="0"/>
              <a:t>C</a:t>
            </a:r>
            <a:r>
              <a:rPr lang="zh-CN" altLang="zh-CN" dirty="0"/>
              <a:t>语言代码和</a:t>
            </a:r>
            <a:r>
              <a:rPr lang="zh-CN" altLang="zh-CN" dirty="0" smtClean="0"/>
              <a:t>二进制代码</a:t>
            </a:r>
            <a:endParaRPr lang="en-US" altLang="zh-CN" dirty="0" smtClean="0"/>
          </a:p>
          <a:p>
            <a:r>
              <a:rPr lang="en-US" altLang="zh-CN" dirty="0" err="1" smtClean="0"/>
              <a:t>hyperkernel</a:t>
            </a:r>
            <a:r>
              <a:rPr lang="zh-CN" altLang="zh-CN" dirty="0"/>
              <a:t>遗留了</a:t>
            </a:r>
            <a:r>
              <a:rPr lang="en-US" altLang="zh-CN" dirty="0"/>
              <a:t>xv6</a:t>
            </a:r>
            <a:r>
              <a:rPr lang="zh-CN" altLang="zh-CN" dirty="0"/>
              <a:t>的一些局限性。</a:t>
            </a:r>
          </a:p>
          <a:p>
            <a:endParaRPr lang="zh-CN" altLang="en-US" dirty="0"/>
          </a:p>
        </p:txBody>
      </p:sp>
    </p:spTree>
    <p:extLst>
      <p:ext uri="{BB962C8B-B14F-4D97-AF65-F5344CB8AC3E}">
        <p14:creationId xmlns:p14="http://schemas.microsoft.com/office/powerpoint/2010/main" val="1677326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 Model</a:t>
            </a:r>
            <a:endParaRPr lang="zh-CN" altLang="en-US" dirty="0"/>
          </a:p>
        </p:txBody>
      </p:sp>
      <p:sp>
        <p:nvSpPr>
          <p:cNvPr id="3" name="内容占位符 2"/>
          <p:cNvSpPr>
            <a:spLocks noGrp="1"/>
          </p:cNvSpPr>
          <p:nvPr>
            <p:ph idx="1"/>
          </p:nvPr>
        </p:nvSpPr>
        <p:spPr/>
        <p:txBody>
          <a:bodyPr/>
          <a:lstStyle/>
          <a:p>
            <a:r>
              <a:rPr lang="zh-CN" altLang="zh-CN" dirty="0"/>
              <a:t>内存与外存的交换模型，工作集</a:t>
            </a:r>
            <a:r>
              <a:rPr lang="zh-CN" altLang="zh-CN" dirty="0" smtClean="0"/>
              <a:t>模型</a:t>
            </a:r>
            <a:endParaRPr lang="en-US" altLang="zh-CN" dirty="0" smtClean="0"/>
          </a:p>
          <a:p>
            <a:endParaRPr lang="en-US" altLang="zh-CN" dirty="0"/>
          </a:p>
          <a:p>
            <a:r>
              <a:rPr lang="zh-CN" altLang="zh-CN" dirty="0"/>
              <a:t>页式管理模型中，只有存在在内存中的数据才可以被处理器</a:t>
            </a:r>
            <a:r>
              <a:rPr lang="zh-CN" altLang="zh-CN" dirty="0" smtClean="0"/>
              <a:t>访问</a:t>
            </a:r>
            <a:r>
              <a:rPr lang="zh-CN" altLang="en-US" dirty="0" smtClean="0"/>
              <a:t>。</a:t>
            </a:r>
            <a:r>
              <a:rPr lang="zh-CN" altLang="zh-CN" dirty="0"/>
              <a:t>当处理器要访问的数据不在内存中时，就需要将内存中的数据换出到</a:t>
            </a:r>
            <a:r>
              <a:rPr lang="zh-CN" altLang="zh-CN" dirty="0" smtClean="0"/>
              <a:t>外存</a:t>
            </a:r>
            <a:r>
              <a:rPr lang="zh-CN" altLang="en-US" dirty="0" smtClean="0"/>
              <a:t>。</a:t>
            </a:r>
            <a:endParaRPr lang="zh-CN" altLang="en-US" dirty="0"/>
          </a:p>
        </p:txBody>
      </p:sp>
    </p:spTree>
    <p:extLst>
      <p:ext uri="{BB962C8B-B14F-4D97-AF65-F5344CB8AC3E}">
        <p14:creationId xmlns:p14="http://schemas.microsoft.com/office/powerpoint/2010/main" val="2045313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 MODEL</a:t>
            </a:r>
            <a:endParaRPr lang="zh-CN" altLang="en-US" dirty="0"/>
          </a:p>
        </p:txBody>
      </p:sp>
      <p:sp>
        <p:nvSpPr>
          <p:cNvPr id="3" name="内容占位符 2"/>
          <p:cNvSpPr>
            <a:spLocks noGrp="1"/>
          </p:cNvSpPr>
          <p:nvPr>
            <p:ph idx="1"/>
          </p:nvPr>
        </p:nvSpPr>
        <p:spPr/>
        <p:txBody>
          <a:bodyPr/>
          <a:lstStyle/>
          <a:p>
            <a:r>
              <a:rPr lang="zh-CN" altLang="en-US" dirty="0" smtClean="0"/>
              <a:t>换出策略</a:t>
            </a:r>
            <a:endParaRPr lang="en-US" altLang="zh-CN" dirty="0" smtClean="0"/>
          </a:p>
          <a:p>
            <a:endParaRPr lang="en-US" altLang="zh-CN" dirty="0"/>
          </a:p>
          <a:p>
            <a:r>
              <a:rPr lang="en-US" altLang="zh-CN" dirty="0" smtClean="0"/>
              <a:t>1. </a:t>
            </a:r>
            <a:r>
              <a:rPr lang="zh-CN" altLang="en-US" dirty="0"/>
              <a:t>随机</a:t>
            </a:r>
            <a:r>
              <a:rPr lang="zh-CN" altLang="en-US" dirty="0" smtClean="0"/>
              <a:t>选择</a:t>
            </a:r>
            <a:endParaRPr lang="en-US" altLang="zh-CN" dirty="0" smtClean="0"/>
          </a:p>
          <a:p>
            <a:r>
              <a:rPr lang="en-US" altLang="zh-CN" dirty="0" smtClean="0"/>
              <a:t>2. FIFO</a:t>
            </a:r>
          </a:p>
          <a:p>
            <a:r>
              <a:rPr lang="en-US" altLang="zh-CN" dirty="0" smtClean="0"/>
              <a:t>3. LRU</a:t>
            </a:r>
          </a:p>
          <a:p>
            <a:r>
              <a:rPr lang="en-US" altLang="zh-CN" dirty="0" smtClean="0"/>
              <a:t>4. ATLAS</a:t>
            </a:r>
            <a:r>
              <a:rPr lang="zh-CN" altLang="en-US" dirty="0"/>
              <a:t> </a:t>
            </a:r>
            <a:r>
              <a:rPr lang="en-US" altLang="zh-CN" dirty="0" smtClean="0"/>
              <a:t>Loop </a:t>
            </a:r>
            <a:r>
              <a:rPr lang="en-US" altLang="zh-CN" dirty="0" err="1" smtClean="0"/>
              <a:t>Dection</a:t>
            </a:r>
            <a:endParaRPr lang="zh-CN" altLang="en-US" dirty="0"/>
          </a:p>
        </p:txBody>
      </p:sp>
    </p:spTree>
    <p:extLst>
      <p:ext uri="{BB962C8B-B14F-4D97-AF65-F5344CB8AC3E}">
        <p14:creationId xmlns:p14="http://schemas.microsoft.com/office/powerpoint/2010/main" val="1236108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Ws</a:t>
            </a:r>
            <a:r>
              <a:rPr lang="en-US" altLang="zh-CN" dirty="0" smtClean="0"/>
              <a:t> model</a:t>
            </a:r>
            <a:endParaRPr lang="zh-CN" altLang="en-US" dirty="0"/>
          </a:p>
        </p:txBody>
      </p:sp>
      <p:sp>
        <p:nvSpPr>
          <p:cNvPr id="3" name="内容占位符 2"/>
          <p:cNvSpPr>
            <a:spLocks noGrp="1"/>
          </p:cNvSpPr>
          <p:nvPr>
            <p:ph idx="1"/>
          </p:nvPr>
        </p:nvSpPr>
        <p:spPr/>
        <p:txBody>
          <a:bodyPr/>
          <a:lstStyle/>
          <a:p>
            <a:r>
              <a:rPr lang="zh-CN" altLang="en-US" dirty="0" smtClean="0"/>
              <a:t>工作集模型</a:t>
            </a:r>
            <a:endParaRPr lang="en-US" altLang="zh-CN" dirty="0" smtClean="0"/>
          </a:p>
          <a:p>
            <a:endParaRPr lang="en-US" altLang="zh-CN" dirty="0"/>
          </a:p>
          <a:p>
            <a:r>
              <a:rPr lang="zh-CN" altLang="zh-CN" dirty="0"/>
              <a:t>信息</a:t>
            </a:r>
            <a:r>
              <a:rPr lang="zh-CN" altLang="zh-CN" dirty="0" smtClean="0"/>
              <a:t>工作集</a:t>
            </a:r>
            <a:r>
              <a:rPr lang="zh-CN" altLang="en-US" dirty="0" smtClean="0"/>
              <a:t>：</a:t>
            </a:r>
            <a:r>
              <a:rPr lang="zh-CN" altLang="zh-CN" dirty="0"/>
              <a:t>为了保证高效执行程序而必须在内存中的最少的信息集合</a:t>
            </a:r>
            <a:r>
              <a:rPr lang="zh-CN" altLang="zh-CN" dirty="0" smtClean="0"/>
              <a:t>。</a:t>
            </a:r>
            <a:endParaRPr lang="en-US" altLang="zh-CN" dirty="0" smtClean="0"/>
          </a:p>
          <a:p>
            <a:endParaRPr lang="en-US" altLang="zh-CN" dirty="0"/>
          </a:p>
          <a:p>
            <a:r>
              <a:rPr lang="zh-CN" altLang="en-US" dirty="0" smtClean="0"/>
              <a:t>依赖操作系统来决定</a:t>
            </a:r>
            <a:endParaRPr lang="zh-CN" altLang="en-US" dirty="0"/>
          </a:p>
        </p:txBody>
      </p:sp>
    </p:spTree>
    <p:extLst>
      <p:ext uri="{BB962C8B-B14F-4D97-AF65-F5344CB8AC3E}">
        <p14:creationId xmlns:p14="http://schemas.microsoft.com/office/powerpoint/2010/main" val="381625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Ws</a:t>
            </a:r>
            <a:r>
              <a:rPr lang="en-US" altLang="zh-CN" dirty="0" smtClean="0"/>
              <a:t> model</a:t>
            </a:r>
            <a:endParaRPr lang="zh-CN" altLang="en-US" dirty="0"/>
          </a:p>
        </p:txBody>
      </p:sp>
      <p:sp>
        <p:nvSpPr>
          <p:cNvPr id="3" name="内容占位符 2"/>
          <p:cNvSpPr>
            <a:spLocks noGrp="1"/>
          </p:cNvSpPr>
          <p:nvPr>
            <p:ph idx="1"/>
          </p:nvPr>
        </p:nvSpPr>
        <p:spPr/>
        <p:txBody>
          <a:bodyPr/>
          <a:lstStyle/>
          <a:p>
            <a:r>
              <a:rPr lang="zh-CN" altLang="zh-CN" dirty="0" smtClean="0"/>
              <a:t>调度</a:t>
            </a:r>
            <a:r>
              <a:rPr lang="zh-CN" altLang="en-US" dirty="0" smtClean="0"/>
              <a:t>策略</a:t>
            </a:r>
            <a:endParaRPr lang="en-US" altLang="zh-CN" dirty="0" smtClean="0"/>
          </a:p>
          <a:p>
            <a:endParaRPr lang="en-US" altLang="zh-CN" dirty="0"/>
          </a:p>
          <a:p>
            <a:r>
              <a:rPr lang="en-US" altLang="zh-CN" dirty="0" smtClean="0"/>
              <a:t>1</a:t>
            </a:r>
            <a:r>
              <a:rPr lang="zh-CN" altLang="zh-CN" dirty="0"/>
              <a:t>由于进程和他的工作集的关系密切，因此内存管理和进程调度必须紧密配合活动</a:t>
            </a:r>
            <a:r>
              <a:rPr lang="zh-CN" altLang="zh-CN" dirty="0" smtClean="0"/>
              <a:t>。</a:t>
            </a:r>
            <a:endParaRPr lang="en-US" altLang="zh-CN" dirty="0" smtClean="0"/>
          </a:p>
          <a:p>
            <a:r>
              <a:rPr lang="en-US" altLang="zh-CN" dirty="0" smtClean="0"/>
              <a:t>2</a:t>
            </a:r>
            <a:r>
              <a:rPr lang="zh-CN" altLang="zh-CN" dirty="0"/>
              <a:t>效率是首要考虑的</a:t>
            </a:r>
            <a:r>
              <a:rPr lang="zh-CN" altLang="zh-CN" dirty="0" smtClean="0"/>
              <a:t>。</a:t>
            </a:r>
            <a:endParaRPr lang="en-US" altLang="zh-CN" dirty="0" smtClean="0"/>
          </a:p>
          <a:p>
            <a:r>
              <a:rPr lang="en-US" altLang="zh-CN" dirty="0" smtClean="0"/>
              <a:t>3</a:t>
            </a:r>
            <a:r>
              <a:rPr lang="zh-CN" altLang="zh-CN" dirty="0"/>
              <a:t>设计的机制要能够提供当前工作集大小和每个进程的处理器时间的消耗。</a:t>
            </a:r>
          </a:p>
          <a:p>
            <a:endParaRPr lang="zh-CN" altLang="en-US" dirty="0"/>
          </a:p>
        </p:txBody>
      </p:sp>
    </p:spTree>
    <p:extLst>
      <p:ext uri="{BB962C8B-B14F-4D97-AF65-F5344CB8AC3E}">
        <p14:creationId xmlns:p14="http://schemas.microsoft.com/office/powerpoint/2010/main" val="375585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Ws</a:t>
            </a:r>
            <a:r>
              <a:rPr lang="en-US" altLang="zh-CN" dirty="0" smtClean="0"/>
              <a:t> model</a:t>
            </a:r>
            <a:endParaRPr lang="zh-CN" altLang="en-US" dirty="0"/>
          </a:p>
        </p:txBody>
      </p:sp>
      <p:sp>
        <p:nvSpPr>
          <p:cNvPr id="3" name="内容占位符 2"/>
          <p:cNvSpPr>
            <a:spLocks noGrp="1"/>
          </p:cNvSpPr>
          <p:nvPr>
            <p:ph idx="1"/>
          </p:nvPr>
        </p:nvSpPr>
        <p:spPr/>
        <p:txBody>
          <a:bodyPr/>
          <a:lstStyle/>
          <a:p>
            <a:r>
              <a:rPr lang="zh-CN" altLang="zh-CN" dirty="0" smtClean="0"/>
              <a:t>共享</a:t>
            </a:r>
            <a:endParaRPr lang="en-US" altLang="zh-CN" dirty="0" smtClean="0"/>
          </a:p>
          <a:p>
            <a:endParaRPr lang="en-US" altLang="zh-CN" dirty="0"/>
          </a:p>
          <a:p>
            <a:r>
              <a:rPr lang="zh-CN" altLang="zh-CN" dirty="0"/>
              <a:t>使用位来</a:t>
            </a:r>
            <a:r>
              <a:rPr lang="zh-CN" altLang="zh-CN" dirty="0" smtClean="0"/>
              <a:t>标记</a:t>
            </a:r>
            <a:r>
              <a:rPr lang="zh-CN" altLang="en-US" dirty="0" smtClean="0"/>
              <a:t>共享页面</a:t>
            </a:r>
            <a:r>
              <a:rPr lang="zh-CN" altLang="zh-CN" dirty="0" smtClean="0"/>
              <a:t>，</a:t>
            </a:r>
            <a:r>
              <a:rPr lang="zh-CN" altLang="zh-CN" dirty="0"/>
              <a:t>当需要交换时，这些页面不会被交换出去。</a:t>
            </a:r>
            <a:endParaRPr lang="zh-CN" altLang="en-US" dirty="0"/>
          </a:p>
        </p:txBody>
      </p:sp>
    </p:spTree>
    <p:extLst>
      <p:ext uri="{BB962C8B-B14F-4D97-AF65-F5344CB8AC3E}">
        <p14:creationId xmlns:p14="http://schemas.microsoft.com/office/powerpoint/2010/main" val="765433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资源分配</a:t>
            </a:r>
            <a:endParaRPr lang="en-US" altLang="zh-CN" dirty="0" smtClean="0"/>
          </a:p>
          <a:p>
            <a:endParaRPr lang="en-US" altLang="zh-CN" dirty="0"/>
          </a:p>
          <a:p>
            <a:r>
              <a:rPr lang="zh-CN" altLang="zh-CN" dirty="0" smtClean="0"/>
              <a:t>作者</a:t>
            </a:r>
            <a:r>
              <a:rPr lang="zh-CN" altLang="en-US" dirty="0" smtClean="0"/>
              <a:t>提出</a:t>
            </a:r>
            <a:r>
              <a:rPr lang="zh-CN" altLang="zh-CN" dirty="0" smtClean="0"/>
              <a:t>内存</a:t>
            </a:r>
            <a:r>
              <a:rPr lang="zh-CN" altLang="zh-CN" dirty="0"/>
              <a:t>需求和处理器需求的定义</a:t>
            </a:r>
            <a:r>
              <a:rPr lang="zh-CN" altLang="zh-CN" dirty="0" smtClean="0"/>
              <a:t>。</a:t>
            </a:r>
            <a:endParaRPr lang="en-US" altLang="zh-CN" dirty="0" smtClean="0"/>
          </a:p>
          <a:p>
            <a:r>
              <a:rPr lang="zh-CN" altLang="zh-CN" dirty="0" smtClean="0"/>
              <a:t>平衡状态</a:t>
            </a:r>
            <a:r>
              <a:rPr lang="zh-CN" altLang="zh-CN" dirty="0"/>
              <a:t>，</a:t>
            </a:r>
            <a:r>
              <a:rPr lang="en-US" altLang="zh-CN" dirty="0"/>
              <a:t>1</a:t>
            </a:r>
            <a:r>
              <a:rPr lang="zh-CN" altLang="zh-CN" dirty="0"/>
              <a:t>所有进程的内存需求等于内存资源提供量，</a:t>
            </a:r>
            <a:r>
              <a:rPr lang="en-US" altLang="zh-CN" dirty="0"/>
              <a:t>2</a:t>
            </a:r>
            <a:r>
              <a:rPr lang="zh-CN" altLang="zh-CN" dirty="0"/>
              <a:t>处理器资源需求等于处理器资源提供量</a:t>
            </a:r>
            <a:r>
              <a:rPr lang="zh-CN" altLang="zh-CN" dirty="0" smtClean="0"/>
              <a:t>。</a:t>
            </a:r>
            <a:endParaRPr lang="en-US" altLang="zh-CN" dirty="0"/>
          </a:p>
          <a:p>
            <a:r>
              <a:rPr lang="zh-CN" altLang="zh-CN" dirty="0" smtClean="0"/>
              <a:t>权衡策略</a:t>
            </a:r>
            <a:r>
              <a:rPr lang="zh-CN" altLang="en-US" dirty="0" smtClean="0"/>
              <a:t>：</a:t>
            </a:r>
            <a:r>
              <a:rPr lang="zh-CN" altLang="zh-CN" dirty="0" smtClean="0"/>
              <a:t>即</a:t>
            </a:r>
            <a:r>
              <a:rPr lang="zh-CN" altLang="zh-CN" dirty="0"/>
              <a:t>最小化需求减去提供量。</a:t>
            </a:r>
          </a:p>
          <a:p>
            <a:endParaRPr lang="zh-CN" altLang="en-US" dirty="0"/>
          </a:p>
        </p:txBody>
      </p:sp>
    </p:spTree>
    <p:extLst>
      <p:ext uri="{BB962C8B-B14F-4D97-AF65-F5344CB8AC3E}">
        <p14:creationId xmlns:p14="http://schemas.microsoft.com/office/powerpoint/2010/main" val="257170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a:t>
            </a:r>
            <a:endParaRPr lang="zh-CN" altLang="en-US" dirty="0"/>
          </a:p>
        </p:txBody>
      </p:sp>
      <p:sp>
        <p:nvSpPr>
          <p:cNvPr id="3" name="内容占位符 2"/>
          <p:cNvSpPr>
            <a:spLocks noGrp="1"/>
          </p:cNvSpPr>
          <p:nvPr>
            <p:ph idx="1"/>
          </p:nvPr>
        </p:nvSpPr>
        <p:spPr/>
        <p:txBody>
          <a:bodyPr/>
          <a:lstStyle/>
          <a:p>
            <a:r>
              <a:rPr lang="zh-CN" altLang="en-US" dirty="0" smtClean="0"/>
              <a:t>存储分配</a:t>
            </a:r>
            <a:endParaRPr lang="en-US" altLang="zh-CN" dirty="0" smtClean="0"/>
          </a:p>
          <a:p>
            <a:r>
              <a:rPr lang="zh-CN" altLang="en-US" dirty="0" smtClean="0"/>
              <a:t>进程分配</a:t>
            </a:r>
            <a:endParaRPr lang="en-US" altLang="zh-CN" dirty="0" smtClean="0"/>
          </a:p>
          <a:p>
            <a:r>
              <a:rPr lang="zh-CN" altLang="en-US" dirty="0" smtClean="0"/>
              <a:t>系统结构</a:t>
            </a:r>
            <a:endParaRPr lang="zh-CN" altLang="en-US" dirty="0"/>
          </a:p>
        </p:txBody>
      </p:sp>
    </p:spTree>
    <p:extLst>
      <p:ext uri="{BB962C8B-B14F-4D97-AF65-F5344CB8AC3E}">
        <p14:creationId xmlns:p14="http://schemas.microsoft.com/office/powerpoint/2010/main" val="4110173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a:t>
            </a:r>
            <a:endParaRPr lang="zh-CN" altLang="en-US" dirty="0"/>
          </a:p>
        </p:txBody>
      </p:sp>
      <p:sp>
        <p:nvSpPr>
          <p:cNvPr id="3" name="内容占位符 2"/>
          <p:cNvSpPr>
            <a:spLocks noGrp="1"/>
          </p:cNvSpPr>
          <p:nvPr>
            <p:ph idx="1"/>
          </p:nvPr>
        </p:nvSpPr>
        <p:spPr/>
        <p:txBody>
          <a:bodyPr/>
          <a:lstStyle/>
          <a:p>
            <a:r>
              <a:rPr lang="zh-CN" altLang="zh-CN" dirty="0" smtClean="0"/>
              <a:t>存储分配</a:t>
            </a:r>
            <a:endParaRPr lang="en-US" altLang="zh-CN" dirty="0"/>
          </a:p>
          <a:p>
            <a:endParaRPr lang="en-US" altLang="zh-CN" dirty="0" smtClean="0"/>
          </a:p>
          <a:p>
            <a:r>
              <a:rPr lang="zh-CN" altLang="zh-CN" dirty="0" smtClean="0"/>
              <a:t>区分</a:t>
            </a:r>
            <a:r>
              <a:rPr lang="zh-CN" altLang="zh-CN" dirty="0"/>
              <a:t>存储单元（</a:t>
            </a:r>
            <a:r>
              <a:rPr lang="en-US" altLang="zh-CN" dirty="0"/>
              <a:t>page</a:t>
            </a:r>
            <a:r>
              <a:rPr lang="zh-CN" altLang="zh-CN" dirty="0"/>
              <a:t>）和信息单元（</a:t>
            </a:r>
            <a:r>
              <a:rPr lang="en-US" altLang="zh-CN" dirty="0"/>
              <a:t>segment</a:t>
            </a:r>
            <a:r>
              <a:rPr lang="zh-CN" altLang="zh-CN" dirty="0"/>
              <a:t>），他们都有特定的识别机制，信息单元的大小可能会远远比存储单元要</a:t>
            </a:r>
            <a:r>
              <a:rPr lang="zh-CN" altLang="zh-CN" dirty="0" smtClean="0"/>
              <a:t>大</a:t>
            </a:r>
            <a:r>
              <a:rPr lang="zh-CN" altLang="en-US" dirty="0" smtClean="0"/>
              <a:t>。</a:t>
            </a:r>
            <a:endParaRPr lang="en-US" altLang="zh-CN" dirty="0" smtClean="0"/>
          </a:p>
          <a:p>
            <a:r>
              <a:rPr lang="zh-CN" altLang="en-US" dirty="0" smtClean="0"/>
              <a:t>类似</a:t>
            </a:r>
            <a:r>
              <a:rPr lang="zh-CN" altLang="zh-CN" dirty="0" smtClean="0"/>
              <a:t>虚拟</a:t>
            </a:r>
            <a:r>
              <a:rPr lang="zh-CN" altLang="zh-CN" dirty="0"/>
              <a:t>内存的</a:t>
            </a:r>
            <a:r>
              <a:rPr lang="zh-CN" altLang="zh-CN" dirty="0" smtClean="0"/>
              <a:t>概念</a:t>
            </a:r>
            <a:endParaRPr lang="zh-CN" altLang="zh-CN" dirty="0"/>
          </a:p>
          <a:p>
            <a:endParaRPr lang="zh-CN" altLang="en-US" dirty="0"/>
          </a:p>
        </p:txBody>
      </p:sp>
    </p:spTree>
    <p:extLst>
      <p:ext uri="{BB962C8B-B14F-4D97-AF65-F5344CB8AC3E}">
        <p14:creationId xmlns:p14="http://schemas.microsoft.com/office/powerpoint/2010/main" val="1009796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a:t>
            </a:r>
            <a:endParaRPr lang="zh-CN" altLang="en-US" dirty="0"/>
          </a:p>
        </p:txBody>
      </p:sp>
      <p:sp>
        <p:nvSpPr>
          <p:cNvPr id="3" name="内容占位符 2"/>
          <p:cNvSpPr>
            <a:spLocks noGrp="1"/>
          </p:cNvSpPr>
          <p:nvPr>
            <p:ph idx="1"/>
          </p:nvPr>
        </p:nvSpPr>
        <p:spPr/>
        <p:txBody>
          <a:bodyPr/>
          <a:lstStyle/>
          <a:p>
            <a:r>
              <a:rPr lang="zh-CN" altLang="zh-CN" dirty="0"/>
              <a:t>进程</a:t>
            </a:r>
            <a:r>
              <a:rPr lang="zh-CN" altLang="zh-CN" dirty="0" smtClean="0"/>
              <a:t>分配</a:t>
            </a:r>
            <a:endParaRPr lang="en-US" altLang="zh-CN" dirty="0"/>
          </a:p>
          <a:p>
            <a:r>
              <a:rPr lang="zh-CN" altLang="zh-CN" dirty="0" smtClean="0"/>
              <a:t>每个</a:t>
            </a:r>
            <a:r>
              <a:rPr lang="zh-CN" altLang="zh-CN" dirty="0"/>
              <a:t>用户程序，输入外设，输出外设都对应一个</a:t>
            </a:r>
            <a:r>
              <a:rPr lang="zh-CN" altLang="zh-CN" dirty="0" smtClean="0"/>
              <a:t>进程</a:t>
            </a:r>
            <a:endParaRPr lang="en-US" altLang="zh-CN" dirty="0"/>
          </a:p>
          <a:p>
            <a:endParaRPr lang="en-US" altLang="zh-CN" dirty="0" smtClean="0"/>
          </a:p>
          <a:p>
            <a:r>
              <a:rPr lang="zh-CN" altLang="en-US" dirty="0" smtClean="0"/>
              <a:t>同步，加强不同进程之间的合作。</a:t>
            </a:r>
            <a:endParaRPr lang="en-US" altLang="zh-CN" dirty="0" smtClean="0"/>
          </a:p>
          <a:p>
            <a:endParaRPr lang="en-US" altLang="zh-CN" dirty="0"/>
          </a:p>
          <a:p>
            <a:r>
              <a:rPr lang="zh-CN" altLang="en-US" dirty="0" smtClean="0"/>
              <a:t>类似于多任务系统</a:t>
            </a:r>
            <a:endParaRPr lang="en-US" altLang="zh-CN" dirty="0" smtClean="0"/>
          </a:p>
        </p:txBody>
      </p:sp>
    </p:spTree>
    <p:extLst>
      <p:ext uri="{BB962C8B-B14F-4D97-AF65-F5344CB8AC3E}">
        <p14:creationId xmlns:p14="http://schemas.microsoft.com/office/powerpoint/2010/main" val="182609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0C1BEB-66DE-4C4C-BBB5-CC3278528A61}"/>
              </a:ext>
            </a:extLst>
          </p:cNvPr>
          <p:cNvSpPr>
            <a:spLocks noGrp="1"/>
          </p:cNvSpPr>
          <p:nvPr>
            <p:ph type="title"/>
          </p:nvPr>
        </p:nvSpPr>
        <p:spPr/>
        <p:txBody>
          <a:bodyPr/>
          <a:lstStyle/>
          <a:p>
            <a:r>
              <a:rPr lang="en-US" altLang="zh-CN" dirty="0"/>
              <a:t>commuter</a:t>
            </a:r>
            <a:endParaRPr lang="zh-CN" altLang="en-US" dirty="0"/>
          </a:p>
        </p:txBody>
      </p:sp>
      <p:sp>
        <p:nvSpPr>
          <p:cNvPr id="3" name="内容占位符 2">
            <a:extLst>
              <a:ext uri="{FF2B5EF4-FFF2-40B4-BE49-F238E27FC236}">
                <a16:creationId xmlns:a16="http://schemas.microsoft.com/office/drawing/2014/main" xmlns="" id="{8A413318-68F4-6240-A86C-26A7910F9399}"/>
              </a:ext>
            </a:extLst>
          </p:cNvPr>
          <p:cNvSpPr>
            <a:spLocks noGrp="1"/>
          </p:cNvSpPr>
          <p:nvPr>
            <p:ph idx="1"/>
          </p:nvPr>
        </p:nvSpPr>
        <p:spPr/>
        <p:txBody>
          <a:bodyPr/>
          <a:lstStyle/>
          <a:p>
            <a:r>
              <a:rPr lang="zh-CN" altLang="en-US" dirty="0" smtClean="0"/>
              <a:t>为多核处理器设计可扩展的程序</a:t>
            </a:r>
            <a:endParaRPr lang="en-US" altLang="zh-CN" dirty="0" smtClean="0"/>
          </a:p>
          <a:p>
            <a:endParaRPr lang="en-US" altLang="zh-CN" dirty="0"/>
          </a:p>
          <a:p>
            <a:r>
              <a:rPr lang="zh-CN" altLang="en-US" dirty="0" smtClean="0"/>
              <a:t>能否在接口设计时就确定程序是否可扩展？</a:t>
            </a:r>
            <a:endParaRPr lang="en-US" altLang="zh-CN" dirty="0" smtClean="0"/>
          </a:p>
          <a:p>
            <a:endParaRPr lang="en-US" altLang="zh-CN" dirty="0"/>
          </a:p>
        </p:txBody>
      </p:sp>
    </p:spTree>
    <p:extLst>
      <p:ext uri="{BB962C8B-B14F-4D97-AF65-F5344CB8AC3E}">
        <p14:creationId xmlns:p14="http://schemas.microsoft.com/office/powerpoint/2010/main" val="2552734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系统</a:t>
            </a:r>
            <a:r>
              <a:rPr lang="zh-CN" altLang="zh-CN" dirty="0" smtClean="0"/>
              <a:t>结构</a:t>
            </a:r>
            <a:endParaRPr lang="en-US" altLang="zh-CN" dirty="0"/>
          </a:p>
          <a:p>
            <a:r>
              <a:rPr lang="zh-CN" altLang="zh-CN" dirty="0" smtClean="0"/>
              <a:t>第</a:t>
            </a:r>
            <a:r>
              <a:rPr lang="en-US" altLang="zh-CN" dirty="0"/>
              <a:t>0</a:t>
            </a:r>
            <a:r>
              <a:rPr lang="zh-CN" altLang="zh-CN" dirty="0"/>
              <a:t>层，负责将处理器分配给进程</a:t>
            </a:r>
            <a:r>
              <a:rPr lang="zh-CN" altLang="zh-CN" dirty="0" smtClean="0"/>
              <a:t>使用，</a:t>
            </a:r>
            <a:r>
              <a:rPr lang="zh-CN" altLang="zh-CN" dirty="0"/>
              <a:t>使用实时时钟和中断来防止进程独占</a:t>
            </a:r>
            <a:r>
              <a:rPr lang="zh-CN" altLang="zh-CN" dirty="0" smtClean="0"/>
              <a:t>处理器</a:t>
            </a:r>
            <a:endParaRPr lang="en-US" altLang="zh-CN" dirty="0" smtClean="0"/>
          </a:p>
          <a:p>
            <a:r>
              <a:rPr lang="zh-CN" altLang="zh-CN" dirty="0" smtClean="0"/>
              <a:t>第</a:t>
            </a:r>
            <a:r>
              <a:rPr lang="en-US" altLang="zh-CN" dirty="0"/>
              <a:t>1</a:t>
            </a:r>
            <a:r>
              <a:rPr lang="zh-CN" altLang="zh-CN" dirty="0"/>
              <a:t>层</a:t>
            </a:r>
            <a:r>
              <a:rPr lang="zh-CN" altLang="zh-CN" dirty="0" smtClean="0"/>
              <a:t>，负责</a:t>
            </a:r>
            <a:r>
              <a:rPr lang="zh-CN" altLang="zh-CN" dirty="0"/>
              <a:t>虚拟内存地址和虚拟内存地址的</a:t>
            </a:r>
            <a:r>
              <a:rPr lang="zh-CN" altLang="zh-CN" dirty="0" smtClean="0"/>
              <a:t>转换</a:t>
            </a:r>
            <a:endParaRPr lang="en-US" altLang="zh-CN" dirty="0" smtClean="0"/>
          </a:p>
          <a:p>
            <a:r>
              <a:rPr lang="zh-CN" altLang="zh-CN" dirty="0" smtClean="0"/>
              <a:t>第</a:t>
            </a:r>
            <a:r>
              <a:rPr lang="en-US" altLang="zh-CN" dirty="0"/>
              <a:t>2</a:t>
            </a:r>
            <a:r>
              <a:rPr lang="zh-CN" altLang="zh-CN" dirty="0"/>
              <a:t>层，处理外设输入与</a:t>
            </a:r>
            <a:r>
              <a:rPr lang="zh-CN" altLang="zh-CN" dirty="0" smtClean="0"/>
              <a:t>输出</a:t>
            </a:r>
            <a:endParaRPr lang="en-US" altLang="zh-CN" dirty="0" smtClean="0"/>
          </a:p>
          <a:p>
            <a:r>
              <a:rPr lang="zh-CN" altLang="zh-CN" dirty="0" smtClean="0"/>
              <a:t>第</a:t>
            </a:r>
            <a:r>
              <a:rPr lang="en-US" altLang="zh-CN" dirty="0"/>
              <a:t>3</a:t>
            </a:r>
            <a:r>
              <a:rPr lang="zh-CN" altLang="zh-CN" dirty="0"/>
              <a:t>层，将进程关联到输入缓冲流和输出流</a:t>
            </a:r>
            <a:r>
              <a:rPr lang="zh-CN" altLang="zh-CN" dirty="0" smtClean="0"/>
              <a:t>中</a:t>
            </a:r>
            <a:endParaRPr lang="en-US" altLang="zh-CN" dirty="0" smtClean="0"/>
          </a:p>
          <a:p>
            <a:r>
              <a:rPr lang="zh-CN" altLang="zh-CN" dirty="0" smtClean="0"/>
              <a:t>第</a:t>
            </a:r>
            <a:r>
              <a:rPr lang="en-US" altLang="zh-CN" dirty="0" smtClean="0"/>
              <a:t>4</a:t>
            </a:r>
            <a:r>
              <a:rPr lang="zh-CN" altLang="zh-CN" dirty="0" smtClean="0"/>
              <a:t>层</a:t>
            </a:r>
            <a:r>
              <a:rPr lang="zh-CN" altLang="zh-CN" dirty="0"/>
              <a:t>，独立的用户</a:t>
            </a:r>
            <a:r>
              <a:rPr lang="zh-CN" altLang="zh-CN" dirty="0" smtClean="0"/>
              <a:t>程序</a:t>
            </a:r>
            <a:endParaRPr lang="en-US" altLang="zh-CN" dirty="0" smtClean="0"/>
          </a:p>
          <a:p>
            <a:r>
              <a:rPr lang="zh-CN" altLang="zh-CN" dirty="0" smtClean="0"/>
              <a:t>第</a:t>
            </a:r>
            <a:r>
              <a:rPr lang="en-US" altLang="zh-CN" dirty="0" smtClean="0"/>
              <a:t>5</a:t>
            </a:r>
            <a:r>
              <a:rPr lang="zh-CN" altLang="zh-CN" dirty="0" smtClean="0"/>
              <a:t>层</a:t>
            </a:r>
            <a:r>
              <a:rPr lang="zh-CN" altLang="zh-CN" dirty="0"/>
              <a:t>，操作</a:t>
            </a:r>
            <a:r>
              <a:rPr lang="zh-CN" altLang="zh-CN" dirty="0" smtClean="0"/>
              <a:t>者</a:t>
            </a:r>
            <a:endParaRPr lang="zh-CN" altLang="zh-CN" dirty="0"/>
          </a:p>
          <a:p>
            <a:endParaRPr lang="zh-CN" altLang="en-US" dirty="0"/>
          </a:p>
        </p:txBody>
      </p:sp>
    </p:spTree>
    <p:extLst>
      <p:ext uri="{BB962C8B-B14F-4D97-AF65-F5344CB8AC3E}">
        <p14:creationId xmlns:p14="http://schemas.microsoft.com/office/powerpoint/2010/main" val="3082978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UNIX Time-sharing system</a:t>
            </a:r>
            <a:endParaRPr lang="zh-CN" altLang="en-US" dirty="0"/>
          </a:p>
        </p:txBody>
      </p:sp>
      <p:sp>
        <p:nvSpPr>
          <p:cNvPr id="3" name="内容占位符 2"/>
          <p:cNvSpPr>
            <a:spLocks noGrp="1"/>
          </p:cNvSpPr>
          <p:nvPr>
            <p:ph idx="1"/>
          </p:nvPr>
        </p:nvSpPr>
        <p:spPr/>
        <p:txBody>
          <a:bodyPr/>
          <a:lstStyle/>
          <a:p>
            <a:r>
              <a:rPr lang="zh-CN" altLang="zh-CN" dirty="0"/>
              <a:t>这篇文章主要介绍</a:t>
            </a:r>
            <a:r>
              <a:rPr lang="zh-CN" altLang="zh-CN" dirty="0" smtClean="0"/>
              <a:t>了</a:t>
            </a:r>
            <a:r>
              <a:rPr lang="en-US" altLang="zh-CN" dirty="0" smtClean="0"/>
              <a:t>:</a:t>
            </a:r>
          </a:p>
          <a:p>
            <a:endParaRPr lang="en-US" altLang="zh-CN" dirty="0" smtClean="0"/>
          </a:p>
          <a:p>
            <a:r>
              <a:rPr lang="en-US" altLang="zh-CN" dirty="0" err="1" smtClean="0"/>
              <a:t>unix</a:t>
            </a:r>
            <a:r>
              <a:rPr lang="zh-CN" altLang="zh-CN" dirty="0"/>
              <a:t>系统的</a:t>
            </a:r>
            <a:r>
              <a:rPr lang="zh-CN" altLang="zh-CN" dirty="0" smtClean="0"/>
              <a:t>文件系统</a:t>
            </a:r>
            <a:endParaRPr lang="en-US" altLang="zh-CN" dirty="0" smtClean="0"/>
          </a:p>
          <a:p>
            <a:r>
              <a:rPr lang="zh-CN" altLang="zh-CN" dirty="0" smtClean="0"/>
              <a:t>文件系统</a:t>
            </a:r>
            <a:r>
              <a:rPr lang="zh-CN" altLang="zh-CN" dirty="0"/>
              <a:t>的</a:t>
            </a:r>
            <a:r>
              <a:rPr lang="zh-CN" altLang="zh-CN" dirty="0" smtClean="0"/>
              <a:t>实现</a:t>
            </a:r>
            <a:endParaRPr lang="en-US" altLang="zh-CN" dirty="0" smtClean="0"/>
          </a:p>
          <a:p>
            <a:r>
              <a:rPr lang="zh-CN" altLang="zh-CN" dirty="0" smtClean="0"/>
              <a:t>进程</a:t>
            </a:r>
            <a:r>
              <a:rPr lang="zh-CN" altLang="zh-CN" dirty="0"/>
              <a:t>和运行</a:t>
            </a:r>
            <a:r>
              <a:rPr lang="zh-CN" altLang="zh-CN" dirty="0" smtClean="0"/>
              <a:t>环境</a:t>
            </a:r>
            <a:endParaRPr lang="en-US" altLang="zh-CN" dirty="0" smtClean="0"/>
          </a:p>
          <a:p>
            <a:r>
              <a:rPr lang="en-US" altLang="zh-CN" dirty="0" smtClean="0"/>
              <a:t>shell</a:t>
            </a:r>
            <a:r>
              <a:rPr lang="zh-CN" altLang="zh-CN" dirty="0"/>
              <a:t>等</a:t>
            </a:r>
            <a:endParaRPr lang="zh-CN" altLang="en-US" dirty="0"/>
          </a:p>
        </p:txBody>
      </p:sp>
    </p:spTree>
    <p:extLst>
      <p:ext uri="{BB962C8B-B14F-4D97-AF65-F5344CB8AC3E}">
        <p14:creationId xmlns:p14="http://schemas.microsoft.com/office/powerpoint/2010/main" val="333238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UNIX Time-sharing system</a:t>
            </a:r>
            <a:endParaRPr lang="zh-CN" altLang="en-US" dirty="0"/>
          </a:p>
        </p:txBody>
      </p:sp>
      <p:sp>
        <p:nvSpPr>
          <p:cNvPr id="3" name="内容占位符 2"/>
          <p:cNvSpPr>
            <a:spLocks noGrp="1"/>
          </p:cNvSpPr>
          <p:nvPr>
            <p:ph idx="1"/>
          </p:nvPr>
        </p:nvSpPr>
        <p:spPr/>
        <p:txBody>
          <a:bodyPr>
            <a:normAutofit/>
          </a:bodyPr>
          <a:lstStyle/>
          <a:p>
            <a:r>
              <a:rPr lang="zh-CN" altLang="zh-CN" dirty="0" smtClean="0"/>
              <a:t>文件系统</a:t>
            </a:r>
            <a:r>
              <a:rPr lang="zh-CN" altLang="en-US" dirty="0"/>
              <a:t>：</a:t>
            </a:r>
            <a:r>
              <a:rPr lang="zh-CN" altLang="zh-CN" dirty="0" smtClean="0"/>
              <a:t>普通</a:t>
            </a:r>
            <a:r>
              <a:rPr lang="zh-CN" altLang="zh-CN" dirty="0"/>
              <a:t>文件，目录，特殊</a:t>
            </a:r>
            <a:r>
              <a:rPr lang="zh-CN" altLang="zh-CN" dirty="0" smtClean="0"/>
              <a:t>文件</a:t>
            </a:r>
            <a:endParaRPr lang="en-US" altLang="zh-CN" dirty="0" smtClean="0"/>
          </a:p>
          <a:p>
            <a:endParaRPr lang="en-US" altLang="zh-CN" dirty="0"/>
          </a:p>
          <a:p>
            <a:r>
              <a:rPr lang="zh-CN" altLang="en-US" dirty="0" smtClean="0"/>
              <a:t>普通文件：</a:t>
            </a:r>
            <a:r>
              <a:rPr lang="zh-CN" altLang="zh-CN" dirty="0"/>
              <a:t>包含用户写入的</a:t>
            </a:r>
            <a:r>
              <a:rPr lang="zh-CN" altLang="zh-CN" dirty="0" smtClean="0"/>
              <a:t>信息</a:t>
            </a:r>
            <a:endParaRPr lang="en-US" altLang="zh-CN" dirty="0" smtClean="0"/>
          </a:p>
          <a:p>
            <a:r>
              <a:rPr lang="zh-CN" altLang="en-US" dirty="0" smtClean="0"/>
              <a:t>目录：</a:t>
            </a:r>
            <a:r>
              <a:rPr lang="zh-CN" altLang="zh-CN" dirty="0"/>
              <a:t>系统会为自己维护几个目录，其中一个是</a:t>
            </a:r>
            <a:r>
              <a:rPr lang="en-US" altLang="zh-CN" dirty="0"/>
              <a:t>root</a:t>
            </a:r>
            <a:r>
              <a:rPr lang="zh-CN" altLang="zh-CN" dirty="0"/>
              <a:t>目录，</a:t>
            </a:r>
            <a:r>
              <a:rPr lang="en-US" altLang="zh-CN" dirty="0"/>
              <a:t>root</a:t>
            </a:r>
            <a:r>
              <a:rPr lang="zh-CN" altLang="zh-CN" dirty="0"/>
              <a:t>目录是所有文件搜索的起始点</a:t>
            </a:r>
            <a:r>
              <a:rPr lang="zh-CN" altLang="zh-CN" dirty="0" smtClean="0"/>
              <a:t>。</a:t>
            </a:r>
            <a:r>
              <a:rPr lang="en-US" altLang="zh-CN" dirty="0" smtClean="0"/>
              <a:t>”.” </a:t>
            </a:r>
            <a:r>
              <a:rPr lang="zh-CN" altLang="en-US" dirty="0" smtClean="0"/>
              <a:t>和 </a:t>
            </a:r>
            <a:r>
              <a:rPr lang="en-US" altLang="zh-CN" dirty="0" smtClean="0"/>
              <a:t>“..”</a:t>
            </a:r>
          </a:p>
          <a:p>
            <a:r>
              <a:rPr lang="zh-CN" altLang="zh-CN" dirty="0"/>
              <a:t>特殊</a:t>
            </a:r>
            <a:r>
              <a:rPr lang="zh-CN" altLang="zh-CN" dirty="0" smtClean="0"/>
              <a:t>文件</a:t>
            </a:r>
            <a:r>
              <a:rPr lang="zh-CN" altLang="en-US" dirty="0" smtClean="0"/>
              <a:t>：</a:t>
            </a:r>
            <a:r>
              <a:rPr lang="zh-CN" altLang="zh-CN" dirty="0" smtClean="0"/>
              <a:t>每个</a:t>
            </a:r>
            <a:r>
              <a:rPr lang="zh-CN" altLang="zh-CN" dirty="0"/>
              <a:t>支持的</a:t>
            </a:r>
            <a:r>
              <a:rPr lang="en-US" altLang="zh-CN" dirty="0"/>
              <a:t>I/O</a:t>
            </a:r>
            <a:r>
              <a:rPr lang="zh-CN" altLang="zh-CN" dirty="0"/>
              <a:t>设备都对应至少一个特殊</a:t>
            </a:r>
            <a:r>
              <a:rPr lang="zh-CN" altLang="zh-CN" dirty="0" smtClean="0"/>
              <a:t>文件。</a:t>
            </a:r>
            <a:r>
              <a:rPr lang="zh-CN" altLang="zh-CN" dirty="0"/>
              <a:t>每个特殊文件的都在</a:t>
            </a:r>
            <a:r>
              <a:rPr lang="en-US" altLang="zh-CN" dirty="0"/>
              <a:t>/dev</a:t>
            </a:r>
            <a:r>
              <a:rPr lang="zh-CN" altLang="zh-CN" dirty="0"/>
              <a:t>目录下</a:t>
            </a:r>
            <a:r>
              <a:rPr lang="zh-CN" altLang="zh-CN" dirty="0" smtClean="0"/>
              <a:t>。好处</a:t>
            </a:r>
            <a:r>
              <a:rPr lang="zh-CN" altLang="zh-CN" dirty="0"/>
              <a:t>，</a:t>
            </a:r>
            <a:r>
              <a:rPr lang="en-US" altLang="zh-CN" dirty="0"/>
              <a:t>1</a:t>
            </a:r>
            <a:r>
              <a:rPr lang="zh-CN" altLang="zh-CN" dirty="0"/>
              <a:t>文件和</a:t>
            </a:r>
            <a:r>
              <a:rPr lang="en-US" altLang="zh-CN" dirty="0"/>
              <a:t>I/O</a:t>
            </a:r>
            <a:r>
              <a:rPr lang="zh-CN" altLang="zh-CN" dirty="0"/>
              <a:t>尽可能相似，</a:t>
            </a:r>
            <a:r>
              <a:rPr lang="en-US" altLang="zh-CN" dirty="0"/>
              <a:t>2</a:t>
            </a:r>
            <a:r>
              <a:rPr lang="zh-CN" altLang="zh-CN" dirty="0"/>
              <a:t>具有相同的命名规则，</a:t>
            </a:r>
            <a:r>
              <a:rPr lang="en-US" altLang="zh-CN" dirty="0"/>
              <a:t>3</a:t>
            </a:r>
            <a:r>
              <a:rPr lang="zh-CN" altLang="zh-CN" dirty="0"/>
              <a:t>受到相同的保护机制。</a:t>
            </a:r>
          </a:p>
          <a:p>
            <a:endParaRPr lang="zh-CN" altLang="en-US" dirty="0"/>
          </a:p>
        </p:txBody>
      </p:sp>
    </p:spTree>
    <p:extLst>
      <p:ext uri="{BB962C8B-B14F-4D97-AF65-F5344CB8AC3E}">
        <p14:creationId xmlns:p14="http://schemas.microsoft.com/office/powerpoint/2010/main" val="2686500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UNIX Time-sharing system</a:t>
            </a:r>
            <a:endParaRPr lang="zh-CN" altLang="en-US" dirty="0"/>
          </a:p>
        </p:txBody>
      </p:sp>
      <p:sp>
        <p:nvSpPr>
          <p:cNvPr id="3" name="内容占位符 2"/>
          <p:cNvSpPr>
            <a:spLocks noGrp="1"/>
          </p:cNvSpPr>
          <p:nvPr>
            <p:ph idx="1"/>
          </p:nvPr>
        </p:nvSpPr>
        <p:spPr/>
        <p:txBody>
          <a:bodyPr/>
          <a:lstStyle/>
          <a:p>
            <a:r>
              <a:rPr lang="zh-CN" altLang="zh-CN" dirty="0"/>
              <a:t>进程和运行</a:t>
            </a:r>
            <a:r>
              <a:rPr lang="zh-CN" altLang="zh-CN" dirty="0" smtClean="0"/>
              <a:t>环境</a:t>
            </a:r>
            <a:endParaRPr lang="en-US" altLang="zh-CN" dirty="0" smtClean="0"/>
          </a:p>
          <a:p>
            <a:endParaRPr lang="en-US" altLang="zh-CN" dirty="0"/>
          </a:p>
          <a:p>
            <a:r>
              <a:rPr lang="zh-CN" altLang="zh-CN" dirty="0" smtClean="0"/>
              <a:t>运行</a:t>
            </a:r>
            <a:r>
              <a:rPr lang="zh-CN" altLang="zh-CN" dirty="0"/>
              <a:t>环境的用户存储部分被分成三</a:t>
            </a:r>
            <a:r>
              <a:rPr lang="zh-CN" altLang="zh-CN" dirty="0" smtClean="0"/>
              <a:t>部分</a:t>
            </a:r>
            <a:endParaRPr lang="en-US" altLang="zh-CN" dirty="0" smtClean="0"/>
          </a:p>
          <a:p>
            <a:r>
              <a:rPr lang="en-US" altLang="zh-CN" dirty="0" smtClean="0"/>
              <a:t>1</a:t>
            </a:r>
            <a:r>
              <a:rPr lang="zh-CN" altLang="zh-CN" dirty="0"/>
              <a:t>程序段，在虚拟地址空间中以</a:t>
            </a:r>
            <a:r>
              <a:rPr lang="en-US" altLang="zh-CN" dirty="0"/>
              <a:t>0</a:t>
            </a:r>
            <a:r>
              <a:rPr lang="zh-CN" altLang="zh-CN" dirty="0"/>
              <a:t>为起始</a:t>
            </a:r>
            <a:r>
              <a:rPr lang="zh-CN" altLang="zh-CN" dirty="0" smtClean="0"/>
              <a:t>，共享</a:t>
            </a:r>
            <a:r>
              <a:rPr lang="zh-CN" altLang="zh-CN" dirty="0"/>
              <a:t>给多个程序执行</a:t>
            </a:r>
            <a:r>
              <a:rPr lang="zh-CN" altLang="zh-CN" dirty="0" smtClean="0"/>
              <a:t>，</a:t>
            </a:r>
            <a:endParaRPr lang="en-US" altLang="zh-CN" dirty="0" smtClean="0"/>
          </a:p>
          <a:p>
            <a:r>
              <a:rPr lang="en-US" altLang="zh-CN" dirty="0" smtClean="0"/>
              <a:t>2</a:t>
            </a:r>
            <a:r>
              <a:rPr lang="zh-CN" altLang="zh-CN" dirty="0"/>
              <a:t>数据段，非</a:t>
            </a:r>
            <a:r>
              <a:rPr lang="zh-CN" altLang="zh-CN" dirty="0" smtClean="0"/>
              <a:t>共享</a:t>
            </a:r>
            <a:r>
              <a:rPr lang="zh-CN" altLang="en-US" dirty="0" smtClean="0"/>
              <a:t>，</a:t>
            </a:r>
            <a:r>
              <a:rPr lang="zh-CN" altLang="zh-CN" dirty="0" smtClean="0"/>
              <a:t>可写，</a:t>
            </a:r>
            <a:r>
              <a:rPr lang="zh-CN" altLang="zh-CN" dirty="0"/>
              <a:t>大小可以通过系统调用</a:t>
            </a:r>
            <a:r>
              <a:rPr lang="zh-CN" altLang="zh-CN" dirty="0" smtClean="0"/>
              <a:t>扩展</a:t>
            </a:r>
            <a:endParaRPr lang="en-US" altLang="zh-CN" dirty="0" smtClean="0"/>
          </a:p>
          <a:p>
            <a:r>
              <a:rPr lang="en-US" altLang="zh-CN" dirty="0" smtClean="0"/>
              <a:t>3</a:t>
            </a:r>
            <a:r>
              <a:rPr lang="zh-CN" altLang="zh-CN" dirty="0"/>
              <a:t>从虚拟地址最大地址开始的栈，自动向下</a:t>
            </a:r>
            <a:r>
              <a:rPr lang="zh-CN" altLang="zh-CN" dirty="0" smtClean="0"/>
              <a:t>生长</a:t>
            </a:r>
            <a:endParaRPr lang="zh-CN" altLang="zh-CN" dirty="0"/>
          </a:p>
          <a:p>
            <a:endParaRPr lang="zh-CN" altLang="en-US" dirty="0"/>
          </a:p>
        </p:txBody>
      </p:sp>
    </p:spTree>
    <p:extLst>
      <p:ext uri="{BB962C8B-B14F-4D97-AF65-F5344CB8AC3E}">
        <p14:creationId xmlns:p14="http://schemas.microsoft.com/office/powerpoint/2010/main" val="2559727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UNIX Time-sharing system</a:t>
            </a:r>
            <a:endParaRPr lang="zh-CN" altLang="en-US" dirty="0"/>
          </a:p>
        </p:txBody>
      </p:sp>
      <p:sp>
        <p:nvSpPr>
          <p:cNvPr id="3" name="内容占位符 2"/>
          <p:cNvSpPr>
            <a:spLocks noGrp="1"/>
          </p:cNvSpPr>
          <p:nvPr>
            <p:ph idx="1"/>
          </p:nvPr>
        </p:nvSpPr>
        <p:spPr/>
        <p:txBody>
          <a:bodyPr/>
          <a:lstStyle/>
          <a:p>
            <a:r>
              <a:rPr lang="en-US" altLang="zh-CN" dirty="0" smtClean="0"/>
              <a:t>SHELL</a:t>
            </a:r>
            <a:endParaRPr lang="en-US" altLang="zh-CN" dirty="0"/>
          </a:p>
          <a:p>
            <a:endParaRPr lang="en-US" altLang="zh-CN" dirty="0"/>
          </a:p>
          <a:p>
            <a:r>
              <a:rPr lang="zh-CN" altLang="zh-CN" dirty="0" smtClean="0"/>
              <a:t>用户</a:t>
            </a:r>
            <a:r>
              <a:rPr lang="zh-CN" altLang="zh-CN" dirty="0"/>
              <a:t>输入命令行的解释器。命令行包含命令名称和参数，</a:t>
            </a:r>
            <a:r>
              <a:rPr lang="en-US" altLang="zh-CN" dirty="0"/>
              <a:t>shell</a:t>
            </a:r>
            <a:r>
              <a:rPr lang="zh-CN" altLang="zh-CN" dirty="0"/>
              <a:t>将输入的命令行分割为命令和参数，然后寻找命令名称的文件，如果找到命令，则会进入内存并执行，如果命令没有被找到，会在命令前加上</a:t>
            </a:r>
            <a:r>
              <a:rPr lang="en-US" altLang="zh-CN" dirty="0"/>
              <a:t>/bin</a:t>
            </a:r>
            <a:r>
              <a:rPr lang="zh-CN" altLang="zh-CN" dirty="0"/>
              <a:t>再次查找。</a:t>
            </a:r>
          </a:p>
          <a:p>
            <a:endParaRPr lang="zh-CN" altLang="en-US" dirty="0"/>
          </a:p>
        </p:txBody>
      </p:sp>
    </p:spTree>
    <p:extLst>
      <p:ext uri="{BB962C8B-B14F-4D97-AF65-F5344CB8AC3E}">
        <p14:creationId xmlns:p14="http://schemas.microsoft.com/office/powerpoint/2010/main" val="3613827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sigularity</a:t>
            </a:r>
            <a:endParaRPr lang="zh-CN" altLang="en-US" dirty="0"/>
          </a:p>
        </p:txBody>
      </p:sp>
      <p:sp>
        <p:nvSpPr>
          <p:cNvPr id="3" name="内容占位符 2"/>
          <p:cNvSpPr>
            <a:spLocks noGrp="1"/>
          </p:cNvSpPr>
          <p:nvPr>
            <p:ph idx="1"/>
          </p:nvPr>
        </p:nvSpPr>
        <p:spPr/>
        <p:txBody>
          <a:bodyPr>
            <a:normAutofit/>
          </a:bodyPr>
          <a:lstStyle/>
          <a:p>
            <a:r>
              <a:rPr lang="zh-CN" altLang="en-US" dirty="0" smtClean="0"/>
              <a:t>由于系统程序跟不上硬件的升级，</a:t>
            </a:r>
            <a:r>
              <a:rPr lang="zh-CN" altLang="zh-CN" dirty="0"/>
              <a:t>系统中普通存在缺陷</a:t>
            </a:r>
            <a:r>
              <a:rPr lang="zh-CN" altLang="zh-CN" dirty="0" smtClean="0"/>
              <a:t>。</a:t>
            </a:r>
            <a:endParaRPr lang="en-US" altLang="zh-CN" dirty="0" smtClean="0"/>
          </a:p>
          <a:p>
            <a:endParaRPr lang="en-US" altLang="zh-CN" dirty="0"/>
          </a:p>
          <a:p>
            <a:r>
              <a:rPr lang="zh-CN" altLang="en-US" dirty="0" smtClean="0"/>
              <a:t>因此，</a:t>
            </a:r>
            <a:r>
              <a:rPr lang="en-US" altLang="zh-CN" dirty="0" smtClean="0"/>
              <a:t>Singularity</a:t>
            </a:r>
            <a:r>
              <a:rPr lang="zh-CN" altLang="zh-CN" dirty="0"/>
              <a:t>采用了全新的编程语言，新的软件验证工具，采用了基于</a:t>
            </a:r>
            <a:r>
              <a:rPr lang="zh-CN" altLang="zh-CN" dirty="0" smtClean="0"/>
              <a:t>软件独立</a:t>
            </a:r>
            <a:r>
              <a:rPr lang="zh-CN" altLang="zh-CN" dirty="0"/>
              <a:t>进程的软件体系结构</a:t>
            </a:r>
            <a:r>
              <a:rPr lang="zh-CN" altLang="zh-CN" dirty="0" smtClean="0"/>
              <a:t>。</a:t>
            </a:r>
            <a:endParaRPr lang="en-US" altLang="zh-CN" dirty="0"/>
          </a:p>
          <a:p>
            <a:endParaRPr lang="en-US" altLang="zh-CN" dirty="0"/>
          </a:p>
        </p:txBody>
      </p:sp>
    </p:spTree>
    <p:extLst>
      <p:ext uri="{BB962C8B-B14F-4D97-AF65-F5344CB8AC3E}">
        <p14:creationId xmlns:p14="http://schemas.microsoft.com/office/powerpoint/2010/main" val="657065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sigularity</a:t>
            </a:r>
            <a:endParaRPr lang="zh-CN" altLang="en-US" dirty="0"/>
          </a:p>
        </p:txBody>
      </p:sp>
      <p:sp>
        <p:nvSpPr>
          <p:cNvPr id="3" name="内容占位符 2"/>
          <p:cNvSpPr>
            <a:spLocks noGrp="1"/>
          </p:cNvSpPr>
          <p:nvPr>
            <p:ph idx="1"/>
          </p:nvPr>
        </p:nvSpPr>
        <p:spPr/>
        <p:txBody>
          <a:bodyPr/>
          <a:lstStyle/>
          <a:p>
            <a:r>
              <a:rPr lang="zh-CN" altLang="en-US" dirty="0" smtClean="0"/>
              <a:t>三个特征</a:t>
            </a:r>
            <a:endParaRPr lang="en-US" altLang="zh-CN" dirty="0" smtClean="0"/>
          </a:p>
          <a:p>
            <a:endParaRPr lang="en-US" altLang="zh-CN" dirty="0"/>
          </a:p>
          <a:p>
            <a:r>
              <a:rPr lang="en-US" altLang="zh-CN" dirty="0" smtClean="0"/>
              <a:t>1</a:t>
            </a:r>
            <a:r>
              <a:rPr lang="zh-CN" altLang="zh-CN" dirty="0"/>
              <a:t>软件独立进程</a:t>
            </a:r>
            <a:r>
              <a:rPr lang="en-US" altLang="zh-CN" dirty="0"/>
              <a:t>(SIP)</a:t>
            </a:r>
          </a:p>
          <a:p>
            <a:r>
              <a:rPr lang="en-US" altLang="zh-CN" dirty="0"/>
              <a:t>2</a:t>
            </a:r>
            <a:r>
              <a:rPr lang="zh-CN" altLang="zh-CN" dirty="0"/>
              <a:t>基于</a:t>
            </a:r>
            <a:r>
              <a:rPr lang="en-US" altLang="zh-CN" dirty="0"/>
              <a:t>Contract</a:t>
            </a:r>
            <a:r>
              <a:rPr lang="zh-CN" altLang="zh-CN" dirty="0"/>
              <a:t>的信道</a:t>
            </a:r>
            <a:endParaRPr lang="en-US" altLang="zh-CN" dirty="0"/>
          </a:p>
          <a:p>
            <a:r>
              <a:rPr lang="en-US" altLang="zh-CN" dirty="0"/>
              <a:t>3</a:t>
            </a:r>
            <a:r>
              <a:rPr lang="zh-CN" altLang="zh-CN" dirty="0"/>
              <a:t>基于</a:t>
            </a:r>
            <a:r>
              <a:rPr lang="en-US" altLang="zh-CN" dirty="0"/>
              <a:t>Manifest</a:t>
            </a:r>
            <a:r>
              <a:rPr lang="zh-CN" altLang="zh-CN" dirty="0"/>
              <a:t>的程序</a:t>
            </a:r>
            <a:endParaRPr lang="zh-CN" altLang="en-US" dirty="0"/>
          </a:p>
          <a:p>
            <a:endParaRPr lang="zh-CN" altLang="en-US" dirty="0"/>
          </a:p>
        </p:txBody>
      </p:sp>
    </p:spTree>
    <p:extLst>
      <p:ext uri="{BB962C8B-B14F-4D97-AF65-F5344CB8AC3E}">
        <p14:creationId xmlns:p14="http://schemas.microsoft.com/office/powerpoint/2010/main" val="842954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sigularity</a:t>
            </a:r>
            <a:endParaRPr lang="zh-CN" altLang="en-US" dirty="0"/>
          </a:p>
        </p:txBody>
      </p:sp>
      <p:sp>
        <p:nvSpPr>
          <p:cNvPr id="3" name="内容占位符 2"/>
          <p:cNvSpPr>
            <a:spLocks noGrp="1"/>
          </p:cNvSpPr>
          <p:nvPr>
            <p:ph idx="1"/>
          </p:nvPr>
        </p:nvSpPr>
        <p:spPr/>
        <p:txBody>
          <a:bodyPr/>
          <a:lstStyle/>
          <a:p>
            <a:r>
              <a:rPr lang="zh-CN" altLang="zh-CN" dirty="0"/>
              <a:t>软件独立</a:t>
            </a:r>
            <a:r>
              <a:rPr lang="zh-CN" altLang="zh-CN" dirty="0" smtClean="0"/>
              <a:t>进程</a:t>
            </a:r>
            <a:endParaRPr lang="en-US" altLang="zh-CN" dirty="0" smtClean="0"/>
          </a:p>
          <a:p>
            <a:endParaRPr lang="en-US" altLang="zh-CN" dirty="0"/>
          </a:p>
          <a:p>
            <a:r>
              <a:rPr lang="zh-CN" altLang="zh-CN" dirty="0" smtClean="0"/>
              <a:t>提供</a:t>
            </a:r>
            <a:r>
              <a:rPr lang="zh-CN" altLang="zh-CN" dirty="0"/>
              <a:t>一个免于外界干扰的程序执行</a:t>
            </a:r>
            <a:r>
              <a:rPr lang="zh-CN" altLang="zh-CN" dirty="0" smtClean="0"/>
              <a:t>环境</a:t>
            </a:r>
            <a:endParaRPr lang="en-US" altLang="zh-CN" dirty="0" smtClean="0"/>
          </a:p>
          <a:p>
            <a:r>
              <a:rPr lang="zh-CN" altLang="zh-CN" dirty="0"/>
              <a:t>用了现代编程语言的类型和内存安全性检查特征，</a:t>
            </a:r>
            <a:r>
              <a:rPr lang="zh-CN" altLang="zh-CN" dirty="0" smtClean="0"/>
              <a:t>极</a:t>
            </a:r>
            <a:r>
              <a:rPr lang="zh-CN" altLang="zh-CN" dirty="0"/>
              <a:t>大地降低了隔离安全代码的</a:t>
            </a:r>
            <a:r>
              <a:rPr lang="zh-CN" altLang="zh-CN" dirty="0" smtClean="0"/>
              <a:t>开销</a:t>
            </a:r>
            <a:endParaRPr lang="en-US" altLang="zh-CN" dirty="0" smtClean="0"/>
          </a:p>
          <a:p>
            <a:endParaRPr lang="zh-CN" altLang="en-US" dirty="0"/>
          </a:p>
        </p:txBody>
      </p:sp>
    </p:spTree>
    <p:extLst>
      <p:ext uri="{BB962C8B-B14F-4D97-AF65-F5344CB8AC3E}">
        <p14:creationId xmlns:p14="http://schemas.microsoft.com/office/powerpoint/2010/main" val="1880643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sigularity</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Contract</a:t>
            </a:r>
            <a:r>
              <a:rPr lang="zh-CN" altLang="en-US" dirty="0" smtClean="0"/>
              <a:t>的</a:t>
            </a:r>
            <a:r>
              <a:rPr lang="zh-CN" altLang="zh-CN" dirty="0" smtClean="0"/>
              <a:t>信道</a:t>
            </a:r>
            <a:endParaRPr lang="en-US" altLang="zh-CN" dirty="0" smtClean="0"/>
          </a:p>
          <a:p>
            <a:endParaRPr lang="en-US" altLang="zh-CN" dirty="0"/>
          </a:p>
          <a:p>
            <a:r>
              <a:rPr lang="zh-CN" altLang="zh-CN" dirty="0" smtClean="0"/>
              <a:t>一</a:t>
            </a:r>
            <a:r>
              <a:rPr lang="zh-CN" altLang="zh-CN" dirty="0"/>
              <a:t>个具有两个端点的双向信息</a:t>
            </a:r>
            <a:r>
              <a:rPr lang="zh-CN" altLang="zh-CN" dirty="0" smtClean="0"/>
              <a:t>通道</a:t>
            </a:r>
            <a:endParaRPr lang="en-US" altLang="zh-CN" dirty="0" smtClean="0"/>
          </a:p>
          <a:p>
            <a:r>
              <a:rPr lang="zh-CN" altLang="zh-CN" dirty="0" smtClean="0"/>
              <a:t>信道</a:t>
            </a:r>
            <a:r>
              <a:rPr lang="zh-CN" altLang="zh-CN" dirty="0"/>
              <a:t>能够提供一个无损的、有序的消息</a:t>
            </a:r>
            <a:r>
              <a:rPr lang="zh-CN" altLang="zh-CN" dirty="0" smtClean="0"/>
              <a:t>队列</a:t>
            </a:r>
            <a:endParaRPr lang="en-US" altLang="zh-CN" dirty="0" smtClean="0"/>
          </a:p>
          <a:p>
            <a:r>
              <a:rPr lang="zh-CN" altLang="zh-CN" dirty="0" smtClean="0"/>
              <a:t>客户端</a:t>
            </a:r>
            <a:r>
              <a:rPr lang="zh-CN" altLang="zh-CN" dirty="0"/>
              <a:t>可以为驱动提供多个</a:t>
            </a:r>
            <a:r>
              <a:rPr lang="zh-CN" altLang="zh-CN" dirty="0" smtClean="0"/>
              <a:t>缓冲区</a:t>
            </a:r>
            <a:endParaRPr lang="zh-CN" altLang="zh-CN" dirty="0"/>
          </a:p>
          <a:p>
            <a:endParaRPr lang="zh-CN" altLang="en-US" dirty="0"/>
          </a:p>
        </p:txBody>
      </p:sp>
    </p:spTree>
    <p:extLst>
      <p:ext uri="{BB962C8B-B14F-4D97-AF65-F5344CB8AC3E}">
        <p14:creationId xmlns:p14="http://schemas.microsoft.com/office/powerpoint/2010/main" val="2171313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Singularity</a:t>
            </a:r>
            <a:endParaRPr lang="zh-CN" altLang="en-US" dirty="0"/>
          </a:p>
        </p:txBody>
      </p:sp>
      <p:sp>
        <p:nvSpPr>
          <p:cNvPr id="3" name="内容占位符 2"/>
          <p:cNvSpPr>
            <a:spLocks noGrp="1"/>
          </p:cNvSpPr>
          <p:nvPr>
            <p:ph idx="1"/>
          </p:nvPr>
        </p:nvSpPr>
        <p:spPr/>
        <p:txBody>
          <a:bodyPr/>
          <a:lstStyle/>
          <a:p>
            <a:r>
              <a:rPr lang="zh-CN" altLang="zh-CN" dirty="0" smtClean="0"/>
              <a:t>基于</a:t>
            </a:r>
            <a:r>
              <a:rPr lang="en-US" altLang="zh-CN" dirty="0"/>
              <a:t>Manifest </a:t>
            </a:r>
            <a:r>
              <a:rPr lang="zh-CN" altLang="zh-CN" dirty="0"/>
              <a:t>的程序</a:t>
            </a:r>
            <a:r>
              <a:rPr lang="en-US" altLang="zh-CN" dirty="0"/>
              <a:t>(</a:t>
            </a:r>
            <a:r>
              <a:rPr lang="en-US" altLang="zh-CN" dirty="0" smtClean="0"/>
              <a:t>MBP)</a:t>
            </a:r>
            <a:endParaRPr lang="en-US" altLang="zh-CN" dirty="0"/>
          </a:p>
          <a:p>
            <a:endParaRPr lang="en-US" altLang="zh-CN" dirty="0"/>
          </a:p>
          <a:p>
            <a:r>
              <a:rPr lang="en-US" altLang="zh-CN" dirty="0" smtClean="0"/>
              <a:t>MBP</a:t>
            </a:r>
            <a:r>
              <a:rPr lang="zh-CN" altLang="zh-CN" dirty="0"/>
              <a:t>是一种通过静态</a:t>
            </a:r>
            <a:r>
              <a:rPr lang="en-US" altLang="zh-CN" dirty="0"/>
              <a:t>Manifest</a:t>
            </a:r>
            <a:r>
              <a:rPr lang="zh-CN" altLang="zh-CN" dirty="0"/>
              <a:t>进行定义的</a:t>
            </a:r>
            <a:r>
              <a:rPr lang="zh-CN" altLang="zh-CN" dirty="0" smtClean="0"/>
              <a:t>程序</a:t>
            </a:r>
            <a:endParaRPr lang="en-US" altLang="zh-CN" dirty="0" smtClean="0"/>
          </a:p>
          <a:p>
            <a:r>
              <a:rPr lang="zh-CN" altLang="zh-CN" dirty="0" smtClean="0"/>
              <a:t>用户</a:t>
            </a:r>
            <a:r>
              <a:rPr lang="zh-CN" altLang="zh-CN" dirty="0"/>
              <a:t>在执行一个程序时，实际上是调用其相应的</a:t>
            </a:r>
            <a:r>
              <a:rPr lang="en-US" altLang="zh-CN" dirty="0" smtClean="0"/>
              <a:t>Manifest</a:t>
            </a:r>
            <a:endParaRPr lang="zh-CN" altLang="en-US" dirty="0"/>
          </a:p>
        </p:txBody>
      </p:sp>
    </p:spTree>
    <p:extLst>
      <p:ext uri="{BB962C8B-B14F-4D97-AF65-F5344CB8AC3E}">
        <p14:creationId xmlns:p14="http://schemas.microsoft.com/office/powerpoint/2010/main" val="5991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COMMUTER</a:t>
            </a:r>
            <a:endParaRPr lang="zh-CN" altLang="en-US" dirty="0"/>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a:p>
          <a:p>
            <a:pPr marL="0" indent="0" algn="ctr">
              <a:buNone/>
            </a:pPr>
            <a:r>
              <a:rPr lang="en-US" altLang="zh-CN" dirty="0" smtClean="0"/>
              <a:t>Whenever </a:t>
            </a:r>
            <a:r>
              <a:rPr lang="en-US" altLang="zh-CN" dirty="0"/>
              <a:t>interface operations commute, they can be implemented in a way that </a:t>
            </a:r>
            <a:r>
              <a:rPr lang="en-US" altLang="zh-CN" dirty="0" smtClean="0"/>
              <a:t>scales.</a:t>
            </a:r>
            <a:endParaRPr lang="zh-CN" altLang="en-US" dirty="0"/>
          </a:p>
        </p:txBody>
      </p:sp>
    </p:spTree>
    <p:extLst>
      <p:ext uri="{BB962C8B-B14F-4D97-AF65-F5344CB8AC3E}">
        <p14:creationId xmlns:p14="http://schemas.microsoft.com/office/powerpoint/2010/main" val="421849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a:p>
          <a:p>
            <a:pPr marL="0" indent="0" algn="ctr">
              <a:buNone/>
            </a:pPr>
            <a:endParaRPr lang="en-US" altLang="zh-CN" dirty="0" smtClean="0"/>
          </a:p>
          <a:p>
            <a:pPr marL="0" indent="0" algn="ctr">
              <a:buNone/>
            </a:pPr>
            <a:r>
              <a:rPr lang="zh-CN" altLang="en-US" sz="4400" dirty="0" smtClean="0"/>
              <a:t>谢谢</a:t>
            </a:r>
            <a:r>
              <a:rPr lang="zh-CN" altLang="en-US" sz="4400" dirty="0"/>
              <a:t>大家</a:t>
            </a:r>
          </a:p>
        </p:txBody>
      </p:sp>
    </p:spTree>
    <p:extLst>
      <p:ext uri="{BB962C8B-B14F-4D97-AF65-F5344CB8AC3E}">
        <p14:creationId xmlns:p14="http://schemas.microsoft.com/office/powerpoint/2010/main" val="218156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COMMUTER</a:t>
            </a:r>
            <a:endParaRPr lang="zh-CN" altLang="en-US" dirty="0"/>
          </a:p>
        </p:txBody>
      </p:sp>
      <p:sp>
        <p:nvSpPr>
          <p:cNvPr id="3" name="内容占位符 2"/>
          <p:cNvSpPr>
            <a:spLocks noGrp="1"/>
          </p:cNvSpPr>
          <p:nvPr>
            <p:ph idx="1"/>
          </p:nvPr>
        </p:nvSpPr>
        <p:spPr/>
        <p:txBody>
          <a:bodyPr/>
          <a:lstStyle/>
          <a:p>
            <a:r>
              <a:rPr lang="zh-CN" altLang="en-US" dirty="0" smtClean="0"/>
              <a:t>过去评估程序是否可扩展的方法</a:t>
            </a:r>
            <a:endParaRPr lang="en-US" altLang="zh-CN" dirty="0" smtClean="0"/>
          </a:p>
          <a:p>
            <a:r>
              <a:rPr lang="zh-CN" altLang="en-US" dirty="0" smtClean="0"/>
              <a:t>选择负载</a:t>
            </a:r>
            <a:r>
              <a:rPr lang="en-US" altLang="zh-CN" dirty="0" smtClean="0">
                <a:sym typeface="Wingdings" panose="05000000000000000000" pitchFamily="2" charset="2"/>
              </a:rPr>
              <a:t></a:t>
            </a:r>
            <a:r>
              <a:rPr lang="zh-CN" altLang="en-US" dirty="0" smtClean="0">
                <a:sym typeface="Wingdings" panose="05000000000000000000" pitchFamily="2" charset="2"/>
              </a:rPr>
              <a:t>画出不同核数时性能</a:t>
            </a:r>
            <a:r>
              <a:rPr lang="en-US" altLang="zh-CN" dirty="0" smtClean="0">
                <a:sym typeface="Wingdings" panose="05000000000000000000" pitchFamily="2" charset="2"/>
              </a:rPr>
              <a:t></a:t>
            </a:r>
            <a:r>
              <a:rPr lang="zh-CN" altLang="en-US" dirty="0" smtClean="0">
                <a:sym typeface="Wingdings" panose="05000000000000000000" pitchFamily="2" charset="2"/>
              </a:rPr>
              <a:t>使用工具分析可扩展性瓶颈</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zh-CN" altLang="en-US" dirty="0" smtClean="0">
                <a:sym typeface="Wingdings" panose="05000000000000000000" pitchFamily="2" charset="2"/>
              </a:rPr>
              <a:t>缺点：出现新的瓶颈；难以确定哪些是根本性的；设计已经定型，即使找出接口问题也难以更改</a:t>
            </a:r>
            <a:endParaRPr lang="zh-CN" altLang="en-US" dirty="0"/>
          </a:p>
        </p:txBody>
      </p:sp>
    </p:spTree>
    <p:extLst>
      <p:ext uri="{BB962C8B-B14F-4D97-AF65-F5344CB8AC3E}">
        <p14:creationId xmlns:p14="http://schemas.microsoft.com/office/powerpoint/2010/main" val="2480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COMMUTER</a:t>
            </a:r>
            <a:endParaRPr lang="zh-CN" altLang="en-US" dirty="0"/>
          </a:p>
        </p:txBody>
      </p:sp>
      <p:sp>
        <p:nvSpPr>
          <p:cNvPr id="3" name="内容占位符 2"/>
          <p:cNvSpPr>
            <a:spLocks noGrp="1"/>
          </p:cNvSpPr>
          <p:nvPr>
            <p:ph idx="1"/>
          </p:nvPr>
        </p:nvSpPr>
        <p:spPr/>
        <p:txBody>
          <a:bodyPr/>
          <a:lstStyle/>
          <a:p>
            <a:r>
              <a:rPr lang="zh-CN" altLang="en-US" dirty="0" smtClean="0"/>
              <a:t>从软件接口层次设计可扩展程序</a:t>
            </a:r>
            <a:endParaRPr lang="en-US" altLang="zh-CN" dirty="0" smtClean="0"/>
          </a:p>
          <a:p>
            <a:endParaRPr lang="en-US" altLang="zh-CN" dirty="0" smtClean="0"/>
          </a:p>
          <a:p>
            <a:r>
              <a:rPr lang="zh-CN" altLang="zh-CN" dirty="0"/>
              <a:t>如果接口实现的内存访问没有冲突</a:t>
            </a:r>
            <a:r>
              <a:rPr lang="zh-CN" altLang="zh-CN" dirty="0" smtClean="0"/>
              <a:t>，</a:t>
            </a:r>
            <a:r>
              <a:rPr lang="zh-CN" altLang="en-US" dirty="0" smtClean="0"/>
              <a:t>则</a:t>
            </a:r>
            <a:r>
              <a:rPr lang="zh-CN" altLang="zh-CN" dirty="0" smtClean="0"/>
              <a:t>这些</a:t>
            </a:r>
            <a:r>
              <a:rPr lang="zh-CN" altLang="zh-CN" dirty="0"/>
              <a:t>操作是可扩展</a:t>
            </a:r>
            <a:r>
              <a:rPr lang="zh-CN" altLang="zh-CN" dirty="0" smtClean="0"/>
              <a:t>的</a:t>
            </a:r>
            <a:endParaRPr lang="en-US" altLang="zh-CN" dirty="0" smtClean="0"/>
          </a:p>
          <a:p>
            <a:endParaRPr lang="en-US" altLang="zh-CN" dirty="0"/>
          </a:p>
          <a:p>
            <a:r>
              <a:rPr lang="zh-CN" altLang="en-US" dirty="0" smtClean="0"/>
              <a:t>对于共享内存每个核拥有独立</a:t>
            </a:r>
            <a:r>
              <a:rPr lang="en-US" altLang="zh-CN" dirty="0" smtClean="0"/>
              <a:t>cache</a:t>
            </a:r>
            <a:r>
              <a:rPr lang="zh-CN" altLang="en-US" dirty="0" smtClean="0"/>
              <a:t>的多核处理器，</a:t>
            </a:r>
            <a:r>
              <a:rPr lang="zh-CN" altLang="zh-CN" dirty="0"/>
              <a:t>当内存访问没有冲突是，增加更多的核会使性能线性增加。</a:t>
            </a:r>
            <a:endParaRPr lang="zh-CN" altLang="en-US" dirty="0"/>
          </a:p>
        </p:txBody>
      </p:sp>
    </p:spTree>
    <p:extLst>
      <p:ext uri="{BB962C8B-B14F-4D97-AF65-F5344CB8AC3E}">
        <p14:creationId xmlns:p14="http://schemas.microsoft.com/office/powerpoint/2010/main" val="390883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COMMUTER</a:t>
            </a:r>
            <a:endParaRPr lang="zh-CN" altLang="en-US" dirty="0"/>
          </a:p>
        </p:txBody>
      </p:sp>
      <p:sp>
        <p:nvSpPr>
          <p:cNvPr id="3" name="内容占位符 2"/>
          <p:cNvSpPr>
            <a:spLocks noGrp="1"/>
          </p:cNvSpPr>
          <p:nvPr>
            <p:ph idx="1"/>
          </p:nvPr>
        </p:nvSpPr>
        <p:spPr/>
        <p:txBody>
          <a:bodyPr/>
          <a:lstStyle/>
          <a:p>
            <a:r>
              <a:rPr lang="zh-CN" altLang="en-US" dirty="0" smtClean="0"/>
              <a:t>可交换原则：如果接口操作是可交换的，那么接口可以以可扩展的方式实现。</a:t>
            </a:r>
            <a:endParaRPr lang="en-US" altLang="zh-CN" dirty="0" smtClean="0"/>
          </a:p>
          <a:p>
            <a:endParaRPr lang="en-US" altLang="zh-CN" dirty="0" smtClean="0"/>
          </a:p>
          <a:p>
            <a:r>
              <a:rPr lang="zh-CN" altLang="en-US" dirty="0" smtClean="0"/>
              <a:t>操作的返回值和对系统状态的影响与顺序无关</a:t>
            </a:r>
            <a:endParaRPr lang="en-US" altLang="zh-CN" dirty="0" smtClean="0"/>
          </a:p>
          <a:p>
            <a:r>
              <a:rPr lang="zh-CN" altLang="en-US" dirty="0" smtClean="0"/>
              <a:t>可交换操作间的通信是不必要的</a:t>
            </a:r>
            <a:endParaRPr lang="en-US" altLang="zh-CN" dirty="0"/>
          </a:p>
          <a:p>
            <a:endParaRPr lang="zh-CN" altLang="en-US" dirty="0"/>
          </a:p>
        </p:txBody>
      </p:sp>
    </p:spTree>
    <p:extLst>
      <p:ext uri="{BB962C8B-B14F-4D97-AF65-F5344CB8AC3E}">
        <p14:creationId xmlns:p14="http://schemas.microsoft.com/office/powerpoint/2010/main" val="106994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COMMUTER</a:t>
            </a:r>
            <a:endParaRPr lang="zh-CN" altLang="en-US" dirty="0"/>
          </a:p>
        </p:txBody>
      </p:sp>
      <p:sp>
        <p:nvSpPr>
          <p:cNvPr id="3" name="内容占位符 2"/>
          <p:cNvSpPr>
            <a:spLocks noGrp="1"/>
          </p:cNvSpPr>
          <p:nvPr>
            <p:ph idx="1"/>
          </p:nvPr>
        </p:nvSpPr>
        <p:spPr/>
        <p:txBody>
          <a:bodyPr/>
          <a:lstStyle/>
          <a:p>
            <a:r>
              <a:rPr lang="zh-CN" altLang="en-US" dirty="0" smtClean="0"/>
              <a:t>动作（</a:t>
            </a:r>
            <a:r>
              <a:rPr lang="en-US" altLang="zh-CN" dirty="0" smtClean="0"/>
              <a:t>ACTION</a:t>
            </a:r>
            <a:r>
              <a:rPr lang="zh-CN" altLang="en-US" dirty="0" smtClean="0"/>
              <a:t>），调用或者响应</a:t>
            </a:r>
            <a:endParaRPr lang="en-US" altLang="zh-CN" dirty="0" smtClean="0"/>
          </a:p>
          <a:p>
            <a:endParaRPr lang="en-US" altLang="zh-CN" dirty="0" smtClean="0"/>
          </a:p>
          <a:p>
            <a:r>
              <a:rPr lang="en-US" altLang="zh-CN" dirty="0" smtClean="0"/>
              <a:t>1</a:t>
            </a:r>
            <a:r>
              <a:rPr lang="zh-CN" altLang="en-US" dirty="0" smtClean="0"/>
              <a:t>）操作类型</a:t>
            </a:r>
            <a:endParaRPr lang="en-US" altLang="zh-CN" dirty="0" smtClean="0"/>
          </a:p>
          <a:p>
            <a:r>
              <a:rPr lang="en-US" altLang="zh-CN" dirty="0" smtClean="0"/>
              <a:t>2</a:t>
            </a:r>
            <a:r>
              <a:rPr lang="zh-CN" altLang="en-US" dirty="0" smtClean="0"/>
              <a:t>）操作参数</a:t>
            </a:r>
            <a:endParaRPr lang="en-US" altLang="zh-CN" dirty="0" smtClean="0"/>
          </a:p>
          <a:p>
            <a:r>
              <a:rPr lang="en-US" altLang="zh-CN" dirty="0" smtClean="0"/>
              <a:t>3</a:t>
            </a:r>
            <a:r>
              <a:rPr lang="zh-CN" altLang="en-US" dirty="0" smtClean="0"/>
              <a:t>）相关线程</a:t>
            </a:r>
            <a:endParaRPr lang="en-US" altLang="zh-CN" dirty="0" smtClean="0"/>
          </a:p>
          <a:p>
            <a:r>
              <a:rPr lang="en-US" altLang="zh-CN" dirty="0" smtClean="0"/>
              <a:t>4</a:t>
            </a:r>
            <a:r>
              <a:rPr lang="zh-CN" altLang="en-US" dirty="0" smtClean="0"/>
              <a:t>）独特性标志</a:t>
            </a:r>
            <a:endParaRPr lang="en-US" altLang="zh-CN" dirty="0" smtClean="0"/>
          </a:p>
        </p:txBody>
      </p:sp>
    </p:spTree>
    <p:extLst>
      <p:ext uri="{BB962C8B-B14F-4D97-AF65-F5344CB8AC3E}">
        <p14:creationId xmlns:p14="http://schemas.microsoft.com/office/powerpoint/2010/main" val="16188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COMMTER</a:t>
            </a:r>
            <a:endParaRPr lang="zh-CN" altLang="en-US" dirty="0"/>
          </a:p>
        </p:txBody>
      </p:sp>
      <p:sp>
        <p:nvSpPr>
          <p:cNvPr id="3" name="内容占位符 2"/>
          <p:cNvSpPr>
            <a:spLocks noGrp="1"/>
          </p:cNvSpPr>
          <p:nvPr>
            <p:ph idx="1"/>
          </p:nvPr>
        </p:nvSpPr>
        <p:spPr/>
        <p:txBody>
          <a:bodyPr/>
          <a:lstStyle/>
          <a:p>
            <a:r>
              <a:rPr lang="zh-CN" altLang="en-US" dirty="0" smtClean="0"/>
              <a:t>历史记录：系统执行</a:t>
            </a:r>
            <a:endParaRPr lang="en-US" altLang="zh-CN" dirty="0" smtClean="0"/>
          </a:p>
          <a:p>
            <a:endParaRPr lang="en-US" altLang="zh-CN" dirty="0" smtClean="0"/>
          </a:p>
          <a:p>
            <a:r>
              <a:rPr lang="zh-CN" altLang="en-US" dirty="0" smtClean="0"/>
              <a:t>正常（</a:t>
            </a:r>
            <a:r>
              <a:rPr lang="en-US" altLang="zh-CN" dirty="0" smtClean="0"/>
              <a:t>well-formed</a:t>
            </a:r>
            <a:r>
              <a:rPr lang="zh-CN" altLang="en-US" dirty="0" smtClean="0"/>
              <a:t>）历史记录：每个线程的调用与返回动作都成对出现</a:t>
            </a:r>
            <a:endParaRPr lang="en-US" altLang="zh-CN" dirty="0" smtClean="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649356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552824"/>
            <a:ext cx="4800600" cy="693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8963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692</TotalTime>
  <Words>1467</Words>
  <Application>Microsoft Office PowerPoint</Application>
  <PresentationFormat>自定义</PresentationFormat>
  <Paragraphs>220</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跋涉</vt:lpstr>
      <vt:lpstr>AOS论文阅读</vt:lpstr>
      <vt:lpstr>论文题目</vt:lpstr>
      <vt:lpstr>commuter</vt:lpstr>
      <vt:lpstr>COMMUTER</vt:lpstr>
      <vt:lpstr>COMMUTER</vt:lpstr>
      <vt:lpstr>COMMUTER</vt:lpstr>
      <vt:lpstr>COMMUTER</vt:lpstr>
      <vt:lpstr>COMMUTER</vt:lpstr>
      <vt:lpstr>COMMTER</vt:lpstr>
      <vt:lpstr>COMMUTER</vt:lpstr>
      <vt:lpstr>COMMUTER</vt:lpstr>
      <vt:lpstr>COMMUTE</vt:lpstr>
      <vt:lpstr>HYPERKERNEL</vt:lpstr>
      <vt:lpstr>HYPERKERNEL</vt:lpstr>
      <vt:lpstr>HYPERKERNEL</vt:lpstr>
      <vt:lpstr>HYPERKERNEL</vt:lpstr>
      <vt:lpstr>HYPERKERNEL</vt:lpstr>
      <vt:lpstr>HYPERKERNEL</vt:lpstr>
      <vt:lpstr>HYPERKERNEL</vt:lpstr>
      <vt:lpstr>HYPERKERNEL</vt:lpstr>
      <vt:lpstr>WS Model</vt:lpstr>
      <vt:lpstr>WS MODEL</vt:lpstr>
      <vt:lpstr>Ws model</vt:lpstr>
      <vt:lpstr>Ws model</vt:lpstr>
      <vt:lpstr>Ws model</vt:lpstr>
      <vt:lpstr>PowerPoint 演示文稿</vt:lpstr>
      <vt:lpstr>THE</vt:lpstr>
      <vt:lpstr>THE</vt:lpstr>
      <vt:lpstr>THE</vt:lpstr>
      <vt:lpstr>THE</vt:lpstr>
      <vt:lpstr>UNIX Time-sharing system</vt:lpstr>
      <vt:lpstr>UNIX Time-sharing system</vt:lpstr>
      <vt:lpstr>UNIX Time-sharing system</vt:lpstr>
      <vt:lpstr>UNIX Time-sharing system</vt:lpstr>
      <vt:lpstr>sigularity</vt:lpstr>
      <vt:lpstr>sigularity</vt:lpstr>
      <vt:lpstr>sigularity</vt:lpstr>
      <vt:lpstr>sigularity</vt:lpstr>
      <vt:lpstr>Singularity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AOS论文阅读报告</dc:title>
  <cp:lastModifiedBy>taylor king</cp:lastModifiedBy>
  <cp:revision>19</cp:revision>
  <dcterms:modified xsi:type="dcterms:W3CDTF">2018-06-05T03:56:00Z</dcterms:modified>
</cp:coreProperties>
</file>