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70" r:id="rId9"/>
    <p:sldId id="271" r:id="rId10"/>
    <p:sldId id="261" r:id="rId11"/>
    <p:sldId id="262" r:id="rId12"/>
    <p:sldId id="264" r:id="rId13"/>
    <p:sldId id="265" r:id="rId14"/>
    <p:sldId id="276" r:id="rId15"/>
    <p:sldId id="277" r:id="rId16"/>
    <p:sldId id="273" r:id="rId17"/>
    <p:sldId id="275" r:id="rId18"/>
    <p:sldId id="274" r:id="rId19"/>
    <p:sldId id="272" r:id="rId20"/>
    <p:sldId id="278" r:id="rId21"/>
    <p:sldId id="279"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341803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101069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486D2-3B81-47B3-AA51-52D45A6E5D2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7763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422071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486D2-3B81-47B3-AA51-52D45A6E5D2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781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85012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3222379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395544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45314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110548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414769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42705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41495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315547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354311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901A390-AF69-4134-A839-3461137A749F}" type="datetimeFigureOut">
              <a:rPr lang="zh-CN" altLang="en-US" smtClean="0"/>
              <a:t>2018/6/5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4108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01A390-AF69-4134-A839-3461137A749F}" type="datetimeFigureOut">
              <a:rPr lang="zh-CN" altLang="en-US" smtClean="0"/>
              <a:t>2018/6/5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A486D2-3B81-47B3-AA51-52D45A6E5D26}" type="slidenum">
              <a:rPr lang="zh-CN" altLang="en-US" smtClean="0"/>
              <a:t>‹#›</a:t>
            </a:fld>
            <a:endParaRPr lang="zh-CN" altLang="en-US"/>
          </a:p>
        </p:txBody>
      </p:sp>
    </p:spTree>
    <p:extLst>
      <p:ext uri="{BB962C8B-B14F-4D97-AF65-F5344CB8AC3E}">
        <p14:creationId xmlns:p14="http://schemas.microsoft.com/office/powerpoint/2010/main" val="2566432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73673" y="972047"/>
            <a:ext cx="8915399" cy="2262781"/>
          </a:xfrm>
        </p:spPr>
        <p:txBody>
          <a:bodyPr/>
          <a:lstStyle/>
          <a:p>
            <a:r>
              <a:rPr lang="zh-CN" altLang="en-US" dirty="0" smtClean="0"/>
              <a:t>论文汇报</a:t>
            </a:r>
            <a:endParaRPr lang="zh-CN" altLang="en-US" dirty="0"/>
          </a:p>
        </p:txBody>
      </p:sp>
      <p:sp>
        <p:nvSpPr>
          <p:cNvPr id="3" name="副标题 2"/>
          <p:cNvSpPr>
            <a:spLocks noGrp="1"/>
          </p:cNvSpPr>
          <p:nvPr>
            <p:ph type="subTitle" idx="1"/>
          </p:nvPr>
        </p:nvSpPr>
        <p:spPr>
          <a:xfrm>
            <a:off x="9349241" y="4916172"/>
            <a:ext cx="8915399" cy="1126283"/>
          </a:xfrm>
        </p:spPr>
        <p:txBody>
          <a:bodyPr>
            <a:normAutofit lnSpcReduction="10000"/>
          </a:bodyPr>
          <a:lstStyle/>
          <a:p>
            <a:r>
              <a:rPr lang="zh-CN" altLang="en-US" dirty="0" smtClean="0"/>
              <a:t>中电十五所</a:t>
            </a:r>
            <a:endParaRPr lang="en-US" altLang="zh-CN" dirty="0" smtClean="0"/>
          </a:p>
          <a:p>
            <a:r>
              <a:rPr lang="en-US" altLang="zh-CN" dirty="0" smtClean="0"/>
              <a:t>P17206037</a:t>
            </a:r>
            <a:endParaRPr lang="en-US" altLang="zh-CN" dirty="0" smtClean="0"/>
          </a:p>
          <a:p>
            <a:r>
              <a:rPr lang="zh-CN" altLang="en-US" dirty="0" smtClean="0"/>
              <a:t>苏亚维</a:t>
            </a:r>
            <a:endParaRPr lang="en-US" altLang="zh-CN" dirty="0" smtClean="0"/>
          </a:p>
          <a:p>
            <a:endParaRPr lang="zh-CN" altLang="en-US" dirty="0"/>
          </a:p>
        </p:txBody>
      </p:sp>
    </p:spTree>
    <p:extLst>
      <p:ext uri="{BB962C8B-B14F-4D97-AF65-F5344CB8AC3E}">
        <p14:creationId xmlns:p14="http://schemas.microsoft.com/office/powerpoint/2010/main" val="244357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a:t>
            </a:r>
            <a:r>
              <a:rPr lang="en-US" altLang="zh-CN" dirty="0" smtClean="0"/>
              <a:t>3</a:t>
            </a:r>
            <a:br>
              <a:rPr lang="en-US" altLang="zh-CN" dirty="0" smtClean="0"/>
            </a:br>
            <a:r>
              <a:rPr lang="en-US" altLang="zh-CN" dirty="0" smtClean="0"/>
              <a:t>The </a:t>
            </a:r>
            <a:r>
              <a:rPr lang="en-US" altLang="zh-CN" dirty="0"/>
              <a:t>UNIX </a:t>
            </a:r>
            <a:r>
              <a:rPr lang="en-US" altLang="zh-CN" dirty="0" err="1"/>
              <a:t>TimeSharing</a:t>
            </a:r>
            <a:r>
              <a:rPr lang="en-US" altLang="zh-CN" dirty="0"/>
              <a:t> System</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成就</a:t>
            </a:r>
            <a:endParaRPr lang="en-US" altLang="zh-CN" dirty="0"/>
          </a:p>
          <a:p>
            <a:r>
              <a:rPr lang="zh-CN" altLang="zh-CN" dirty="0" smtClean="0"/>
              <a:t>证明</a:t>
            </a:r>
            <a:r>
              <a:rPr lang="zh-CN" altLang="zh-CN" dirty="0"/>
              <a:t>一个功能强大的交互式操作系统无论在设备还是人力上都不需要昂贵，更重要的是它具有简单、优雅、易用的</a:t>
            </a:r>
            <a:r>
              <a:rPr lang="zh-CN" altLang="zh-CN" dirty="0" smtClean="0"/>
              <a:t>特点</a:t>
            </a:r>
            <a:endParaRPr lang="en-US" altLang="zh-CN" dirty="0"/>
          </a:p>
          <a:p>
            <a:r>
              <a:rPr lang="zh-CN" altLang="zh-CN" dirty="0" smtClean="0"/>
              <a:t>系统</a:t>
            </a:r>
            <a:r>
              <a:rPr lang="zh-CN" altLang="zh-CN" dirty="0"/>
              <a:t>完全自给自足，所有的</a:t>
            </a:r>
            <a:r>
              <a:rPr lang="en-US" altLang="zh-CN" dirty="0" err="1"/>
              <a:t>unix</a:t>
            </a:r>
            <a:r>
              <a:rPr lang="zh-CN" altLang="zh-CN" dirty="0"/>
              <a:t>软件都在系统中</a:t>
            </a:r>
            <a:r>
              <a:rPr lang="zh-CN" altLang="zh-CN" dirty="0" smtClean="0"/>
              <a:t>维护</a:t>
            </a:r>
            <a:endParaRPr lang="en-US" altLang="zh-CN" dirty="0" smtClean="0"/>
          </a:p>
          <a:p>
            <a:r>
              <a:rPr lang="zh-CN" altLang="zh-CN" dirty="0"/>
              <a:t>改用</a:t>
            </a:r>
            <a:r>
              <a:rPr lang="en-US" altLang="zh-CN" dirty="0"/>
              <a:t>c</a:t>
            </a:r>
            <a:r>
              <a:rPr lang="zh-CN" altLang="zh-CN" dirty="0" smtClean="0"/>
              <a:t>语言</a:t>
            </a:r>
            <a:r>
              <a:rPr lang="zh-CN" altLang="en-US" dirty="0" smtClean="0"/>
              <a:t>，容易</a:t>
            </a:r>
            <a:r>
              <a:rPr lang="zh-CN" altLang="en-US" dirty="0"/>
              <a:t>理解和修改</a:t>
            </a:r>
            <a:r>
              <a:rPr lang="zh-CN" altLang="en-US" dirty="0" smtClean="0"/>
              <a:t>，增加了很</a:t>
            </a:r>
            <a:r>
              <a:rPr lang="zh-CN" altLang="en-US" dirty="0"/>
              <a:t>多功能的改进</a:t>
            </a:r>
            <a:r>
              <a:rPr lang="zh-CN" altLang="en-US" dirty="0" smtClean="0"/>
              <a:t>，如多</a:t>
            </a:r>
            <a:r>
              <a:rPr lang="zh-CN" altLang="en-US" dirty="0"/>
              <a:t>程序设计和在多个用户中共享可重入代码的</a:t>
            </a:r>
            <a:r>
              <a:rPr lang="zh-CN" altLang="en-US" dirty="0" smtClean="0"/>
              <a:t>能力</a:t>
            </a:r>
            <a:endParaRPr lang="en-US" altLang="zh-CN" dirty="0" smtClean="0"/>
          </a:p>
          <a:p>
            <a:r>
              <a:rPr lang="zh-CN" altLang="zh-CN" dirty="0"/>
              <a:t>提供了一个文件系统：普通磁盘文件、文件目录好特殊文件</a:t>
            </a:r>
          </a:p>
          <a:p>
            <a:endParaRPr lang="zh-CN" altLang="en-US" dirty="0"/>
          </a:p>
        </p:txBody>
      </p:sp>
    </p:spTree>
    <p:extLst>
      <p:ext uri="{BB962C8B-B14F-4D97-AF65-F5344CB8AC3E}">
        <p14:creationId xmlns:p14="http://schemas.microsoft.com/office/powerpoint/2010/main" val="68077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a:t>
            </a:r>
            <a:endParaRPr lang="zh-CN" altLang="en-US" dirty="0"/>
          </a:p>
        </p:txBody>
      </p:sp>
      <p:sp>
        <p:nvSpPr>
          <p:cNvPr id="3" name="内容占位符 2"/>
          <p:cNvSpPr>
            <a:spLocks noGrp="1"/>
          </p:cNvSpPr>
          <p:nvPr>
            <p:ph idx="1"/>
          </p:nvPr>
        </p:nvSpPr>
        <p:spPr/>
        <p:txBody>
          <a:bodyPr>
            <a:normAutofit/>
          </a:bodyPr>
          <a:lstStyle/>
          <a:p>
            <a:r>
              <a:rPr lang="zh-CN" altLang="en-US" dirty="0" smtClean="0"/>
              <a:t>普通文件：包含用户放置 的任何信息</a:t>
            </a:r>
            <a:endParaRPr lang="en-US" altLang="zh-CN" dirty="0" smtClean="0"/>
          </a:p>
          <a:p>
            <a:r>
              <a:rPr lang="zh-CN" altLang="en-US" dirty="0" smtClean="0"/>
              <a:t>目录：提供文件名和文件本身之间的映射关系，系统中所有文件都可以追踪一系列目录的路径找到</a:t>
            </a:r>
            <a:endParaRPr lang="en-US" altLang="zh-CN" dirty="0" smtClean="0"/>
          </a:p>
          <a:p>
            <a:r>
              <a:rPr lang="zh-CN" altLang="en-US" dirty="0" smtClean="0"/>
              <a:t>特殊文件：每个支持的</a:t>
            </a:r>
            <a:r>
              <a:rPr lang="en-US" altLang="zh-CN" dirty="0" smtClean="0"/>
              <a:t>I/O</a:t>
            </a:r>
            <a:r>
              <a:rPr lang="zh-CN" altLang="en-US" dirty="0" smtClean="0"/>
              <a:t>设备至少与一个特殊文件关联，它像普通文件一样被读写但请求读写或写入结果激活关联的设备</a:t>
            </a:r>
            <a:endParaRPr lang="en-US" altLang="zh-CN" dirty="0" smtClean="0"/>
          </a:p>
          <a:p>
            <a:r>
              <a:rPr lang="zh-CN" altLang="en-US" dirty="0" smtClean="0"/>
              <a:t>保护：设置用户</a:t>
            </a:r>
            <a:r>
              <a:rPr lang="en-US" altLang="zh-CN" dirty="0" smtClean="0"/>
              <a:t>ID</a:t>
            </a:r>
            <a:r>
              <a:rPr lang="zh-CN" altLang="en-US" dirty="0" smtClean="0"/>
              <a:t>功能提供了可以使用其他用户无法访问的文件的特权程序</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6597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endParaRPr lang="zh-CN" altLang="en-US" dirty="0"/>
          </a:p>
        </p:txBody>
      </p:sp>
      <p:sp>
        <p:nvSpPr>
          <p:cNvPr id="3" name="内容占位符 2"/>
          <p:cNvSpPr>
            <a:spLocks noGrp="1"/>
          </p:cNvSpPr>
          <p:nvPr>
            <p:ph idx="1"/>
          </p:nvPr>
        </p:nvSpPr>
        <p:spPr/>
        <p:txBody>
          <a:bodyPr/>
          <a:lstStyle/>
          <a:p>
            <a:r>
              <a:rPr lang="zh-CN" altLang="en-US" dirty="0" smtClean="0"/>
              <a:t>与系统通信；</a:t>
            </a:r>
            <a:endParaRPr lang="en-US" altLang="zh-CN" dirty="0" smtClean="0"/>
          </a:p>
          <a:p>
            <a:r>
              <a:rPr lang="zh-CN" altLang="en-US" dirty="0" smtClean="0"/>
              <a:t>命令行解释器，读取</a:t>
            </a:r>
            <a:r>
              <a:rPr lang="zh-CN" altLang="en-US" dirty="0"/>
              <a:t>用户输入的行，并将其解释为执行其他程序的</a:t>
            </a:r>
            <a:r>
              <a:rPr lang="zh-CN" altLang="en-US" dirty="0" smtClean="0"/>
              <a:t>请求；</a:t>
            </a:r>
            <a:endParaRPr lang="en-US" altLang="zh-CN" dirty="0" smtClean="0"/>
          </a:p>
          <a:p>
            <a:r>
              <a:rPr lang="en-US" altLang="zh-CN" dirty="0"/>
              <a:t>shell</a:t>
            </a:r>
            <a:r>
              <a:rPr lang="zh-CN" altLang="en-US" dirty="0"/>
              <a:t>将命令名和参数分割成单独的字符串。然后寻找带有名称命令的</a:t>
            </a:r>
            <a:r>
              <a:rPr lang="zh-CN" altLang="en-US" dirty="0" smtClean="0"/>
              <a:t>文件。</a:t>
            </a:r>
            <a:endParaRPr lang="zh-CN" altLang="en-US" dirty="0"/>
          </a:p>
        </p:txBody>
      </p:sp>
    </p:spTree>
    <p:extLst>
      <p:ext uri="{BB962C8B-B14F-4D97-AF65-F5344CB8AC3E}">
        <p14:creationId xmlns:p14="http://schemas.microsoft.com/office/powerpoint/2010/main" val="263690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论文</a:t>
            </a:r>
            <a:r>
              <a:rPr lang="en-US" altLang="zh-CN" dirty="0" smtClean="0"/>
              <a:t>4</a:t>
            </a:r>
            <a:br>
              <a:rPr lang="en-US" altLang="zh-CN" dirty="0" smtClean="0"/>
            </a:br>
            <a:r>
              <a:rPr lang="en-US" altLang="zh-CN" dirty="0"/>
              <a:t>The Scalable Commutativity Rule: Designing Scalable Software for Multicore Processors</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考察</a:t>
            </a:r>
            <a:r>
              <a:rPr lang="zh-CN" altLang="en-US" dirty="0"/>
              <a:t>了</a:t>
            </a:r>
            <a:r>
              <a:rPr lang="en-US" altLang="zh-CN" dirty="0" smtClean="0"/>
              <a:t>interface</a:t>
            </a:r>
            <a:r>
              <a:rPr lang="zh-CN" altLang="en-US" dirty="0" smtClean="0"/>
              <a:t>对</a:t>
            </a:r>
            <a:r>
              <a:rPr lang="zh-CN" altLang="en-US" dirty="0"/>
              <a:t>软件扩展性的</a:t>
            </a:r>
            <a:r>
              <a:rPr lang="zh-CN" altLang="en-US" dirty="0" smtClean="0"/>
              <a:t>影响</a:t>
            </a:r>
            <a:endParaRPr lang="en-US" altLang="zh-CN" dirty="0" smtClean="0"/>
          </a:p>
          <a:p>
            <a:endParaRPr lang="en-US" altLang="zh-CN" dirty="0" smtClean="0"/>
          </a:p>
          <a:p>
            <a:r>
              <a:rPr lang="zh-CN" altLang="en-US" dirty="0"/>
              <a:t>编写了一个称为</a:t>
            </a:r>
            <a:r>
              <a:rPr lang="en-US" altLang="zh-CN" dirty="0"/>
              <a:t>COMMUTER</a:t>
            </a:r>
            <a:r>
              <a:rPr lang="zh-CN" altLang="en-US" dirty="0"/>
              <a:t>的工具</a:t>
            </a:r>
            <a:r>
              <a:rPr lang="en-US" altLang="zh-CN" dirty="0"/>
              <a:t>, </a:t>
            </a:r>
            <a:r>
              <a:rPr lang="zh-CN" altLang="en-US" dirty="0"/>
              <a:t>以及一个原型操作系统</a:t>
            </a:r>
            <a:r>
              <a:rPr lang="en-US" altLang="zh-CN" dirty="0" smtClean="0"/>
              <a:t>SV6</a:t>
            </a:r>
          </a:p>
          <a:p>
            <a:endParaRPr lang="en-US" altLang="zh-CN" dirty="0" smtClean="0"/>
          </a:p>
          <a:p>
            <a:r>
              <a:rPr lang="en-US" altLang="zh-CN" dirty="0" smtClean="0"/>
              <a:t> </a:t>
            </a:r>
            <a:r>
              <a:rPr lang="zh-CN" altLang="en-US" dirty="0"/>
              <a:t>实验表明对</a:t>
            </a:r>
            <a:r>
              <a:rPr lang="en-US" altLang="zh-CN" dirty="0"/>
              <a:t>COMMUTER</a:t>
            </a:r>
            <a:r>
              <a:rPr lang="zh-CN" altLang="en-US" dirty="0"/>
              <a:t>产生的</a:t>
            </a:r>
            <a:r>
              <a:rPr lang="en-US" altLang="zh-CN" dirty="0"/>
              <a:t>13664</a:t>
            </a:r>
            <a:r>
              <a:rPr lang="zh-CN" altLang="en-US" dirty="0"/>
              <a:t>个</a:t>
            </a:r>
            <a:r>
              <a:rPr lang="en-US" altLang="zh-CN" dirty="0"/>
              <a:t>test</a:t>
            </a:r>
            <a:r>
              <a:rPr lang="zh-CN" altLang="en-US" dirty="0"/>
              <a:t>而言</a:t>
            </a:r>
            <a:r>
              <a:rPr lang="en-US" altLang="zh-CN" dirty="0"/>
              <a:t>, </a:t>
            </a:r>
            <a:r>
              <a:rPr lang="en-US" altLang="zh-CN" dirty="0" err="1"/>
              <a:t>linux</a:t>
            </a:r>
            <a:r>
              <a:rPr lang="zh-CN" altLang="en-US" dirty="0"/>
              <a:t>能对其中的</a:t>
            </a:r>
            <a:r>
              <a:rPr lang="en-US" altLang="zh-CN" dirty="0"/>
              <a:t>68%</a:t>
            </a:r>
            <a:r>
              <a:rPr lang="zh-CN" altLang="en-US" dirty="0"/>
              <a:t>良好扩展</a:t>
            </a:r>
            <a:r>
              <a:rPr lang="en-US" altLang="zh-CN" dirty="0"/>
              <a:t>, </a:t>
            </a:r>
            <a:r>
              <a:rPr lang="zh-CN" altLang="en-US" dirty="0"/>
              <a:t>而</a:t>
            </a:r>
            <a:r>
              <a:rPr lang="en-US" altLang="zh-CN" dirty="0"/>
              <a:t>SV6</a:t>
            </a:r>
            <a:r>
              <a:rPr lang="zh-CN" altLang="en-US" dirty="0"/>
              <a:t>能良好扩展其中的</a:t>
            </a:r>
            <a:r>
              <a:rPr lang="en-US" altLang="zh-CN" dirty="0"/>
              <a:t>99%</a:t>
            </a:r>
            <a:endParaRPr lang="zh-CN" altLang="en-US" dirty="0"/>
          </a:p>
        </p:txBody>
      </p:sp>
    </p:spTree>
    <p:extLst>
      <p:ext uri="{BB962C8B-B14F-4D97-AF65-F5344CB8AC3E}">
        <p14:creationId xmlns:p14="http://schemas.microsoft.com/office/powerpoint/2010/main" val="207335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a:t>
            </a:r>
            <a:r>
              <a:rPr lang="zh-CN" altLang="en-US" dirty="0"/>
              <a:t>交换性规则</a:t>
            </a:r>
          </a:p>
        </p:txBody>
      </p:sp>
      <p:sp>
        <p:nvSpPr>
          <p:cNvPr id="3" name="内容占位符 2"/>
          <p:cNvSpPr>
            <a:spLocks noGrp="1"/>
          </p:cNvSpPr>
          <p:nvPr>
            <p:ph idx="1"/>
          </p:nvPr>
        </p:nvSpPr>
        <p:spPr/>
        <p:txBody>
          <a:bodyPr/>
          <a:lstStyle/>
          <a:p>
            <a:r>
              <a:rPr lang="zh-CN" altLang="en-US" dirty="0" smtClean="0"/>
              <a:t>是</a:t>
            </a:r>
            <a:r>
              <a:rPr lang="zh-CN" altLang="en-US" dirty="0"/>
              <a:t>论文的主要贡献</a:t>
            </a:r>
            <a:r>
              <a:rPr lang="zh-CN" altLang="en-US" dirty="0" smtClean="0"/>
              <a:t>之一</a:t>
            </a:r>
            <a:endParaRPr lang="en-US" altLang="zh-CN" dirty="0" smtClean="0"/>
          </a:p>
          <a:p>
            <a:r>
              <a:rPr lang="zh-CN" altLang="en-US" dirty="0" smtClean="0"/>
              <a:t>作者</a:t>
            </a:r>
            <a:r>
              <a:rPr lang="zh-CN" altLang="en-US" dirty="0"/>
              <a:t>发现交换性的简单代数</a:t>
            </a:r>
            <a:r>
              <a:rPr lang="zh-CN" altLang="en-US" dirty="0" smtClean="0"/>
              <a:t>定义过于</a:t>
            </a:r>
            <a:r>
              <a:rPr lang="zh-CN" altLang="en-US" dirty="0"/>
              <a:t>严格</a:t>
            </a:r>
            <a:r>
              <a:rPr lang="zh-CN" altLang="en-US" dirty="0" smtClean="0"/>
              <a:t>。</a:t>
            </a:r>
            <a:endParaRPr lang="en-US" altLang="zh-CN" dirty="0" smtClean="0"/>
          </a:p>
          <a:p>
            <a:r>
              <a:rPr lang="zh-CN" altLang="en-US" dirty="0" smtClean="0"/>
              <a:t> 相反，他们</a:t>
            </a:r>
            <a:r>
              <a:rPr lang="zh-CN" altLang="en-US" dirty="0"/>
              <a:t>创建了一个定义，说明如果一个历史 </a:t>
            </a:r>
            <a:r>
              <a:rPr lang="en-US" altLang="zh-CN" dirty="0"/>
              <a:t>Y </a:t>
            </a:r>
            <a:r>
              <a:rPr lang="zh-CN" altLang="en-US" dirty="0"/>
              <a:t>在 </a:t>
            </a:r>
            <a:r>
              <a:rPr lang="en-US" altLang="zh-CN" dirty="0"/>
              <a:t>H </a:t>
            </a:r>
            <a:r>
              <a:rPr lang="zh-CN" altLang="en-US" dirty="0"/>
              <a:t>中交换，存 在一个正确的实现，其中区域 </a:t>
            </a:r>
            <a:r>
              <a:rPr lang="en-US" altLang="zh-CN" dirty="0"/>
              <a:t>Y </a:t>
            </a:r>
            <a:r>
              <a:rPr lang="zh-CN" altLang="en-US" dirty="0"/>
              <a:t>是无冲突的。 </a:t>
            </a:r>
            <a:endParaRPr lang="en-US" altLang="zh-CN" dirty="0" smtClean="0"/>
          </a:p>
          <a:p>
            <a:r>
              <a:rPr lang="zh-CN" altLang="en-US" dirty="0" smtClean="0"/>
              <a:t>这</a:t>
            </a:r>
            <a:r>
              <a:rPr lang="zh-CN" altLang="en-US" dirty="0"/>
              <a:t>意味着内存访问是缓存行的互 斥区域</a:t>
            </a:r>
            <a:r>
              <a:rPr lang="zh-CN" altLang="en-US" dirty="0" smtClean="0"/>
              <a:t>，该</a:t>
            </a:r>
            <a:r>
              <a:rPr lang="zh-CN" altLang="en-US" dirty="0"/>
              <a:t>接口会缩放。 </a:t>
            </a:r>
            <a:r>
              <a:rPr lang="en-US" altLang="zh-CN" dirty="0"/>
              <a:t>SIM </a:t>
            </a:r>
            <a:r>
              <a:rPr lang="zh-CN" altLang="en-US" dirty="0"/>
              <a:t>交换特别意味着操作必须是状态依赖的， 基于接口的和单调的。</a:t>
            </a:r>
          </a:p>
        </p:txBody>
      </p:sp>
    </p:spTree>
    <p:extLst>
      <p:ext uri="{BB962C8B-B14F-4D97-AF65-F5344CB8AC3E}">
        <p14:creationId xmlns:p14="http://schemas.microsoft.com/office/powerpoint/2010/main" val="192271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COMMUTER </a:t>
            </a:r>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zh-CN" altLang="en-US" dirty="0" smtClean="0"/>
              <a:t>一</a:t>
            </a:r>
            <a:r>
              <a:rPr lang="zh-CN" altLang="en-US" dirty="0"/>
              <a:t>种在实际实现创建 之前使用高级接口模型分析来设计可伸缩软件接口的工具，它具有测试驱动的</a:t>
            </a:r>
            <a:r>
              <a:rPr lang="zh-CN" altLang="en-US" dirty="0" smtClean="0"/>
              <a:t>方法；</a:t>
            </a:r>
            <a:endParaRPr lang="en-US" altLang="zh-CN" dirty="0" smtClean="0"/>
          </a:p>
          <a:p>
            <a:r>
              <a:rPr lang="en-US" altLang="zh-CN" dirty="0" smtClean="0"/>
              <a:t>COMMUTER </a:t>
            </a:r>
            <a:r>
              <a:rPr lang="zh-CN" altLang="en-US" dirty="0"/>
              <a:t>使用另一种名为 </a:t>
            </a:r>
            <a:r>
              <a:rPr lang="en-US" altLang="zh-CN" dirty="0"/>
              <a:t>ANALYZER </a:t>
            </a:r>
            <a:r>
              <a:rPr lang="zh-CN" altLang="en-US" dirty="0"/>
              <a:t>的工具，它查看使现有接口可交换和 可扩展所需的路径和冲突</a:t>
            </a:r>
            <a:r>
              <a:rPr lang="zh-CN" altLang="en-US" dirty="0" smtClean="0"/>
              <a:t>条件；</a:t>
            </a:r>
            <a:endParaRPr lang="en-US" altLang="zh-CN" dirty="0" smtClean="0"/>
          </a:p>
          <a:p>
            <a:r>
              <a:rPr lang="zh-CN" altLang="en-US" dirty="0" smtClean="0"/>
              <a:t>如果</a:t>
            </a:r>
            <a:r>
              <a:rPr lang="zh-CN" altLang="en-US" dirty="0"/>
              <a:t>没有 </a:t>
            </a:r>
            <a:r>
              <a:rPr lang="en-US" altLang="zh-CN" dirty="0"/>
              <a:t>COMMUTER</a:t>
            </a:r>
            <a:r>
              <a:rPr lang="zh-CN" altLang="en-US" dirty="0"/>
              <a:t>，确定接口的可扩展性并 改进它的常见方法是在不同数量的内核上使用给定的工作负载对其进行测试，</a:t>
            </a:r>
            <a:r>
              <a:rPr lang="zh-CN" altLang="en-US" dirty="0" smtClean="0"/>
              <a:t>然后</a:t>
            </a:r>
            <a:r>
              <a:rPr lang="zh-CN" altLang="en-US" dirty="0"/>
              <a:t>使用差异分析等工具查找瓶颈并在重新测试之前对其进行</a:t>
            </a:r>
            <a:r>
              <a:rPr lang="zh-CN" altLang="en-US" dirty="0" smtClean="0"/>
              <a:t>改进</a:t>
            </a:r>
            <a:r>
              <a:rPr lang="zh-CN" altLang="en-US" dirty="0" smtClean="0"/>
              <a:t>；</a:t>
            </a:r>
            <a:endParaRPr lang="en-US" altLang="zh-CN" dirty="0" smtClean="0"/>
          </a:p>
          <a:p>
            <a:r>
              <a:rPr lang="zh-CN" altLang="en-US" dirty="0" smtClean="0"/>
              <a:t>作者</a:t>
            </a:r>
            <a:r>
              <a:rPr lang="zh-CN" altLang="en-US" dirty="0"/>
              <a:t>使用 </a:t>
            </a:r>
            <a:r>
              <a:rPr lang="en-US" altLang="zh-CN" dirty="0"/>
              <a:t>COMMUTER </a:t>
            </a:r>
            <a:r>
              <a:rPr lang="zh-CN" altLang="en-US" dirty="0"/>
              <a:t>开发了名为 </a:t>
            </a:r>
            <a:r>
              <a:rPr lang="en-US" altLang="zh-CN" dirty="0"/>
              <a:t>sv6 </a:t>
            </a:r>
            <a:r>
              <a:rPr lang="zh-CN" altLang="en-US" dirty="0"/>
              <a:t>的实验操作系统</a:t>
            </a:r>
            <a:r>
              <a:rPr lang="zh-CN" altLang="en-US" dirty="0" smtClean="0"/>
              <a:t>，改进</a:t>
            </a:r>
            <a:r>
              <a:rPr lang="zh-CN" altLang="en-US" dirty="0"/>
              <a:t>了 </a:t>
            </a:r>
            <a:r>
              <a:rPr lang="en-US" altLang="zh-CN" dirty="0"/>
              <a:t>POSIX </a:t>
            </a:r>
            <a:r>
              <a:rPr lang="zh-CN" altLang="en-US" dirty="0"/>
              <a:t>软件接口调 用中的 </a:t>
            </a:r>
            <a:r>
              <a:rPr lang="en-US" altLang="zh-CN" dirty="0"/>
              <a:t>18 </a:t>
            </a:r>
            <a:r>
              <a:rPr lang="zh-CN" altLang="en-US" dirty="0"/>
              <a:t>个</a:t>
            </a:r>
            <a:r>
              <a:rPr lang="zh-CN" altLang="en-US" dirty="0" smtClean="0"/>
              <a:t>，提高可</a:t>
            </a:r>
            <a:r>
              <a:rPr lang="zh-CN" altLang="en-US" dirty="0"/>
              <a:t>伸缩性。实验表明对 </a:t>
            </a:r>
            <a:r>
              <a:rPr lang="en-US" altLang="zh-CN" dirty="0"/>
              <a:t>COMMUTER </a:t>
            </a:r>
            <a:r>
              <a:rPr lang="zh-CN" altLang="en-US" dirty="0"/>
              <a:t>产生的 </a:t>
            </a:r>
            <a:r>
              <a:rPr lang="en-US" altLang="zh-CN" dirty="0"/>
              <a:t>13664 </a:t>
            </a:r>
            <a:r>
              <a:rPr lang="zh-CN" altLang="en-US" dirty="0"/>
              <a:t>个 </a:t>
            </a:r>
            <a:r>
              <a:rPr lang="en-US" altLang="zh-CN" dirty="0"/>
              <a:t>test </a:t>
            </a:r>
            <a:r>
              <a:rPr lang="zh-CN" altLang="en-US" dirty="0"/>
              <a:t>而 言</a:t>
            </a:r>
            <a:r>
              <a:rPr lang="en-US" altLang="zh-CN" dirty="0"/>
              <a:t>, </a:t>
            </a:r>
            <a:r>
              <a:rPr lang="en-US" altLang="zh-CN" dirty="0" err="1"/>
              <a:t>linux</a:t>
            </a:r>
            <a:r>
              <a:rPr lang="en-US" altLang="zh-CN" dirty="0"/>
              <a:t> </a:t>
            </a:r>
            <a:r>
              <a:rPr lang="zh-CN" altLang="en-US" dirty="0"/>
              <a:t>能对其中的 </a:t>
            </a:r>
            <a:r>
              <a:rPr lang="en-US" altLang="zh-CN" dirty="0"/>
              <a:t>68%</a:t>
            </a:r>
            <a:r>
              <a:rPr lang="zh-CN" altLang="en-US" dirty="0"/>
              <a:t>良好扩展</a:t>
            </a:r>
            <a:r>
              <a:rPr lang="en-US" altLang="zh-CN" dirty="0"/>
              <a:t>, </a:t>
            </a:r>
            <a:r>
              <a:rPr lang="zh-CN" altLang="en-US" dirty="0"/>
              <a:t>而 </a:t>
            </a:r>
            <a:r>
              <a:rPr lang="en-US" altLang="zh-CN" dirty="0"/>
              <a:t>SV6 </a:t>
            </a:r>
            <a:r>
              <a:rPr lang="zh-CN" altLang="en-US" dirty="0"/>
              <a:t>能良好扩展其中的 </a:t>
            </a:r>
            <a:r>
              <a:rPr lang="en-US" altLang="zh-CN" dirty="0"/>
              <a:t>99%</a:t>
            </a:r>
            <a:r>
              <a:rPr lang="zh-CN" altLang="en-US" dirty="0"/>
              <a:t>。</a:t>
            </a:r>
          </a:p>
        </p:txBody>
      </p:sp>
    </p:spTree>
    <p:extLst>
      <p:ext uri="{BB962C8B-B14F-4D97-AF65-F5344CB8AC3E}">
        <p14:creationId xmlns:p14="http://schemas.microsoft.com/office/powerpoint/2010/main" val="86489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论文</a:t>
            </a:r>
            <a:r>
              <a:rPr lang="en-US" altLang="zh-CN" dirty="0" smtClean="0"/>
              <a:t>5</a:t>
            </a:r>
            <a:br>
              <a:rPr lang="en-US" altLang="zh-CN" dirty="0" smtClean="0"/>
            </a:br>
            <a:r>
              <a:rPr lang="en-US" altLang="zh-CN" dirty="0"/>
              <a:t>Singularity: Rethinking the Software Stack</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目标</a:t>
            </a:r>
            <a:endParaRPr lang="en-US" altLang="zh-CN" dirty="0" smtClean="0"/>
          </a:p>
          <a:p>
            <a:r>
              <a:rPr lang="zh-CN" altLang="zh-CN" dirty="0" smtClean="0"/>
              <a:t>通过</a:t>
            </a:r>
            <a:r>
              <a:rPr lang="zh-CN" altLang="zh-CN" dirty="0"/>
              <a:t>系统，语言和工具领域的创新来构建可靠的</a:t>
            </a:r>
            <a:r>
              <a:rPr lang="zh-CN" altLang="zh-CN" dirty="0" smtClean="0"/>
              <a:t>系统</a:t>
            </a:r>
            <a:endParaRPr lang="en-US" altLang="zh-CN" dirty="0" smtClean="0"/>
          </a:p>
          <a:p>
            <a:pPr marL="0" indent="0">
              <a:buNone/>
            </a:pPr>
            <a:r>
              <a:rPr lang="zh-CN" altLang="en-US" dirty="0" smtClean="0"/>
              <a:t>实现</a:t>
            </a:r>
            <a:endParaRPr lang="en-US" altLang="zh-CN" dirty="0" smtClean="0"/>
          </a:p>
          <a:p>
            <a:r>
              <a:rPr lang="en-US" altLang="zh-CN" dirty="0" smtClean="0"/>
              <a:t>Singularity</a:t>
            </a:r>
            <a:r>
              <a:rPr lang="zh-CN" altLang="en-US" dirty="0" smtClean="0"/>
              <a:t>：一</a:t>
            </a:r>
            <a:r>
              <a:rPr lang="zh-CN" altLang="en-US" dirty="0"/>
              <a:t>个研究操作系统</a:t>
            </a:r>
            <a:r>
              <a:rPr lang="zh-CN" altLang="en-US" dirty="0" smtClean="0"/>
              <a:t>原型，扩展</a:t>
            </a:r>
            <a:r>
              <a:rPr lang="zh-CN" altLang="en-US" dirty="0"/>
              <a:t>了编程语言，并开发了用于指定和验证程序行为的新技术和</a:t>
            </a:r>
            <a:r>
              <a:rPr lang="zh-CN" altLang="en-US" dirty="0" smtClean="0"/>
              <a:t>工具；</a:t>
            </a:r>
            <a:endParaRPr lang="en-US" altLang="zh-CN" dirty="0" smtClean="0"/>
          </a:p>
          <a:p>
            <a:r>
              <a:rPr lang="zh-CN" altLang="en-US" dirty="0" smtClean="0"/>
              <a:t>展示</a:t>
            </a:r>
            <a:r>
              <a:rPr lang="zh-CN" altLang="en-US" dirty="0"/>
              <a:t>了使系统更健壮和可靠的新技术以及体系结构决策的实用性。</a:t>
            </a:r>
          </a:p>
        </p:txBody>
      </p:sp>
    </p:spTree>
    <p:extLst>
      <p:ext uri="{BB962C8B-B14F-4D97-AF65-F5344CB8AC3E}">
        <p14:creationId xmlns:p14="http://schemas.microsoft.com/office/powerpoint/2010/main" val="354812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a:t>
            </a:r>
            <a:endParaRPr lang="zh-CN" altLang="en-US" dirty="0"/>
          </a:p>
        </p:txBody>
      </p:sp>
      <p:sp>
        <p:nvSpPr>
          <p:cNvPr id="3" name="内容占位符 2"/>
          <p:cNvSpPr>
            <a:spLocks noGrp="1"/>
          </p:cNvSpPr>
          <p:nvPr>
            <p:ph idx="1"/>
          </p:nvPr>
        </p:nvSpPr>
        <p:spPr/>
        <p:txBody>
          <a:bodyPr>
            <a:normAutofit/>
          </a:bodyPr>
          <a:lstStyle/>
          <a:p>
            <a:r>
              <a:rPr lang="zh-CN" altLang="zh-CN" dirty="0"/>
              <a:t>大多数大型操作系统的思想都来自</a:t>
            </a:r>
            <a:r>
              <a:rPr lang="en-US" altLang="zh-CN" dirty="0" smtClean="0"/>
              <a:t>Multics</a:t>
            </a:r>
            <a:r>
              <a:rPr lang="zh-CN" altLang="en-US" dirty="0" smtClean="0"/>
              <a:t>，当时</a:t>
            </a:r>
            <a:r>
              <a:rPr lang="zh-CN" altLang="zh-CN" dirty="0" smtClean="0"/>
              <a:t>机器</a:t>
            </a:r>
            <a:r>
              <a:rPr lang="zh-CN" altLang="zh-CN" dirty="0"/>
              <a:t>非常低速，通过汇编语言来编写，仅通过不同用户间的分时操作来达到文件的安全保护</a:t>
            </a:r>
            <a:r>
              <a:rPr lang="zh-CN" altLang="zh-CN" dirty="0" smtClean="0"/>
              <a:t>目的</a:t>
            </a:r>
            <a:endParaRPr lang="en-US" altLang="zh-CN" dirty="0" smtClean="0"/>
          </a:p>
          <a:p>
            <a:endParaRPr lang="en-US" altLang="zh-CN" dirty="0"/>
          </a:p>
          <a:p>
            <a:r>
              <a:rPr lang="zh-CN" altLang="zh-CN" dirty="0"/>
              <a:t>语言，编译器和工具的进步为开发软件提供了</a:t>
            </a:r>
            <a:r>
              <a:rPr lang="zh-CN" altLang="zh-CN" dirty="0" smtClean="0"/>
              <a:t>可能性</a:t>
            </a:r>
            <a:endParaRPr lang="en-US" altLang="zh-CN" dirty="0" smtClean="0"/>
          </a:p>
          <a:p>
            <a:endParaRPr lang="en-US" altLang="zh-CN" dirty="0"/>
          </a:p>
          <a:p>
            <a:r>
              <a:rPr lang="zh-CN" altLang="zh-CN" dirty="0" smtClean="0"/>
              <a:t>使用</a:t>
            </a:r>
            <a:r>
              <a:rPr lang="zh-CN" altLang="zh-CN" dirty="0"/>
              <a:t>类型安全语言和抽象指令集来</a:t>
            </a:r>
            <a:r>
              <a:rPr lang="zh-CN" altLang="zh-CN" dirty="0" smtClean="0"/>
              <a:t>实现软件</a:t>
            </a:r>
            <a:r>
              <a:rPr lang="zh-CN" altLang="zh-CN" dirty="0"/>
              <a:t>隔离进程（</a:t>
            </a:r>
            <a:r>
              <a:rPr lang="en-US" altLang="zh-CN" dirty="0"/>
              <a:t>SIP</a:t>
            </a:r>
            <a:r>
              <a:rPr lang="zh-CN" altLang="zh-CN" dirty="0"/>
              <a:t>）的</a:t>
            </a:r>
            <a:r>
              <a:rPr lang="zh-CN" altLang="zh-CN" dirty="0" smtClean="0"/>
              <a:t>功能</a:t>
            </a:r>
            <a:r>
              <a:rPr lang="zh-CN" altLang="en-US" dirty="0" smtClean="0"/>
              <a:t>，</a:t>
            </a:r>
            <a:r>
              <a:rPr lang="en-US" altLang="zh-CN" dirty="0" smtClean="0"/>
              <a:t>SIP</a:t>
            </a:r>
            <a:r>
              <a:rPr lang="zh-CN" altLang="zh-CN" dirty="0"/>
              <a:t>为操作系统进程提供了强大的隔离</a:t>
            </a:r>
            <a:r>
              <a:rPr lang="zh-CN" altLang="zh-CN" dirty="0" smtClean="0"/>
              <a:t>保证</a:t>
            </a:r>
            <a:endParaRPr lang="en-US" altLang="zh-CN" dirty="0" smtClean="0"/>
          </a:p>
          <a:p>
            <a:endParaRPr lang="en-US" altLang="zh-CN" dirty="0"/>
          </a:p>
          <a:p>
            <a:r>
              <a:rPr lang="zh-CN" altLang="zh-CN" dirty="0"/>
              <a:t>更广泛的静态验证应用对于预测系统行为以及为用户提供有关可靠性的有力保证</a:t>
            </a:r>
            <a:r>
              <a:rPr lang="zh-CN" altLang="zh-CN" dirty="0" smtClean="0"/>
              <a:t>至关重要</a:t>
            </a:r>
            <a:endParaRPr lang="zh-CN" altLang="zh-CN" dirty="0"/>
          </a:p>
          <a:p>
            <a:endParaRPr lang="zh-CN" altLang="en-US" dirty="0"/>
          </a:p>
        </p:txBody>
      </p:sp>
    </p:spTree>
    <p:extLst>
      <p:ext uri="{BB962C8B-B14F-4D97-AF65-F5344CB8AC3E}">
        <p14:creationId xmlns:p14="http://schemas.microsoft.com/office/powerpoint/2010/main" val="344152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a:t>
            </a:r>
            <a:r>
              <a:rPr lang="zh-CN" altLang="zh-CN" dirty="0" smtClean="0"/>
              <a:t>体系结构</a:t>
            </a:r>
            <a:r>
              <a:rPr lang="zh-CN" altLang="zh-CN" dirty="0"/>
              <a:t>特征</a:t>
            </a:r>
            <a:endParaRPr lang="zh-CN" altLang="en-US" dirty="0"/>
          </a:p>
        </p:txBody>
      </p:sp>
      <p:sp>
        <p:nvSpPr>
          <p:cNvPr id="3" name="内容占位符 2"/>
          <p:cNvSpPr>
            <a:spLocks noGrp="1"/>
          </p:cNvSpPr>
          <p:nvPr>
            <p:ph idx="1"/>
          </p:nvPr>
        </p:nvSpPr>
        <p:spPr/>
        <p:txBody>
          <a:bodyPr/>
          <a:lstStyle/>
          <a:p>
            <a:r>
              <a:rPr lang="zh-CN" altLang="zh-CN" dirty="0"/>
              <a:t>用于保护程序和系统服务的软件隔离</a:t>
            </a:r>
            <a:r>
              <a:rPr lang="zh-CN" altLang="zh-CN" dirty="0" smtClean="0"/>
              <a:t>流程</a:t>
            </a:r>
            <a:endParaRPr lang="en-US" altLang="zh-CN" dirty="0" smtClean="0"/>
          </a:p>
          <a:p>
            <a:r>
              <a:rPr lang="zh-CN" altLang="zh-CN" dirty="0" smtClean="0"/>
              <a:t>用于</a:t>
            </a:r>
            <a:r>
              <a:rPr lang="zh-CN" altLang="zh-CN" dirty="0"/>
              <a:t>通信的基于合同的</a:t>
            </a:r>
            <a:r>
              <a:rPr lang="zh-CN" altLang="zh-CN" dirty="0" smtClean="0"/>
              <a:t>通道</a:t>
            </a:r>
            <a:endParaRPr lang="en-US" altLang="zh-CN" dirty="0"/>
          </a:p>
          <a:p>
            <a:r>
              <a:rPr lang="zh-CN" altLang="zh-CN" dirty="0" smtClean="0"/>
              <a:t>用于</a:t>
            </a:r>
            <a:r>
              <a:rPr lang="zh-CN" altLang="zh-CN" dirty="0"/>
              <a:t>验证系统属性的基于清单的程序</a:t>
            </a:r>
            <a:endParaRPr lang="zh-CN" altLang="en-US" dirty="0"/>
          </a:p>
        </p:txBody>
      </p:sp>
    </p:spTree>
    <p:extLst>
      <p:ext uri="{BB962C8B-B14F-4D97-AF65-F5344CB8AC3E}">
        <p14:creationId xmlns:p14="http://schemas.microsoft.com/office/powerpoint/2010/main" val="403871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论文</a:t>
            </a:r>
            <a:r>
              <a:rPr lang="en-US" altLang="zh-CN" dirty="0" smtClean="0"/>
              <a:t>6</a:t>
            </a:r>
            <a:br>
              <a:rPr lang="en-US" altLang="zh-CN" dirty="0" smtClean="0"/>
            </a:br>
            <a:r>
              <a:rPr lang="en-US" altLang="zh-CN" dirty="0"/>
              <a:t>The Working Set Model for </a:t>
            </a:r>
            <a:r>
              <a:rPr lang="en-US" altLang="zh-CN" dirty="0" smtClean="0"/>
              <a:t>Program </a:t>
            </a:r>
            <a:r>
              <a:rPr lang="en-US" altLang="zh-CN" dirty="0"/>
              <a:t>Behavior</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t>分析</a:t>
            </a:r>
            <a:r>
              <a:rPr lang="zh-CN" altLang="zh-CN" dirty="0"/>
              <a:t>现代计算机系统中缺乏对资源分配的一般处理背后的最基本原因可能是程序行为的适当</a:t>
            </a:r>
            <a:r>
              <a:rPr lang="zh-CN" altLang="zh-CN" dirty="0" smtClean="0"/>
              <a:t>模式</a:t>
            </a:r>
            <a:endParaRPr lang="en-US" altLang="zh-CN" dirty="0" smtClean="0"/>
          </a:p>
          <a:p>
            <a:r>
              <a:rPr lang="zh-CN" altLang="zh-CN" dirty="0"/>
              <a:t>开发了一个新模型</a:t>
            </a:r>
            <a:r>
              <a:rPr lang="en-US" altLang="zh-CN" dirty="0"/>
              <a:t>“</a:t>
            </a:r>
            <a:r>
              <a:rPr lang="zh-CN" altLang="zh-CN" dirty="0"/>
              <a:t>工作集模型</a:t>
            </a:r>
            <a:r>
              <a:rPr lang="en-US" altLang="zh-CN" dirty="0" smtClean="0"/>
              <a:t>”</a:t>
            </a:r>
          </a:p>
          <a:p>
            <a:r>
              <a:rPr lang="zh-CN" altLang="zh-CN" dirty="0" smtClean="0"/>
              <a:t>与</a:t>
            </a:r>
            <a:r>
              <a:rPr lang="zh-CN" altLang="zh-CN" dirty="0"/>
              <a:t>过程关联的工作集页面被定义为其最近使用的页面的集合，提供了对分页存储器的动态管理至关重要的</a:t>
            </a:r>
            <a:r>
              <a:rPr lang="zh-CN" altLang="zh-CN" dirty="0" smtClean="0"/>
              <a:t>知识</a:t>
            </a:r>
            <a:endParaRPr lang="en-US" altLang="zh-CN" dirty="0"/>
          </a:p>
          <a:p>
            <a:pPr marL="0" indent="0">
              <a:buNone/>
            </a:pPr>
            <a:endParaRPr lang="zh-CN" altLang="en-US" dirty="0"/>
          </a:p>
        </p:txBody>
      </p:sp>
    </p:spTree>
    <p:extLst>
      <p:ext uri="{BB962C8B-B14F-4D97-AF65-F5344CB8AC3E}">
        <p14:creationId xmlns:p14="http://schemas.microsoft.com/office/powerpoint/2010/main" val="144760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论文</a:t>
            </a:r>
            <a:r>
              <a:rPr lang="en-US" altLang="zh-CN" sz="4000" dirty="0" smtClean="0"/>
              <a:t>1</a:t>
            </a:r>
            <a:br>
              <a:rPr lang="en-US" altLang="zh-CN" sz="4000" dirty="0" smtClean="0"/>
            </a:br>
            <a:r>
              <a:rPr lang="en-US" altLang="zh-CN" sz="4000" dirty="0" err="1" smtClean="0"/>
              <a:t>Hyperkernel</a:t>
            </a:r>
            <a:r>
              <a:rPr lang="en-US" altLang="zh-CN" sz="4000" dirty="0"/>
              <a:t>: Push-Button Verification of an OS </a:t>
            </a:r>
            <a:r>
              <a:rPr lang="en-US" altLang="zh-CN" sz="4000" dirty="0" smtClean="0"/>
              <a:t>Kernel</a:t>
            </a:r>
            <a:br>
              <a:rPr lang="en-US" altLang="zh-CN" sz="4000" dirty="0" smtClean="0"/>
            </a:b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r>
              <a:rPr lang="zh-CN" altLang="en-US" dirty="0" smtClean="0"/>
              <a:t>背景：</a:t>
            </a:r>
            <a:endParaRPr lang="en-US" altLang="zh-CN" dirty="0" smtClean="0"/>
          </a:p>
          <a:p>
            <a:r>
              <a:rPr lang="zh-CN" altLang="en-US" dirty="0" smtClean="0"/>
              <a:t>之前的研究中，已经可以通过构造机器可检验的证明，</a:t>
            </a:r>
            <a:r>
              <a:rPr lang="zh-CN" altLang="zh-CN" dirty="0"/>
              <a:t>来消除操作系统内核中所有类型的错误，证明实现的行为符合其</a:t>
            </a:r>
            <a:r>
              <a:rPr lang="zh-CN" altLang="zh-CN" dirty="0" smtClean="0"/>
              <a:t>规范</a:t>
            </a:r>
            <a:endParaRPr lang="en-US" altLang="zh-CN" dirty="0" smtClean="0"/>
          </a:p>
          <a:p>
            <a:r>
              <a:rPr lang="zh-CN" altLang="zh-CN" dirty="0" smtClean="0"/>
              <a:t>有</a:t>
            </a:r>
            <a:r>
              <a:rPr lang="zh-CN" altLang="zh-CN" dirty="0"/>
              <a:t>很大的实现上开销，对于写出证明的人也有很高的</a:t>
            </a:r>
            <a:r>
              <a:rPr lang="zh-CN" altLang="zh-CN" dirty="0" smtClean="0"/>
              <a:t>要求</a:t>
            </a:r>
            <a:endParaRPr lang="en-US" altLang="zh-CN" dirty="0" smtClean="0"/>
          </a:p>
          <a:p>
            <a:r>
              <a:rPr lang="zh-CN" altLang="en-US" dirty="0" smtClean="0"/>
              <a:t>论</a:t>
            </a:r>
            <a:r>
              <a:rPr lang="zh-CN" altLang="zh-CN" dirty="0" smtClean="0"/>
              <a:t>文</a:t>
            </a:r>
            <a:r>
              <a:rPr lang="zh-CN" altLang="zh-CN" dirty="0"/>
              <a:t>提出了一种新的解决思路</a:t>
            </a:r>
            <a:r>
              <a:rPr lang="en-US" altLang="zh-CN" dirty="0"/>
              <a:t>—</a:t>
            </a:r>
            <a:r>
              <a:rPr lang="zh-CN" altLang="zh-CN" dirty="0"/>
              <a:t>按钮式</a:t>
            </a:r>
            <a:r>
              <a:rPr lang="zh-CN" altLang="zh-CN" dirty="0" smtClean="0"/>
              <a:t>方法</a:t>
            </a:r>
            <a:endParaRPr lang="en-US" altLang="zh-CN" dirty="0" smtClean="0"/>
          </a:p>
          <a:p>
            <a:r>
              <a:rPr lang="en-US" altLang="zh-CN" dirty="0" err="1"/>
              <a:t>Hyperkernel</a:t>
            </a:r>
            <a:r>
              <a:rPr lang="zh-CN" altLang="zh-CN" dirty="0"/>
              <a:t>实现和正式验证操作系统内核功能正确性的方法，具有高度验证自动化和低证明负担。</a:t>
            </a:r>
            <a:endParaRPr lang="zh-CN" altLang="en-US" dirty="0"/>
          </a:p>
        </p:txBody>
      </p:sp>
    </p:spTree>
    <p:extLst>
      <p:ext uri="{BB962C8B-B14F-4D97-AF65-F5344CB8AC3E}">
        <p14:creationId xmlns:p14="http://schemas.microsoft.com/office/powerpoint/2010/main" val="272101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资源需求的动态</a:t>
            </a:r>
            <a:r>
              <a:rPr lang="en-US" altLang="zh-CN" dirty="0"/>
              <a:t>“</a:t>
            </a:r>
            <a:r>
              <a:rPr lang="zh-CN" altLang="zh-CN" dirty="0"/>
              <a:t>建议</a:t>
            </a:r>
            <a:r>
              <a:rPr lang="en-US" altLang="zh-CN" dirty="0"/>
              <a:t>”</a:t>
            </a:r>
            <a:r>
              <a:rPr lang="zh-CN" altLang="zh-CN" dirty="0"/>
              <a:t>不能从用户那里成功</a:t>
            </a:r>
            <a:r>
              <a:rPr lang="zh-CN" altLang="zh-CN" dirty="0" smtClean="0"/>
              <a:t>获得</a:t>
            </a:r>
            <a:endParaRPr lang="en-US" altLang="zh-CN" dirty="0" smtClean="0"/>
          </a:p>
          <a:p>
            <a:endParaRPr lang="en-US" altLang="zh-CN" dirty="0"/>
          </a:p>
          <a:p>
            <a:r>
              <a:rPr lang="zh-CN" altLang="zh-CN" dirty="0"/>
              <a:t>（</a:t>
            </a:r>
            <a:r>
              <a:rPr lang="en-US" altLang="zh-CN" dirty="0"/>
              <a:t>1</a:t>
            </a:r>
            <a:r>
              <a:rPr lang="zh-CN" altLang="zh-CN" dirty="0"/>
              <a:t>）用户可以建立他人的工作计划，经常共享其时间和存储要求可能未知的程序，或者由于数据依赖性而无法</a:t>
            </a:r>
            <a:r>
              <a:rPr lang="zh-CN" altLang="zh-CN" dirty="0" smtClean="0"/>
              <a:t>确定</a:t>
            </a:r>
            <a:r>
              <a:rPr lang="zh-CN" altLang="en-US" dirty="0" smtClean="0"/>
              <a:t>，</a:t>
            </a:r>
            <a:r>
              <a:rPr lang="zh-CN" altLang="zh-CN" dirty="0" smtClean="0"/>
              <a:t>因此</a:t>
            </a:r>
            <a:r>
              <a:rPr lang="zh-CN" altLang="zh-CN" dirty="0"/>
              <a:t>他不能估计处理器内存</a:t>
            </a:r>
            <a:r>
              <a:rPr lang="zh-CN" altLang="zh-CN" dirty="0" smtClean="0"/>
              <a:t>需求</a:t>
            </a:r>
            <a:r>
              <a:rPr lang="zh-CN" altLang="en-US" dirty="0" smtClean="0"/>
              <a:t>；</a:t>
            </a:r>
            <a:endParaRPr lang="zh-CN" altLang="zh-CN" dirty="0"/>
          </a:p>
          <a:p>
            <a:r>
              <a:rPr lang="zh-CN" altLang="zh-CN" dirty="0"/>
              <a:t>（</a:t>
            </a:r>
            <a:r>
              <a:rPr lang="en-US" altLang="zh-CN" dirty="0"/>
              <a:t>2</a:t>
            </a:r>
            <a:r>
              <a:rPr lang="zh-CN" altLang="zh-CN" dirty="0"/>
              <a:t>）目前还不清楚可能会提出什么样的</a:t>
            </a:r>
            <a:r>
              <a:rPr lang="en-US" altLang="zh-CN" dirty="0"/>
              <a:t>“</a:t>
            </a:r>
            <a:r>
              <a:rPr lang="zh-CN" altLang="zh-CN" dirty="0"/>
              <a:t>建议</a:t>
            </a:r>
            <a:r>
              <a:rPr lang="en-US" altLang="zh-CN" dirty="0"/>
              <a:t>”</a:t>
            </a:r>
            <a:r>
              <a:rPr lang="zh-CN" altLang="zh-CN" dirty="0"/>
              <a:t>。也不清楚操作系统应该如何使用它，因为使用建议产生的开销很可能会否定任何获得的</a:t>
            </a:r>
            <a:r>
              <a:rPr lang="zh-CN" altLang="zh-CN" dirty="0" smtClean="0"/>
              <a:t>优点</a:t>
            </a:r>
            <a:r>
              <a:rPr lang="zh-CN" altLang="en-US" dirty="0" smtClean="0"/>
              <a:t>；</a:t>
            </a:r>
            <a:endParaRPr lang="zh-CN" altLang="zh-CN" dirty="0"/>
          </a:p>
          <a:p>
            <a:r>
              <a:rPr lang="zh-CN" altLang="zh-CN" dirty="0"/>
              <a:t>（</a:t>
            </a:r>
            <a:r>
              <a:rPr lang="en-US" altLang="zh-CN" dirty="0"/>
              <a:t>3</a:t>
            </a:r>
            <a:r>
              <a:rPr lang="zh-CN" altLang="zh-CN" dirty="0"/>
              <a:t>）从用户那里获得的任何建议都将由他为他自己的程序优化环境。配置适合个人的资源可能会影响用户的社区用户。因此它目前看来不允许用户自行决定向操作系统建议他的</a:t>
            </a:r>
            <a:r>
              <a:rPr lang="zh-CN" altLang="zh-CN" dirty="0" smtClean="0"/>
              <a:t>需求</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165840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工作集模型</a:t>
            </a:r>
            <a:endParaRPr lang="zh-CN" altLang="en-US" dirty="0"/>
          </a:p>
        </p:txBody>
      </p:sp>
      <p:sp>
        <p:nvSpPr>
          <p:cNvPr id="3" name="内容占位符 2"/>
          <p:cNvSpPr>
            <a:spLocks noGrp="1"/>
          </p:cNvSpPr>
          <p:nvPr>
            <p:ph idx="1"/>
          </p:nvPr>
        </p:nvSpPr>
        <p:spPr/>
        <p:txBody>
          <a:bodyPr/>
          <a:lstStyle/>
          <a:p>
            <a:r>
              <a:rPr lang="zh-CN" altLang="zh-CN" dirty="0"/>
              <a:t>提供了一种方便的方式来确定哪些信息正在被计算使用，哪些</a:t>
            </a:r>
            <a:r>
              <a:rPr lang="zh-CN" altLang="zh-CN" dirty="0" smtClean="0"/>
              <a:t>不是</a:t>
            </a:r>
            <a:endParaRPr lang="en-US" altLang="zh-CN" dirty="0" smtClean="0"/>
          </a:p>
          <a:p>
            <a:r>
              <a:rPr lang="zh-CN" altLang="zh-CN" dirty="0"/>
              <a:t>能够简单确定内存需求</a:t>
            </a:r>
            <a:endParaRPr lang="en-US" altLang="zh-CN" dirty="0" smtClean="0"/>
          </a:p>
          <a:p>
            <a:r>
              <a:rPr lang="zh-CN" altLang="zh-CN" dirty="0" smtClean="0"/>
              <a:t>模拟</a:t>
            </a:r>
            <a:r>
              <a:rPr lang="zh-CN" altLang="zh-CN" dirty="0"/>
              <a:t>某些重要的计算行为属性 多程序环境，让我们决定正在运行的程序正在使用哪些信息，哪些不是</a:t>
            </a:r>
            <a:endParaRPr lang="en-US" altLang="zh-CN" dirty="0"/>
          </a:p>
          <a:p>
            <a:endParaRPr lang="zh-CN" altLang="en-US" dirty="0"/>
          </a:p>
        </p:txBody>
      </p:sp>
    </p:spTree>
    <p:extLst>
      <p:ext uri="{BB962C8B-B14F-4D97-AF65-F5344CB8AC3E}">
        <p14:creationId xmlns:p14="http://schemas.microsoft.com/office/powerpoint/2010/main" val="308330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内存管理的翻页策略</a:t>
            </a:r>
            <a:endParaRPr lang="zh-CN" altLang="en-US" dirty="0"/>
          </a:p>
        </p:txBody>
      </p:sp>
      <p:sp>
        <p:nvSpPr>
          <p:cNvPr id="3" name="内容占位符 2"/>
          <p:cNvSpPr>
            <a:spLocks noGrp="1"/>
          </p:cNvSpPr>
          <p:nvPr>
            <p:ph idx="1"/>
          </p:nvPr>
        </p:nvSpPr>
        <p:spPr/>
        <p:txBody>
          <a:bodyPr/>
          <a:lstStyle/>
          <a:p>
            <a:r>
              <a:rPr lang="zh-CN" altLang="zh-CN" dirty="0"/>
              <a:t>竞争者先进先出（</a:t>
            </a:r>
            <a:r>
              <a:rPr lang="en-US" altLang="zh-CN" dirty="0"/>
              <a:t>FIFO</a:t>
            </a:r>
            <a:r>
              <a:rPr lang="zh-CN" altLang="zh-CN" dirty="0"/>
              <a:t>），最近最少使用（</a:t>
            </a:r>
            <a:r>
              <a:rPr lang="en-US" altLang="zh-CN" dirty="0"/>
              <a:t>LRU</a:t>
            </a:r>
            <a:r>
              <a:rPr lang="zh-CN" altLang="zh-CN" dirty="0"/>
              <a:t>）和</a:t>
            </a:r>
            <a:r>
              <a:rPr lang="zh-CN" altLang="zh-CN" dirty="0" smtClean="0"/>
              <a:t>工作组</a:t>
            </a:r>
            <a:endParaRPr lang="en-US" altLang="zh-CN" dirty="0" smtClean="0"/>
          </a:p>
          <a:p>
            <a:r>
              <a:rPr lang="zh-CN" altLang="zh-CN" dirty="0"/>
              <a:t>策略页面中的每一个都是按需提供</a:t>
            </a:r>
            <a:r>
              <a:rPr lang="zh-CN" altLang="zh-CN" dirty="0" smtClean="0"/>
              <a:t>的</a:t>
            </a:r>
            <a:endParaRPr lang="en-US" altLang="zh-CN" dirty="0" smtClean="0"/>
          </a:p>
          <a:p>
            <a:r>
              <a:rPr lang="zh-CN" altLang="en-US" dirty="0" smtClean="0"/>
              <a:t>论文</a:t>
            </a:r>
            <a:r>
              <a:rPr lang="zh-CN" altLang="zh-CN" dirty="0" smtClean="0"/>
              <a:t>认为</a:t>
            </a:r>
            <a:r>
              <a:rPr lang="zh-CN" altLang="zh-CN" dirty="0"/>
              <a:t>调出是问题的核心，因为如果在不久的将来可能被重用的页面从主内存中移除，则返回页面的流量会</a:t>
            </a:r>
            <a:r>
              <a:rPr lang="zh-CN" altLang="zh-CN" dirty="0" smtClean="0"/>
              <a:t>减少</a:t>
            </a:r>
            <a:endParaRPr lang="en-US" altLang="zh-CN" dirty="0" smtClean="0"/>
          </a:p>
          <a:p>
            <a:r>
              <a:rPr lang="zh-CN" altLang="zh-CN" dirty="0" smtClean="0"/>
              <a:t>随机</a:t>
            </a:r>
            <a:r>
              <a:rPr lang="zh-CN" altLang="zh-CN" dirty="0"/>
              <a:t>带来最高的页面流量，工作集</a:t>
            </a:r>
            <a:r>
              <a:rPr lang="zh-CN" altLang="zh-CN" dirty="0" smtClean="0"/>
              <a:t>最低</a:t>
            </a:r>
            <a:endParaRPr lang="en-US" altLang="zh-CN" dirty="0" smtClean="0"/>
          </a:p>
          <a:p>
            <a:r>
              <a:rPr lang="zh-CN" altLang="zh-CN" dirty="0" smtClean="0"/>
              <a:t>尽管</a:t>
            </a:r>
            <a:r>
              <a:rPr lang="zh-CN" altLang="zh-CN" dirty="0"/>
              <a:t>随机和</a:t>
            </a:r>
            <a:r>
              <a:rPr lang="en-US" altLang="zh-CN" dirty="0"/>
              <a:t>FIFO</a:t>
            </a:r>
            <a:r>
              <a:rPr lang="zh-CN" altLang="zh-CN" dirty="0"/>
              <a:t>是最容易实现的，但工作集的附加成本大大低于其准确性和与广义分配策略的兼容性。</a:t>
            </a:r>
            <a:endParaRPr lang="zh-CN" altLang="en-US" dirty="0"/>
          </a:p>
        </p:txBody>
      </p:sp>
    </p:spTree>
    <p:extLst>
      <p:ext uri="{BB962C8B-B14F-4D97-AF65-F5344CB8AC3E}">
        <p14:creationId xmlns:p14="http://schemas.microsoft.com/office/powerpoint/2010/main" val="340060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Hyperkernel</a:t>
            </a:r>
            <a:r>
              <a:rPr lang="zh-CN" altLang="zh-CN" dirty="0"/>
              <a: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dirty="0" smtClean="0"/>
              <a:t>三个挑战</a:t>
            </a:r>
            <a:endParaRPr lang="en-US" altLang="zh-CN" dirty="0" smtClean="0"/>
          </a:p>
          <a:p>
            <a:r>
              <a:rPr lang="zh-CN" altLang="zh-CN" dirty="0"/>
              <a:t>界面</a:t>
            </a:r>
            <a:r>
              <a:rPr lang="zh-CN" altLang="zh-CN" dirty="0" smtClean="0"/>
              <a:t>设计</a:t>
            </a:r>
            <a:r>
              <a:rPr lang="zh-CN" altLang="en-US" dirty="0" smtClean="0"/>
              <a:t>；</a:t>
            </a:r>
            <a:endParaRPr lang="en-US" altLang="zh-CN" dirty="0" smtClean="0"/>
          </a:p>
          <a:p>
            <a:r>
              <a:rPr lang="zh-CN" altLang="zh-CN" dirty="0" smtClean="0"/>
              <a:t>内核</a:t>
            </a:r>
            <a:r>
              <a:rPr lang="zh-CN" altLang="zh-CN" dirty="0"/>
              <a:t>代码中的虚拟内存</a:t>
            </a:r>
            <a:r>
              <a:rPr lang="zh-CN" altLang="zh-CN" dirty="0" smtClean="0"/>
              <a:t>管理</a:t>
            </a:r>
            <a:r>
              <a:rPr lang="zh-CN" altLang="en-US" dirty="0" smtClean="0"/>
              <a:t>；</a:t>
            </a:r>
            <a:endParaRPr lang="en-US" altLang="zh-CN" dirty="0" smtClean="0"/>
          </a:p>
          <a:p>
            <a:r>
              <a:rPr lang="zh-CN" altLang="zh-CN" dirty="0" smtClean="0"/>
              <a:t>用</a:t>
            </a:r>
            <a:r>
              <a:rPr lang="en-US" altLang="zh-CN" dirty="0"/>
              <a:t>c</a:t>
            </a:r>
            <a:r>
              <a:rPr lang="zh-CN" altLang="zh-CN" dirty="0"/>
              <a:t>编写，会使形式化推理变</a:t>
            </a:r>
            <a:r>
              <a:rPr lang="zh-CN" altLang="zh-CN" dirty="0" smtClean="0"/>
              <a:t>复杂</a:t>
            </a:r>
            <a:r>
              <a:rPr lang="zh-CN" altLang="en-US" dirty="0" smtClean="0"/>
              <a:t>。</a:t>
            </a:r>
            <a:endParaRPr lang="en-US" altLang="zh-CN" dirty="0" smtClean="0"/>
          </a:p>
          <a:p>
            <a:endParaRPr lang="en-US" altLang="zh-CN" dirty="0" smtClean="0"/>
          </a:p>
          <a:p>
            <a:r>
              <a:rPr lang="zh-CN" altLang="en-US" dirty="0" smtClean="0"/>
              <a:t>解决方案</a:t>
            </a:r>
            <a:endParaRPr lang="en-US" altLang="zh-CN" dirty="0" smtClean="0"/>
          </a:p>
          <a:p>
            <a:r>
              <a:rPr lang="zh-CN" altLang="zh-CN" dirty="0"/>
              <a:t>限定了内核接口以避免无限循环或递归</a:t>
            </a:r>
            <a:r>
              <a:rPr lang="zh-CN" altLang="zh-CN" dirty="0" smtClean="0"/>
              <a:t>；</a:t>
            </a:r>
            <a:endParaRPr lang="en-US" altLang="zh-CN" dirty="0" smtClean="0"/>
          </a:p>
          <a:p>
            <a:r>
              <a:rPr lang="zh-CN" altLang="zh-CN" dirty="0" smtClean="0"/>
              <a:t>分离</a:t>
            </a:r>
            <a:r>
              <a:rPr lang="zh-CN" altLang="zh-CN" dirty="0"/>
              <a:t>内核和用户地址空间以简化虚拟内存的推理</a:t>
            </a:r>
            <a:r>
              <a:rPr lang="zh-CN" altLang="zh-CN" dirty="0" smtClean="0"/>
              <a:t>；</a:t>
            </a:r>
            <a:endParaRPr lang="en-US" altLang="zh-CN" dirty="0" smtClean="0"/>
          </a:p>
          <a:p>
            <a:r>
              <a:rPr lang="zh-CN" altLang="zh-CN" dirty="0" smtClean="0"/>
              <a:t>在</a:t>
            </a:r>
            <a:r>
              <a:rPr lang="en-US" altLang="zh-CN" dirty="0"/>
              <a:t>LLVM</a:t>
            </a:r>
            <a:r>
              <a:rPr lang="zh-CN" altLang="zh-CN" dirty="0"/>
              <a:t>中间表示级别执行验证以避免建模复杂的</a:t>
            </a:r>
            <a:r>
              <a:rPr lang="en-US" altLang="zh-CN" dirty="0"/>
              <a:t>C</a:t>
            </a:r>
            <a:r>
              <a:rPr lang="zh-CN" altLang="zh-CN" dirty="0"/>
              <a:t>语言。</a:t>
            </a:r>
          </a:p>
        </p:txBody>
      </p:sp>
    </p:spTree>
    <p:extLst>
      <p:ext uri="{BB962C8B-B14F-4D97-AF65-F5344CB8AC3E}">
        <p14:creationId xmlns:p14="http://schemas.microsoft.com/office/powerpoint/2010/main" val="402438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r>
              <a:rPr lang="zh-CN" altLang="zh-CN" dirty="0"/>
              <a:t>使用</a:t>
            </a:r>
            <a:r>
              <a:rPr lang="en-US" altLang="zh-CN" dirty="0"/>
              <a:t>Z3 SMT</a:t>
            </a:r>
            <a:r>
              <a:rPr lang="zh-CN" altLang="zh-CN" dirty="0"/>
              <a:t>解算器验证了</a:t>
            </a:r>
            <a:r>
              <a:rPr lang="en-US" altLang="zh-CN" dirty="0" err="1"/>
              <a:t>Hyperkernel</a:t>
            </a:r>
            <a:r>
              <a:rPr lang="zh-CN" altLang="zh-CN" dirty="0"/>
              <a:t>的实施，共检查了</a:t>
            </a:r>
            <a:r>
              <a:rPr lang="en-US" altLang="zh-CN" dirty="0"/>
              <a:t>50</a:t>
            </a:r>
            <a:r>
              <a:rPr lang="zh-CN" altLang="zh-CN" dirty="0"/>
              <a:t>个系统调用和其他陷阱</a:t>
            </a:r>
            <a:r>
              <a:rPr lang="zh-CN" altLang="zh-CN" dirty="0" smtClean="0"/>
              <a:t>处理程序</a:t>
            </a:r>
            <a:endParaRPr lang="en-US" altLang="zh-CN" dirty="0" smtClean="0"/>
          </a:p>
          <a:p>
            <a:endParaRPr lang="en-US" altLang="zh-CN" dirty="0" smtClean="0"/>
          </a:p>
          <a:p>
            <a:r>
              <a:rPr lang="zh-CN" altLang="zh-CN" dirty="0"/>
              <a:t>表明可以避免类似于</a:t>
            </a:r>
            <a:r>
              <a:rPr lang="en-US" altLang="zh-CN" dirty="0"/>
              <a:t>xv6</a:t>
            </a:r>
            <a:r>
              <a:rPr lang="zh-CN" altLang="zh-CN" dirty="0"/>
              <a:t>中发现的错误，以及该验证可以在低证明负担下实现，以较小的代价得到内核正确性的</a:t>
            </a:r>
            <a:r>
              <a:rPr lang="zh-CN" altLang="zh-CN" dirty="0" smtClean="0"/>
              <a:t>证明</a:t>
            </a:r>
            <a:endParaRPr lang="en-US" altLang="zh-CN" dirty="0" smtClean="0"/>
          </a:p>
          <a:p>
            <a:endParaRPr lang="zh-CN" altLang="en-US" dirty="0"/>
          </a:p>
        </p:txBody>
      </p:sp>
    </p:spTree>
    <p:extLst>
      <p:ext uri="{BB962C8B-B14F-4D97-AF65-F5344CB8AC3E}">
        <p14:creationId xmlns:p14="http://schemas.microsoft.com/office/powerpoint/2010/main" val="115806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论文</a:t>
            </a:r>
            <a:r>
              <a:rPr lang="en-US" altLang="zh-CN" dirty="0" smtClean="0"/>
              <a:t>2</a:t>
            </a:r>
            <a:br>
              <a:rPr lang="en-US" altLang="zh-CN" dirty="0" smtClean="0"/>
            </a:br>
            <a:r>
              <a:rPr lang="en-US" altLang="zh-CN" dirty="0" smtClean="0"/>
              <a:t>Virtual Machine Monitors: Current Technology and Future Trends</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r>
              <a:rPr lang="zh-CN" altLang="zh-CN" dirty="0" smtClean="0"/>
              <a:t>虚拟机</a:t>
            </a:r>
            <a:r>
              <a:rPr lang="zh-CN" altLang="zh-CN" dirty="0"/>
              <a:t>的发展</a:t>
            </a:r>
          </a:p>
          <a:p>
            <a:r>
              <a:rPr lang="zh-CN" altLang="zh-CN" dirty="0"/>
              <a:t>盛行 ：</a:t>
            </a:r>
            <a:r>
              <a:rPr lang="en-US" altLang="zh-CN" dirty="0"/>
              <a:t>20</a:t>
            </a:r>
            <a:r>
              <a:rPr lang="zh-CN" altLang="zh-CN" dirty="0"/>
              <a:t>世纪末</a:t>
            </a:r>
            <a:r>
              <a:rPr lang="en-US" altLang="zh-CN" dirty="0"/>
              <a:t>60</a:t>
            </a:r>
            <a:r>
              <a:rPr lang="zh-CN" altLang="zh-CN" dirty="0"/>
              <a:t>年代，</a:t>
            </a:r>
            <a:r>
              <a:rPr lang="en-US" altLang="zh-CN" dirty="0"/>
              <a:t>VMM</a:t>
            </a:r>
            <a:r>
              <a:rPr lang="zh-CN" altLang="zh-CN" dirty="0"/>
              <a:t>成为软件抽象层，将硬件平台划分为一个或多个虚拟机，每个虚拟机与底层物理机器足够相似以运行未修改的现有软件</a:t>
            </a:r>
          </a:p>
          <a:p>
            <a:r>
              <a:rPr lang="zh-CN" altLang="zh-CN" dirty="0"/>
              <a:t>消亡 ：</a:t>
            </a:r>
            <a:r>
              <a:rPr lang="en-US" altLang="zh-CN" dirty="0"/>
              <a:t>20</a:t>
            </a:r>
            <a:r>
              <a:rPr lang="zh-CN" altLang="zh-CN" dirty="0"/>
              <a:t>世纪</a:t>
            </a:r>
            <a:r>
              <a:rPr lang="en-US" altLang="zh-CN" dirty="0"/>
              <a:t>80</a:t>
            </a:r>
            <a:r>
              <a:rPr lang="zh-CN" altLang="zh-CN" dirty="0"/>
              <a:t>年代和</a:t>
            </a:r>
            <a:r>
              <a:rPr lang="en-US" altLang="zh-CN" dirty="0"/>
              <a:t>90</a:t>
            </a:r>
            <a:r>
              <a:rPr lang="zh-CN" altLang="zh-CN" dirty="0"/>
              <a:t>年代，出现现代化的多任务操作系统，同时硬件成本下降，</a:t>
            </a:r>
            <a:r>
              <a:rPr lang="en-US" altLang="zh-CN" dirty="0"/>
              <a:t>VMM</a:t>
            </a:r>
            <a:r>
              <a:rPr lang="zh-CN" altLang="zh-CN" dirty="0"/>
              <a:t>逐渐消失</a:t>
            </a:r>
          </a:p>
          <a:p>
            <a:r>
              <a:rPr lang="zh-CN" altLang="zh-CN" dirty="0"/>
              <a:t>热门 </a:t>
            </a:r>
            <a:r>
              <a:rPr lang="zh-CN" altLang="en-US" dirty="0" smtClean="0"/>
              <a:t>：</a:t>
            </a:r>
            <a:r>
              <a:rPr lang="en-US" altLang="zh-CN" dirty="0" smtClean="0"/>
              <a:t>20</a:t>
            </a:r>
            <a:r>
              <a:rPr lang="zh-CN" altLang="zh-CN" dirty="0"/>
              <a:t>世纪</a:t>
            </a:r>
            <a:r>
              <a:rPr lang="en-US" altLang="zh-CN" dirty="0"/>
              <a:t>90</a:t>
            </a:r>
            <a:r>
              <a:rPr lang="zh-CN" altLang="zh-CN" dirty="0"/>
              <a:t>年代，</a:t>
            </a:r>
            <a:r>
              <a:rPr lang="en-US" altLang="zh-CN" dirty="0"/>
              <a:t>MPP</a:t>
            </a:r>
            <a:r>
              <a:rPr lang="zh-CN" altLang="zh-CN" dirty="0"/>
              <a:t>很难编程并且无法运行</a:t>
            </a:r>
            <a:r>
              <a:rPr lang="zh-CN" altLang="zh-CN" dirty="0" smtClean="0"/>
              <a:t>操作系统</a:t>
            </a:r>
            <a:r>
              <a:rPr lang="zh-CN" altLang="en-US" dirty="0" smtClean="0"/>
              <a:t>，</a:t>
            </a:r>
            <a:r>
              <a:rPr lang="en-US" altLang="zh-CN" dirty="0" smtClean="0"/>
              <a:t>2005</a:t>
            </a:r>
            <a:r>
              <a:rPr lang="zh-CN" altLang="zh-CN" dirty="0"/>
              <a:t>年，研究人员开发基于虚拟机方法解决移动性，安全性，可管理性问题</a:t>
            </a:r>
          </a:p>
          <a:p>
            <a:endParaRPr lang="zh-CN" altLang="en-US" dirty="0"/>
          </a:p>
        </p:txBody>
      </p:sp>
    </p:spTree>
    <p:extLst>
      <p:ext uri="{BB962C8B-B14F-4D97-AF65-F5344CB8AC3E}">
        <p14:creationId xmlns:p14="http://schemas.microsoft.com/office/powerpoint/2010/main" val="15548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复活原因</a:t>
            </a:r>
            <a:endParaRPr lang="zh-CN" altLang="en-US" dirty="0"/>
          </a:p>
        </p:txBody>
      </p:sp>
      <p:sp>
        <p:nvSpPr>
          <p:cNvPr id="3" name="内容占位符 2"/>
          <p:cNvSpPr>
            <a:spLocks noGrp="1"/>
          </p:cNvSpPr>
          <p:nvPr>
            <p:ph idx="1"/>
          </p:nvPr>
        </p:nvSpPr>
        <p:spPr/>
        <p:txBody>
          <a:bodyPr/>
          <a:lstStyle/>
          <a:p>
            <a:r>
              <a:rPr lang="zh-CN" altLang="zh-CN" dirty="0"/>
              <a:t>现代操作系统的功能和硬件成本的下降，机器数量增加，导致大量空间和管理开销。</a:t>
            </a:r>
          </a:p>
          <a:p>
            <a:r>
              <a:rPr lang="zh-CN" altLang="zh-CN" dirty="0"/>
              <a:t>为减少系统奔溃和破坏的影响，系统管理员采用计算模型，每台机器运行一个应用程序。但增加了硬件需求，造成更大成本和管理开销</a:t>
            </a:r>
            <a:r>
              <a:rPr lang="zh-CN" altLang="zh-CN" dirty="0" smtClean="0"/>
              <a:t>。</a:t>
            </a:r>
            <a:endParaRPr lang="en-US" altLang="zh-CN" dirty="0" smtClean="0"/>
          </a:p>
          <a:p>
            <a:r>
              <a:rPr lang="zh-CN" altLang="zh-CN" dirty="0"/>
              <a:t>将应用程序移动到虚拟机，并整合到几个物理平台，可以提高使用效率并降低空间和成本管理。</a:t>
            </a:r>
            <a:endParaRPr lang="zh-CN" altLang="en-US" dirty="0"/>
          </a:p>
        </p:txBody>
      </p:sp>
    </p:spTree>
    <p:extLst>
      <p:ext uri="{BB962C8B-B14F-4D97-AF65-F5344CB8AC3E}">
        <p14:creationId xmlns:p14="http://schemas.microsoft.com/office/powerpoint/2010/main" val="412292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作用</a:t>
            </a:r>
            <a:endParaRPr lang="zh-CN" altLang="en-US" dirty="0"/>
          </a:p>
        </p:txBody>
      </p:sp>
      <p:sp>
        <p:nvSpPr>
          <p:cNvPr id="3" name="内容占位符 2"/>
          <p:cNvSpPr>
            <a:spLocks noGrp="1"/>
          </p:cNvSpPr>
          <p:nvPr>
            <p:ph idx="1"/>
          </p:nvPr>
        </p:nvSpPr>
        <p:spPr/>
        <p:txBody>
          <a:bodyPr/>
          <a:lstStyle/>
          <a:p>
            <a:r>
              <a:rPr lang="en-US" altLang="zh-CN" dirty="0" smtClean="0"/>
              <a:t>VMM</a:t>
            </a:r>
            <a:r>
              <a:rPr lang="zh-CN" altLang="zh-CN" dirty="0"/>
              <a:t>将软件从硬件中分离，提供了底层硬件的统一视图，使得虚拟机可以在任何计算机上</a:t>
            </a:r>
            <a:r>
              <a:rPr lang="zh-CN" altLang="zh-CN" dirty="0" smtClean="0"/>
              <a:t>运行</a:t>
            </a:r>
            <a:r>
              <a:rPr lang="zh-CN" altLang="en-US" dirty="0" smtClean="0"/>
              <a:t>；</a:t>
            </a:r>
            <a:endParaRPr lang="zh-CN" altLang="zh-CN" dirty="0"/>
          </a:p>
          <a:p>
            <a:r>
              <a:rPr lang="en-US" altLang="zh-CN" dirty="0"/>
              <a:t>VMM</a:t>
            </a:r>
            <a:r>
              <a:rPr lang="zh-CN" altLang="zh-CN" dirty="0"/>
              <a:t>提供虚拟机软件状态的完整封装，使得处理负载平衡、撤销功能、移动模式变的</a:t>
            </a:r>
            <a:r>
              <a:rPr lang="zh-CN" altLang="zh-CN" dirty="0" smtClean="0"/>
              <a:t>简单</a:t>
            </a:r>
            <a:r>
              <a:rPr lang="zh-CN" altLang="en-US" dirty="0" smtClean="0"/>
              <a:t>；</a:t>
            </a:r>
            <a:endParaRPr lang="zh-CN" altLang="zh-CN" dirty="0"/>
          </a:p>
          <a:p>
            <a:r>
              <a:rPr lang="zh-CN" altLang="zh-CN" dirty="0"/>
              <a:t>提供虚拟机和底层硬件直接的全面中介，实现强大的隔离，对安全性和可靠性也很</a:t>
            </a:r>
            <a:r>
              <a:rPr lang="zh-CN" altLang="zh-CN" dirty="0" smtClean="0"/>
              <a:t>有价值</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25419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5636"/>
            <a:ext cx="10515600" cy="5761327"/>
          </a:xfrm>
        </p:spPr>
        <p:txBody>
          <a:bodyPr>
            <a:normAutofit fontScale="70000" lnSpcReduction="20000"/>
          </a:bodyPr>
          <a:lstStyle/>
          <a:p>
            <a:pPr marL="432000">
              <a:lnSpc>
                <a:spcPct val="120000"/>
              </a:lnSpc>
            </a:pPr>
            <a:r>
              <a:rPr lang="en-US" altLang="zh-CN" sz="2700" dirty="0"/>
              <a:t>CPU</a:t>
            </a:r>
            <a:r>
              <a:rPr lang="zh-CN" altLang="zh-CN" sz="2700" dirty="0"/>
              <a:t>虚拟化</a:t>
            </a:r>
          </a:p>
          <a:p>
            <a:pPr marL="432000">
              <a:lnSpc>
                <a:spcPct val="120000"/>
              </a:lnSpc>
            </a:pPr>
            <a:r>
              <a:rPr lang="zh-CN" altLang="zh-CN" sz="2700" dirty="0"/>
              <a:t>挑战</a:t>
            </a:r>
            <a:r>
              <a:rPr lang="zh-CN" altLang="zh-CN" sz="2700" dirty="0" smtClean="0"/>
              <a:t>：</a:t>
            </a:r>
            <a:endParaRPr lang="en-US" altLang="zh-CN" sz="2700" dirty="0" smtClean="0"/>
          </a:p>
          <a:p>
            <a:pPr marL="432000">
              <a:lnSpc>
                <a:spcPct val="120000"/>
              </a:lnSpc>
            </a:pPr>
            <a:r>
              <a:rPr lang="zh-CN" altLang="zh-CN" sz="2700" dirty="0" smtClean="0"/>
              <a:t>大多数</a:t>
            </a:r>
            <a:r>
              <a:rPr lang="en-US" altLang="zh-CN" sz="2700" dirty="0"/>
              <a:t>CPU</a:t>
            </a:r>
            <a:r>
              <a:rPr lang="zh-CN" altLang="zh-CN" sz="2700" dirty="0"/>
              <a:t>架构没有设计成可虚拟化，如</a:t>
            </a:r>
            <a:r>
              <a:rPr lang="en-US" altLang="zh-CN" sz="2700" dirty="0"/>
              <a:t>x86</a:t>
            </a:r>
            <a:r>
              <a:rPr lang="zh-CN" altLang="zh-CN" sz="2700" dirty="0"/>
              <a:t>，另一个挑战是非特权指令让</a:t>
            </a:r>
            <a:r>
              <a:rPr lang="en-US" altLang="zh-CN" sz="2700" dirty="0"/>
              <a:t>CPU</a:t>
            </a:r>
            <a:r>
              <a:rPr lang="zh-CN" altLang="zh-CN" sz="2700" dirty="0"/>
              <a:t>访问</a:t>
            </a:r>
          </a:p>
          <a:p>
            <a:pPr marL="432000">
              <a:lnSpc>
                <a:spcPct val="120000"/>
              </a:lnSpc>
            </a:pPr>
            <a:r>
              <a:rPr lang="zh-CN" altLang="zh-CN" sz="2700" dirty="0"/>
              <a:t>解决如何在不能虚拟化的</a:t>
            </a:r>
            <a:r>
              <a:rPr lang="en-US" altLang="zh-CN" sz="2700" dirty="0" err="1"/>
              <a:t>cpu</a:t>
            </a:r>
            <a:r>
              <a:rPr lang="zh-CN" altLang="zh-CN" sz="2700" dirty="0"/>
              <a:t>实现</a:t>
            </a:r>
            <a:r>
              <a:rPr lang="en-US" altLang="zh-CN" sz="2700" dirty="0"/>
              <a:t>VMM</a:t>
            </a:r>
            <a:endParaRPr lang="zh-CN" altLang="zh-CN" sz="2700" dirty="0"/>
          </a:p>
          <a:p>
            <a:pPr marL="432000">
              <a:lnSpc>
                <a:spcPct val="120000"/>
              </a:lnSpc>
            </a:pPr>
            <a:r>
              <a:rPr lang="zh-CN" altLang="zh-CN" sz="2700" dirty="0"/>
              <a:t>技术</a:t>
            </a:r>
            <a:r>
              <a:rPr lang="zh-CN" altLang="zh-CN" sz="2700" dirty="0" smtClean="0"/>
              <a:t>：</a:t>
            </a:r>
            <a:endParaRPr lang="en-US" altLang="zh-CN" sz="2700" dirty="0" smtClean="0"/>
          </a:p>
          <a:p>
            <a:pPr marL="432000">
              <a:lnSpc>
                <a:spcPct val="120000"/>
              </a:lnSpc>
            </a:pPr>
            <a:r>
              <a:rPr lang="zh-CN" altLang="zh-CN" sz="2700" dirty="0" smtClean="0"/>
              <a:t>半</a:t>
            </a:r>
            <a:r>
              <a:rPr lang="zh-CN" altLang="zh-CN" sz="2700" dirty="0"/>
              <a:t>虚拟</a:t>
            </a:r>
            <a:r>
              <a:rPr lang="zh-CN" altLang="zh-CN" sz="2700" dirty="0" smtClean="0"/>
              <a:t>化</a:t>
            </a:r>
            <a:r>
              <a:rPr lang="zh-CN" altLang="en-US" sz="2700" dirty="0" smtClean="0"/>
              <a:t>，</a:t>
            </a:r>
            <a:r>
              <a:rPr lang="zh-CN" altLang="zh-CN" sz="2700" dirty="0" smtClean="0"/>
              <a:t>直接</a:t>
            </a:r>
            <a:r>
              <a:rPr lang="zh-CN" altLang="zh-CN" sz="2700" dirty="0"/>
              <a:t>执行与快速二进制翻译相结合，例如</a:t>
            </a:r>
            <a:r>
              <a:rPr lang="en-US" altLang="zh-CN" sz="2700" dirty="0"/>
              <a:t>Disco3</a:t>
            </a:r>
            <a:endParaRPr lang="zh-CN" altLang="zh-CN" sz="2700" dirty="0"/>
          </a:p>
          <a:p>
            <a:pPr marL="432000">
              <a:lnSpc>
                <a:spcPct val="120000"/>
              </a:lnSpc>
            </a:pPr>
            <a:r>
              <a:rPr lang="zh-CN" altLang="zh-CN" sz="2700" dirty="0" smtClean="0"/>
              <a:t>内存</a:t>
            </a:r>
            <a:r>
              <a:rPr lang="zh-CN" altLang="zh-CN" sz="2700" dirty="0"/>
              <a:t>虚拟化</a:t>
            </a:r>
          </a:p>
          <a:p>
            <a:pPr marL="432000">
              <a:lnSpc>
                <a:spcPct val="120000"/>
              </a:lnSpc>
            </a:pPr>
            <a:r>
              <a:rPr lang="zh-CN" altLang="zh-CN" sz="2700" dirty="0"/>
              <a:t>挑战</a:t>
            </a:r>
            <a:r>
              <a:rPr lang="zh-CN" altLang="zh-CN" sz="2700" dirty="0" smtClean="0"/>
              <a:t>：</a:t>
            </a:r>
            <a:endParaRPr lang="en-US" altLang="zh-CN" sz="2700" dirty="0" smtClean="0"/>
          </a:p>
          <a:p>
            <a:pPr marL="432000">
              <a:lnSpc>
                <a:spcPct val="120000"/>
              </a:lnSpc>
            </a:pPr>
            <a:r>
              <a:rPr lang="zh-CN" altLang="zh-CN" sz="2700" dirty="0" smtClean="0"/>
              <a:t>现代</a:t>
            </a:r>
            <a:r>
              <a:rPr lang="zh-CN" altLang="zh-CN" sz="2700" dirty="0"/>
              <a:t>操作系统和应用程序规模，由于存储虚拟机上相同的代码和数据冗余副本，运行多个虚拟机会浪费相当多内存</a:t>
            </a:r>
          </a:p>
          <a:p>
            <a:pPr marL="432000">
              <a:lnSpc>
                <a:spcPct val="120000"/>
              </a:lnSpc>
            </a:pPr>
            <a:r>
              <a:rPr lang="zh-CN" altLang="zh-CN" sz="2700" dirty="0"/>
              <a:t>解决方式</a:t>
            </a:r>
            <a:r>
              <a:rPr lang="zh-CN" altLang="zh-CN" sz="2700" dirty="0" smtClean="0"/>
              <a:t>：</a:t>
            </a:r>
            <a:endParaRPr lang="en-US" altLang="zh-CN" sz="2700" dirty="0" smtClean="0"/>
          </a:p>
          <a:p>
            <a:pPr marL="432000">
              <a:lnSpc>
                <a:spcPct val="120000"/>
              </a:lnSpc>
            </a:pPr>
            <a:r>
              <a:rPr lang="en-US" altLang="zh-CN" sz="2700" dirty="0" err="1" smtClean="0"/>
              <a:t>VWare</a:t>
            </a:r>
            <a:r>
              <a:rPr lang="zh-CN" altLang="zh-CN" sz="2700" dirty="0"/>
              <a:t>设计人员为他们开发了基于内容的页面共享服务器产品，</a:t>
            </a:r>
            <a:r>
              <a:rPr lang="en-US" altLang="zh-CN" sz="2700" dirty="0"/>
              <a:t>VMM</a:t>
            </a:r>
            <a:r>
              <a:rPr lang="zh-CN" altLang="zh-CN" sz="2700" dirty="0"/>
              <a:t>跟踪物理页面内容，注意是否相同如果相同，将虚拟机的影子页表修改为仅指向一个副本，</a:t>
            </a:r>
            <a:r>
              <a:rPr lang="en-US" altLang="zh-CN" sz="2700" dirty="0"/>
              <a:t>VMM</a:t>
            </a:r>
            <a:r>
              <a:rPr lang="zh-CN" altLang="zh-CN" sz="2700" dirty="0"/>
              <a:t>就可以取消分配冗余副本，从而释放内存用于其他。</a:t>
            </a:r>
          </a:p>
          <a:p>
            <a:endParaRPr lang="zh-CN" altLang="en-US" dirty="0"/>
          </a:p>
        </p:txBody>
      </p:sp>
    </p:spTree>
    <p:extLst>
      <p:ext uri="{BB962C8B-B14F-4D97-AF65-F5344CB8AC3E}">
        <p14:creationId xmlns:p14="http://schemas.microsoft.com/office/powerpoint/2010/main" val="398290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未来见解</a:t>
            </a:r>
            <a:endParaRPr lang="zh-CN" altLang="en-US" dirty="0"/>
          </a:p>
        </p:txBody>
      </p:sp>
      <p:sp>
        <p:nvSpPr>
          <p:cNvPr id="3" name="内容占位符 2"/>
          <p:cNvSpPr>
            <a:spLocks noGrp="1"/>
          </p:cNvSpPr>
          <p:nvPr>
            <p:ph idx="1"/>
          </p:nvPr>
        </p:nvSpPr>
        <p:spPr/>
        <p:txBody>
          <a:bodyPr/>
          <a:lstStyle/>
          <a:p>
            <a:r>
              <a:rPr lang="zh-CN" altLang="zh-CN" dirty="0"/>
              <a:t>今天手动迁移是常态，但未来应该看到虚拟机基础架构自动执行负载平衡，检测即将发生的硬件故障并相应的迁移虚拟机，并根据特定服务的需求创建和销毁</a:t>
            </a:r>
            <a:r>
              <a:rPr lang="zh-CN" altLang="zh-CN" dirty="0" smtClean="0"/>
              <a:t>虚拟机</a:t>
            </a:r>
            <a:r>
              <a:rPr lang="zh-CN" altLang="en-US" dirty="0" smtClean="0"/>
              <a:t>；</a:t>
            </a:r>
            <a:endParaRPr lang="zh-CN" altLang="zh-CN" dirty="0"/>
          </a:p>
          <a:p>
            <a:r>
              <a:rPr lang="zh-CN" altLang="zh-CN" dirty="0"/>
              <a:t>虚拟机环境日益动态的特性也将需要更多的动态</a:t>
            </a:r>
            <a:r>
              <a:rPr lang="zh-CN" altLang="zh-CN" dirty="0" smtClean="0"/>
              <a:t>网络拓扑</a:t>
            </a:r>
            <a:r>
              <a:rPr lang="zh-CN" altLang="en-US" dirty="0" smtClean="0"/>
              <a:t>；</a:t>
            </a:r>
            <a:endParaRPr lang="en-US" altLang="zh-CN" dirty="0" smtClean="0"/>
          </a:p>
          <a:p>
            <a:r>
              <a:rPr lang="zh-CN" altLang="zh-CN" dirty="0" smtClean="0"/>
              <a:t>虚拟</a:t>
            </a:r>
            <a:r>
              <a:rPr lang="zh-CN" altLang="zh-CN" dirty="0"/>
              <a:t>交换机、虚拟防火墙和覆盖网络将是未来逻辑计算环境与物理位置分离的一个不可分割的部分。</a:t>
            </a:r>
          </a:p>
          <a:p>
            <a:endParaRPr lang="zh-CN" altLang="en-US" dirty="0"/>
          </a:p>
        </p:txBody>
      </p:sp>
    </p:spTree>
    <p:extLst>
      <p:ext uri="{BB962C8B-B14F-4D97-AF65-F5344CB8AC3E}">
        <p14:creationId xmlns:p14="http://schemas.microsoft.com/office/powerpoint/2010/main" val="3821141493"/>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3730</TotalTime>
  <Words>1783</Words>
  <Application>Microsoft Office PowerPoint</Application>
  <PresentationFormat>宽屏</PresentationFormat>
  <Paragraphs>124</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幼圆</vt:lpstr>
      <vt:lpstr>Arial</vt:lpstr>
      <vt:lpstr>Century Gothic</vt:lpstr>
      <vt:lpstr>Wingdings 3</vt:lpstr>
      <vt:lpstr>丝状</vt:lpstr>
      <vt:lpstr>论文汇报</vt:lpstr>
      <vt:lpstr>论文1 Hyperkernel: Push-Button Verification of an OS Kernel  </vt:lpstr>
      <vt:lpstr>Hyperkernel： </vt:lpstr>
      <vt:lpstr>结果</vt:lpstr>
      <vt:lpstr>论文2 Virtual Machine Monitors: Current Technology and Future Trends</vt:lpstr>
      <vt:lpstr>复活原因</vt:lpstr>
      <vt:lpstr>作用</vt:lpstr>
      <vt:lpstr>PowerPoint 演示文稿</vt:lpstr>
      <vt:lpstr>未来见解</vt:lpstr>
      <vt:lpstr>论文3 The UNIX TimeSharing System</vt:lpstr>
      <vt:lpstr>文件系统</vt:lpstr>
      <vt:lpstr>Shell</vt:lpstr>
      <vt:lpstr>论文4 The Scalable Commutativity Rule: Designing Scalable Software for Multicore Processors</vt:lpstr>
      <vt:lpstr>SIM-交换性规则</vt:lpstr>
      <vt:lpstr>COMMUTER 工具</vt:lpstr>
      <vt:lpstr>论文5 Singularity: Rethinking the Software Stack </vt:lpstr>
      <vt:lpstr>产生</vt:lpstr>
      <vt:lpstr>三个体系结构特征</vt:lpstr>
      <vt:lpstr>论文6 The Working Set Model for Program Behavior </vt:lpstr>
      <vt:lpstr>PowerPoint 演示文稿</vt:lpstr>
      <vt:lpstr>工作集模型</vt:lpstr>
      <vt:lpstr>内存管理的翻页策略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王璜</dc:creator>
  <cp:lastModifiedBy>王璜</cp:lastModifiedBy>
  <cp:revision>32</cp:revision>
  <dcterms:created xsi:type="dcterms:W3CDTF">2018-06-01T23:11:24Z</dcterms:created>
  <dcterms:modified xsi:type="dcterms:W3CDTF">2018-06-05T05:18:33Z</dcterms:modified>
</cp:coreProperties>
</file>