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3" r:id="rId3"/>
    <p:sldId id="299" r:id="rId4"/>
    <p:sldId id="298" r:id="rId5"/>
    <p:sldId id="304" r:id="rId6"/>
    <p:sldId id="305" r:id="rId7"/>
    <p:sldId id="306" r:id="rId8"/>
    <p:sldId id="278" r:id="rId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DDDDD"/>
    <a:srgbClr val="FA6E00"/>
    <a:srgbClr val="FFCD4D"/>
    <a:srgbClr val="FFDC4D"/>
    <a:srgbClr val="FC9A4D"/>
    <a:srgbClr val="BFDFEC"/>
    <a:srgbClr val="FFCD00"/>
    <a:srgbClr val="7CCDE6"/>
    <a:srgbClr val="0080B4"/>
    <a:srgbClr val="00537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6" autoAdjust="0"/>
  </p:normalViewPr>
  <p:slideViewPr>
    <p:cSldViewPr>
      <p:cViewPr>
        <p:scale>
          <a:sx n="100" d="100"/>
          <a:sy n="100" d="100"/>
        </p:scale>
        <p:origin x="-1944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731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4653"/>
            <a:ext cx="5438748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731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>
              <a:defRPr sz="1300">
                <a:cs typeface="+mn-cs"/>
              </a:defRPr>
            </a:lvl1pPr>
          </a:lstStyle>
          <a:p>
            <a:pPr>
              <a:defRPr/>
            </a:pPr>
            <a:fld id="{D065D54E-7BE1-4068-A7EA-268E48A319B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4095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TUBS_CO_150d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r>
              <a:rPr lang="de-DE" dirty="0"/>
              <a:t>Vorname, Nachname </a:t>
            </a:r>
            <a:r>
              <a:rPr lang="de-DE"/>
              <a:t>der Referentin/des </a:t>
            </a:r>
            <a:r>
              <a:rPr lang="de-DE" dirty="0"/>
              <a:t>Referenten, Datum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85356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und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4233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7"/>
          <p:cNvSpPr>
            <a:spLocks noChangeArrowheads="1"/>
          </p:cNvSpPr>
          <p:nvPr userDrawn="1"/>
        </p:nvSpPr>
        <p:spPr bwMode="auto">
          <a:xfrm>
            <a:off x="252000" y="288000"/>
            <a:ext cx="8640000" cy="581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864446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0263" y="5007446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11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 userDrawn="1"/>
        </p:nvSpPr>
        <p:spPr>
          <a:xfrm>
            <a:off x="8892000" y="0"/>
            <a:ext cx="288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Picture 16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645"/>
          <a:stretch/>
        </p:blipFill>
        <p:spPr bwMode="auto">
          <a:xfrm>
            <a:off x="252000" y="288000"/>
            <a:ext cx="8640000" cy="30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70480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7"/>
          <p:cNvSpPr>
            <a:spLocks noChangeArrowheads="1"/>
          </p:cNvSpPr>
          <p:nvPr userDrawn="1"/>
        </p:nvSpPr>
        <p:spPr bwMode="auto">
          <a:xfrm>
            <a:off x="252000" y="288000"/>
            <a:ext cx="8640000" cy="581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864446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0263" y="5007446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11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2000" y="288000"/>
            <a:ext cx="8640000" cy="3024000"/>
          </a:xfrm>
          <a:ln w="12700"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8892000" y="0"/>
            <a:ext cx="288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484743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252000" y="288000"/>
            <a:ext cx="8640000" cy="58140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864446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0263" y="5007446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11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 userDrawn="1"/>
        </p:nvSpPr>
        <p:spPr>
          <a:xfrm>
            <a:off x="8892000" y="0"/>
            <a:ext cx="288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Picture 16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645"/>
          <a:stretch/>
        </p:blipFill>
        <p:spPr bwMode="auto">
          <a:xfrm>
            <a:off x="252000" y="288000"/>
            <a:ext cx="8640000" cy="3024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454429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252000" y="288000"/>
            <a:ext cx="8640000" cy="58140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864446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0263" y="5007446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11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 userDrawn="1"/>
        </p:nvSpPr>
        <p:spPr>
          <a:xfrm>
            <a:off x="8892000" y="0"/>
            <a:ext cx="288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2000" y="288000"/>
            <a:ext cx="8640000" cy="3024000"/>
          </a:xfrm>
          <a:ln w="12700"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72943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260000"/>
            <a:ext cx="8375650" cy="450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90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31800" y="1260000"/>
            <a:ext cx="3600000" cy="45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00" y="1260000"/>
            <a:ext cx="3600000" cy="45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30210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399686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</p:spTree>
    <p:extLst>
      <p:ext uri="{BB962C8B-B14F-4D97-AF65-F5344CB8AC3E}">
        <p14:creationId xmlns="" xmlns:p14="http://schemas.microsoft.com/office/powerpoint/2010/main" val="105037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260000"/>
            <a:ext cx="8375650" cy="450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79249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31800" y="1260000"/>
            <a:ext cx="3600000" cy="45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00" y="1260000"/>
            <a:ext cx="3600000" cy="45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90350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410983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1_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</p:spTree>
    <p:extLst>
      <p:ext uri="{BB962C8B-B14F-4D97-AF65-F5344CB8AC3E}">
        <p14:creationId xmlns="" xmlns:p14="http://schemas.microsoft.com/office/powerpoint/2010/main" val="205663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1" name="Textfeld 7"/>
          <p:cNvSpPr txBox="1">
            <a:spLocks noChangeArrowheads="1"/>
          </p:cNvSpPr>
          <p:nvPr/>
        </p:nvSpPr>
        <p:spPr bwMode="auto">
          <a:xfrm>
            <a:off x="1821600" y="6141600"/>
            <a:ext cx="38592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800" dirty="0"/>
              <a:t>Datum | Referent/in | Kurztitel der Präsentation (bitte im Master einfügen) | Seite </a:t>
            </a:r>
            <a:fld id="{BA74B104-1CFD-48D2-8597-38330CCC6C63}" type="slidenum">
              <a:rPr lang="de-DE" sz="800"/>
              <a:pPr eaLnBrk="1" hangingPunct="1"/>
              <a:t>‹Nr.›</a:t>
            </a:fld>
            <a:endParaRPr lang="de-DE" sz="800" dirty="0"/>
          </a:p>
          <a:p>
            <a:pPr eaLnBrk="1" hangingPunct="1"/>
            <a:endParaRPr lang="de-DE" sz="800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0" name="Picture 20" descr="TUBS_CO_70vH_150dpi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6" r:id="rId2"/>
    <p:sldLayoutId id="2147483668" r:id="rId3"/>
    <p:sldLayoutId id="2147483669" r:id="rId4"/>
    <p:sldLayoutId id="2147483670" r:id="rId5"/>
    <p:sldLayoutId id="2147483693" r:id="rId6"/>
    <p:sldLayoutId id="2147483694" r:id="rId7"/>
    <p:sldLayoutId id="2147483695" r:id="rId8"/>
    <p:sldLayoutId id="2147483696" r:id="rId9"/>
    <p:sldLayoutId id="2147483672" r:id="rId10"/>
    <p:sldLayoutId id="2147483690" r:id="rId11"/>
    <p:sldLayoutId id="2147483692" r:id="rId12"/>
    <p:sldLayoutId id="2147483691" r:id="rId13"/>
    <p:sldLayoutId id="2147483689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/>
            <a:r>
              <a:rPr lang="de-DE" dirty="0"/>
              <a:t>Lucas, Schreer, </a:t>
            </a:r>
            <a:r>
              <a:rPr lang="de-DE" dirty="0" smtClean="0"/>
              <a:t>13.12.2018</a:t>
            </a:r>
            <a:endParaRPr lang="de-DE" dirty="0"/>
          </a:p>
        </p:txBody>
      </p:sp>
      <p:sp>
        <p:nvSpPr>
          <p:cNvPr id="409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Austausch der Ergebnisse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 zum Abschätzen der max. Flughöhe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Ablauf des Programms:</a:t>
            </a:r>
          </a:p>
          <a:p>
            <a:r>
              <a:rPr lang="de-DE" dirty="0" smtClean="0"/>
              <a:t>	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Festlegung des zu untersuchenden Fluggeräts (Motor-, Propeller-, Batterieparameter und weiterer Missionsparameter sowie Randbedingungen)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Leistungsberechnung basiert auf Datenbanken zu Propellern (APC), Motoren und Batterien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Berechnung diverser Leistungsparameter : Motorstrom und –</a:t>
            </a:r>
            <a:r>
              <a:rPr lang="de-DE" dirty="0" err="1" smtClean="0"/>
              <a:t>spannung</a:t>
            </a:r>
            <a:r>
              <a:rPr lang="de-DE" dirty="0" smtClean="0"/>
              <a:t>, Propellerdrehzahl und –</a:t>
            </a:r>
            <a:r>
              <a:rPr lang="de-DE" dirty="0" err="1" smtClean="0"/>
              <a:t>drehmoment</a:t>
            </a:r>
            <a:r>
              <a:rPr lang="de-DE" dirty="0" smtClean="0"/>
              <a:t>, Batterieentladung und vor allem Restladung, Wirkungsgrad, Schubhebelstellung, </a:t>
            </a:r>
            <a:r>
              <a:rPr lang="de-DE" dirty="0" err="1" smtClean="0"/>
              <a:t>etc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Abschätzung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Randbedingungen für Mission</a:t>
            </a:r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Nutzlast von 250g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Windgeschwindigkeit lateral: 100km/h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Minimale Restkapazität: 30%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Allgemeine </a:t>
            </a:r>
            <a:r>
              <a:rPr lang="de-DE" dirty="0" smtClean="0"/>
              <a:t>Randbedingungen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Konstante Steiggeschwindigkeit von </a:t>
            </a:r>
            <a:r>
              <a:rPr lang="de-DE" dirty="0" smtClean="0"/>
              <a:t>10m/s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Annahme einer Normatmosphäre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Höhenprofil implementierbar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Verwendetes Fluggerät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Quadrocopter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Bezug auf </a:t>
            </a:r>
            <a:r>
              <a:rPr lang="de-DE" dirty="0" err="1" smtClean="0"/>
              <a:t>Quadrocopter</a:t>
            </a:r>
            <a:r>
              <a:rPr lang="de-DE" dirty="0" smtClean="0"/>
              <a:t> aus Russland (max. Höhe 10200 m)</a:t>
            </a:r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Motor: </a:t>
            </a:r>
            <a:r>
              <a:rPr lang="de-DE" dirty="0" err="1" smtClean="0"/>
              <a:t>Cobra</a:t>
            </a:r>
            <a:r>
              <a:rPr lang="de-DE" dirty="0" smtClean="0"/>
              <a:t> CM2206 / 1400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Propeller:  APC 9x4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Batterie: Assembling Li-</a:t>
            </a:r>
            <a:r>
              <a:rPr lang="de-DE" dirty="0" err="1" smtClean="0"/>
              <a:t>ion</a:t>
            </a:r>
            <a:r>
              <a:rPr lang="de-DE" dirty="0" smtClean="0"/>
              <a:t> 4s3p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Gewicht:  </a:t>
            </a:r>
            <a:r>
              <a:rPr lang="de-DE" dirty="0" err="1" smtClean="0"/>
              <a:t>Copter</a:t>
            </a:r>
            <a:r>
              <a:rPr lang="de-DE" dirty="0" smtClean="0"/>
              <a:t>: 0,5kg</a:t>
            </a:r>
          </a:p>
          <a:p>
            <a:r>
              <a:rPr lang="de-DE" dirty="0" smtClean="0"/>
              <a:t>                      Batterie: 0,9kg</a:t>
            </a:r>
          </a:p>
          <a:p>
            <a:r>
              <a:rPr lang="de-DE" dirty="0" smtClean="0"/>
              <a:t>		      Motor jeweils: 0,0365kg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Restladung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2" descr="C:\Users\Cip\Desktop\Bachelorarbeit\Lucas\Leistungsberechnung\C_Rest_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1" y="1628800"/>
            <a:ext cx="5568618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Drehzahl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C:\Users\Cip\Desktop\Bachelorarbeit\Lucas\Leistungsberechnung\omeg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5544616" cy="4158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Schubhebelstellung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C:\Users\Cip\Desktop\Bachelorarbeit\Lucas\PW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5544617" cy="41584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</p:spPr>
        <p:txBody>
          <a:bodyPr/>
          <a:lstStyle/>
          <a:p>
            <a:pPr marL="285750" lvl="1" indent="-285750"/>
            <a:endParaRPr lang="de-DE" dirty="0" smtClean="0"/>
          </a:p>
          <a:p>
            <a:pPr marL="285750" lvl="1" indent="-285750"/>
            <a:r>
              <a:rPr lang="de-DE" dirty="0" smtClean="0"/>
              <a:t>Max. </a:t>
            </a:r>
            <a:r>
              <a:rPr lang="de-DE" smtClean="0"/>
              <a:t>erreichbare Höhe mit </a:t>
            </a:r>
            <a:r>
              <a:rPr lang="de-DE" dirty="0" smtClean="0"/>
              <a:t>	 </a:t>
            </a:r>
            <a:r>
              <a:rPr lang="de-DE" dirty="0" smtClean="0">
                <a:sym typeface="Wingdings" pitchFamily="2" charset="2"/>
              </a:rPr>
              <a:t> 	7300 m</a:t>
            </a:r>
            <a:endParaRPr lang="de-DE" dirty="0" smtClean="0"/>
          </a:p>
          <a:p>
            <a:pPr marL="285750" lvl="1" indent="-285750"/>
            <a:endParaRPr lang="de-DE" dirty="0" smtClean="0"/>
          </a:p>
          <a:p>
            <a:pPr marL="285750" lvl="1" indent="-285750"/>
            <a:endParaRPr lang="de-DE" dirty="0" smtClean="0"/>
          </a:p>
          <a:p>
            <a:pPr marL="285750" lvl="1" indent="-285750"/>
            <a:endParaRPr lang="de-DE" dirty="0" smtClean="0"/>
          </a:p>
          <a:p>
            <a:pPr marL="285750" lvl="1" indent="-285750"/>
            <a:r>
              <a:rPr lang="de-DE" dirty="0" smtClean="0"/>
              <a:t>Erreichen </a:t>
            </a:r>
            <a:r>
              <a:rPr lang="de-DE" dirty="0" smtClean="0"/>
              <a:t>von 10km mit </a:t>
            </a:r>
            <a:r>
              <a:rPr lang="de-DE" dirty="0" err="1" smtClean="0"/>
              <a:t>Multicopter</a:t>
            </a:r>
            <a:r>
              <a:rPr lang="de-DE" dirty="0" smtClean="0"/>
              <a:t> erscheint realistisch</a:t>
            </a:r>
          </a:p>
          <a:p>
            <a:pPr marL="285750" lvl="1" indent="-285750"/>
            <a:endParaRPr lang="de-DE" dirty="0" smtClean="0"/>
          </a:p>
          <a:p>
            <a:pPr marL="285750" lvl="1" indent="-285750"/>
            <a:r>
              <a:rPr lang="de-DE" dirty="0" smtClean="0"/>
              <a:t>Allerdings nur mit optimalen Randbedingungen und ohne Nutzlast</a:t>
            </a:r>
          </a:p>
          <a:p>
            <a:pPr marL="285750" lvl="1" indent="-285750"/>
            <a:endParaRPr lang="de-DE" dirty="0" smtClean="0"/>
          </a:p>
          <a:p>
            <a:pPr marL="285750" lvl="1" indent="-285750"/>
            <a:r>
              <a:rPr lang="de-DE" dirty="0" smtClean="0"/>
              <a:t>Für das Projekt AEROMET ungeeignet aus folgenden Gründen</a:t>
            </a:r>
          </a:p>
          <a:p>
            <a:pPr marL="285750" lvl="1" indent="-285750"/>
            <a:endParaRPr lang="de-DE" dirty="0" smtClean="0"/>
          </a:p>
          <a:p>
            <a:pPr marL="285750" lvl="1" indent="-285750"/>
            <a:r>
              <a:rPr lang="de-DE" dirty="0" smtClean="0"/>
              <a:t>Restladung verringert erreichbar Höhe erheblich, ansonsten keine sichere Rückkehr</a:t>
            </a:r>
          </a:p>
          <a:p>
            <a:pPr marL="457200" lvl="2" indent="-285750"/>
            <a:endParaRPr lang="de-DE" dirty="0" smtClean="0"/>
          </a:p>
          <a:p>
            <a:pPr marL="457200" lvl="2" indent="-285750">
              <a:buNone/>
            </a:pPr>
            <a:endParaRPr lang="de-DE" dirty="0" smtClean="0"/>
          </a:p>
          <a:p>
            <a:pPr marL="285750" lvl="1" indent="-285750"/>
            <a:endParaRPr lang="de-DE" dirty="0" smtClean="0"/>
          </a:p>
          <a:p>
            <a:pPr marL="285750" lvl="1" indent="-28575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Braunschweig_PPT2007_Folienpool_pptx 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FFFFFF"/>
        </a:accent3>
        <a:accent4>
          <a:srgbClr val="000000"/>
        </a:accent4>
        <a:accent5>
          <a:srgbClr val="DBABAF"/>
        </a:accent5>
        <a:accent6>
          <a:srgbClr val="4596B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TUBraunschweig_PPT2007_Folienpool_pptx</Template>
  <TotalTime>0</TotalTime>
  <Words>95</Words>
  <Application>Microsoft Office PowerPoint</Application>
  <PresentationFormat>Bildschirmpräsentation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TUBraunschweig_PPT2007_Folienpool_pptx</vt:lpstr>
      <vt:lpstr>Austausch der Ergebnisse</vt:lpstr>
      <vt:lpstr>Programm zum Abschätzen der max. Flughöhe</vt:lpstr>
      <vt:lpstr>Erste Abschätzung</vt:lpstr>
      <vt:lpstr>Verwendetes Fluggerät</vt:lpstr>
      <vt:lpstr>Restladung</vt:lpstr>
      <vt:lpstr>Drehzahl</vt:lpstr>
      <vt:lpstr>Schubhebelstellung</vt:lpstr>
      <vt:lpstr>Ergebnisse</vt:lpstr>
    </vt:vector>
  </TitlesOfParts>
  <Company>TU Braunschweig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Austausch der Ergebnisse</dc:title>
  <dc:creator>Lucas Schreer</dc:creator>
  <cp:lastModifiedBy>Cip</cp:lastModifiedBy>
  <cp:revision>17</cp:revision>
  <cp:lastPrinted>2016-07-27T11:29:09Z</cp:lastPrinted>
  <dcterms:created xsi:type="dcterms:W3CDTF">2018-11-25T10:31:53Z</dcterms:created>
  <dcterms:modified xsi:type="dcterms:W3CDTF">2018-12-12T13:09:04Z</dcterms:modified>
</cp:coreProperties>
</file>