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1" r:id="rId6"/>
    <p:sldId id="269" r:id="rId7"/>
    <p:sldId id="262" r:id="rId8"/>
    <p:sldId id="270" r:id="rId9"/>
    <p:sldId id="271" r:id="rId10"/>
    <p:sldId id="264" r:id="rId11"/>
    <p:sldId id="265" r:id="rId12"/>
    <p:sldId id="276" r:id="rId13"/>
    <p:sldId id="266" r:id="rId14"/>
    <p:sldId id="274" r:id="rId15"/>
    <p:sldId id="275" r:id="rId16"/>
    <p:sldId id="268" r:id="rId17"/>
    <p:sldId id="27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58" y="307"/>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D3A80-E1CF-4125-85C8-A52B937FBEEE}" type="datetimeFigureOut">
              <a:rPr lang="zh-CN" altLang="en-US" smtClean="0"/>
              <a:t>2019/1/16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97FE-5169-4D9F-BC10-936C19AC1533}" type="slidenum">
              <a:rPr lang="zh-CN" altLang="en-US" smtClean="0"/>
              <a:t>‹#›</a:t>
            </a:fld>
            <a:endParaRPr lang="zh-CN" altLang="en-US"/>
          </a:p>
        </p:txBody>
      </p:sp>
    </p:spTree>
    <p:extLst>
      <p:ext uri="{BB962C8B-B14F-4D97-AF65-F5344CB8AC3E}">
        <p14:creationId xmlns:p14="http://schemas.microsoft.com/office/powerpoint/2010/main" val="386726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b="9944"/>
          <a:stretch>
            <a:fillRect/>
          </a:stretch>
        </p:blipFill>
        <p:spPr>
          <a:xfrm>
            <a:off x="0" y="-1"/>
            <a:ext cx="12192000" cy="6858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b="9944"/>
          <a:stretch>
            <a:fillRect/>
          </a:stretch>
        </p:blipFill>
        <p:spPr>
          <a:xfrm>
            <a:off x="0" y="-1"/>
            <a:ext cx="12192000" cy="6858001"/>
          </a:xfrm>
          <a:prstGeom prst="rect">
            <a:avLst/>
          </a:prstGeom>
        </p:spPr>
      </p:pic>
      <p:sp>
        <p:nvSpPr>
          <p:cNvPr id="7" name="矩形 6"/>
          <p:cNvSpPr/>
          <p:nvPr userDrawn="1"/>
        </p:nvSpPr>
        <p:spPr>
          <a:xfrm>
            <a:off x="0" y="744644"/>
            <a:ext cx="12192000" cy="6113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1F9B8-5104-4A33-9D43-D800683C17C2}" type="datetimeFigureOut">
              <a:rPr lang="zh-CN" altLang="en-US" smtClean="0"/>
              <a:t>2019/1/16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3881-B88E-4BAD-A8C9-2F4FBB01CFD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07306" y="1967059"/>
            <a:ext cx="8618065" cy="1107996"/>
          </a:xfrm>
          <a:prstGeom prst="rect">
            <a:avLst/>
          </a:prstGeom>
          <a:noFill/>
        </p:spPr>
        <p:txBody>
          <a:bodyPr wrap="none" rtlCol="0">
            <a:spAutoFit/>
          </a:bodyPr>
          <a:lstStyle/>
          <a:p>
            <a:r>
              <a:rPr lang="zh-CN" altLang="en-US" sz="6600" b="1" dirty="0" smtClean="0">
                <a:solidFill>
                  <a:schemeClr val="bg1"/>
                </a:solidFill>
                <a:cs typeface="+mn-ea"/>
                <a:sym typeface="+mn-lt"/>
              </a:rPr>
              <a:t>毕业设计开题答辩报告</a:t>
            </a:r>
            <a:endParaRPr lang="zh-CN" altLang="en-US" sz="6600" b="1" dirty="0">
              <a:solidFill>
                <a:schemeClr val="bg1"/>
              </a:solidFill>
              <a:cs typeface="+mn-ea"/>
              <a:sym typeface="+mn-lt"/>
            </a:endParaRPr>
          </a:p>
        </p:txBody>
      </p:sp>
      <p:sp>
        <p:nvSpPr>
          <p:cNvPr id="6" name="圆角矩形 5"/>
          <p:cNvSpPr/>
          <p:nvPr/>
        </p:nvSpPr>
        <p:spPr>
          <a:xfrm>
            <a:off x="2580615" y="3443699"/>
            <a:ext cx="6931494" cy="413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3342131" y="3419811"/>
            <a:ext cx="6439361" cy="461665"/>
          </a:xfrm>
          <a:prstGeom prst="rect">
            <a:avLst/>
          </a:prstGeom>
        </p:spPr>
        <p:txBody>
          <a:bodyPr wrap="square">
            <a:spAutoFit/>
          </a:bodyPr>
          <a:lstStyle/>
          <a:p>
            <a:r>
              <a:rPr lang="zh-CN" altLang="en-US" sz="2400" dirty="0">
                <a:solidFill>
                  <a:schemeClr val="accent6"/>
                </a:solidFill>
              </a:rPr>
              <a:t>基</a:t>
            </a:r>
            <a:r>
              <a:rPr lang="zh-CN" altLang="en-US" sz="2400" dirty="0" smtClean="0">
                <a:solidFill>
                  <a:schemeClr val="accent6"/>
                </a:solidFill>
              </a:rPr>
              <a:t>于</a:t>
            </a:r>
            <a:r>
              <a:rPr lang="en-US" altLang="zh-CN" sz="2400" dirty="0" smtClean="0">
                <a:solidFill>
                  <a:schemeClr val="accent6"/>
                </a:solidFill>
              </a:rPr>
              <a:t>Android</a:t>
            </a:r>
            <a:r>
              <a:rPr lang="zh-CN" altLang="en-US" sz="2400" dirty="0" smtClean="0">
                <a:solidFill>
                  <a:schemeClr val="accent6"/>
                </a:solidFill>
              </a:rPr>
              <a:t>的新闻日报应用设计与实现</a:t>
            </a:r>
            <a:endParaRPr lang="en-US" altLang="zh-CN" sz="2400" dirty="0">
              <a:solidFill>
                <a:schemeClr val="accent6"/>
              </a:solidFill>
            </a:endParaRPr>
          </a:p>
        </p:txBody>
      </p:sp>
      <p:sp>
        <p:nvSpPr>
          <p:cNvPr id="9" name="椭圆 8"/>
          <p:cNvSpPr/>
          <p:nvPr/>
        </p:nvSpPr>
        <p:spPr>
          <a:xfrm>
            <a:off x="3590472"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KSO_Shape"/>
          <p:cNvSpPr/>
          <p:nvPr/>
        </p:nvSpPr>
        <p:spPr bwMode="auto">
          <a:xfrm>
            <a:off x="3657697" y="4313466"/>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1" name="文本框 10"/>
          <p:cNvSpPr txBox="1"/>
          <p:nvPr/>
        </p:nvSpPr>
        <p:spPr>
          <a:xfrm>
            <a:off x="3898248" y="4240144"/>
            <a:ext cx="1800493" cy="369332"/>
          </a:xfrm>
          <a:prstGeom prst="rect">
            <a:avLst/>
          </a:prstGeom>
          <a:noFill/>
        </p:spPr>
        <p:txBody>
          <a:bodyPr wrap="none" rtlCol="0">
            <a:spAutoFit/>
          </a:bodyPr>
          <a:lstStyle/>
          <a:p>
            <a:r>
              <a:rPr lang="zh-CN" altLang="en-US" dirty="0">
                <a:solidFill>
                  <a:schemeClr val="bg1"/>
                </a:solidFill>
              </a:rPr>
              <a:t>答辩学生</a:t>
            </a:r>
            <a:r>
              <a:rPr lang="zh-CN" altLang="en-US" dirty="0" smtClean="0">
                <a:solidFill>
                  <a:schemeClr val="bg1"/>
                </a:solidFill>
              </a:rPr>
              <a:t>：</a:t>
            </a:r>
            <a:r>
              <a:rPr lang="zh-CN" altLang="en-US" dirty="0">
                <a:solidFill>
                  <a:schemeClr val="bg1"/>
                </a:solidFill>
              </a:rPr>
              <a:t>张睿</a:t>
            </a:r>
          </a:p>
        </p:txBody>
      </p:sp>
      <p:sp>
        <p:nvSpPr>
          <p:cNvPr id="12" name="椭圆 11"/>
          <p:cNvSpPr/>
          <p:nvPr/>
        </p:nvSpPr>
        <p:spPr>
          <a:xfrm>
            <a:off x="6217558"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KSO_Shape"/>
          <p:cNvSpPr/>
          <p:nvPr/>
        </p:nvSpPr>
        <p:spPr bwMode="auto">
          <a:xfrm>
            <a:off x="6278974" y="4313467"/>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6"/>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itchFamily="34" charset="0"/>
              <a:ea typeface="宋体" pitchFamily="2" charset="-122"/>
            </a:endParaRPr>
          </a:p>
        </p:txBody>
      </p:sp>
      <p:sp>
        <p:nvSpPr>
          <p:cNvPr id="14" name="文本框 13"/>
          <p:cNvSpPr txBox="1"/>
          <p:nvPr/>
        </p:nvSpPr>
        <p:spPr>
          <a:xfrm>
            <a:off x="6561812" y="4240144"/>
            <a:ext cx="2031325" cy="369332"/>
          </a:xfrm>
          <a:prstGeom prst="rect">
            <a:avLst/>
          </a:prstGeom>
          <a:noFill/>
        </p:spPr>
        <p:txBody>
          <a:bodyPr wrap="none" rtlCol="0">
            <a:spAutoFit/>
          </a:bodyPr>
          <a:lstStyle/>
          <a:p>
            <a:r>
              <a:rPr lang="zh-CN" altLang="en-US" dirty="0">
                <a:solidFill>
                  <a:schemeClr val="bg1"/>
                </a:solidFill>
              </a:rPr>
              <a:t>指导教师</a:t>
            </a:r>
            <a:r>
              <a:rPr lang="zh-CN" altLang="en-US" dirty="0" smtClean="0">
                <a:solidFill>
                  <a:schemeClr val="bg1"/>
                </a:solidFill>
              </a:rPr>
              <a:t>：潘媛媛</a:t>
            </a:r>
            <a:endParaRPr lang="zh-CN" altLang="en-US" dirty="0">
              <a:solidFill>
                <a:schemeClr val="bg1"/>
              </a:solidFill>
            </a:endParaRPr>
          </a:p>
        </p:txBody>
      </p:sp>
      <p:cxnSp>
        <p:nvCxnSpPr>
          <p:cNvPr id="3" name="直接连接符 2"/>
          <p:cNvCxnSpPr/>
          <p:nvPr/>
        </p:nvCxnSpPr>
        <p:spPr>
          <a:xfrm>
            <a:off x="1778000" y="3658524"/>
            <a:ext cx="80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512109" y="3658524"/>
            <a:ext cx="80261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22645" y="2444829"/>
            <a:ext cx="5708293" cy="824456"/>
          </a:xfrm>
          <a:prstGeom prst="rect">
            <a:avLst/>
          </a:prstGeom>
          <a:noFill/>
        </p:spPr>
        <p:txBody>
          <a:bodyPr wrap="square" rtlCol="0">
            <a:spAutoFit/>
          </a:bodyPr>
          <a:lstStyle/>
          <a:p>
            <a:pPr>
              <a:lnSpc>
                <a:spcPct val="150000"/>
              </a:lnSpc>
            </a:pPr>
            <a:r>
              <a:rPr lang="zh-CN" altLang="en-US" sz="3600" b="1" dirty="0">
                <a:solidFill>
                  <a:schemeClr val="bg1"/>
                </a:solidFill>
              </a:rPr>
              <a:t>研</a:t>
            </a:r>
            <a:r>
              <a:rPr lang="zh-CN" altLang="en-US" sz="3600" b="1" dirty="0" smtClean="0">
                <a:solidFill>
                  <a:schemeClr val="bg1"/>
                </a:solidFill>
              </a:rPr>
              <a:t>究方案</a:t>
            </a:r>
            <a:endParaRPr lang="zh-CN" altLang="en-US" sz="3600" b="1" dirty="0">
              <a:solidFill>
                <a:schemeClr val="bg1"/>
              </a:solidFill>
            </a:endParaRPr>
          </a:p>
        </p:txBody>
      </p:sp>
      <p:sp>
        <p:nvSpPr>
          <p:cNvPr id="3" name="文本框 2"/>
          <p:cNvSpPr txBox="1"/>
          <p:nvPr/>
        </p:nvSpPr>
        <p:spPr>
          <a:xfrm>
            <a:off x="5822645" y="3241379"/>
            <a:ext cx="5708293" cy="456535"/>
          </a:xfrm>
          <a:prstGeom prst="rect">
            <a:avLst/>
          </a:prstGeom>
          <a:noFill/>
        </p:spPr>
        <p:txBody>
          <a:bodyPr wrap="square" rtlCol="0">
            <a:spAutoFit/>
          </a:bodyPr>
          <a:lstStyle/>
          <a:p>
            <a:pPr>
              <a:lnSpc>
                <a:spcPct val="150000"/>
              </a:lnSpc>
            </a:pPr>
            <a:r>
              <a:rPr lang="zh-CN" altLang="en-US" dirty="0" smtClean="0">
                <a:solidFill>
                  <a:schemeClr val="bg1"/>
                </a:solidFill>
              </a:rPr>
              <a:t>采用一般的研究方案，即一般工程开发的流程</a:t>
            </a:r>
            <a:endParaRPr lang="zh-CN" altLang="en-US"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4456"/>
          </a:xfrm>
          <a:prstGeom prst="rect">
            <a:avLst/>
          </a:prstGeom>
          <a:noFill/>
        </p:spPr>
        <p:txBody>
          <a:bodyPr wrap="square" rtlCol="0">
            <a:spAutoFit/>
          </a:bodyPr>
          <a:lstStyle/>
          <a:p>
            <a:pPr>
              <a:lnSpc>
                <a:spcPct val="150000"/>
              </a:lnSpc>
            </a:pPr>
            <a:r>
              <a:rPr lang="zh-CN" altLang="en-US" sz="3600" b="1" dirty="0" smtClean="0">
                <a:solidFill>
                  <a:schemeClr val="bg1"/>
                </a:solidFill>
              </a:rPr>
              <a:t>研究方案</a:t>
            </a:r>
            <a:endParaRPr lang="zh-CN" altLang="en-US" sz="3600" b="1" dirty="0">
              <a:solidFill>
                <a:schemeClr val="bg1"/>
              </a:solidFill>
            </a:endParaRPr>
          </a:p>
        </p:txBody>
      </p:sp>
      <p:sp>
        <p:nvSpPr>
          <p:cNvPr id="8" name="矩形 7"/>
          <p:cNvSpPr/>
          <p:nvPr/>
        </p:nvSpPr>
        <p:spPr>
          <a:xfrm>
            <a:off x="1573665" y="1412988"/>
            <a:ext cx="1814513" cy="2590800"/>
          </a:xfrm>
          <a:prstGeom prst="rect">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A1BD70"/>
              </a:solidFill>
              <a:cs typeface="+mn-ea"/>
              <a:sym typeface="+mn-lt"/>
            </a:endParaRPr>
          </a:p>
        </p:txBody>
      </p:sp>
      <p:sp>
        <p:nvSpPr>
          <p:cNvPr id="9" name="矩形 8"/>
          <p:cNvSpPr/>
          <p:nvPr/>
        </p:nvSpPr>
        <p:spPr>
          <a:xfrm>
            <a:off x="3961265" y="1412988"/>
            <a:ext cx="1814513" cy="2590800"/>
          </a:xfrm>
          <a:prstGeom prst="rect">
            <a:avLst/>
          </a:prstGeom>
          <a:solidFill>
            <a:schemeClr val="accent2"/>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0" name="矩形 9"/>
          <p:cNvSpPr/>
          <p:nvPr/>
        </p:nvSpPr>
        <p:spPr>
          <a:xfrm>
            <a:off x="6374265" y="1412988"/>
            <a:ext cx="1816100" cy="2590800"/>
          </a:xfrm>
          <a:prstGeom prst="rect">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1" name="矩形 10"/>
          <p:cNvSpPr/>
          <p:nvPr/>
        </p:nvSpPr>
        <p:spPr>
          <a:xfrm>
            <a:off x="8788853" y="1412988"/>
            <a:ext cx="1814512" cy="2590800"/>
          </a:xfrm>
          <a:prstGeom prst="rect">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2" name="任意多边形 11"/>
          <p:cNvSpPr/>
          <p:nvPr/>
        </p:nvSpPr>
        <p:spPr>
          <a:xfrm>
            <a:off x="6763203" y="3540238"/>
            <a:ext cx="925512" cy="925513"/>
          </a:xfrm>
          <a:custGeom>
            <a:avLst/>
            <a:gdLst>
              <a:gd name="txL" fmla="*/ 0 w 925404"/>
              <a:gd name="txT" fmla="*/ 0 h 925404"/>
              <a:gd name="txR" fmla="*/ 925404 w 925404"/>
              <a:gd name="txB" fmla="*/ 925404 h 925404"/>
            </a:gdLst>
            <a:ahLst/>
            <a:cxnLst>
              <a:cxn ang="0">
                <a:pos x="462810" y="0"/>
              </a:cxn>
              <a:cxn ang="0">
                <a:pos x="925620" y="462812"/>
              </a:cxn>
              <a:cxn ang="0">
                <a:pos x="462810" y="925622"/>
              </a:cxn>
              <a:cxn ang="0">
                <a:pos x="0" y="462812"/>
              </a:cxn>
              <a:cxn ang="0">
                <a:pos x="462810"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3"/>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3" name="任意多边形 12"/>
          <p:cNvSpPr/>
          <p:nvPr/>
        </p:nvSpPr>
        <p:spPr>
          <a:xfrm>
            <a:off x="2018165" y="354023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1"/>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4" name="任意多边形 13"/>
          <p:cNvSpPr/>
          <p:nvPr/>
        </p:nvSpPr>
        <p:spPr>
          <a:xfrm>
            <a:off x="9209540" y="3540238"/>
            <a:ext cx="923925" cy="925513"/>
          </a:xfrm>
          <a:custGeom>
            <a:avLst/>
            <a:gdLst>
              <a:gd name="txL" fmla="*/ 0 w 925404"/>
              <a:gd name="txT" fmla="*/ 0 h 925404"/>
              <a:gd name="txR" fmla="*/ 925404 w 925404"/>
              <a:gd name="txB" fmla="*/ 925404 h 925404"/>
            </a:gdLst>
            <a:ahLst/>
            <a:cxnLst>
              <a:cxn ang="0">
                <a:pos x="461225" y="0"/>
              </a:cxn>
              <a:cxn ang="0">
                <a:pos x="922448" y="462812"/>
              </a:cxn>
              <a:cxn ang="0">
                <a:pos x="461225" y="925622"/>
              </a:cxn>
              <a:cxn ang="0">
                <a:pos x="0" y="462812"/>
              </a:cxn>
              <a:cxn ang="0">
                <a:pos x="461225"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4"/>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5" name="任意多边形 14"/>
          <p:cNvSpPr/>
          <p:nvPr/>
        </p:nvSpPr>
        <p:spPr>
          <a:xfrm>
            <a:off x="4405765" y="354023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2"/>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pic>
        <p:nvPicPr>
          <p:cNvPr id="16" name="图片 15"/>
          <p:cNvPicPr>
            <a:picLocks noChangeAspect="1"/>
          </p:cNvPicPr>
          <p:nvPr/>
        </p:nvPicPr>
        <p:blipFill>
          <a:blip r:embed="rId2"/>
          <a:stretch>
            <a:fillRect/>
          </a:stretch>
        </p:blipFill>
        <p:spPr>
          <a:xfrm>
            <a:off x="4245428" y="1559038"/>
            <a:ext cx="1247775" cy="1355725"/>
          </a:xfrm>
          <a:prstGeom prst="rect">
            <a:avLst/>
          </a:prstGeom>
          <a:noFill/>
          <a:ln w="9525">
            <a:noFill/>
            <a:miter/>
          </a:ln>
        </p:spPr>
      </p:pic>
      <p:pic>
        <p:nvPicPr>
          <p:cNvPr id="17" name="图片 16"/>
          <p:cNvPicPr>
            <a:picLocks noChangeAspect="1"/>
          </p:cNvPicPr>
          <p:nvPr/>
        </p:nvPicPr>
        <p:blipFill>
          <a:blip r:embed="rId3"/>
          <a:stretch>
            <a:fillRect/>
          </a:stretch>
        </p:blipFill>
        <p:spPr>
          <a:xfrm>
            <a:off x="6763203" y="1559038"/>
            <a:ext cx="1025525" cy="1049338"/>
          </a:xfrm>
          <a:prstGeom prst="rect">
            <a:avLst/>
          </a:prstGeom>
          <a:noFill/>
          <a:ln w="9525">
            <a:noFill/>
            <a:miter/>
          </a:ln>
        </p:spPr>
      </p:pic>
      <p:pic>
        <p:nvPicPr>
          <p:cNvPr id="18" name="图片 17"/>
          <p:cNvPicPr>
            <a:picLocks noChangeAspect="1"/>
          </p:cNvPicPr>
          <p:nvPr/>
        </p:nvPicPr>
        <p:blipFill>
          <a:blip r:embed="rId4"/>
          <a:stretch>
            <a:fillRect/>
          </a:stretch>
        </p:blipFill>
        <p:spPr>
          <a:xfrm rot="-2977434">
            <a:off x="9320665" y="1349488"/>
            <a:ext cx="1079500" cy="1027113"/>
          </a:xfrm>
          <a:prstGeom prst="rect">
            <a:avLst/>
          </a:prstGeom>
          <a:noFill/>
          <a:ln w="9525">
            <a:noFill/>
            <a:miter/>
          </a:ln>
        </p:spPr>
      </p:pic>
      <p:pic>
        <p:nvPicPr>
          <p:cNvPr id="19" name="图片 18"/>
          <p:cNvPicPr>
            <a:picLocks noChangeAspect="1"/>
          </p:cNvPicPr>
          <p:nvPr/>
        </p:nvPicPr>
        <p:blipFill>
          <a:blip r:embed="rId5"/>
          <a:stretch>
            <a:fillRect/>
          </a:stretch>
        </p:blipFill>
        <p:spPr>
          <a:xfrm>
            <a:off x="1980065" y="1559038"/>
            <a:ext cx="963613" cy="1071563"/>
          </a:xfrm>
          <a:prstGeom prst="rect">
            <a:avLst/>
          </a:prstGeom>
          <a:noFill/>
          <a:ln w="9525">
            <a:noFill/>
            <a:miter/>
          </a:ln>
        </p:spPr>
      </p:pic>
      <p:sp>
        <p:nvSpPr>
          <p:cNvPr id="20" name="文本框 60"/>
          <p:cNvSpPr/>
          <p:nvPr/>
        </p:nvSpPr>
        <p:spPr>
          <a:xfrm>
            <a:off x="1980065"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smtClean="0">
                <a:solidFill>
                  <a:schemeClr val="bg1"/>
                </a:solidFill>
                <a:cs typeface="+mn-ea"/>
                <a:sym typeface="+mn-lt"/>
              </a:rPr>
              <a:t>需求</a:t>
            </a:r>
            <a:endParaRPr lang="zh-CN" altLang="en-US" sz="3200" b="1" dirty="0">
              <a:solidFill>
                <a:schemeClr val="bg1"/>
              </a:solidFill>
              <a:cs typeface="+mn-ea"/>
              <a:sym typeface="+mn-lt"/>
            </a:endParaRPr>
          </a:p>
        </p:txBody>
      </p:sp>
      <p:sp>
        <p:nvSpPr>
          <p:cNvPr id="21" name="文本框 61"/>
          <p:cNvSpPr/>
          <p:nvPr/>
        </p:nvSpPr>
        <p:spPr>
          <a:xfrm>
            <a:off x="4402590"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chemeClr val="bg1"/>
                </a:solidFill>
                <a:cs typeface="+mn-ea"/>
                <a:sym typeface="+mn-lt"/>
              </a:rPr>
              <a:t>设计</a:t>
            </a:r>
          </a:p>
        </p:txBody>
      </p:sp>
      <p:sp>
        <p:nvSpPr>
          <p:cNvPr id="22" name="文本框 62"/>
          <p:cNvSpPr/>
          <p:nvPr/>
        </p:nvSpPr>
        <p:spPr>
          <a:xfrm>
            <a:off x="6823527"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chemeClr val="bg1"/>
                </a:solidFill>
                <a:cs typeface="+mn-ea"/>
                <a:sym typeface="+mn-lt"/>
              </a:rPr>
              <a:t>编码</a:t>
            </a:r>
          </a:p>
        </p:txBody>
      </p:sp>
      <p:sp>
        <p:nvSpPr>
          <p:cNvPr id="23" name="文本框 63"/>
          <p:cNvSpPr/>
          <p:nvPr/>
        </p:nvSpPr>
        <p:spPr>
          <a:xfrm>
            <a:off x="9246052"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chemeClr val="bg1"/>
                </a:solidFill>
                <a:cs typeface="+mn-ea"/>
                <a:sym typeface="+mn-lt"/>
              </a:rPr>
              <a:t>结项</a:t>
            </a:r>
          </a:p>
        </p:txBody>
      </p:sp>
      <p:sp>
        <p:nvSpPr>
          <p:cNvPr id="24" name="文本框 65"/>
          <p:cNvSpPr/>
          <p:nvPr/>
        </p:nvSpPr>
        <p:spPr>
          <a:xfrm>
            <a:off x="2246765" y="369105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1</a:t>
            </a:r>
            <a:endParaRPr lang="zh-CN" altLang="en-US" sz="3600" b="1" dirty="0">
              <a:solidFill>
                <a:schemeClr val="bg1"/>
              </a:solidFill>
              <a:cs typeface="+mn-ea"/>
              <a:sym typeface="+mn-lt"/>
            </a:endParaRPr>
          </a:p>
        </p:txBody>
      </p:sp>
      <p:sp>
        <p:nvSpPr>
          <p:cNvPr id="25" name="文本框 66"/>
          <p:cNvSpPr/>
          <p:nvPr/>
        </p:nvSpPr>
        <p:spPr>
          <a:xfrm>
            <a:off x="4634365" y="369105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2</a:t>
            </a:r>
            <a:endParaRPr lang="zh-CN" altLang="en-US" sz="3600" b="1" dirty="0">
              <a:solidFill>
                <a:schemeClr val="bg1"/>
              </a:solidFill>
              <a:cs typeface="+mn-ea"/>
              <a:sym typeface="+mn-lt"/>
            </a:endParaRPr>
          </a:p>
        </p:txBody>
      </p:sp>
      <p:sp>
        <p:nvSpPr>
          <p:cNvPr id="26" name="文本框 67"/>
          <p:cNvSpPr/>
          <p:nvPr/>
        </p:nvSpPr>
        <p:spPr>
          <a:xfrm>
            <a:off x="7001328" y="3727563"/>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3</a:t>
            </a:r>
            <a:endParaRPr lang="zh-CN" altLang="en-US" sz="3600" b="1" dirty="0">
              <a:solidFill>
                <a:schemeClr val="bg1"/>
              </a:solidFill>
              <a:cs typeface="+mn-ea"/>
              <a:sym typeface="+mn-lt"/>
            </a:endParaRPr>
          </a:p>
        </p:txBody>
      </p:sp>
      <p:sp>
        <p:nvSpPr>
          <p:cNvPr id="27" name="文本框 68"/>
          <p:cNvSpPr/>
          <p:nvPr/>
        </p:nvSpPr>
        <p:spPr>
          <a:xfrm>
            <a:off x="9476240" y="369105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4</a:t>
            </a:r>
            <a:endParaRPr lang="zh-CN" altLang="en-US" sz="3600" b="1" dirty="0">
              <a:solidFill>
                <a:schemeClr val="bg1"/>
              </a:solidFill>
              <a:cs typeface="+mn-ea"/>
              <a:sym typeface="+mn-lt"/>
            </a:endParaRPr>
          </a:p>
        </p:txBody>
      </p:sp>
      <p:sp>
        <p:nvSpPr>
          <p:cNvPr id="28" name="TextBox 19"/>
          <p:cNvSpPr txBox="1"/>
          <p:nvPr/>
        </p:nvSpPr>
        <p:spPr>
          <a:xfrm>
            <a:off x="1258217"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分</a:t>
            </a:r>
            <a:r>
              <a:rPr lang="zh-CN" altLang="en-US" sz="1400" dirty="0" smtClean="0">
                <a:solidFill>
                  <a:schemeClr val="tx1">
                    <a:lumMod val="65000"/>
                    <a:lumOff val="35000"/>
                  </a:schemeClr>
                </a:solidFill>
                <a:cs typeface="+mn-ea"/>
                <a:sym typeface="+mn-lt"/>
              </a:rPr>
              <a:t>析开发应用需要哪些功能，应用的运行要求，硬件设备，安全要求</a:t>
            </a:r>
            <a:endParaRPr lang="zh-CN" altLang="en-US" sz="1400" dirty="0">
              <a:solidFill>
                <a:schemeClr val="tx1">
                  <a:lumMod val="65000"/>
                  <a:lumOff val="35000"/>
                </a:schemeClr>
              </a:solidFill>
              <a:cs typeface="+mn-ea"/>
              <a:sym typeface="+mn-lt"/>
            </a:endParaRPr>
          </a:p>
        </p:txBody>
      </p:sp>
      <p:sp>
        <p:nvSpPr>
          <p:cNvPr id="29" name="TextBox 20"/>
          <p:cNvSpPr txBox="1"/>
          <p:nvPr/>
        </p:nvSpPr>
        <p:spPr>
          <a:xfrm>
            <a:off x="1351484"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应</a:t>
            </a:r>
            <a:r>
              <a:rPr lang="zh-CN" altLang="en-US" sz="2135" b="1" dirty="0" smtClean="0">
                <a:solidFill>
                  <a:schemeClr val="tx1">
                    <a:lumMod val="65000"/>
                    <a:lumOff val="35000"/>
                  </a:schemeClr>
                </a:solidFill>
                <a:cs typeface="+mn-ea"/>
                <a:sym typeface="+mn-lt"/>
              </a:rPr>
              <a:t>用需求分析</a:t>
            </a:r>
            <a:endParaRPr lang="zh-CN" altLang="en-US" sz="2135" b="1" dirty="0">
              <a:solidFill>
                <a:schemeClr val="tx1">
                  <a:lumMod val="65000"/>
                  <a:lumOff val="35000"/>
                </a:schemeClr>
              </a:solidFill>
              <a:cs typeface="+mn-ea"/>
              <a:sym typeface="+mn-lt"/>
            </a:endParaRPr>
          </a:p>
        </p:txBody>
      </p:sp>
      <p:sp>
        <p:nvSpPr>
          <p:cNvPr id="30" name="TextBox 19"/>
          <p:cNvSpPr txBox="1"/>
          <p:nvPr/>
        </p:nvSpPr>
        <p:spPr>
          <a:xfrm>
            <a:off x="3700686" y="5022923"/>
            <a:ext cx="2349202" cy="1061829"/>
          </a:xfrm>
          <a:prstGeom prst="rect">
            <a:avLst/>
          </a:prstGeom>
          <a:noFill/>
        </p:spPr>
        <p:txBody>
          <a:bodyPr wrap="square" rtlCol="0">
            <a:spAutoFit/>
          </a:bodyPr>
          <a:lstStyle/>
          <a:p>
            <a:pPr algn="ctr">
              <a:lnSpc>
                <a:spcPct val="150000"/>
              </a:lnSpc>
            </a:pPr>
            <a:r>
              <a:rPr lang="zh-CN" altLang="en-US" sz="1400" dirty="0" smtClean="0">
                <a:solidFill>
                  <a:schemeClr val="tx1">
                    <a:lumMod val="65000"/>
                    <a:lumOff val="35000"/>
                  </a:schemeClr>
                </a:solidFill>
                <a:cs typeface="+mn-ea"/>
                <a:sym typeface="+mn-lt"/>
              </a:rPr>
              <a:t>应用的总体规划设计，功能如何实现，应用如何展示，进一步详细描述</a:t>
            </a:r>
            <a:endParaRPr lang="zh-CN" altLang="en-US" sz="1400" dirty="0">
              <a:solidFill>
                <a:schemeClr val="tx1">
                  <a:lumMod val="65000"/>
                  <a:lumOff val="35000"/>
                </a:schemeClr>
              </a:solidFill>
              <a:cs typeface="+mn-ea"/>
              <a:sym typeface="+mn-lt"/>
            </a:endParaRPr>
          </a:p>
        </p:txBody>
      </p:sp>
      <p:sp>
        <p:nvSpPr>
          <p:cNvPr id="31" name="TextBox 20"/>
          <p:cNvSpPr txBox="1"/>
          <p:nvPr/>
        </p:nvSpPr>
        <p:spPr>
          <a:xfrm>
            <a:off x="3793953" y="4616564"/>
            <a:ext cx="2162668" cy="42088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概</a:t>
            </a:r>
            <a:r>
              <a:rPr lang="zh-CN" altLang="en-US" sz="2135" b="1" dirty="0" smtClean="0">
                <a:solidFill>
                  <a:schemeClr val="tx1">
                    <a:lumMod val="65000"/>
                    <a:lumOff val="35000"/>
                  </a:schemeClr>
                </a:solidFill>
                <a:cs typeface="+mn-ea"/>
                <a:sym typeface="+mn-lt"/>
              </a:rPr>
              <a:t>要详细设计</a:t>
            </a:r>
            <a:endParaRPr lang="zh-CN" altLang="en-US" sz="2135" b="1" dirty="0">
              <a:solidFill>
                <a:schemeClr val="tx1">
                  <a:lumMod val="65000"/>
                  <a:lumOff val="35000"/>
                </a:schemeClr>
              </a:solidFill>
              <a:cs typeface="+mn-ea"/>
              <a:sym typeface="+mn-lt"/>
            </a:endParaRPr>
          </a:p>
        </p:txBody>
      </p:sp>
      <p:sp>
        <p:nvSpPr>
          <p:cNvPr id="32" name="TextBox 19"/>
          <p:cNvSpPr txBox="1"/>
          <p:nvPr/>
        </p:nvSpPr>
        <p:spPr>
          <a:xfrm>
            <a:off x="6132438"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根</a:t>
            </a:r>
            <a:r>
              <a:rPr lang="zh-CN" altLang="en-US" sz="1400" dirty="0" smtClean="0">
                <a:solidFill>
                  <a:schemeClr val="tx1">
                    <a:lumMod val="65000"/>
                    <a:lumOff val="35000"/>
                  </a:schemeClr>
                </a:solidFill>
                <a:cs typeface="+mn-ea"/>
                <a:sym typeface="+mn-lt"/>
              </a:rPr>
              <a:t>据详细设计，进行编码，实现功能，并测试是否完成，是否存在问题</a:t>
            </a:r>
            <a:endParaRPr lang="zh-CN" altLang="en-US" sz="1400" dirty="0">
              <a:solidFill>
                <a:schemeClr val="tx1">
                  <a:lumMod val="65000"/>
                  <a:lumOff val="35000"/>
                </a:schemeClr>
              </a:solidFill>
              <a:cs typeface="+mn-ea"/>
              <a:sym typeface="+mn-lt"/>
            </a:endParaRPr>
          </a:p>
        </p:txBody>
      </p:sp>
      <p:sp>
        <p:nvSpPr>
          <p:cNvPr id="33" name="TextBox 20"/>
          <p:cNvSpPr txBox="1"/>
          <p:nvPr/>
        </p:nvSpPr>
        <p:spPr>
          <a:xfrm>
            <a:off x="6225705" y="4616564"/>
            <a:ext cx="2162668" cy="420564"/>
          </a:xfrm>
          <a:prstGeom prst="rect">
            <a:avLst/>
          </a:prstGeom>
          <a:noFill/>
        </p:spPr>
        <p:txBody>
          <a:bodyPr wrap="square" rtlCol="0">
            <a:spAutoFit/>
          </a:bodyPr>
          <a:lstStyle/>
          <a:p>
            <a:pPr algn="ctr"/>
            <a:r>
              <a:rPr lang="en-US" altLang="zh-CN" sz="2135" b="1" dirty="0" err="1" smtClean="0">
                <a:solidFill>
                  <a:schemeClr val="tx1">
                    <a:lumMod val="65000"/>
                    <a:lumOff val="35000"/>
                  </a:schemeClr>
                </a:solidFill>
                <a:cs typeface="+mn-ea"/>
                <a:sym typeface="+mn-lt"/>
              </a:rPr>
              <a:t>Coding&amp;test</a:t>
            </a:r>
            <a:endParaRPr lang="zh-CN" altLang="en-US" sz="2135" b="1" dirty="0">
              <a:solidFill>
                <a:schemeClr val="tx1">
                  <a:lumMod val="65000"/>
                  <a:lumOff val="35000"/>
                </a:schemeClr>
              </a:solidFill>
              <a:cs typeface="+mn-ea"/>
              <a:sym typeface="+mn-lt"/>
            </a:endParaRPr>
          </a:p>
        </p:txBody>
      </p:sp>
      <p:sp>
        <p:nvSpPr>
          <p:cNvPr id="34" name="TextBox 19"/>
          <p:cNvSpPr txBox="1"/>
          <p:nvPr/>
        </p:nvSpPr>
        <p:spPr>
          <a:xfrm>
            <a:off x="8470923" y="5022923"/>
            <a:ext cx="2349202" cy="375552"/>
          </a:xfrm>
          <a:prstGeom prst="rect">
            <a:avLst/>
          </a:prstGeom>
          <a:noFill/>
        </p:spPr>
        <p:txBody>
          <a:bodyPr wrap="square" rtlCol="0">
            <a:spAutoFit/>
          </a:bodyPr>
          <a:lstStyle/>
          <a:p>
            <a:pPr algn="ctr">
              <a:lnSpc>
                <a:spcPct val="150000"/>
              </a:lnSpc>
            </a:pPr>
            <a:r>
              <a:rPr lang="zh-CN" altLang="en-US" sz="1400" dirty="0" smtClean="0">
                <a:solidFill>
                  <a:schemeClr val="tx1">
                    <a:lumMod val="65000"/>
                    <a:lumOff val="35000"/>
                  </a:schemeClr>
                </a:solidFill>
                <a:cs typeface="+mn-ea"/>
                <a:sym typeface="+mn-lt"/>
              </a:rPr>
              <a:t>完成项目工程，交付</a:t>
            </a:r>
            <a:endParaRPr lang="zh-CN" altLang="en-US" sz="1400" dirty="0">
              <a:solidFill>
                <a:schemeClr val="tx1">
                  <a:lumMod val="65000"/>
                  <a:lumOff val="35000"/>
                </a:schemeClr>
              </a:solidFill>
              <a:cs typeface="+mn-ea"/>
              <a:sym typeface="+mn-lt"/>
            </a:endParaRPr>
          </a:p>
        </p:txBody>
      </p:sp>
      <p:sp>
        <p:nvSpPr>
          <p:cNvPr id="35" name="TextBox 20"/>
          <p:cNvSpPr txBox="1"/>
          <p:nvPr/>
        </p:nvSpPr>
        <p:spPr>
          <a:xfrm>
            <a:off x="8564190" y="4616564"/>
            <a:ext cx="2162668" cy="420564"/>
          </a:xfrm>
          <a:prstGeom prst="rect">
            <a:avLst/>
          </a:prstGeom>
          <a:noFill/>
        </p:spPr>
        <p:txBody>
          <a:bodyPr wrap="square" rtlCol="0">
            <a:spAutoFit/>
          </a:bodyPr>
          <a:lstStyle/>
          <a:p>
            <a:pPr algn="ctr"/>
            <a:r>
              <a:rPr lang="zh-CN" altLang="en-US" sz="2135" b="1" dirty="0" smtClean="0">
                <a:solidFill>
                  <a:schemeClr val="tx1">
                    <a:lumMod val="65000"/>
                    <a:lumOff val="35000"/>
                  </a:schemeClr>
                </a:solidFill>
                <a:cs typeface="+mn-ea"/>
                <a:sym typeface="+mn-lt"/>
              </a:rPr>
              <a:t>结束项目</a:t>
            </a:r>
            <a:endParaRPr lang="zh-CN" altLang="en-US" sz="2135" b="1" dirty="0">
              <a:solidFill>
                <a:schemeClr val="tx1">
                  <a:lumMod val="65000"/>
                  <a:lumOff val="35000"/>
                </a:schemeClr>
              </a:solidFill>
              <a:cs typeface="+mn-ea"/>
              <a:sym typeface="+mn-lt"/>
            </a:endParaRPr>
          </a:p>
        </p:txBody>
      </p:sp>
      <p:grpSp>
        <p:nvGrpSpPr>
          <p:cNvPr id="36" name="组合 35"/>
          <p:cNvGrpSpPr/>
          <p:nvPr/>
        </p:nvGrpSpPr>
        <p:grpSpPr>
          <a:xfrm>
            <a:off x="123825" y="110358"/>
            <a:ext cx="593817" cy="593817"/>
            <a:chOff x="1131485" y="2234042"/>
            <a:chExt cx="1607262" cy="1607262"/>
          </a:xfrm>
        </p:grpSpPr>
        <p:sp>
          <p:nvSpPr>
            <p:cNvPr id="37" name="椭圆 36"/>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4456"/>
          </a:xfrm>
          <a:prstGeom prst="rect">
            <a:avLst/>
          </a:prstGeom>
          <a:noFill/>
        </p:spPr>
        <p:txBody>
          <a:bodyPr wrap="square" rtlCol="0">
            <a:spAutoFit/>
          </a:bodyPr>
          <a:lstStyle/>
          <a:p>
            <a:pPr>
              <a:lnSpc>
                <a:spcPct val="150000"/>
              </a:lnSpc>
            </a:pPr>
            <a:r>
              <a:rPr lang="zh-CN" altLang="en-US" sz="3600" b="1" dirty="0" smtClean="0">
                <a:solidFill>
                  <a:schemeClr val="bg1"/>
                </a:solidFill>
              </a:rPr>
              <a:t>研究进度安排</a:t>
            </a:r>
            <a:endParaRPr lang="zh-CN" altLang="en-US" sz="3600" b="1" dirty="0">
              <a:solidFill>
                <a:schemeClr val="bg1"/>
              </a:solidFill>
            </a:endParaRPr>
          </a:p>
        </p:txBody>
      </p:sp>
      <p:sp>
        <p:nvSpPr>
          <p:cNvPr id="8" name="椭圆 44"/>
          <p:cNvSpPr>
            <a:spLocks noChangeArrowheads="1"/>
          </p:cNvSpPr>
          <p:nvPr/>
        </p:nvSpPr>
        <p:spPr bwMode="auto">
          <a:xfrm>
            <a:off x="1073621" y="1811118"/>
            <a:ext cx="1420004" cy="1420004"/>
          </a:xfrm>
          <a:prstGeom prst="ellipse">
            <a:avLst/>
          </a:prstGeom>
          <a:solidFill>
            <a:schemeClr val="accent1"/>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9" name="Group 8"/>
          <p:cNvGrpSpPr/>
          <p:nvPr/>
        </p:nvGrpSpPr>
        <p:grpSpPr bwMode="auto">
          <a:xfrm>
            <a:off x="1602023" y="2262388"/>
            <a:ext cx="340680" cy="517464"/>
            <a:chOff x="0" y="0"/>
            <a:chExt cx="293688" cy="446088"/>
          </a:xfrm>
        </p:grpSpPr>
        <p:sp>
          <p:nvSpPr>
            <p:cNvPr id="10"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11"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12"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13" name="椭圆 50"/>
          <p:cNvSpPr>
            <a:spLocks noChangeArrowheads="1"/>
          </p:cNvSpPr>
          <p:nvPr/>
        </p:nvSpPr>
        <p:spPr bwMode="auto">
          <a:xfrm>
            <a:off x="3119825" y="18111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14" name="Freeform 1001"/>
          <p:cNvSpPr>
            <a:spLocks noEditPoints="1" noChangeArrowheads="1"/>
          </p:cNvSpPr>
          <p:nvPr/>
        </p:nvSpPr>
        <p:spPr bwMode="auto">
          <a:xfrm>
            <a:off x="3535306" y="21731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15" name="椭圆 53"/>
          <p:cNvSpPr>
            <a:spLocks noChangeArrowheads="1"/>
          </p:cNvSpPr>
          <p:nvPr/>
        </p:nvSpPr>
        <p:spPr bwMode="auto">
          <a:xfrm>
            <a:off x="5166029" y="1811118"/>
            <a:ext cx="1421846" cy="1420004"/>
          </a:xfrm>
          <a:prstGeom prst="ellipse">
            <a:avLst/>
          </a:prstGeom>
          <a:solidFill>
            <a:schemeClr val="accent1"/>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16" name="Group 17"/>
          <p:cNvGrpSpPr/>
          <p:nvPr/>
        </p:nvGrpSpPr>
        <p:grpSpPr bwMode="auto">
          <a:xfrm>
            <a:off x="5582807" y="2262388"/>
            <a:ext cx="442535" cy="570869"/>
            <a:chOff x="0" y="0"/>
            <a:chExt cx="381000" cy="492126"/>
          </a:xfrm>
        </p:grpSpPr>
        <p:sp>
          <p:nvSpPr>
            <p:cNvPr id="17"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18"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19"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20"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21" name="椭圆 60"/>
          <p:cNvSpPr>
            <a:spLocks noChangeArrowheads="1"/>
          </p:cNvSpPr>
          <p:nvPr/>
        </p:nvSpPr>
        <p:spPr bwMode="auto">
          <a:xfrm>
            <a:off x="7214077" y="17908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22" name="Freeform 1015"/>
          <p:cNvSpPr>
            <a:spLocks noChangeArrowheads="1"/>
          </p:cNvSpPr>
          <p:nvPr/>
        </p:nvSpPr>
        <p:spPr bwMode="auto">
          <a:xfrm>
            <a:off x="7652178" y="23258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23" name="椭圆 63"/>
          <p:cNvSpPr>
            <a:spLocks noChangeArrowheads="1"/>
          </p:cNvSpPr>
          <p:nvPr/>
        </p:nvSpPr>
        <p:spPr bwMode="auto">
          <a:xfrm>
            <a:off x="9260280" y="1811118"/>
            <a:ext cx="1420004" cy="1420004"/>
          </a:xfrm>
          <a:prstGeom prst="ellipse">
            <a:avLst/>
          </a:prstGeom>
          <a:solidFill>
            <a:schemeClr val="accent1"/>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24" name="Group 27"/>
          <p:cNvGrpSpPr/>
          <p:nvPr/>
        </p:nvGrpSpPr>
        <p:grpSpPr bwMode="auto">
          <a:xfrm>
            <a:off x="9726607" y="2347843"/>
            <a:ext cx="481864" cy="352005"/>
            <a:chOff x="0" y="0"/>
            <a:chExt cx="685800" cy="400050"/>
          </a:xfrm>
        </p:grpSpPr>
        <p:sp>
          <p:nvSpPr>
            <p:cNvPr id="25"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26"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27" name="文本框 68"/>
          <p:cNvSpPr>
            <a:spLocks noChangeArrowheads="1"/>
          </p:cNvSpPr>
          <p:nvPr/>
        </p:nvSpPr>
        <p:spPr bwMode="auto">
          <a:xfrm>
            <a:off x="1190824"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第一阶段</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28" name="文本框 69"/>
          <p:cNvSpPr>
            <a:spLocks noChangeArrowheads="1"/>
          </p:cNvSpPr>
          <p:nvPr/>
        </p:nvSpPr>
        <p:spPr bwMode="auto">
          <a:xfrm>
            <a:off x="3191169"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第二阶段</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29" name="文本框 70"/>
          <p:cNvSpPr>
            <a:spLocks noChangeArrowheads="1"/>
          </p:cNvSpPr>
          <p:nvPr/>
        </p:nvSpPr>
        <p:spPr bwMode="auto">
          <a:xfrm>
            <a:off x="5313298"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第三阶段</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0" name="文本框 71"/>
          <p:cNvSpPr>
            <a:spLocks noChangeArrowheads="1"/>
          </p:cNvSpPr>
          <p:nvPr/>
        </p:nvSpPr>
        <p:spPr bwMode="auto">
          <a:xfrm>
            <a:off x="7313643"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第四阶段</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1" name="文本框 72"/>
          <p:cNvSpPr>
            <a:spLocks noChangeArrowheads="1"/>
          </p:cNvSpPr>
          <p:nvPr/>
        </p:nvSpPr>
        <p:spPr bwMode="auto">
          <a:xfrm>
            <a:off x="9379717"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第五阶段</a:t>
            </a:r>
            <a:endPar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32" name="燕尾形 73"/>
          <p:cNvSpPr>
            <a:spLocks noChangeArrowheads="1"/>
          </p:cNvSpPr>
          <p:nvPr/>
        </p:nvSpPr>
        <p:spPr bwMode="auto">
          <a:xfrm>
            <a:off x="2664907"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3" name="燕尾形 74"/>
          <p:cNvSpPr>
            <a:spLocks noChangeArrowheads="1"/>
          </p:cNvSpPr>
          <p:nvPr/>
        </p:nvSpPr>
        <p:spPr bwMode="auto">
          <a:xfrm>
            <a:off x="4742422"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4" name="燕尾形 75"/>
          <p:cNvSpPr>
            <a:spLocks noChangeArrowheads="1"/>
          </p:cNvSpPr>
          <p:nvPr/>
        </p:nvSpPr>
        <p:spPr bwMode="auto">
          <a:xfrm>
            <a:off x="6779419"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5" name="燕尾形 76"/>
          <p:cNvSpPr>
            <a:spLocks noChangeArrowheads="1"/>
          </p:cNvSpPr>
          <p:nvPr/>
        </p:nvSpPr>
        <p:spPr bwMode="auto">
          <a:xfrm>
            <a:off x="8845883" y="2474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36" name="Group 46"/>
          <p:cNvGrpSpPr/>
          <p:nvPr/>
        </p:nvGrpSpPr>
        <p:grpSpPr bwMode="auto">
          <a:xfrm>
            <a:off x="1147292" y="4024924"/>
            <a:ext cx="9847129" cy="357303"/>
            <a:chOff x="0" y="0"/>
            <a:chExt cx="8487614" cy="309189"/>
          </a:xfrm>
        </p:grpSpPr>
        <p:sp>
          <p:nvSpPr>
            <p:cNvPr id="37"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8"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9"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0"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1"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2"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sp>
        <p:nvSpPr>
          <p:cNvPr id="43" name="Content Placeholder 2"/>
          <p:cNvSpPr txBox="1"/>
          <p:nvPr/>
        </p:nvSpPr>
        <p:spPr>
          <a:xfrm>
            <a:off x="1013777"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smtClean="0">
                <a:solidFill>
                  <a:sysClr val="window" lastClr="FFFFFF">
                    <a:lumMod val="65000"/>
                  </a:sysClr>
                </a:solidFill>
                <a:cs typeface="+mn-ea"/>
                <a:sym typeface="+mn-lt"/>
              </a:rPr>
              <a:t>阅读大量相关文献，搜集资</a:t>
            </a:r>
            <a:r>
              <a:rPr lang="zh-CN" altLang="en-US" sz="1200" dirty="0">
                <a:solidFill>
                  <a:sysClr val="window" lastClr="FFFFFF">
                    <a:lumMod val="65000"/>
                  </a:sysClr>
                </a:solidFill>
                <a:cs typeface="+mn-ea"/>
                <a:sym typeface="+mn-lt"/>
              </a:rPr>
              <a:t>料，浏览学习参考其他新闻应用，确定好本平台大的版块分类，做好前期准备工作。</a:t>
            </a:r>
            <a:endParaRPr lang="en-US" altLang="zh-CN" sz="1200" dirty="0">
              <a:solidFill>
                <a:sysClr val="window" lastClr="FFFFFF">
                  <a:lumMod val="65000"/>
                </a:sysClr>
              </a:solidFill>
              <a:cs typeface="+mn-ea"/>
              <a:sym typeface="+mn-lt"/>
            </a:endParaRPr>
          </a:p>
        </p:txBody>
      </p:sp>
      <p:sp>
        <p:nvSpPr>
          <p:cNvPr id="44" name="Content Placeholder 2"/>
          <p:cNvSpPr txBox="1"/>
          <p:nvPr/>
        </p:nvSpPr>
        <p:spPr>
          <a:xfrm>
            <a:off x="2974747"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进行系统分析，确定整体思路，并完成开题报告</a:t>
            </a:r>
            <a:endParaRPr lang="en-US" altLang="zh-CN" sz="1200" dirty="0">
              <a:solidFill>
                <a:sysClr val="window" lastClr="FFFFFF">
                  <a:lumMod val="65000"/>
                </a:sysClr>
              </a:solidFill>
              <a:cs typeface="+mn-ea"/>
              <a:sym typeface="+mn-lt"/>
            </a:endParaRPr>
          </a:p>
        </p:txBody>
      </p:sp>
      <p:sp>
        <p:nvSpPr>
          <p:cNvPr id="45" name="Content Placeholder 2"/>
          <p:cNvSpPr txBox="1"/>
          <p:nvPr/>
        </p:nvSpPr>
        <p:spPr>
          <a:xfrm>
            <a:off x="5025541"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进行系统设计，并确定毕业设计的提纲，写出大致的初稿。要在实践中不断修改、充实、完善毕业设计内容。</a:t>
            </a:r>
            <a:endParaRPr lang="en-US" altLang="zh-CN" sz="1200" dirty="0">
              <a:solidFill>
                <a:sysClr val="window" lastClr="FFFFFF">
                  <a:lumMod val="65000"/>
                </a:sysClr>
              </a:solidFill>
              <a:cs typeface="+mn-ea"/>
              <a:sym typeface="+mn-lt"/>
            </a:endParaRPr>
          </a:p>
        </p:txBody>
      </p:sp>
      <p:sp>
        <p:nvSpPr>
          <p:cNvPr id="46" name="Content Placeholder 2"/>
          <p:cNvSpPr txBox="1"/>
          <p:nvPr/>
        </p:nvSpPr>
        <p:spPr>
          <a:xfrm>
            <a:off x="6988284"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进行系统开发、调试，实现需求功能，解决开发中各种实际问题，同时完成毕业设计初稿</a:t>
            </a:r>
            <a:r>
              <a:rPr lang="zh-CN" altLang="en-US" sz="1200" dirty="0" smtClean="0">
                <a:solidFill>
                  <a:sysClr val="window" lastClr="FFFFFF">
                    <a:lumMod val="65000"/>
                  </a:sysClr>
                </a:solidFill>
                <a:cs typeface="+mn-ea"/>
                <a:sym typeface="+mn-lt"/>
              </a:rPr>
              <a:t>。</a:t>
            </a:r>
            <a:endParaRPr lang="en-US" altLang="zh-CN" sz="1200" dirty="0">
              <a:solidFill>
                <a:sysClr val="window" lastClr="FFFFFF">
                  <a:lumMod val="65000"/>
                </a:sysClr>
              </a:solidFill>
              <a:cs typeface="+mn-ea"/>
              <a:sym typeface="+mn-lt"/>
            </a:endParaRPr>
          </a:p>
        </p:txBody>
      </p:sp>
      <p:sp>
        <p:nvSpPr>
          <p:cNvPr id="47" name="Content Placeholder 2"/>
          <p:cNvSpPr txBox="1"/>
          <p:nvPr/>
        </p:nvSpPr>
        <p:spPr>
          <a:xfrm>
            <a:off x="9136891"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主要是应用的后期完善工作，完成系统的调试，使系统能正常运行。对毕业设</a:t>
            </a:r>
            <a:r>
              <a:rPr lang="zh-CN" altLang="en-US" sz="1200" dirty="0" smtClean="0">
                <a:solidFill>
                  <a:sysClr val="window" lastClr="FFFFFF">
                    <a:lumMod val="65000"/>
                  </a:sysClr>
                </a:solidFill>
                <a:cs typeface="+mn-ea"/>
                <a:sym typeface="+mn-lt"/>
              </a:rPr>
              <a:t>计修</a:t>
            </a:r>
            <a:r>
              <a:rPr lang="zh-CN" altLang="en-US" sz="1200" dirty="0">
                <a:solidFill>
                  <a:sysClr val="window" lastClr="FFFFFF">
                    <a:lumMod val="65000"/>
                  </a:sysClr>
                </a:solidFill>
                <a:cs typeface="+mn-ea"/>
                <a:sym typeface="+mn-lt"/>
              </a:rPr>
              <a:t>改、定</a:t>
            </a:r>
            <a:r>
              <a:rPr lang="zh-CN" altLang="en-US" sz="1200" dirty="0" smtClean="0">
                <a:solidFill>
                  <a:sysClr val="window" lastClr="FFFFFF">
                    <a:lumMod val="65000"/>
                  </a:sysClr>
                </a:solidFill>
                <a:cs typeface="+mn-ea"/>
                <a:sym typeface="+mn-lt"/>
              </a:rPr>
              <a:t>稿</a:t>
            </a:r>
            <a:r>
              <a:rPr lang="zh-CN" altLang="en-US" sz="1200" dirty="0">
                <a:solidFill>
                  <a:sysClr val="window" lastClr="FFFFFF">
                    <a:lumMod val="65000"/>
                  </a:sysClr>
                </a:solidFill>
                <a:cs typeface="+mn-ea"/>
                <a:sym typeface="+mn-lt"/>
              </a:rPr>
              <a:t>，</a:t>
            </a:r>
            <a:r>
              <a:rPr lang="zh-CN" altLang="en-US" sz="1200" dirty="0" smtClean="0">
                <a:solidFill>
                  <a:sysClr val="window" lastClr="FFFFFF">
                    <a:lumMod val="65000"/>
                  </a:sysClr>
                </a:solidFill>
                <a:cs typeface="+mn-ea"/>
                <a:sym typeface="+mn-lt"/>
              </a:rPr>
              <a:t>做</a:t>
            </a:r>
            <a:r>
              <a:rPr lang="zh-CN" altLang="en-US" sz="1200" dirty="0">
                <a:solidFill>
                  <a:sysClr val="window" lastClr="FFFFFF">
                    <a:lumMod val="65000"/>
                  </a:sysClr>
                </a:solidFill>
                <a:cs typeface="+mn-ea"/>
                <a:sym typeface="+mn-lt"/>
              </a:rPr>
              <a:t>好答辩</a:t>
            </a:r>
            <a:r>
              <a:rPr lang="zh-CN" altLang="en-US" sz="1200" dirty="0" smtClean="0">
                <a:solidFill>
                  <a:sysClr val="window" lastClr="FFFFFF">
                    <a:lumMod val="65000"/>
                  </a:sysClr>
                </a:solidFill>
                <a:cs typeface="+mn-ea"/>
                <a:sym typeface="+mn-lt"/>
              </a:rPr>
              <a:t>的准</a:t>
            </a:r>
            <a:r>
              <a:rPr lang="zh-CN" altLang="en-US" sz="1200" dirty="0">
                <a:solidFill>
                  <a:sysClr val="window" lastClr="FFFFFF">
                    <a:lumMod val="65000"/>
                  </a:sysClr>
                </a:solidFill>
                <a:cs typeface="+mn-ea"/>
                <a:sym typeface="+mn-lt"/>
              </a:rPr>
              <a:t>备工作</a:t>
            </a:r>
            <a:endParaRPr lang="en-US" altLang="zh-CN" sz="1200" dirty="0">
              <a:solidFill>
                <a:sysClr val="window" lastClr="FFFFFF">
                  <a:lumMod val="65000"/>
                </a:sysClr>
              </a:solidFill>
              <a:cs typeface="+mn-ea"/>
              <a:sym typeface="+mn-lt"/>
            </a:endParaRPr>
          </a:p>
        </p:txBody>
      </p:sp>
      <p:grpSp>
        <p:nvGrpSpPr>
          <p:cNvPr id="48" name="组合 47"/>
          <p:cNvGrpSpPr/>
          <p:nvPr/>
        </p:nvGrpSpPr>
        <p:grpSpPr>
          <a:xfrm>
            <a:off x="123825" y="110358"/>
            <a:ext cx="593817" cy="593817"/>
            <a:chOff x="1131485" y="2234042"/>
            <a:chExt cx="1607262" cy="1607262"/>
          </a:xfrm>
        </p:grpSpPr>
        <p:sp>
          <p:nvSpPr>
            <p:cNvPr id="49" name="椭圆 4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extLst>
      <p:ext uri="{BB962C8B-B14F-4D97-AF65-F5344CB8AC3E}">
        <p14:creationId xmlns:p14="http://schemas.microsoft.com/office/powerpoint/2010/main" val="2919088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22645" y="2444829"/>
            <a:ext cx="5708293" cy="923330"/>
          </a:xfrm>
          <a:prstGeom prst="rect">
            <a:avLst/>
          </a:prstGeom>
          <a:noFill/>
        </p:spPr>
        <p:txBody>
          <a:bodyPr wrap="square" rtlCol="0">
            <a:spAutoFit/>
          </a:bodyPr>
          <a:lstStyle/>
          <a:p>
            <a:pPr>
              <a:lnSpc>
                <a:spcPct val="150000"/>
              </a:lnSpc>
            </a:pPr>
            <a:r>
              <a:rPr lang="zh-CN" altLang="en-US" sz="3600" b="1" dirty="0" smtClean="0">
                <a:solidFill>
                  <a:schemeClr val="bg1"/>
                </a:solidFill>
              </a:rPr>
              <a:t>课题条件及问题解决措施</a:t>
            </a:r>
            <a:endParaRPr lang="zh-CN" altLang="en-US" sz="3600" b="1" dirty="0">
              <a:solidFill>
                <a:schemeClr val="bg1"/>
              </a:solidFill>
            </a:endParaRPr>
          </a:p>
        </p:txBody>
      </p:sp>
      <p:sp>
        <p:nvSpPr>
          <p:cNvPr id="3" name="文本框 2"/>
          <p:cNvSpPr txBox="1"/>
          <p:nvPr/>
        </p:nvSpPr>
        <p:spPr>
          <a:xfrm>
            <a:off x="5822645" y="3241379"/>
            <a:ext cx="5708293" cy="872034"/>
          </a:xfrm>
          <a:prstGeom prst="rect">
            <a:avLst/>
          </a:prstGeom>
          <a:noFill/>
        </p:spPr>
        <p:txBody>
          <a:bodyPr wrap="square" rtlCol="0">
            <a:spAutoFit/>
          </a:bodyPr>
          <a:lstStyle/>
          <a:p>
            <a:pPr>
              <a:lnSpc>
                <a:spcPct val="150000"/>
              </a:lnSpc>
            </a:pPr>
            <a:r>
              <a:rPr lang="zh-CN" altLang="en-US" dirty="0" smtClean="0">
                <a:solidFill>
                  <a:schemeClr val="bg1"/>
                </a:solidFill>
              </a:rPr>
              <a:t>课题开始需要一些基本条件才能开始</a:t>
            </a:r>
            <a:endParaRPr lang="en-US" altLang="zh-CN" dirty="0" smtClean="0">
              <a:solidFill>
                <a:schemeClr val="bg1"/>
              </a:solidFill>
            </a:endParaRPr>
          </a:p>
          <a:p>
            <a:pPr>
              <a:lnSpc>
                <a:spcPct val="150000"/>
              </a:lnSpc>
            </a:pPr>
            <a:r>
              <a:rPr lang="zh-CN" altLang="en-US" dirty="0" smtClean="0">
                <a:solidFill>
                  <a:schemeClr val="bg1"/>
                </a:solidFill>
              </a:rPr>
              <a:t>如遇到问题，应该有基本的解决措施</a:t>
            </a:r>
            <a:endParaRPr lang="zh-CN" altLang="en-US"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4456"/>
          </a:xfrm>
          <a:prstGeom prst="rect">
            <a:avLst/>
          </a:prstGeom>
          <a:noFill/>
        </p:spPr>
        <p:txBody>
          <a:bodyPr wrap="square" rtlCol="0">
            <a:spAutoFit/>
          </a:bodyPr>
          <a:lstStyle/>
          <a:p>
            <a:pPr>
              <a:lnSpc>
                <a:spcPct val="150000"/>
              </a:lnSpc>
            </a:pPr>
            <a:r>
              <a:rPr lang="zh-CN" altLang="en-US" sz="3600" b="1" dirty="0" smtClean="0">
                <a:solidFill>
                  <a:schemeClr val="bg1"/>
                </a:solidFill>
              </a:rPr>
              <a:t>课题需要的条件</a:t>
            </a:r>
            <a:endParaRPr lang="zh-CN" altLang="en-US" sz="3600" b="1" dirty="0">
              <a:solidFill>
                <a:schemeClr val="bg1"/>
              </a:solidFill>
            </a:endParaRPr>
          </a:p>
        </p:txBody>
      </p:sp>
      <p:sp>
        <p:nvSpPr>
          <p:cNvPr id="8" name="椭圆 7"/>
          <p:cNvSpPr/>
          <p:nvPr/>
        </p:nvSpPr>
        <p:spPr>
          <a:xfrm rot="1820888">
            <a:off x="3636246" y="3275474"/>
            <a:ext cx="4714998" cy="703543"/>
          </a:xfrm>
          <a:prstGeom prst="ellipse">
            <a:avLst/>
          </a:prstGeom>
          <a:noFill/>
          <a:ln w="9525">
            <a:solidFill>
              <a:schemeClr val="accent2"/>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9" name="椭圆 8"/>
          <p:cNvSpPr/>
          <p:nvPr/>
        </p:nvSpPr>
        <p:spPr>
          <a:xfrm rot="19657204">
            <a:off x="3560285" y="3313990"/>
            <a:ext cx="4714998" cy="703543"/>
          </a:xfrm>
          <a:prstGeom prst="ellipse">
            <a:avLst/>
          </a:prstGeom>
          <a:noFill/>
          <a:ln w="9525">
            <a:solidFill>
              <a:schemeClr val="accent3"/>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0" name="椭圆 9"/>
          <p:cNvSpPr/>
          <p:nvPr/>
        </p:nvSpPr>
        <p:spPr>
          <a:xfrm>
            <a:off x="7643375" y="4416229"/>
            <a:ext cx="499653" cy="475859"/>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1" name="椭圆 10"/>
          <p:cNvSpPr/>
          <p:nvPr/>
        </p:nvSpPr>
        <p:spPr>
          <a:xfrm>
            <a:off x="3826189" y="2301268"/>
            <a:ext cx="499653" cy="475859"/>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2" name="椭圆 11"/>
          <p:cNvSpPr/>
          <p:nvPr/>
        </p:nvSpPr>
        <p:spPr>
          <a:xfrm>
            <a:off x="3667837" y="4589368"/>
            <a:ext cx="499653" cy="475859"/>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3" name="椭圆 12"/>
          <p:cNvSpPr/>
          <p:nvPr/>
        </p:nvSpPr>
        <p:spPr>
          <a:xfrm>
            <a:off x="7590564" y="2275264"/>
            <a:ext cx="499653" cy="475858"/>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4" name="椭圆 13"/>
          <p:cNvSpPr/>
          <p:nvPr/>
        </p:nvSpPr>
        <p:spPr>
          <a:xfrm rot="5400000">
            <a:off x="4251033" y="3232713"/>
            <a:ext cx="3564966" cy="629864"/>
          </a:xfrm>
          <a:prstGeom prst="ellipse">
            <a:avLst/>
          </a:prstGeom>
          <a:noFill/>
          <a:ln w="9525">
            <a:solidFill>
              <a:schemeClr val="accent1"/>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grpSp>
        <p:nvGrpSpPr>
          <p:cNvPr id="15" name="组合 14"/>
          <p:cNvGrpSpPr/>
          <p:nvPr/>
        </p:nvGrpSpPr>
        <p:grpSpPr>
          <a:xfrm>
            <a:off x="4953116" y="2565664"/>
            <a:ext cx="2171612" cy="2068202"/>
            <a:chOff x="4804332" y="2348505"/>
            <a:chExt cx="2398155" cy="2398155"/>
          </a:xfrm>
        </p:grpSpPr>
        <p:sp>
          <p:nvSpPr>
            <p:cNvPr id="16" name="菱形 15"/>
            <p:cNvSpPr/>
            <p:nvPr/>
          </p:nvSpPr>
          <p:spPr>
            <a:xfrm>
              <a:off x="4804332" y="2348505"/>
              <a:ext cx="2398155" cy="2398155"/>
            </a:xfrm>
            <a:prstGeom prst="diamond">
              <a:avLst/>
            </a:prstGeom>
            <a:solidFill>
              <a:schemeClr val="accent1">
                <a:alpha val="99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65">
                <a:solidFill>
                  <a:schemeClr val="bg1"/>
                </a:solidFill>
              </a:endParaRPr>
            </a:p>
          </p:txBody>
        </p:sp>
        <p:sp>
          <p:nvSpPr>
            <p:cNvPr id="17" name="矩形 16"/>
            <p:cNvSpPr/>
            <p:nvPr/>
          </p:nvSpPr>
          <p:spPr>
            <a:xfrm>
              <a:off x="5221681" y="3399409"/>
              <a:ext cx="1563466" cy="535317"/>
            </a:xfrm>
            <a:prstGeom prst="rect">
              <a:avLst/>
            </a:prstGeom>
          </p:spPr>
          <p:txBody>
            <a:bodyPr wrap="none">
              <a:spAutoFit/>
            </a:bodyPr>
            <a:lstStyle/>
            <a:p>
              <a:pPr algn="ctr"/>
              <a:r>
                <a:rPr lang="zh-CN" altLang="en-US" sz="2400" b="1" dirty="0" smtClean="0">
                  <a:solidFill>
                    <a:schemeClr val="bg1"/>
                  </a:solidFill>
                  <a:latin typeface="微软雅黑" pitchFamily="34" charset="-122"/>
                  <a:ea typeface="微软雅黑" pitchFamily="34" charset="-122"/>
                  <a:cs typeface="Arial" pitchFamily="34" charset="0"/>
                </a:rPr>
                <a:t>基本条件</a:t>
              </a:r>
              <a:endParaRPr lang="zh-CN" altLang="en-US" sz="2400" b="1" dirty="0">
                <a:solidFill>
                  <a:schemeClr val="bg1"/>
                </a:solidFill>
                <a:latin typeface="微软雅黑" pitchFamily="34" charset="-122"/>
                <a:ea typeface="微软雅黑" pitchFamily="34" charset="-122"/>
                <a:cs typeface="Arial" pitchFamily="34" charset="0"/>
              </a:endParaRPr>
            </a:p>
          </p:txBody>
        </p:sp>
      </p:grpSp>
      <p:grpSp>
        <p:nvGrpSpPr>
          <p:cNvPr id="18" name="组合 17"/>
          <p:cNvGrpSpPr/>
          <p:nvPr/>
        </p:nvGrpSpPr>
        <p:grpSpPr>
          <a:xfrm>
            <a:off x="5781036" y="1514708"/>
            <a:ext cx="499653" cy="4062904"/>
            <a:chOff x="4377231" y="1342422"/>
            <a:chExt cx="325893" cy="2782484"/>
          </a:xfrm>
        </p:grpSpPr>
        <p:sp>
          <p:nvSpPr>
            <p:cNvPr id="19" name="椭圆 18"/>
            <p:cNvSpPr/>
            <p:nvPr/>
          </p:nvSpPr>
          <p:spPr>
            <a:xfrm>
              <a:off x="4377231" y="1342422"/>
              <a:ext cx="325893" cy="325893"/>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20" name="椭圆 19"/>
            <p:cNvSpPr/>
            <p:nvPr/>
          </p:nvSpPr>
          <p:spPr>
            <a:xfrm>
              <a:off x="4377231" y="3799013"/>
              <a:ext cx="325893" cy="325893"/>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grpSp>
      <p:sp>
        <p:nvSpPr>
          <p:cNvPr id="21" name="Content Placeholder 2"/>
          <p:cNvSpPr txBox="1"/>
          <p:nvPr/>
        </p:nvSpPr>
        <p:spPr>
          <a:xfrm>
            <a:off x="8172458" y="2424004"/>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移动应</a:t>
            </a:r>
            <a:r>
              <a:rPr lang="zh-CN" altLang="en-US" sz="1200" dirty="0" smtClean="0">
                <a:solidFill>
                  <a:sysClr val="window" lastClr="FFFFFF">
                    <a:lumMod val="65000"/>
                  </a:sysClr>
                </a:solidFill>
                <a:cs typeface="+mn-ea"/>
                <a:sym typeface="+mn-lt"/>
              </a:rPr>
              <a:t>用，应该有一定的技术基础。不能天马行空，不切实际。</a:t>
            </a:r>
            <a:endParaRPr lang="en-US" altLang="zh-CN" sz="1200" dirty="0">
              <a:solidFill>
                <a:sysClr val="window" lastClr="FFFFFF">
                  <a:lumMod val="65000"/>
                </a:sysClr>
              </a:solidFill>
              <a:cs typeface="+mn-ea"/>
              <a:sym typeface="+mn-lt"/>
            </a:endParaRPr>
          </a:p>
        </p:txBody>
      </p:sp>
      <p:sp>
        <p:nvSpPr>
          <p:cNvPr id="22" name="Title 13"/>
          <p:cNvSpPr txBox="1"/>
          <p:nvPr/>
        </p:nvSpPr>
        <p:spPr>
          <a:xfrm>
            <a:off x="8159566" y="2009121"/>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5C5C5C">
                    <a:lumMod val="65000"/>
                    <a:lumOff val="35000"/>
                  </a:srgbClr>
                </a:solidFill>
                <a:effectLst/>
                <a:uLnTx/>
                <a:uFillTx/>
                <a:latin typeface="+mn-lt"/>
                <a:ea typeface="+mn-ea"/>
                <a:cs typeface="+mn-ea"/>
                <a:sym typeface="+mn-lt"/>
              </a:rPr>
              <a:t>应用开发技术</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p:nvPr/>
        </p:nvSpPr>
        <p:spPr>
          <a:xfrm>
            <a:off x="8172458" y="4117955"/>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smtClean="0">
                <a:solidFill>
                  <a:sysClr val="window" lastClr="FFFFFF">
                    <a:lumMod val="65000"/>
                  </a:sysClr>
                </a:solidFill>
                <a:cs typeface="+mn-ea"/>
                <a:sym typeface="+mn-lt"/>
              </a:rPr>
              <a:t>能力不足，依然需要阅读一定两的书籍，提高开发技术，支撑完成开发</a:t>
            </a:r>
            <a:endParaRPr lang="en-US" altLang="zh-CN" sz="1200" dirty="0">
              <a:solidFill>
                <a:sysClr val="window" lastClr="FFFFFF">
                  <a:lumMod val="65000"/>
                </a:sysClr>
              </a:solidFill>
              <a:cs typeface="+mn-ea"/>
              <a:sym typeface="+mn-lt"/>
            </a:endParaRPr>
          </a:p>
        </p:txBody>
      </p:sp>
      <p:sp>
        <p:nvSpPr>
          <p:cNvPr id="24" name="Title 13"/>
          <p:cNvSpPr txBox="1"/>
          <p:nvPr/>
        </p:nvSpPr>
        <p:spPr>
          <a:xfrm>
            <a:off x="8159566" y="370307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5C5C5C">
                    <a:lumMod val="65000"/>
                    <a:lumOff val="35000"/>
                  </a:srgbClr>
                </a:solidFill>
                <a:effectLst/>
                <a:uLnTx/>
                <a:uFillTx/>
                <a:latin typeface="+mn-lt"/>
                <a:ea typeface="+mn-ea"/>
                <a:cs typeface="+mn-ea"/>
                <a:sym typeface="+mn-lt"/>
              </a:rPr>
              <a:t>开发技术书籍</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5" name="Content Placeholder 2"/>
          <p:cNvSpPr txBox="1"/>
          <p:nvPr/>
        </p:nvSpPr>
        <p:spPr>
          <a:xfrm>
            <a:off x="6356033" y="5727553"/>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smtClean="0">
                <a:solidFill>
                  <a:sysClr val="window" lastClr="FFFFFF">
                    <a:lumMod val="65000"/>
                  </a:sysClr>
                </a:solidFill>
                <a:cs typeface="+mn-ea"/>
                <a:sym typeface="+mn-lt"/>
              </a:rPr>
              <a:t>阅读较多的技术博客，可以让开发更顺利的经行，单靠个人的力量有限。</a:t>
            </a:r>
            <a:endParaRPr lang="en-US" altLang="zh-CN" sz="1200" dirty="0">
              <a:solidFill>
                <a:sysClr val="window" lastClr="FFFFFF">
                  <a:lumMod val="65000"/>
                </a:sysClr>
              </a:solidFill>
              <a:cs typeface="+mn-ea"/>
              <a:sym typeface="+mn-lt"/>
            </a:endParaRPr>
          </a:p>
        </p:txBody>
      </p:sp>
      <p:sp>
        <p:nvSpPr>
          <p:cNvPr id="26" name="Title 13"/>
          <p:cNvSpPr txBox="1"/>
          <p:nvPr/>
        </p:nvSpPr>
        <p:spPr>
          <a:xfrm>
            <a:off x="6343141" y="531267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5C5C5C">
                    <a:lumMod val="65000"/>
                    <a:lumOff val="35000"/>
                  </a:srgbClr>
                </a:solidFill>
                <a:effectLst/>
                <a:uLnTx/>
                <a:uFillTx/>
                <a:latin typeface="+mn-lt"/>
                <a:ea typeface="+mn-ea"/>
                <a:cs typeface="+mn-ea"/>
                <a:sym typeface="+mn-lt"/>
              </a:rPr>
              <a:t>大量的网络博客</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881262" y="2541406"/>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lnSpc>
                <a:spcPct val="150000"/>
              </a:lnSpc>
              <a:buNone/>
              <a:defRPr/>
            </a:pPr>
            <a:r>
              <a:rPr lang="zh-CN" altLang="en-US" sz="1200" dirty="0" smtClean="0">
                <a:solidFill>
                  <a:sysClr val="window" lastClr="FFFFFF">
                    <a:lumMod val="65000"/>
                  </a:sysClr>
                </a:solidFill>
                <a:cs typeface="+mn-ea"/>
                <a:sym typeface="+mn-lt"/>
              </a:rPr>
              <a:t>准备毕业设计，应该搜寻一定量的资料，以支撑毕业设计。</a:t>
            </a:r>
            <a:endParaRPr lang="en-US" altLang="zh-CN" sz="1200" dirty="0">
              <a:solidFill>
                <a:sysClr val="window" lastClr="FFFFFF">
                  <a:lumMod val="65000"/>
                </a:sysClr>
              </a:solidFill>
              <a:cs typeface="+mn-ea"/>
              <a:sym typeface="+mn-lt"/>
            </a:endParaRPr>
          </a:p>
        </p:txBody>
      </p:sp>
      <p:sp>
        <p:nvSpPr>
          <p:cNvPr id="28" name="Title 13"/>
          <p:cNvSpPr txBox="1"/>
          <p:nvPr/>
        </p:nvSpPr>
        <p:spPr>
          <a:xfrm>
            <a:off x="868370" y="212652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5C5C5C">
                    <a:lumMod val="65000"/>
                    <a:lumOff val="35000"/>
                  </a:srgbClr>
                </a:solidFill>
                <a:effectLst/>
                <a:uLnTx/>
                <a:uFillTx/>
                <a:latin typeface="+mn-lt"/>
                <a:ea typeface="+mn-ea"/>
                <a:cs typeface="+mn-ea"/>
                <a:sym typeface="+mn-lt"/>
              </a:rPr>
              <a:t>文献资料</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766874" y="5048749"/>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lnSpc>
                <a:spcPct val="150000"/>
              </a:lnSpc>
              <a:buNone/>
              <a:defRPr/>
            </a:pPr>
            <a:r>
              <a:rPr lang="zh-CN" altLang="en-US" sz="1200" dirty="0" smtClean="0">
                <a:solidFill>
                  <a:sysClr val="window" lastClr="FFFFFF">
                    <a:lumMod val="65000"/>
                  </a:sysClr>
                </a:solidFill>
                <a:cs typeface="+mn-ea"/>
                <a:sym typeface="+mn-lt"/>
              </a:rPr>
              <a:t>做一个移动应用，应该具备基本硬件条件，一台个人</a:t>
            </a:r>
            <a:r>
              <a:rPr lang="en-US" altLang="zh-CN" sz="1200" dirty="0" smtClean="0">
                <a:solidFill>
                  <a:sysClr val="window" lastClr="FFFFFF">
                    <a:lumMod val="65000"/>
                  </a:sysClr>
                </a:solidFill>
                <a:cs typeface="+mn-ea"/>
                <a:sym typeface="+mn-lt"/>
              </a:rPr>
              <a:t>pc</a:t>
            </a:r>
            <a:r>
              <a:rPr lang="zh-CN" altLang="en-US" sz="1200" dirty="0" smtClean="0">
                <a:solidFill>
                  <a:sysClr val="window" lastClr="FFFFFF">
                    <a:lumMod val="65000"/>
                  </a:sysClr>
                </a:solidFill>
                <a:cs typeface="+mn-ea"/>
                <a:sym typeface="+mn-lt"/>
              </a:rPr>
              <a:t>，开发工具</a:t>
            </a:r>
            <a:endParaRPr lang="en-US" altLang="zh-CN" sz="1200" dirty="0">
              <a:solidFill>
                <a:sysClr val="window" lastClr="FFFFFF">
                  <a:lumMod val="65000"/>
                </a:sysClr>
              </a:solidFill>
              <a:cs typeface="+mn-ea"/>
              <a:sym typeface="+mn-lt"/>
            </a:endParaRPr>
          </a:p>
        </p:txBody>
      </p:sp>
      <p:sp>
        <p:nvSpPr>
          <p:cNvPr id="30" name="Title 13"/>
          <p:cNvSpPr txBox="1"/>
          <p:nvPr/>
        </p:nvSpPr>
        <p:spPr>
          <a:xfrm>
            <a:off x="753982" y="4633866"/>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5C5C5C">
                    <a:lumMod val="65000"/>
                    <a:lumOff val="35000"/>
                  </a:srgbClr>
                </a:solidFill>
                <a:effectLst/>
                <a:uLnTx/>
                <a:uFillTx/>
                <a:latin typeface="+mn-lt"/>
                <a:ea typeface="+mn-ea"/>
                <a:cs typeface="+mn-ea"/>
                <a:sym typeface="+mn-lt"/>
              </a:rPr>
              <a:t>硬件条件</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Title 13"/>
          <p:cNvSpPr txBox="1"/>
          <p:nvPr/>
        </p:nvSpPr>
        <p:spPr>
          <a:xfrm>
            <a:off x="5008776" y="92071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rgbClr val="5C5C5C">
                    <a:lumMod val="65000"/>
                    <a:lumOff val="35000"/>
                  </a:srgbClr>
                </a:solidFill>
                <a:effectLst/>
                <a:uLnTx/>
                <a:uFillTx/>
                <a:latin typeface="+mn-lt"/>
                <a:ea typeface="+mn-ea"/>
                <a:cs typeface="+mn-ea"/>
                <a:sym typeface="+mn-lt"/>
              </a:rPr>
              <a:t>应具备的基本条件</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2" name="组合 31"/>
          <p:cNvGrpSpPr/>
          <p:nvPr/>
        </p:nvGrpSpPr>
        <p:grpSpPr>
          <a:xfrm>
            <a:off x="123825" y="110358"/>
            <a:ext cx="593817" cy="593817"/>
            <a:chOff x="1131485" y="2234042"/>
            <a:chExt cx="1607262" cy="1607262"/>
          </a:xfrm>
        </p:grpSpPr>
        <p:sp>
          <p:nvSpPr>
            <p:cNvPr id="33" name="椭圆 32"/>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4456"/>
          </a:xfrm>
          <a:prstGeom prst="rect">
            <a:avLst/>
          </a:prstGeom>
          <a:noFill/>
        </p:spPr>
        <p:txBody>
          <a:bodyPr wrap="square" rtlCol="0">
            <a:spAutoFit/>
          </a:bodyPr>
          <a:lstStyle/>
          <a:p>
            <a:pPr>
              <a:lnSpc>
                <a:spcPct val="150000"/>
              </a:lnSpc>
            </a:pPr>
            <a:r>
              <a:rPr lang="zh-CN" altLang="en-US" sz="3600" b="1" dirty="0">
                <a:solidFill>
                  <a:schemeClr val="bg1"/>
                </a:solidFill>
              </a:rPr>
              <a:t>遇</a:t>
            </a:r>
            <a:r>
              <a:rPr lang="zh-CN" altLang="en-US" sz="3600" b="1" dirty="0" smtClean="0">
                <a:solidFill>
                  <a:schemeClr val="bg1"/>
                </a:solidFill>
              </a:rPr>
              <a:t>到的问题及解决措施</a:t>
            </a:r>
            <a:endParaRPr lang="zh-CN" altLang="en-US" sz="3600" b="1" dirty="0">
              <a:solidFill>
                <a:schemeClr val="bg1"/>
              </a:solidFill>
            </a:endParaRPr>
          </a:p>
        </p:txBody>
      </p:sp>
      <p:grpSp>
        <p:nvGrpSpPr>
          <p:cNvPr id="4" name="组合 3"/>
          <p:cNvGrpSpPr/>
          <p:nvPr/>
        </p:nvGrpSpPr>
        <p:grpSpPr>
          <a:xfrm>
            <a:off x="123825" y="110358"/>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六边形 7"/>
          <p:cNvSpPr/>
          <p:nvPr/>
        </p:nvSpPr>
        <p:spPr>
          <a:xfrm rot="5400000">
            <a:off x="4510274" y="1626718"/>
            <a:ext cx="1687961" cy="145514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六边形 8"/>
          <p:cNvSpPr/>
          <p:nvPr/>
        </p:nvSpPr>
        <p:spPr>
          <a:xfrm rot="5400000">
            <a:off x="3771345" y="3009571"/>
            <a:ext cx="1687961" cy="1455140"/>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六边形 9"/>
          <p:cNvSpPr/>
          <p:nvPr/>
        </p:nvSpPr>
        <p:spPr>
          <a:xfrm rot="5400000">
            <a:off x="4508902" y="4392586"/>
            <a:ext cx="1687961" cy="1455140"/>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六边形 10"/>
          <p:cNvSpPr/>
          <p:nvPr/>
        </p:nvSpPr>
        <p:spPr>
          <a:xfrm rot="16200000">
            <a:off x="6090333" y="4392585"/>
            <a:ext cx="1687961" cy="145514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六边形 11"/>
          <p:cNvSpPr/>
          <p:nvPr/>
        </p:nvSpPr>
        <p:spPr>
          <a:xfrm rot="16200000">
            <a:off x="6828854" y="3009570"/>
            <a:ext cx="1687961" cy="145514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六边形 12"/>
          <p:cNvSpPr/>
          <p:nvPr/>
        </p:nvSpPr>
        <p:spPr>
          <a:xfrm rot="16200000">
            <a:off x="6033421" y="1626721"/>
            <a:ext cx="1687961" cy="145514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extBox 19"/>
          <p:cNvSpPr txBox="1"/>
          <p:nvPr/>
        </p:nvSpPr>
        <p:spPr>
          <a:xfrm>
            <a:off x="1503494" y="2195534"/>
            <a:ext cx="2739796" cy="738664"/>
          </a:xfrm>
          <a:prstGeom prst="rect">
            <a:avLst/>
          </a:prstGeom>
          <a:noFill/>
        </p:spPr>
        <p:txBody>
          <a:bodyPr wrap="square" rtlCol="0">
            <a:spAutoFit/>
          </a:bodyPr>
          <a:lstStyle/>
          <a:p>
            <a:pPr>
              <a:lnSpc>
                <a:spcPct val="150000"/>
              </a:lnSpc>
            </a:pPr>
            <a:r>
              <a:rPr lang="zh-CN" altLang="en-US" sz="1400" dirty="0" smtClean="0">
                <a:solidFill>
                  <a:schemeClr val="tx1">
                    <a:lumMod val="65000"/>
                    <a:lumOff val="35000"/>
                  </a:schemeClr>
                </a:solidFill>
                <a:cs typeface="+mn-ea"/>
                <a:sym typeface="+mn-lt"/>
              </a:rPr>
              <a:t>网络中存在大量的计算机方面的网络课程供学习，解决技术空白</a:t>
            </a:r>
            <a:endParaRPr lang="zh-CN" altLang="en-US" sz="1400" dirty="0">
              <a:solidFill>
                <a:schemeClr val="tx1">
                  <a:lumMod val="65000"/>
                  <a:lumOff val="35000"/>
                </a:schemeClr>
              </a:solidFill>
              <a:cs typeface="+mn-ea"/>
              <a:sym typeface="+mn-lt"/>
            </a:endParaRPr>
          </a:p>
        </p:txBody>
      </p:sp>
      <p:sp>
        <p:nvSpPr>
          <p:cNvPr id="15" name="TextBox 20"/>
          <p:cNvSpPr txBox="1"/>
          <p:nvPr/>
        </p:nvSpPr>
        <p:spPr>
          <a:xfrm>
            <a:off x="1519423" y="1789175"/>
            <a:ext cx="2784311" cy="420564"/>
          </a:xfrm>
          <a:prstGeom prst="rect">
            <a:avLst/>
          </a:prstGeom>
          <a:noFill/>
        </p:spPr>
        <p:txBody>
          <a:bodyPr wrap="square" rtlCol="0">
            <a:spAutoFit/>
          </a:bodyPr>
          <a:lstStyle/>
          <a:p>
            <a:r>
              <a:rPr lang="zh-CN" altLang="en-US" sz="2135" b="1" dirty="0" smtClean="0">
                <a:solidFill>
                  <a:schemeClr val="tx1">
                    <a:lumMod val="65000"/>
                    <a:lumOff val="35000"/>
                  </a:schemeClr>
                </a:solidFill>
                <a:cs typeface="+mn-ea"/>
                <a:sym typeface="+mn-lt"/>
              </a:rPr>
              <a:t>网络课程学习</a:t>
            </a:r>
            <a:endParaRPr lang="zh-CN" altLang="en-US" sz="2135" b="1" dirty="0">
              <a:solidFill>
                <a:schemeClr val="tx1">
                  <a:lumMod val="65000"/>
                  <a:lumOff val="35000"/>
                </a:schemeClr>
              </a:solidFill>
              <a:cs typeface="+mn-ea"/>
              <a:sym typeface="+mn-lt"/>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976" y="4614768"/>
            <a:ext cx="1021840" cy="1021840"/>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752" y="1835870"/>
            <a:ext cx="983065" cy="98306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789" y="1915145"/>
            <a:ext cx="878283" cy="878283"/>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434" y="4616275"/>
            <a:ext cx="1007757" cy="1007757"/>
          </a:xfrm>
          <a:prstGeom prst="rect">
            <a:avLst/>
          </a:prstGeom>
        </p:spPr>
      </p:pic>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1580" y="3266468"/>
            <a:ext cx="941341" cy="941341"/>
          </a:xfrm>
          <a:prstGeom prst="rect">
            <a:avLst/>
          </a:prstGeom>
        </p:spPr>
      </p:pic>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7893" y="3198268"/>
            <a:ext cx="1009384" cy="1009384"/>
          </a:xfrm>
          <a:prstGeom prst="rect">
            <a:avLst/>
          </a:prstGeom>
        </p:spPr>
      </p:pic>
      <p:sp>
        <p:nvSpPr>
          <p:cNvPr id="22" name="TextBox 19"/>
          <p:cNvSpPr txBox="1"/>
          <p:nvPr/>
        </p:nvSpPr>
        <p:spPr>
          <a:xfrm>
            <a:off x="8113438" y="2195534"/>
            <a:ext cx="2739796" cy="1061829"/>
          </a:xfrm>
          <a:prstGeom prst="rect">
            <a:avLst/>
          </a:prstGeom>
          <a:noFill/>
        </p:spPr>
        <p:txBody>
          <a:bodyPr wrap="square" rtlCol="0">
            <a:spAutoFit/>
          </a:bodyPr>
          <a:lstStyle/>
          <a:p>
            <a:pPr>
              <a:lnSpc>
                <a:spcPct val="150000"/>
              </a:lnSpc>
            </a:pPr>
            <a:r>
              <a:rPr lang="zh-CN" altLang="en-US" sz="1400" dirty="0" smtClean="0">
                <a:solidFill>
                  <a:schemeClr val="tx1">
                    <a:lumMod val="65000"/>
                    <a:lumOff val="35000"/>
                  </a:schemeClr>
                </a:solidFill>
                <a:cs typeface="+mn-ea"/>
                <a:sym typeface="+mn-lt"/>
              </a:rPr>
              <a:t>在官方网站，提供更加权威的讲解，更详细，相应的论坛中也可找到很多解决方案</a:t>
            </a:r>
            <a:endParaRPr lang="zh-CN" altLang="en-US" sz="1400" dirty="0">
              <a:solidFill>
                <a:schemeClr val="tx1">
                  <a:lumMod val="65000"/>
                  <a:lumOff val="35000"/>
                </a:schemeClr>
              </a:solidFill>
              <a:cs typeface="+mn-ea"/>
              <a:sym typeface="+mn-lt"/>
            </a:endParaRPr>
          </a:p>
        </p:txBody>
      </p:sp>
      <p:sp>
        <p:nvSpPr>
          <p:cNvPr id="23" name="TextBox 20"/>
          <p:cNvSpPr txBox="1"/>
          <p:nvPr/>
        </p:nvSpPr>
        <p:spPr>
          <a:xfrm>
            <a:off x="8129367" y="17891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官</a:t>
            </a:r>
            <a:r>
              <a:rPr lang="zh-CN" altLang="en-US" sz="2135" b="1" dirty="0" smtClean="0">
                <a:solidFill>
                  <a:schemeClr val="tx1">
                    <a:lumMod val="65000"/>
                    <a:lumOff val="35000"/>
                  </a:schemeClr>
                </a:solidFill>
                <a:cs typeface="+mn-ea"/>
                <a:sym typeface="+mn-lt"/>
              </a:rPr>
              <a:t>方网站</a:t>
            </a:r>
            <a:endParaRPr lang="zh-CN" altLang="en-US" sz="2135" b="1" dirty="0">
              <a:solidFill>
                <a:schemeClr val="tx1">
                  <a:lumMod val="65000"/>
                  <a:lumOff val="35000"/>
                </a:schemeClr>
              </a:solidFill>
              <a:cs typeface="+mn-ea"/>
              <a:sym typeface="+mn-lt"/>
            </a:endParaRPr>
          </a:p>
        </p:txBody>
      </p:sp>
      <p:sp>
        <p:nvSpPr>
          <p:cNvPr id="24" name="TextBox 19"/>
          <p:cNvSpPr txBox="1"/>
          <p:nvPr/>
        </p:nvSpPr>
        <p:spPr>
          <a:xfrm>
            <a:off x="8618689" y="3730502"/>
            <a:ext cx="2739796" cy="738664"/>
          </a:xfrm>
          <a:prstGeom prst="rect">
            <a:avLst/>
          </a:prstGeom>
          <a:noFill/>
        </p:spPr>
        <p:txBody>
          <a:bodyPr wrap="square" rtlCol="0">
            <a:spAutoFit/>
          </a:bodyPr>
          <a:lstStyle/>
          <a:p>
            <a:pPr>
              <a:lnSpc>
                <a:spcPct val="150000"/>
              </a:lnSpc>
            </a:pPr>
            <a:r>
              <a:rPr lang="zh-CN" altLang="en-US" sz="1400" dirty="0" smtClean="0">
                <a:solidFill>
                  <a:schemeClr val="tx1">
                    <a:lumMod val="65000"/>
                    <a:lumOff val="35000"/>
                  </a:schemeClr>
                </a:solidFill>
                <a:cs typeface="+mn-ea"/>
                <a:sym typeface="+mn-lt"/>
              </a:rPr>
              <a:t>与身边同学探讨学习，可开拓思维，更多的解决方法</a:t>
            </a:r>
            <a:endParaRPr lang="zh-CN" altLang="en-US" sz="1400" dirty="0">
              <a:solidFill>
                <a:schemeClr val="tx1">
                  <a:lumMod val="65000"/>
                  <a:lumOff val="35000"/>
                </a:schemeClr>
              </a:solidFill>
              <a:cs typeface="+mn-ea"/>
              <a:sym typeface="+mn-lt"/>
            </a:endParaRPr>
          </a:p>
        </p:txBody>
      </p:sp>
      <p:sp>
        <p:nvSpPr>
          <p:cNvPr id="25" name="TextBox 20"/>
          <p:cNvSpPr txBox="1"/>
          <p:nvPr/>
        </p:nvSpPr>
        <p:spPr>
          <a:xfrm>
            <a:off x="8634618" y="3324143"/>
            <a:ext cx="2784311" cy="420564"/>
          </a:xfrm>
          <a:prstGeom prst="rect">
            <a:avLst/>
          </a:prstGeom>
          <a:noFill/>
        </p:spPr>
        <p:txBody>
          <a:bodyPr wrap="square" rtlCol="0">
            <a:spAutoFit/>
          </a:bodyPr>
          <a:lstStyle/>
          <a:p>
            <a:r>
              <a:rPr lang="zh-CN" altLang="en-US" sz="2135" b="1" dirty="0" smtClean="0">
                <a:solidFill>
                  <a:schemeClr val="tx1">
                    <a:lumMod val="65000"/>
                    <a:lumOff val="35000"/>
                  </a:schemeClr>
                </a:solidFill>
                <a:cs typeface="+mn-ea"/>
                <a:sym typeface="+mn-lt"/>
              </a:rPr>
              <a:t>探讨求助</a:t>
            </a:r>
            <a:endParaRPr lang="zh-CN" altLang="en-US" sz="2135" b="1" dirty="0">
              <a:solidFill>
                <a:schemeClr val="tx1">
                  <a:lumMod val="65000"/>
                  <a:lumOff val="35000"/>
                </a:schemeClr>
              </a:solidFill>
              <a:cs typeface="+mn-ea"/>
              <a:sym typeface="+mn-lt"/>
            </a:endParaRPr>
          </a:p>
        </p:txBody>
      </p:sp>
      <p:sp>
        <p:nvSpPr>
          <p:cNvPr id="26" name="TextBox 19"/>
          <p:cNvSpPr txBox="1"/>
          <p:nvPr/>
        </p:nvSpPr>
        <p:spPr>
          <a:xfrm>
            <a:off x="853670" y="3730502"/>
            <a:ext cx="2739796"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较</a:t>
            </a:r>
            <a:r>
              <a:rPr lang="zh-CN" altLang="en-US" sz="1400" dirty="0" smtClean="0">
                <a:solidFill>
                  <a:schemeClr val="tx1">
                    <a:lumMod val="65000"/>
                    <a:lumOff val="35000"/>
                  </a:schemeClr>
                </a:solidFill>
                <a:cs typeface="+mn-ea"/>
                <a:sym typeface="+mn-lt"/>
              </a:rPr>
              <a:t>多的开发技术都由相关书籍，学习理论技术</a:t>
            </a:r>
            <a:endParaRPr lang="zh-CN" altLang="en-US" sz="1400" dirty="0">
              <a:solidFill>
                <a:schemeClr val="tx1">
                  <a:lumMod val="65000"/>
                  <a:lumOff val="35000"/>
                </a:schemeClr>
              </a:solidFill>
              <a:cs typeface="+mn-ea"/>
              <a:sym typeface="+mn-lt"/>
            </a:endParaRPr>
          </a:p>
        </p:txBody>
      </p:sp>
      <p:sp>
        <p:nvSpPr>
          <p:cNvPr id="27" name="TextBox 20"/>
          <p:cNvSpPr txBox="1"/>
          <p:nvPr/>
        </p:nvSpPr>
        <p:spPr>
          <a:xfrm>
            <a:off x="869599" y="3324143"/>
            <a:ext cx="2784311" cy="420564"/>
          </a:xfrm>
          <a:prstGeom prst="rect">
            <a:avLst/>
          </a:prstGeom>
          <a:noFill/>
        </p:spPr>
        <p:txBody>
          <a:bodyPr wrap="square" rtlCol="0">
            <a:spAutoFit/>
          </a:bodyPr>
          <a:lstStyle/>
          <a:p>
            <a:r>
              <a:rPr lang="zh-CN" altLang="en-US" sz="2135" b="1" dirty="0" smtClean="0">
                <a:solidFill>
                  <a:schemeClr val="tx1">
                    <a:lumMod val="65000"/>
                    <a:lumOff val="35000"/>
                  </a:schemeClr>
                </a:solidFill>
                <a:cs typeface="+mn-ea"/>
                <a:sym typeface="+mn-lt"/>
              </a:rPr>
              <a:t>开发技术书籍</a:t>
            </a:r>
            <a:endParaRPr lang="zh-CN" altLang="en-US" sz="2135" b="1" dirty="0">
              <a:solidFill>
                <a:schemeClr val="tx1">
                  <a:lumMod val="65000"/>
                  <a:lumOff val="35000"/>
                </a:schemeClr>
              </a:solidFill>
              <a:cs typeface="+mn-ea"/>
              <a:sym typeface="+mn-lt"/>
            </a:endParaRPr>
          </a:p>
        </p:txBody>
      </p:sp>
      <p:sp>
        <p:nvSpPr>
          <p:cNvPr id="28" name="TextBox 19"/>
          <p:cNvSpPr txBox="1"/>
          <p:nvPr/>
        </p:nvSpPr>
        <p:spPr>
          <a:xfrm>
            <a:off x="1497392" y="5265470"/>
            <a:ext cx="2739796" cy="738664"/>
          </a:xfrm>
          <a:prstGeom prst="rect">
            <a:avLst/>
          </a:prstGeom>
          <a:noFill/>
        </p:spPr>
        <p:txBody>
          <a:bodyPr wrap="square" rtlCol="0">
            <a:spAutoFit/>
          </a:bodyPr>
          <a:lstStyle/>
          <a:p>
            <a:pPr>
              <a:lnSpc>
                <a:spcPct val="150000"/>
              </a:lnSpc>
            </a:pPr>
            <a:r>
              <a:rPr lang="zh-CN" altLang="en-US" sz="1400" dirty="0" smtClean="0">
                <a:solidFill>
                  <a:schemeClr val="tx1">
                    <a:lumMod val="65000"/>
                    <a:lumOff val="35000"/>
                  </a:schemeClr>
                </a:solidFill>
                <a:cs typeface="+mn-ea"/>
                <a:sym typeface="+mn-lt"/>
              </a:rPr>
              <a:t>有许多程序员在开发中，遇到很多问题，可供参考</a:t>
            </a:r>
            <a:endParaRPr lang="zh-CN" altLang="en-US" sz="1400" dirty="0">
              <a:solidFill>
                <a:schemeClr val="tx1">
                  <a:lumMod val="65000"/>
                  <a:lumOff val="35000"/>
                </a:schemeClr>
              </a:solidFill>
              <a:cs typeface="+mn-ea"/>
              <a:sym typeface="+mn-lt"/>
            </a:endParaRPr>
          </a:p>
        </p:txBody>
      </p:sp>
      <p:sp>
        <p:nvSpPr>
          <p:cNvPr id="29" name="TextBox 20"/>
          <p:cNvSpPr txBox="1"/>
          <p:nvPr/>
        </p:nvSpPr>
        <p:spPr>
          <a:xfrm>
            <a:off x="1513321" y="4859111"/>
            <a:ext cx="2784311" cy="420564"/>
          </a:xfrm>
          <a:prstGeom prst="rect">
            <a:avLst/>
          </a:prstGeom>
          <a:noFill/>
        </p:spPr>
        <p:txBody>
          <a:bodyPr wrap="square" rtlCol="0">
            <a:spAutoFit/>
          </a:bodyPr>
          <a:lstStyle/>
          <a:p>
            <a:r>
              <a:rPr lang="zh-CN" altLang="en-US" sz="2135" b="1" dirty="0" smtClean="0">
                <a:solidFill>
                  <a:schemeClr val="tx1">
                    <a:lumMod val="65000"/>
                    <a:lumOff val="35000"/>
                  </a:schemeClr>
                </a:solidFill>
                <a:cs typeface="+mn-ea"/>
                <a:sym typeface="+mn-lt"/>
              </a:rPr>
              <a:t>网络博客</a:t>
            </a:r>
            <a:endParaRPr lang="zh-CN" altLang="en-US" sz="2135" b="1" dirty="0">
              <a:solidFill>
                <a:schemeClr val="tx1">
                  <a:lumMod val="65000"/>
                  <a:lumOff val="35000"/>
                </a:schemeClr>
              </a:solidFill>
              <a:cs typeface="+mn-ea"/>
              <a:sym typeface="+mn-lt"/>
            </a:endParaRPr>
          </a:p>
        </p:txBody>
      </p:sp>
      <p:sp>
        <p:nvSpPr>
          <p:cNvPr id="30" name="TextBox 19"/>
          <p:cNvSpPr txBox="1"/>
          <p:nvPr/>
        </p:nvSpPr>
        <p:spPr>
          <a:xfrm>
            <a:off x="8113438" y="5265470"/>
            <a:ext cx="2739796" cy="738664"/>
          </a:xfrm>
          <a:prstGeom prst="rect">
            <a:avLst/>
          </a:prstGeom>
          <a:noFill/>
        </p:spPr>
        <p:txBody>
          <a:bodyPr wrap="square" rtlCol="0">
            <a:spAutoFit/>
          </a:bodyPr>
          <a:lstStyle/>
          <a:p>
            <a:pPr>
              <a:lnSpc>
                <a:spcPct val="150000"/>
              </a:lnSpc>
            </a:pPr>
            <a:r>
              <a:rPr lang="zh-CN" altLang="en-US" sz="1400" dirty="0" smtClean="0">
                <a:solidFill>
                  <a:schemeClr val="tx1">
                    <a:lumMod val="65000"/>
                    <a:lumOff val="35000"/>
                  </a:schemeClr>
                </a:solidFill>
                <a:cs typeface="+mn-ea"/>
                <a:sym typeface="+mn-lt"/>
              </a:rPr>
              <a:t>更有开发经验的技术大佬，可更快的提供解决方案</a:t>
            </a:r>
            <a:endParaRPr lang="zh-CN" altLang="en-US" sz="1400" dirty="0">
              <a:solidFill>
                <a:schemeClr val="tx1">
                  <a:lumMod val="65000"/>
                  <a:lumOff val="35000"/>
                </a:schemeClr>
              </a:solidFill>
              <a:cs typeface="+mn-ea"/>
              <a:sym typeface="+mn-lt"/>
            </a:endParaRPr>
          </a:p>
        </p:txBody>
      </p:sp>
      <p:sp>
        <p:nvSpPr>
          <p:cNvPr id="31" name="TextBox 20"/>
          <p:cNvSpPr txBox="1"/>
          <p:nvPr/>
        </p:nvSpPr>
        <p:spPr>
          <a:xfrm>
            <a:off x="8129367" y="4859111"/>
            <a:ext cx="2784311" cy="420564"/>
          </a:xfrm>
          <a:prstGeom prst="rect">
            <a:avLst/>
          </a:prstGeom>
          <a:noFill/>
        </p:spPr>
        <p:txBody>
          <a:bodyPr wrap="square" rtlCol="0">
            <a:spAutoFit/>
          </a:bodyPr>
          <a:lstStyle/>
          <a:p>
            <a:r>
              <a:rPr lang="zh-CN" altLang="en-US" sz="2135" b="1" dirty="0" smtClean="0">
                <a:solidFill>
                  <a:schemeClr val="tx1">
                    <a:lumMod val="65000"/>
                    <a:lumOff val="35000"/>
                  </a:schemeClr>
                </a:solidFill>
                <a:cs typeface="+mn-ea"/>
                <a:sym typeface="+mn-lt"/>
              </a:rPr>
              <a:t>周边技术大牛</a:t>
            </a:r>
            <a:endParaRPr lang="zh-CN" altLang="en-US" sz="2135" b="1" dirty="0">
              <a:solidFill>
                <a:schemeClr val="tx1">
                  <a:lumMod val="65000"/>
                  <a:lumOff val="35000"/>
                </a:schemeClr>
              </a:solidFill>
              <a:cs typeface="+mn-ea"/>
              <a:sym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86460" y="1967059"/>
            <a:ext cx="9119804" cy="1107996"/>
          </a:xfrm>
          <a:prstGeom prst="rect">
            <a:avLst/>
          </a:prstGeom>
          <a:noFill/>
        </p:spPr>
        <p:txBody>
          <a:bodyPr wrap="none" rtlCol="0">
            <a:spAutoFit/>
          </a:bodyPr>
          <a:lstStyle/>
          <a:p>
            <a:r>
              <a:rPr lang="zh-CN" altLang="en-US" sz="6600" b="1" dirty="0">
                <a:solidFill>
                  <a:schemeClr val="bg1"/>
                </a:solidFill>
                <a:cs typeface="+mn-ea"/>
                <a:sym typeface="+mn-lt"/>
              </a:rPr>
              <a:t>报告</a:t>
            </a:r>
            <a:r>
              <a:rPr lang="zh-CN" altLang="en-US" sz="6600" b="1" dirty="0" smtClean="0">
                <a:solidFill>
                  <a:schemeClr val="bg1"/>
                </a:solidFill>
                <a:cs typeface="+mn-ea"/>
                <a:sym typeface="+mn-lt"/>
              </a:rPr>
              <a:t>完</a:t>
            </a:r>
            <a:r>
              <a:rPr lang="zh-CN" altLang="en-US" sz="6600" b="1" dirty="0">
                <a:solidFill>
                  <a:schemeClr val="bg1"/>
                </a:solidFill>
                <a:cs typeface="+mn-ea"/>
                <a:sym typeface="+mn-lt"/>
              </a:rPr>
              <a:t>毕  感谢各位老师</a:t>
            </a:r>
          </a:p>
        </p:txBody>
      </p:sp>
      <p:sp>
        <p:nvSpPr>
          <p:cNvPr id="14" name="圆角矩形 13"/>
          <p:cNvSpPr/>
          <p:nvPr/>
        </p:nvSpPr>
        <p:spPr>
          <a:xfrm>
            <a:off x="2580615" y="3443699"/>
            <a:ext cx="6931494" cy="413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矩形 14"/>
          <p:cNvSpPr/>
          <p:nvPr/>
        </p:nvSpPr>
        <p:spPr>
          <a:xfrm>
            <a:off x="3176704" y="3433814"/>
            <a:ext cx="6439361" cy="461665"/>
          </a:xfrm>
          <a:prstGeom prst="rect">
            <a:avLst/>
          </a:prstGeom>
        </p:spPr>
        <p:txBody>
          <a:bodyPr wrap="square">
            <a:spAutoFit/>
          </a:bodyPr>
          <a:lstStyle/>
          <a:p>
            <a:r>
              <a:rPr lang="zh-CN" altLang="en-US" sz="2400" dirty="0">
                <a:solidFill>
                  <a:schemeClr val="accent6"/>
                </a:solidFill>
              </a:rPr>
              <a:t>基</a:t>
            </a:r>
            <a:r>
              <a:rPr lang="zh-CN" altLang="en-US" sz="2400" dirty="0" smtClean="0">
                <a:solidFill>
                  <a:schemeClr val="accent6"/>
                </a:solidFill>
              </a:rPr>
              <a:t>于</a:t>
            </a:r>
            <a:r>
              <a:rPr lang="en-US" altLang="zh-CN" sz="2400" dirty="0" smtClean="0">
                <a:solidFill>
                  <a:schemeClr val="accent6"/>
                </a:solidFill>
              </a:rPr>
              <a:t>Android</a:t>
            </a:r>
            <a:r>
              <a:rPr lang="zh-CN" altLang="en-US" sz="2400" dirty="0" smtClean="0">
                <a:solidFill>
                  <a:schemeClr val="accent6"/>
                </a:solidFill>
              </a:rPr>
              <a:t>的新闻日报应用设计与实现</a:t>
            </a:r>
            <a:endParaRPr lang="en-US" altLang="zh-CN" sz="2400" dirty="0">
              <a:solidFill>
                <a:schemeClr val="accent6"/>
              </a:solidFill>
            </a:endParaRPr>
          </a:p>
        </p:txBody>
      </p:sp>
      <p:sp>
        <p:nvSpPr>
          <p:cNvPr id="16" name="椭圆 15"/>
          <p:cNvSpPr/>
          <p:nvPr/>
        </p:nvSpPr>
        <p:spPr>
          <a:xfrm>
            <a:off x="3590472"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KSO_Shape"/>
          <p:cNvSpPr/>
          <p:nvPr/>
        </p:nvSpPr>
        <p:spPr bwMode="auto">
          <a:xfrm>
            <a:off x="3657697" y="4313466"/>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8" name="文本框 17"/>
          <p:cNvSpPr txBox="1"/>
          <p:nvPr/>
        </p:nvSpPr>
        <p:spPr>
          <a:xfrm>
            <a:off x="3898248" y="4240144"/>
            <a:ext cx="1800493" cy="369332"/>
          </a:xfrm>
          <a:prstGeom prst="rect">
            <a:avLst/>
          </a:prstGeom>
          <a:noFill/>
        </p:spPr>
        <p:txBody>
          <a:bodyPr wrap="none" rtlCol="0">
            <a:spAutoFit/>
          </a:bodyPr>
          <a:lstStyle/>
          <a:p>
            <a:r>
              <a:rPr lang="zh-CN" altLang="en-US" dirty="0">
                <a:solidFill>
                  <a:schemeClr val="bg1"/>
                </a:solidFill>
              </a:rPr>
              <a:t>答辩学生</a:t>
            </a:r>
            <a:r>
              <a:rPr lang="zh-CN" altLang="en-US" dirty="0" smtClean="0">
                <a:solidFill>
                  <a:schemeClr val="bg1"/>
                </a:solidFill>
              </a:rPr>
              <a:t>：</a:t>
            </a:r>
            <a:r>
              <a:rPr lang="zh-CN" altLang="en-US" dirty="0">
                <a:solidFill>
                  <a:schemeClr val="bg1"/>
                </a:solidFill>
              </a:rPr>
              <a:t>张睿</a:t>
            </a:r>
          </a:p>
        </p:txBody>
      </p:sp>
      <p:sp>
        <p:nvSpPr>
          <p:cNvPr id="19" name="椭圆 18"/>
          <p:cNvSpPr/>
          <p:nvPr/>
        </p:nvSpPr>
        <p:spPr>
          <a:xfrm>
            <a:off x="6217558"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KSO_Shape"/>
          <p:cNvSpPr/>
          <p:nvPr/>
        </p:nvSpPr>
        <p:spPr bwMode="auto">
          <a:xfrm>
            <a:off x="6278974" y="4313467"/>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6"/>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itchFamily="34" charset="0"/>
              <a:ea typeface="宋体" pitchFamily="2" charset="-122"/>
            </a:endParaRPr>
          </a:p>
        </p:txBody>
      </p:sp>
      <p:sp>
        <p:nvSpPr>
          <p:cNvPr id="21" name="文本框 20"/>
          <p:cNvSpPr txBox="1"/>
          <p:nvPr/>
        </p:nvSpPr>
        <p:spPr>
          <a:xfrm>
            <a:off x="6561812" y="4240144"/>
            <a:ext cx="2031325" cy="369332"/>
          </a:xfrm>
          <a:prstGeom prst="rect">
            <a:avLst/>
          </a:prstGeom>
          <a:noFill/>
        </p:spPr>
        <p:txBody>
          <a:bodyPr wrap="none" rtlCol="0">
            <a:spAutoFit/>
          </a:bodyPr>
          <a:lstStyle/>
          <a:p>
            <a:r>
              <a:rPr lang="zh-CN" altLang="en-US" dirty="0">
                <a:solidFill>
                  <a:schemeClr val="bg1"/>
                </a:solidFill>
              </a:rPr>
              <a:t>指导教师</a:t>
            </a:r>
            <a:r>
              <a:rPr lang="zh-CN" altLang="en-US" dirty="0" smtClean="0">
                <a:solidFill>
                  <a:schemeClr val="bg1"/>
                </a:solidFill>
              </a:rPr>
              <a:t>：</a:t>
            </a:r>
            <a:r>
              <a:rPr lang="zh-CN" altLang="en-US" dirty="0">
                <a:solidFill>
                  <a:schemeClr val="bg1"/>
                </a:solidFill>
              </a:rPr>
              <a:t>潘媛媛</a:t>
            </a:r>
          </a:p>
        </p:txBody>
      </p:sp>
      <p:cxnSp>
        <p:nvCxnSpPr>
          <p:cNvPr id="22" name="直接连接符 21"/>
          <p:cNvCxnSpPr/>
          <p:nvPr/>
        </p:nvCxnSpPr>
        <p:spPr>
          <a:xfrm>
            <a:off x="1778000" y="3658524"/>
            <a:ext cx="80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512109" y="3658524"/>
            <a:ext cx="80261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3671771" y="2649361"/>
            <a:ext cx="890328" cy="1569660"/>
          </a:xfrm>
          <a:prstGeom prst="rect">
            <a:avLst/>
          </a:prstGeom>
          <a:noFill/>
        </p:spPr>
        <p:txBody>
          <a:bodyPr wrap="square" rtlCol="0">
            <a:spAutoFit/>
          </a:bodyPr>
          <a:lstStyle/>
          <a:p>
            <a:pPr algn="ctr"/>
            <a:r>
              <a:rPr lang="en-US" altLang="zh-CN" sz="9600" dirty="0" smtClean="0">
                <a:solidFill>
                  <a:srgbClr val="984C50"/>
                </a:solidFill>
                <a:latin typeface="Aharoni" panose="02010803020104030203" pitchFamily="2" charset="-79"/>
                <a:ea typeface="+mj-ea"/>
                <a:cs typeface="Aharoni" panose="02010803020104030203" pitchFamily="2" charset="-79"/>
              </a:rPr>
              <a:t>F</a:t>
            </a:r>
          </a:p>
        </p:txBody>
      </p:sp>
      <p:pic>
        <p:nvPicPr>
          <p:cNvPr id="3" name="Picture 3" descr="C:\Users\1\Desktop\Android602_4\项目文档\项目成果截图\home.png"/>
          <p:cNvPicPr>
            <a:picLocks noChangeAspect="1" noChangeArrowheads="1"/>
          </p:cNvPicPr>
          <p:nvPr/>
        </p:nvPicPr>
        <p:blipFill>
          <a:blip r:embed="rId2" cstate="print"/>
          <a:srcRect/>
          <a:stretch>
            <a:fillRect/>
          </a:stretch>
        </p:blipFill>
        <p:spPr bwMode="auto">
          <a:xfrm>
            <a:off x="1095340" y="2000240"/>
            <a:ext cx="2071702" cy="3452836"/>
          </a:xfrm>
          <a:prstGeom prst="rect">
            <a:avLst/>
          </a:prstGeom>
          <a:noFill/>
        </p:spPr>
      </p:pic>
      <p:pic>
        <p:nvPicPr>
          <p:cNvPr id="4" name="Picture 4" descr="C:\Users\1\Desktop\Android602_4\项目文档\项目成果截图\talk.png"/>
          <p:cNvPicPr>
            <a:picLocks noChangeAspect="1" noChangeArrowheads="1"/>
          </p:cNvPicPr>
          <p:nvPr/>
        </p:nvPicPr>
        <p:blipFill>
          <a:blip r:embed="rId3" cstate="print"/>
          <a:srcRect/>
          <a:stretch>
            <a:fillRect/>
          </a:stretch>
        </p:blipFill>
        <p:spPr bwMode="auto">
          <a:xfrm>
            <a:off x="3809984" y="2000240"/>
            <a:ext cx="2071702" cy="3452837"/>
          </a:xfrm>
          <a:prstGeom prst="rect">
            <a:avLst/>
          </a:prstGeom>
          <a:noFill/>
        </p:spPr>
      </p:pic>
      <p:pic>
        <p:nvPicPr>
          <p:cNvPr id="5" name="Picture 5" descr="C:\Users\1\Desktop\Android602_4\项目文档\项目成果截图\discovery.png"/>
          <p:cNvPicPr>
            <a:picLocks noChangeAspect="1" noChangeArrowheads="1"/>
          </p:cNvPicPr>
          <p:nvPr/>
        </p:nvPicPr>
        <p:blipFill>
          <a:blip r:embed="rId4" cstate="print"/>
          <a:srcRect/>
          <a:stretch>
            <a:fillRect/>
          </a:stretch>
        </p:blipFill>
        <p:spPr bwMode="auto">
          <a:xfrm>
            <a:off x="6596066" y="2000240"/>
            <a:ext cx="2071702" cy="3452836"/>
          </a:xfrm>
          <a:prstGeom prst="rect">
            <a:avLst/>
          </a:prstGeom>
          <a:noFill/>
        </p:spPr>
      </p:pic>
      <p:pic>
        <p:nvPicPr>
          <p:cNvPr id="6" name="Picture 6" descr="C:\Users\1\Desktop\Android602_4\项目文档\项目成果截图\newspaper.png"/>
          <p:cNvPicPr>
            <a:picLocks noChangeAspect="1" noChangeArrowheads="1"/>
          </p:cNvPicPr>
          <p:nvPr/>
        </p:nvPicPr>
        <p:blipFill>
          <a:blip r:embed="rId5" cstate="print"/>
          <a:srcRect/>
          <a:stretch>
            <a:fillRect/>
          </a:stretch>
        </p:blipFill>
        <p:spPr bwMode="auto">
          <a:xfrm>
            <a:off x="9310710" y="2000240"/>
            <a:ext cx="2071702" cy="3452836"/>
          </a:xfrm>
          <a:prstGeom prst="rect">
            <a:avLst/>
          </a:prstGeom>
          <a:noFill/>
        </p:spPr>
      </p:pic>
    </p:spTree>
    <p:extLst>
      <p:ext uri="{BB962C8B-B14F-4D97-AF65-F5344CB8AC3E}">
        <p14:creationId xmlns:p14="http://schemas.microsoft.com/office/powerpoint/2010/main" val="89489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24000" y="1161143"/>
            <a:ext cx="9486900" cy="4822893"/>
          </a:xfrm>
          <a:prstGeom prst="roundRect">
            <a:avLst>
              <a:gd name="adj" fmla="val 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98978" y="2198897"/>
            <a:ext cx="8782050" cy="2169825"/>
          </a:xfrm>
          <a:prstGeom prst="rect">
            <a:avLst/>
          </a:prstGeom>
          <a:noFill/>
        </p:spPr>
        <p:txBody>
          <a:bodyPr wrap="square" rtlCol="0">
            <a:spAutoFit/>
          </a:bodyPr>
          <a:lstStyle/>
          <a:p>
            <a:pPr>
              <a:lnSpc>
                <a:spcPct val="150000"/>
              </a:lnSpc>
            </a:pPr>
            <a:r>
              <a:rPr lang="en-US" altLang="zh-CN" dirty="0" smtClean="0">
                <a:solidFill>
                  <a:schemeClr val="tx1">
                    <a:lumMod val="75000"/>
                    <a:lumOff val="25000"/>
                  </a:schemeClr>
                </a:solidFill>
              </a:rPr>
              <a:t>Android</a:t>
            </a:r>
            <a:r>
              <a:rPr lang="zh-CN" altLang="en-US" dirty="0">
                <a:solidFill>
                  <a:schemeClr val="tx1">
                    <a:lumMod val="75000"/>
                    <a:lumOff val="25000"/>
                  </a:schemeClr>
                </a:solidFill>
              </a:rPr>
              <a:t>系</a:t>
            </a:r>
            <a:r>
              <a:rPr lang="zh-CN" altLang="en-US" dirty="0" smtClean="0">
                <a:solidFill>
                  <a:schemeClr val="tx1">
                    <a:lumMod val="75000"/>
                    <a:lumOff val="25000"/>
                  </a:schemeClr>
                </a:solidFill>
              </a:rPr>
              <a:t>统是一个使用在移动过设备的操作系统。搭载</a:t>
            </a:r>
            <a:r>
              <a:rPr lang="en-US" altLang="zh-CN" dirty="0" smtClean="0">
                <a:solidFill>
                  <a:schemeClr val="tx1">
                    <a:lumMod val="75000"/>
                    <a:lumOff val="25000"/>
                  </a:schemeClr>
                </a:solidFill>
              </a:rPr>
              <a:t>android</a:t>
            </a:r>
            <a:r>
              <a:rPr lang="zh-CN" altLang="en-US" dirty="0" smtClean="0">
                <a:solidFill>
                  <a:schemeClr val="tx1">
                    <a:lumMod val="75000"/>
                    <a:lumOff val="25000"/>
                  </a:schemeClr>
                </a:solidFill>
              </a:rPr>
              <a:t>系统的移动智能设备也越来越普及。逐渐成为社会大众不可缺少的一个重要工具。开发人员通过</a:t>
            </a:r>
            <a:r>
              <a:rPr lang="en-US" altLang="zh-CN" dirty="0" smtClean="0">
                <a:solidFill>
                  <a:schemeClr val="tx1">
                    <a:lumMod val="75000"/>
                    <a:lumOff val="25000"/>
                  </a:schemeClr>
                </a:solidFill>
              </a:rPr>
              <a:t>Android</a:t>
            </a:r>
            <a:r>
              <a:rPr lang="zh-CN" altLang="en-US" dirty="0" smtClean="0">
                <a:solidFill>
                  <a:schemeClr val="tx1">
                    <a:lumMod val="75000"/>
                    <a:lumOff val="25000"/>
                  </a:schemeClr>
                </a:solidFill>
              </a:rPr>
              <a:t>平台开发出丰富的移动应用，给用户提供各种各样的服务，如新闻客户端。社会大众可从中获取许多的实时新闻，并给予人们便捷的生活方式，逐渐用户体验成为一个重要的研究方面。</a:t>
            </a:r>
            <a:endParaRPr lang="zh-CN" altLang="en-US" dirty="0">
              <a:solidFill>
                <a:schemeClr val="tx1">
                  <a:lumMod val="75000"/>
                  <a:lumOff val="25000"/>
                </a:schemeClr>
              </a:solidFill>
            </a:endParaRPr>
          </a:p>
        </p:txBody>
      </p:sp>
      <p:sp>
        <p:nvSpPr>
          <p:cNvPr id="8" name="文本框 7"/>
          <p:cNvSpPr txBox="1"/>
          <p:nvPr/>
        </p:nvSpPr>
        <p:spPr>
          <a:xfrm>
            <a:off x="2067015" y="4368722"/>
            <a:ext cx="1561646" cy="523220"/>
          </a:xfrm>
          <a:prstGeom prst="rect">
            <a:avLst/>
          </a:prstGeom>
          <a:noFill/>
        </p:spPr>
        <p:txBody>
          <a:bodyPr wrap="none" rtlCol="0">
            <a:spAutoFit/>
          </a:bodyPr>
          <a:lstStyle/>
          <a:p>
            <a:r>
              <a:rPr lang="en-US" altLang="zh-CN" sz="2800" b="1" dirty="0" smtClean="0">
                <a:solidFill>
                  <a:schemeClr val="accent6"/>
                </a:solidFill>
              </a:rPr>
              <a:t>Android</a:t>
            </a:r>
            <a:endParaRPr lang="zh-CN" altLang="en-US" sz="2800" b="1" dirty="0">
              <a:solidFill>
                <a:schemeClr val="accent6"/>
              </a:solidFill>
            </a:endParaRPr>
          </a:p>
        </p:txBody>
      </p:sp>
      <p:sp>
        <p:nvSpPr>
          <p:cNvPr id="9" name="文本框 8"/>
          <p:cNvSpPr txBox="1"/>
          <p:nvPr/>
        </p:nvSpPr>
        <p:spPr>
          <a:xfrm>
            <a:off x="4103129" y="4367068"/>
            <a:ext cx="1980029" cy="523220"/>
          </a:xfrm>
          <a:prstGeom prst="rect">
            <a:avLst/>
          </a:prstGeom>
          <a:noFill/>
        </p:spPr>
        <p:txBody>
          <a:bodyPr wrap="none" rtlCol="0">
            <a:spAutoFit/>
          </a:bodyPr>
          <a:lstStyle/>
          <a:p>
            <a:r>
              <a:rPr lang="zh-CN" altLang="en-US" sz="2800" b="1" dirty="0">
                <a:solidFill>
                  <a:schemeClr val="accent6"/>
                </a:solidFill>
              </a:rPr>
              <a:t>新</a:t>
            </a:r>
            <a:r>
              <a:rPr lang="zh-CN" altLang="en-US" sz="2800" b="1" dirty="0" smtClean="0">
                <a:solidFill>
                  <a:schemeClr val="accent6"/>
                </a:solidFill>
              </a:rPr>
              <a:t>闻客户端</a:t>
            </a:r>
            <a:endParaRPr lang="zh-CN" altLang="en-US" sz="2800" b="1" dirty="0">
              <a:solidFill>
                <a:schemeClr val="accent6"/>
              </a:solidFill>
            </a:endParaRPr>
          </a:p>
        </p:txBody>
      </p:sp>
      <p:sp>
        <p:nvSpPr>
          <p:cNvPr id="11" name="文本框 10"/>
          <p:cNvSpPr txBox="1"/>
          <p:nvPr/>
        </p:nvSpPr>
        <p:spPr>
          <a:xfrm>
            <a:off x="6557626" y="4367068"/>
            <a:ext cx="1620957" cy="523220"/>
          </a:xfrm>
          <a:prstGeom prst="rect">
            <a:avLst/>
          </a:prstGeom>
          <a:noFill/>
        </p:spPr>
        <p:txBody>
          <a:bodyPr wrap="none" rtlCol="0">
            <a:spAutoFit/>
          </a:bodyPr>
          <a:lstStyle/>
          <a:p>
            <a:r>
              <a:rPr lang="zh-CN" altLang="en-US" sz="2800" b="1" dirty="0">
                <a:solidFill>
                  <a:schemeClr val="accent6"/>
                </a:solidFill>
              </a:rPr>
              <a:t>用</a:t>
            </a:r>
            <a:r>
              <a:rPr lang="zh-CN" altLang="en-US" sz="2800" b="1" dirty="0" smtClean="0">
                <a:solidFill>
                  <a:schemeClr val="accent6"/>
                </a:solidFill>
              </a:rPr>
              <a:t>户体验</a:t>
            </a:r>
            <a:endParaRPr lang="zh-CN" altLang="en-US" sz="2800" b="1" dirty="0">
              <a:solidFill>
                <a:schemeClr val="accent6"/>
              </a:solidFill>
            </a:endParaRPr>
          </a:p>
        </p:txBody>
      </p:sp>
      <p:sp>
        <p:nvSpPr>
          <p:cNvPr id="13" name="文本框 12"/>
          <p:cNvSpPr txBox="1"/>
          <p:nvPr/>
        </p:nvSpPr>
        <p:spPr>
          <a:xfrm>
            <a:off x="2067015" y="1416838"/>
            <a:ext cx="1313180" cy="769441"/>
          </a:xfrm>
          <a:prstGeom prst="rect">
            <a:avLst/>
          </a:prstGeom>
          <a:noFill/>
        </p:spPr>
        <p:txBody>
          <a:bodyPr wrap="none" rtlCol="0">
            <a:spAutoFit/>
          </a:bodyPr>
          <a:lstStyle/>
          <a:p>
            <a:r>
              <a:rPr lang="zh-CN" altLang="en-US" sz="4400" b="1" dirty="0">
                <a:solidFill>
                  <a:schemeClr val="accent6"/>
                </a:solidFill>
              </a:rPr>
              <a:t>摘要</a:t>
            </a:r>
          </a:p>
        </p:txBody>
      </p:sp>
      <p:sp>
        <p:nvSpPr>
          <p:cNvPr id="14" name="矩形 13"/>
          <p:cNvSpPr/>
          <p:nvPr/>
        </p:nvSpPr>
        <p:spPr>
          <a:xfrm>
            <a:off x="3193685" y="1675677"/>
            <a:ext cx="2098651" cy="523220"/>
          </a:xfrm>
          <a:prstGeom prst="rect">
            <a:avLst/>
          </a:prstGeom>
        </p:spPr>
        <p:txBody>
          <a:bodyPr wrap="none">
            <a:spAutoFit/>
          </a:bodyPr>
          <a:lstStyle/>
          <a:p>
            <a:r>
              <a:rPr lang="en-US" altLang="zh-CN" sz="2800" dirty="0">
                <a:solidFill>
                  <a:schemeClr val="accent6"/>
                </a:solidFill>
              </a:rPr>
              <a:t>ABSTRACT</a:t>
            </a:r>
            <a:endParaRPr lang="zh-CN" altLang="en-US" sz="2800"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5045" y="2273289"/>
            <a:ext cx="5545432" cy="30099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09613" y="2273289"/>
            <a:ext cx="5545432" cy="300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72816" y="2449931"/>
            <a:ext cx="5161574" cy="2585323"/>
          </a:xfrm>
          <a:prstGeom prst="rect">
            <a:avLst/>
          </a:prstGeom>
          <a:noFill/>
        </p:spPr>
        <p:txBody>
          <a:bodyPr wrap="square" rtlCol="0">
            <a:spAutoFit/>
          </a:bodyPr>
          <a:lstStyle/>
          <a:p>
            <a:pPr algn="just">
              <a:lnSpc>
                <a:spcPct val="150000"/>
              </a:lnSpc>
            </a:pPr>
            <a:r>
              <a:rPr lang="zh-CN" altLang="en-US" dirty="0">
                <a:solidFill>
                  <a:schemeClr val="accent6"/>
                </a:solidFill>
                <a:latin typeface="+mn-ea"/>
              </a:rPr>
              <a:t>基</a:t>
            </a:r>
            <a:r>
              <a:rPr lang="zh-CN" altLang="en-US" dirty="0" smtClean="0">
                <a:solidFill>
                  <a:schemeClr val="accent6"/>
                </a:solidFill>
                <a:latin typeface="+mn-ea"/>
              </a:rPr>
              <a:t>于安卓平台的移动设备越来越普及，其高度开放性，丰富的应用和出色的兼容性，可开发性等优势表现，在全球获得广泛认可。人们在信息化的时代，对信息的实时性更高了。高效便捷的信息传播方式等许多优点，逐渐受到人们关注和追捧，并成为社会大众一个不可缺少的工具。</a:t>
            </a:r>
            <a:endParaRPr lang="zh-CN" altLang="en-US" dirty="0">
              <a:solidFill>
                <a:schemeClr val="accent6"/>
              </a:solidFill>
              <a:latin typeface="+mn-ea"/>
            </a:endParaRPr>
          </a:p>
        </p:txBody>
      </p:sp>
      <p:sp>
        <p:nvSpPr>
          <p:cNvPr id="4" name="矩形 3"/>
          <p:cNvSpPr/>
          <p:nvPr/>
        </p:nvSpPr>
        <p:spPr>
          <a:xfrm>
            <a:off x="6480974" y="2449931"/>
            <a:ext cx="4762500" cy="2585323"/>
          </a:xfrm>
          <a:prstGeom prst="rect">
            <a:avLst/>
          </a:prstGeom>
        </p:spPr>
        <p:txBody>
          <a:bodyPr wrap="square">
            <a:spAutoFit/>
          </a:bodyPr>
          <a:lstStyle/>
          <a:p>
            <a:pPr algn="just">
              <a:lnSpc>
                <a:spcPct val="150000"/>
              </a:lnSpc>
            </a:pPr>
            <a:r>
              <a:rPr lang="zh-CN" altLang="en-US" dirty="0">
                <a:solidFill>
                  <a:schemeClr val="bg1"/>
                </a:solidFill>
                <a:latin typeface="+mn-ea"/>
              </a:rPr>
              <a:t>利用智能手机的便利性，自由性和开放性，基于</a:t>
            </a:r>
            <a:r>
              <a:rPr lang="en-US" altLang="zh-CN" dirty="0">
                <a:solidFill>
                  <a:schemeClr val="bg1"/>
                </a:solidFill>
                <a:latin typeface="+mn-ea"/>
              </a:rPr>
              <a:t>Android</a:t>
            </a:r>
            <a:r>
              <a:rPr lang="zh-CN" altLang="en-US" dirty="0">
                <a:solidFill>
                  <a:schemeClr val="bg1"/>
                </a:solidFill>
                <a:latin typeface="+mn-ea"/>
              </a:rPr>
              <a:t>平台开发一款能够在手机上随时随地阅读我们感兴趣和需要的新闻或信息</a:t>
            </a:r>
            <a:r>
              <a:rPr lang="zh-CN" altLang="en-US" dirty="0" smtClean="0">
                <a:solidFill>
                  <a:schemeClr val="bg1"/>
                </a:solidFill>
                <a:latin typeface="+mn-ea"/>
              </a:rPr>
              <a:t>的</a:t>
            </a:r>
            <a:r>
              <a:rPr lang="zh-CN" altLang="en-US" dirty="0">
                <a:solidFill>
                  <a:schemeClr val="bg1"/>
                </a:solidFill>
                <a:latin typeface="+mn-ea"/>
              </a:rPr>
              <a:t>应用</a:t>
            </a:r>
            <a:r>
              <a:rPr lang="zh-CN" altLang="en-US" dirty="0" smtClean="0">
                <a:solidFill>
                  <a:schemeClr val="bg1"/>
                </a:solidFill>
                <a:latin typeface="+mn-ea"/>
              </a:rPr>
              <a:t>。给用户良好的阅读体验，省时省力的获取优质的信息。用好新闻客户端数据，发挥其应有的价值。</a:t>
            </a:r>
            <a:endParaRPr lang="zh-CN" altLang="en-US" dirty="0">
              <a:solidFill>
                <a:schemeClr val="bg1"/>
              </a:solidFill>
              <a:latin typeface="+mn-ea"/>
            </a:endParaRPr>
          </a:p>
        </p:txBody>
      </p:sp>
      <p:sp>
        <p:nvSpPr>
          <p:cNvPr id="6" name="文本框 5"/>
          <p:cNvSpPr txBox="1"/>
          <p:nvPr/>
        </p:nvSpPr>
        <p:spPr>
          <a:xfrm>
            <a:off x="9107487" y="1582479"/>
            <a:ext cx="2492990" cy="646331"/>
          </a:xfrm>
          <a:prstGeom prst="rect">
            <a:avLst/>
          </a:prstGeom>
          <a:noFill/>
        </p:spPr>
        <p:txBody>
          <a:bodyPr wrap="none" rtlCol="0">
            <a:spAutoFit/>
          </a:bodyPr>
          <a:lstStyle/>
          <a:p>
            <a:r>
              <a:rPr lang="zh-CN" altLang="en-US" sz="3600" b="1" dirty="0">
                <a:solidFill>
                  <a:schemeClr val="bg1"/>
                </a:solidFill>
              </a:rPr>
              <a:t>背景及意义</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22645" y="2444829"/>
            <a:ext cx="5708293" cy="824456"/>
          </a:xfrm>
          <a:prstGeom prst="rect">
            <a:avLst/>
          </a:prstGeom>
          <a:noFill/>
        </p:spPr>
        <p:txBody>
          <a:bodyPr wrap="square" rtlCol="0">
            <a:spAutoFit/>
          </a:bodyPr>
          <a:lstStyle/>
          <a:p>
            <a:pPr>
              <a:lnSpc>
                <a:spcPct val="150000"/>
              </a:lnSpc>
            </a:pPr>
            <a:r>
              <a:rPr lang="zh-CN" altLang="en-US" sz="3600" b="1" dirty="0">
                <a:solidFill>
                  <a:schemeClr val="bg1"/>
                </a:solidFill>
              </a:rPr>
              <a:t>国内</a:t>
            </a:r>
            <a:r>
              <a:rPr lang="zh-CN" altLang="en-US" sz="3600" b="1" dirty="0" smtClean="0">
                <a:solidFill>
                  <a:schemeClr val="bg1"/>
                </a:solidFill>
              </a:rPr>
              <a:t>外研究现状及分析</a:t>
            </a:r>
            <a:endParaRPr lang="zh-CN" altLang="en-US" sz="3600" b="1" dirty="0">
              <a:solidFill>
                <a:schemeClr val="bg1"/>
              </a:solidFill>
            </a:endParaRPr>
          </a:p>
        </p:txBody>
      </p:sp>
      <p:sp>
        <p:nvSpPr>
          <p:cNvPr id="3" name="文本框 2"/>
          <p:cNvSpPr txBox="1"/>
          <p:nvPr/>
        </p:nvSpPr>
        <p:spPr>
          <a:xfrm>
            <a:off x="5822645" y="3241379"/>
            <a:ext cx="5708293" cy="923330"/>
          </a:xfrm>
          <a:prstGeom prst="rect">
            <a:avLst/>
          </a:prstGeom>
          <a:noFill/>
        </p:spPr>
        <p:txBody>
          <a:bodyPr wrap="square" rtlCol="0">
            <a:spAutoFit/>
          </a:bodyPr>
          <a:lstStyle/>
          <a:p>
            <a:pPr>
              <a:lnSpc>
                <a:spcPct val="150000"/>
              </a:lnSpc>
            </a:pPr>
            <a:r>
              <a:rPr lang="zh-CN" altLang="en-US" dirty="0" smtClean="0">
                <a:solidFill>
                  <a:schemeClr val="bg1"/>
                </a:solidFill>
              </a:rPr>
              <a:t>阅读国内外文献、期刊，了解国内外新闻客户端的发展现状，分析其优势和缺点。</a:t>
            </a:r>
            <a:endParaRPr lang="zh-CN" altLang="en-US"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4456"/>
          </a:xfrm>
          <a:prstGeom prst="rect">
            <a:avLst/>
          </a:prstGeom>
          <a:noFill/>
        </p:spPr>
        <p:txBody>
          <a:bodyPr wrap="square" rtlCol="0">
            <a:spAutoFit/>
          </a:bodyPr>
          <a:lstStyle/>
          <a:p>
            <a:pPr>
              <a:lnSpc>
                <a:spcPct val="150000"/>
              </a:lnSpc>
            </a:pPr>
            <a:r>
              <a:rPr lang="zh-CN" altLang="en-US" sz="3600" b="1" dirty="0">
                <a:solidFill>
                  <a:schemeClr val="bg1"/>
                </a:solidFill>
              </a:rPr>
              <a:t>国内</a:t>
            </a:r>
            <a:r>
              <a:rPr lang="zh-CN" altLang="en-US" sz="3600" b="1" dirty="0" smtClean="0">
                <a:solidFill>
                  <a:schemeClr val="bg1"/>
                </a:solidFill>
              </a:rPr>
              <a:t>外研究现状及分析</a:t>
            </a:r>
            <a:endParaRPr lang="zh-CN" altLang="en-US" sz="3600" b="1" dirty="0">
              <a:solidFill>
                <a:schemeClr val="bg1"/>
              </a:solidFill>
            </a:endParaRPr>
          </a:p>
        </p:txBody>
      </p:sp>
      <p:sp>
        <p:nvSpPr>
          <p:cNvPr id="8" name="Freeform 5"/>
          <p:cNvSpPr/>
          <p:nvPr/>
        </p:nvSpPr>
        <p:spPr bwMode="auto">
          <a:xfrm>
            <a:off x="805990" y="2039650"/>
            <a:ext cx="4426685" cy="1776125"/>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1"/>
          </a:solidFill>
          <a:ln>
            <a:noFill/>
          </a:ln>
        </p:spPr>
        <p:txBody>
          <a:bodyPr/>
          <a:lstStyle/>
          <a:p>
            <a:endParaRPr lang="zh-CN" altLang="en-US" sz="2135">
              <a:cs typeface="+mn-ea"/>
              <a:sym typeface="+mn-lt"/>
            </a:endParaRPr>
          </a:p>
        </p:txBody>
      </p:sp>
      <p:sp>
        <p:nvSpPr>
          <p:cNvPr id="9" name="Freeform 6"/>
          <p:cNvSpPr/>
          <p:nvPr/>
        </p:nvSpPr>
        <p:spPr bwMode="auto">
          <a:xfrm>
            <a:off x="3886413" y="2039650"/>
            <a:ext cx="4454492" cy="1776125"/>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2"/>
          </a:solidFill>
          <a:ln>
            <a:noFill/>
          </a:ln>
        </p:spPr>
        <p:txBody>
          <a:bodyPr/>
          <a:lstStyle/>
          <a:p>
            <a:endParaRPr lang="zh-CN" altLang="en-US" sz="2135">
              <a:cs typeface="+mn-ea"/>
              <a:sym typeface="+mn-lt"/>
            </a:endParaRPr>
          </a:p>
        </p:txBody>
      </p:sp>
      <p:sp>
        <p:nvSpPr>
          <p:cNvPr id="12" name="Freeform 9"/>
          <p:cNvSpPr/>
          <p:nvPr/>
        </p:nvSpPr>
        <p:spPr bwMode="auto">
          <a:xfrm>
            <a:off x="7137952" y="2039650"/>
            <a:ext cx="4283376" cy="1776125"/>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5"/>
          </a:solidFill>
          <a:ln>
            <a:noFill/>
          </a:ln>
        </p:spPr>
        <p:txBody>
          <a:bodyPr/>
          <a:lstStyle/>
          <a:p>
            <a:endParaRPr lang="zh-CN" altLang="en-US" sz="2135">
              <a:cs typeface="+mn-ea"/>
              <a:sym typeface="+mn-lt"/>
            </a:endParaRPr>
          </a:p>
        </p:txBody>
      </p:sp>
      <p:sp>
        <p:nvSpPr>
          <p:cNvPr id="28" name="矩形 1"/>
          <p:cNvSpPr>
            <a:spLocks noChangeArrowheads="1"/>
          </p:cNvSpPr>
          <p:nvPr/>
        </p:nvSpPr>
        <p:spPr bwMode="auto">
          <a:xfrm>
            <a:off x="1536385" y="1741048"/>
            <a:ext cx="338943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4" name="矩形 1"/>
          <p:cNvSpPr>
            <a:spLocks noChangeArrowheads="1"/>
          </p:cNvSpPr>
          <p:nvPr/>
        </p:nvSpPr>
        <p:spPr bwMode="auto">
          <a:xfrm>
            <a:off x="894451" y="4867077"/>
            <a:ext cx="100071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新</a:t>
            </a:r>
            <a:r>
              <a:rPr lang="zh-CN" altLang="en-US" sz="1600" dirty="0" smtClean="0">
                <a:solidFill>
                  <a:schemeClr val="tx1">
                    <a:lumMod val="65000"/>
                    <a:lumOff val="35000"/>
                  </a:schemeClr>
                </a:solidFill>
                <a:cs typeface="+mn-ea"/>
                <a:sym typeface="+mn-lt"/>
              </a:rPr>
              <a:t>闻客户端发展迅速，各大区域性的报纸纷纷开发自己的新闻客户端，与微信公众号，微博账号一同构成新媒体转型的标配。媒体为点击量，部分新闻内容甚至忽略弘扬正能量的总要求。一些传统媒体也普遍存在同质化，对用户毫无吸引力。各种问题层出不穷。</a:t>
            </a:r>
            <a:endParaRPr lang="zh-CN" altLang="en-US" sz="1600" dirty="0">
              <a:solidFill>
                <a:schemeClr val="tx1">
                  <a:lumMod val="65000"/>
                  <a:lumOff val="35000"/>
                </a:schemeClr>
              </a:solidFill>
              <a:cs typeface="+mn-ea"/>
              <a:sym typeface="+mn-lt"/>
            </a:endParaRPr>
          </a:p>
        </p:txBody>
      </p:sp>
      <p:sp>
        <p:nvSpPr>
          <p:cNvPr id="35" name="矩形 1"/>
          <p:cNvSpPr>
            <a:spLocks noChangeArrowheads="1"/>
          </p:cNvSpPr>
          <p:nvPr/>
        </p:nvSpPr>
        <p:spPr bwMode="auto">
          <a:xfrm>
            <a:off x="4673812" y="2256691"/>
            <a:ext cx="241952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新媒</a:t>
            </a:r>
            <a:r>
              <a:rPr lang="zh-CN" altLang="en-US" sz="1400" dirty="0" smtClean="0">
                <a:solidFill>
                  <a:schemeClr val="bg1"/>
                </a:solidFill>
                <a:cs typeface="+mn-ea"/>
                <a:sym typeface="+mn-lt"/>
              </a:rPr>
              <a:t>体时代下，更加丰富全面的提供给受众信息。大数据也为新闻的发展提供了便利。用户参与新闻生产中。</a:t>
            </a:r>
            <a:endParaRPr lang="zh-CN" altLang="en-US" sz="1400" dirty="0">
              <a:solidFill>
                <a:schemeClr val="bg1"/>
              </a:solidFill>
              <a:cs typeface="+mn-ea"/>
              <a:sym typeface="+mn-lt"/>
            </a:endParaRPr>
          </a:p>
        </p:txBody>
      </p:sp>
      <p:sp>
        <p:nvSpPr>
          <p:cNvPr id="38" name="矩形 1"/>
          <p:cNvSpPr>
            <a:spLocks noChangeArrowheads="1"/>
          </p:cNvSpPr>
          <p:nvPr/>
        </p:nvSpPr>
        <p:spPr bwMode="auto">
          <a:xfrm>
            <a:off x="7880739" y="2256691"/>
            <a:ext cx="281019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cs typeface="+mn-ea"/>
                <a:sym typeface="+mn-lt"/>
              </a:rPr>
              <a:t>媒体门槛不断降低，新闻内容有目的迎合大众情绪。新闻客户端鱼龙混杂，很多新闻客户端丧失自己的风格。</a:t>
            </a:r>
            <a:endParaRPr lang="zh-CN" altLang="en-US" sz="1400" dirty="0">
              <a:solidFill>
                <a:schemeClr val="bg1"/>
              </a:solidFill>
              <a:cs typeface="+mn-ea"/>
              <a:sym typeface="+mn-lt"/>
            </a:endParaRP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43" name="矩形 1"/>
          <p:cNvSpPr>
            <a:spLocks noChangeArrowheads="1"/>
          </p:cNvSpPr>
          <p:nvPr/>
        </p:nvSpPr>
        <p:spPr bwMode="auto">
          <a:xfrm>
            <a:off x="1538591" y="2256691"/>
            <a:ext cx="22299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bg1"/>
                </a:solidFill>
                <a:cs typeface="+mn-ea"/>
                <a:sym typeface="+mn-lt"/>
              </a:rPr>
              <a:t>从</a:t>
            </a:r>
            <a:r>
              <a:rPr lang="en-US" altLang="zh-CN" sz="1400" dirty="0" smtClean="0">
                <a:solidFill>
                  <a:schemeClr val="bg1"/>
                </a:solidFill>
                <a:cs typeface="+mn-ea"/>
                <a:sym typeface="+mn-lt"/>
              </a:rPr>
              <a:t>2009</a:t>
            </a:r>
            <a:r>
              <a:rPr lang="zh-CN" altLang="en-US" sz="1400" dirty="0" smtClean="0">
                <a:solidFill>
                  <a:schemeClr val="bg1"/>
                </a:solidFill>
                <a:cs typeface="+mn-ea"/>
                <a:sym typeface="+mn-lt"/>
              </a:rPr>
              <a:t>年来，中国第一个报业新闻客户端发布，到</a:t>
            </a:r>
            <a:r>
              <a:rPr lang="en-US" altLang="zh-CN" sz="1400" dirty="0" smtClean="0">
                <a:solidFill>
                  <a:schemeClr val="bg1"/>
                </a:solidFill>
                <a:cs typeface="+mn-ea"/>
                <a:sym typeface="+mn-lt"/>
              </a:rPr>
              <a:t>2016</a:t>
            </a:r>
            <a:r>
              <a:rPr lang="zh-CN" altLang="en-US" sz="1400" dirty="0" smtClean="0">
                <a:solidFill>
                  <a:schemeClr val="bg1"/>
                </a:solidFill>
                <a:cs typeface="+mn-ea"/>
                <a:sym typeface="+mn-lt"/>
              </a:rPr>
              <a:t>年，就已经出现了</a:t>
            </a:r>
            <a:r>
              <a:rPr lang="en-US" altLang="zh-CN" sz="1400" dirty="0" smtClean="0">
                <a:solidFill>
                  <a:schemeClr val="bg1"/>
                </a:solidFill>
                <a:cs typeface="+mn-ea"/>
                <a:sym typeface="+mn-lt"/>
              </a:rPr>
              <a:t>70</a:t>
            </a:r>
            <a:r>
              <a:rPr lang="zh-CN" altLang="en-US" sz="1400" dirty="0" smtClean="0">
                <a:solidFill>
                  <a:schemeClr val="bg1"/>
                </a:solidFill>
                <a:cs typeface="+mn-ea"/>
                <a:sym typeface="+mn-lt"/>
              </a:rPr>
              <a:t>多个新闻客户端。</a:t>
            </a:r>
            <a:endParaRPr lang="zh-CN" altLang="en-US" sz="1400" dirty="0">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38884"/>
          </a:xfrm>
          <a:prstGeom prst="rect">
            <a:avLst/>
          </a:prstGeom>
          <a:noFill/>
        </p:spPr>
        <p:txBody>
          <a:bodyPr wrap="square" rtlCol="0">
            <a:spAutoFit/>
          </a:bodyPr>
          <a:lstStyle/>
          <a:p>
            <a:pPr>
              <a:lnSpc>
                <a:spcPct val="150000"/>
              </a:lnSpc>
            </a:pPr>
            <a:r>
              <a:rPr lang="zh-CN" altLang="en-US" sz="3600" b="1" dirty="0" smtClean="0">
                <a:solidFill>
                  <a:schemeClr val="bg1"/>
                </a:solidFill>
              </a:rPr>
              <a:t>国内外研究现状分析</a:t>
            </a:r>
            <a:endParaRPr lang="zh-CN" altLang="en-US" sz="3600" b="1" dirty="0">
              <a:solidFill>
                <a:schemeClr val="bg1"/>
              </a:solidFill>
            </a:endParaRPr>
          </a:p>
        </p:txBody>
      </p:sp>
      <p:sp>
        <p:nvSpPr>
          <p:cNvPr id="8" name="Freeform 5"/>
          <p:cNvSpPr/>
          <p:nvPr/>
        </p:nvSpPr>
        <p:spPr bwMode="auto">
          <a:xfrm>
            <a:off x="6541958" y="1651009"/>
            <a:ext cx="1769239" cy="1786895"/>
          </a:xfrm>
          <a:custGeom>
            <a:avLst/>
            <a:gdLst>
              <a:gd name="T0" fmla="*/ 4 w 424"/>
              <a:gd name="T1" fmla="*/ 221 h 428"/>
              <a:gd name="T2" fmla="*/ 203 w 424"/>
              <a:gd name="T3" fmla="*/ 5 h 428"/>
              <a:gd name="T4" fmla="*/ 419 w 424"/>
              <a:gd name="T5" fmla="*/ 204 h 428"/>
              <a:gd name="T6" fmla="*/ 220 w 424"/>
              <a:gd name="T7" fmla="*/ 419 h 428"/>
              <a:gd name="T8" fmla="*/ 13 w 424"/>
              <a:gd name="T9" fmla="*/ 428 h 428"/>
              <a:gd name="T10" fmla="*/ 4 w 424"/>
              <a:gd name="T11" fmla="*/ 221 h 428"/>
            </a:gdLst>
            <a:ahLst/>
            <a:cxnLst>
              <a:cxn ang="0">
                <a:pos x="T0" y="T1"/>
              </a:cxn>
              <a:cxn ang="0">
                <a:pos x="T2" y="T3"/>
              </a:cxn>
              <a:cxn ang="0">
                <a:pos x="T4" y="T5"/>
              </a:cxn>
              <a:cxn ang="0">
                <a:pos x="T6" y="T7"/>
              </a:cxn>
              <a:cxn ang="0">
                <a:pos x="T8" y="T9"/>
              </a:cxn>
              <a:cxn ang="0">
                <a:pos x="T10" y="T11"/>
              </a:cxn>
            </a:cxnLst>
            <a:rect l="0" t="0" r="r" b="b"/>
            <a:pathLst>
              <a:path w="424" h="428">
                <a:moveTo>
                  <a:pt x="4" y="221"/>
                </a:moveTo>
                <a:cubicBezTo>
                  <a:pt x="0" y="106"/>
                  <a:pt x="89" y="10"/>
                  <a:pt x="203" y="5"/>
                </a:cubicBezTo>
                <a:cubicBezTo>
                  <a:pt x="318" y="0"/>
                  <a:pt x="415" y="89"/>
                  <a:pt x="419" y="204"/>
                </a:cubicBezTo>
                <a:cubicBezTo>
                  <a:pt x="424" y="318"/>
                  <a:pt x="335" y="415"/>
                  <a:pt x="220" y="419"/>
                </a:cubicBezTo>
                <a:cubicBezTo>
                  <a:pt x="163" y="422"/>
                  <a:pt x="13" y="428"/>
                  <a:pt x="13" y="428"/>
                </a:cubicBezTo>
                <a:cubicBezTo>
                  <a:pt x="13" y="428"/>
                  <a:pt x="7" y="278"/>
                  <a:pt x="4" y="221"/>
                </a:cubicBezTo>
                <a:close/>
              </a:path>
            </a:pathLst>
          </a:custGeom>
          <a:solidFill>
            <a:schemeClr val="bg1">
              <a:lumMod val="85000"/>
            </a:schemeClr>
          </a:solidFill>
          <a:ln w="12" cap="flat">
            <a:noFill/>
            <a:prstDash val="solid"/>
            <a:miter lim="800000"/>
          </a:ln>
        </p:spPr>
        <p:txBody>
          <a:bodyPr vert="horz" wrap="square" lIns="121920" tIns="60960" rIns="121920" bIns="60960" numCol="1" anchor="t" anchorCtr="0" compatLnSpc="1"/>
          <a:lstStyle/>
          <a:p>
            <a:endParaRPr lang="zh-CN" altLang="en-US" sz="2400">
              <a:cs typeface="+mn-ea"/>
              <a:sym typeface="+mn-lt"/>
            </a:endParaRPr>
          </a:p>
        </p:txBody>
      </p:sp>
      <p:sp>
        <p:nvSpPr>
          <p:cNvPr id="9" name="Freeform 6"/>
          <p:cNvSpPr/>
          <p:nvPr/>
        </p:nvSpPr>
        <p:spPr bwMode="auto">
          <a:xfrm>
            <a:off x="3663856" y="2397904"/>
            <a:ext cx="1894604" cy="1744519"/>
          </a:xfrm>
          <a:custGeom>
            <a:avLst/>
            <a:gdLst>
              <a:gd name="T0" fmla="*/ 289 w 454"/>
              <a:gd name="T1" fmla="*/ 374 h 418"/>
              <a:gd name="T2" fmla="*/ 44 w 454"/>
              <a:gd name="T3" fmla="*/ 288 h 418"/>
              <a:gd name="T4" fmla="*/ 130 w 454"/>
              <a:gd name="T5" fmla="*/ 43 h 418"/>
              <a:gd name="T6" fmla="*/ 374 w 454"/>
              <a:gd name="T7" fmla="*/ 130 h 418"/>
              <a:gd name="T8" fmla="*/ 454 w 454"/>
              <a:gd name="T9" fmla="*/ 295 h 418"/>
              <a:gd name="T10" fmla="*/ 289 w 454"/>
              <a:gd name="T11" fmla="*/ 374 h 418"/>
            </a:gdLst>
            <a:ahLst/>
            <a:cxnLst>
              <a:cxn ang="0">
                <a:pos x="T0" y="T1"/>
              </a:cxn>
              <a:cxn ang="0">
                <a:pos x="T2" y="T3"/>
              </a:cxn>
              <a:cxn ang="0">
                <a:pos x="T4" y="T5"/>
              </a:cxn>
              <a:cxn ang="0">
                <a:pos x="T6" y="T7"/>
              </a:cxn>
              <a:cxn ang="0">
                <a:pos x="T8" y="T9"/>
              </a:cxn>
              <a:cxn ang="0">
                <a:pos x="T10" y="T11"/>
              </a:cxn>
            </a:cxnLst>
            <a:rect l="0" t="0" r="r" b="b"/>
            <a:pathLst>
              <a:path w="454" h="418">
                <a:moveTo>
                  <a:pt x="289" y="374"/>
                </a:moveTo>
                <a:cubicBezTo>
                  <a:pt x="197" y="418"/>
                  <a:pt x="88" y="380"/>
                  <a:pt x="44" y="288"/>
                </a:cubicBezTo>
                <a:cubicBezTo>
                  <a:pt x="0" y="197"/>
                  <a:pt x="39" y="87"/>
                  <a:pt x="130" y="43"/>
                </a:cubicBezTo>
                <a:cubicBezTo>
                  <a:pt x="221" y="0"/>
                  <a:pt x="331" y="38"/>
                  <a:pt x="374" y="130"/>
                </a:cubicBezTo>
                <a:cubicBezTo>
                  <a:pt x="397" y="176"/>
                  <a:pt x="454" y="295"/>
                  <a:pt x="454" y="295"/>
                </a:cubicBezTo>
                <a:cubicBezTo>
                  <a:pt x="454" y="295"/>
                  <a:pt x="334" y="353"/>
                  <a:pt x="289" y="374"/>
                </a:cubicBezTo>
                <a:close/>
              </a:path>
            </a:pathLst>
          </a:custGeom>
          <a:solidFill>
            <a:schemeClr val="bg1">
              <a:lumMod val="85000"/>
            </a:schemeClr>
          </a:solidFill>
          <a:ln w="12" cap="flat">
            <a:noFill/>
            <a:prstDash val="solid"/>
            <a:miter lim="800000"/>
          </a:ln>
        </p:spPr>
        <p:txBody>
          <a:bodyPr vert="horz" wrap="square" lIns="121920" tIns="60960" rIns="121920" bIns="60960" numCol="1" anchor="t" anchorCtr="0" compatLnSpc="1"/>
          <a:lstStyle/>
          <a:p>
            <a:endParaRPr lang="zh-CN" altLang="en-US" sz="2400">
              <a:cs typeface="+mn-ea"/>
              <a:sym typeface="+mn-lt"/>
            </a:endParaRPr>
          </a:p>
        </p:txBody>
      </p:sp>
      <p:sp>
        <p:nvSpPr>
          <p:cNvPr id="10" name="Freeform 7"/>
          <p:cNvSpPr/>
          <p:nvPr/>
        </p:nvSpPr>
        <p:spPr bwMode="auto">
          <a:xfrm>
            <a:off x="4352481" y="4017057"/>
            <a:ext cx="1313687" cy="1267777"/>
          </a:xfrm>
          <a:custGeom>
            <a:avLst/>
            <a:gdLst>
              <a:gd name="T0" fmla="*/ 293 w 315"/>
              <a:gd name="T1" fmla="*/ 173 h 304"/>
              <a:gd name="T2" fmla="*/ 131 w 315"/>
              <a:gd name="T3" fmla="*/ 292 h 304"/>
              <a:gd name="T4" fmla="*/ 12 w 315"/>
              <a:gd name="T5" fmla="*/ 130 h 304"/>
              <a:gd name="T6" fmla="*/ 174 w 315"/>
              <a:gd name="T7" fmla="*/ 12 h 304"/>
              <a:gd name="T8" fmla="*/ 315 w 315"/>
              <a:gd name="T9" fmla="*/ 33 h 304"/>
              <a:gd name="T10" fmla="*/ 293 w 315"/>
              <a:gd name="T11" fmla="*/ 173 h 304"/>
            </a:gdLst>
            <a:ahLst/>
            <a:cxnLst>
              <a:cxn ang="0">
                <a:pos x="T0" y="T1"/>
              </a:cxn>
              <a:cxn ang="0">
                <a:pos x="T2" y="T3"/>
              </a:cxn>
              <a:cxn ang="0">
                <a:pos x="T4" y="T5"/>
              </a:cxn>
              <a:cxn ang="0">
                <a:pos x="T6" y="T7"/>
              </a:cxn>
              <a:cxn ang="0">
                <a:pos x="T8" y="T9"/>
              </a:cxn>
              <a:cxn ang="0">
                <a:pos x="T10" y="T11"/>
              </a:cxn>
            </a:cxnLst>
            <a:rect l="0" t="0" r="r" b="b"/>
            <a:pathLst>
              <a:path w="315" h="304">
                <a:moveTo>
                  <a:pt x="293" y="173"/>
                </a:moveTo>
                <a:cubicBezTo>
                  <a:pt x="281" y="251"/>
                  <a:pt x="209" y="304"/>
                  <a:pt x="131" y="292"/>
                </a:cubicBezTo>
                <a:cubicBezTo>
                  <a:pt x="54" y="280"/>
                  <a:pt x="0" y="208"/>
                  <a:pt x="12" y="130"/>
                </a:cubicBezTo>
                <a:cubicBezTo>
                  <a:pt x="24" y="53"/>
                  <a:pt x="97" y="0"/>
                  <a:pt x="174" y="12"/>
                </a:cubicBezTo>
                <a:cubicBezTo>
                  <a:pt x="213" y="18"/>
                  <a:pt x="315" y="33"/>
                  <a:pt x="315" y="33"/>
                </a:cubicBezTo>
                <a:cubicBezTo>
                  <a:pt x="315" y="33"/>
                  <a:pt x="299" y="135"/>
                  <a:pt x="293" y="173"/>
                </a:cubicBezTo>
                <a:close/>
              </a:path>
            </a:pathLst>
          </a:custGeom>
          <a:solidFill>
            <a:schemeClr val="bg1">
              <a:lumMod val="85000"/>
            </a:schemeClr>
          </a:solidFill>
          <a:ln w="12" cap="flat">
            <a:noFill/>
            <a:prstDash val="solid"/>
            <a:miter lim="800000"/>
          </a:ln>
        </p:spPr>
        <p:txBody>
          <a:bodyPr vert="horz" wrap="square" lIns="121920" tIns="60960" rIns="121920" bIns="60960" numCol="1" anchor="t" anchorCtr="0" compatLnSpc="1"/>
          <a:lstStyle/>
          <a:p>
            <a:endParaRPr lang="zh-CN" altLang="en-US" sz="2400">
              <a:cs typeface="+mn-ea"/>
              <a:sym typeface="+mn-lt"/>
            </a:endParaRPr>
          </a:p>
        </p:txBody>
      </p:sp>
      <p:sp>
        <p:nvSpPr>
          <p:cNvPr id="11" name="Oval 8"/>
          <p:cNvSpPr>
            <a:spLocks noChangeArrowheads="1"/>
          </p:cNvSpPr>
          <p:nvPr/>
        </p:nvSpPr>
        <p:spPr bwMode="auto">
          <a:xfrm>
            <a:off x="4278322" y="2051825"/>
            <a:ext cx="3681500" cy="3679733"/>
          </a:xfrm>
          <a:prstGeom prst="ellipse">
            <a:avLst/>
          </a:prstGeom>
          <a:solidFill>
            <a:schemeClr val="bg1">
              <a:lumMod val="85000"/>
            </a:schemeClr>
          </a:solidFill>
          <a:ln w="12" cap="flat">
            <a:noFill/>
            <a:prstDash val="solid"/>
            <a:miter lim="800000"/>
          </a:ln>
        </p:spPr>
        <p:txBody>
          <a:bodyPr vert="horz" wrap="square" lIns="121920" tIns="60960" rIns="121920" bIns="60960" numCol="1" anchor="t" anchorCtr="0" compatLnSpc="1"/>
          <a:lstStyle/>
          <a:p>
            <a:endParaRPr lang="zh-CN" altLang="en-US" sz="2400">
              <a:cs typeface="+mn-ea"/>
              <a:sym typeface="+mn-lt"/>
            </a:endParaRPr>
          </a:p>
        </p:txBody>
      </p:sp>
      <p:sp>
        <p:nvSpPr>
          <p:cNvPr id="12" name="Freeform 10"/>
          <p:cNvSpPr/>
          <p:nvPr/>
        </p:nvSpPr>
        <p:spPr bwMode="auto">
          <a:xfrm>
            <a:off x="4447830" y="4087685"/>
            <a:ext cx="1156539" cy="1105332"/>
          </a:xfrm>
          <a:custGeom>
            <a:avLst/>
            <a:gdLst>
              <a:gd name="T0" fmla="*/ 249 w 277"/>
              <a:gd name="T1" fmla="*/ 161 h 265"/>
              <a:gd name="T2" fmla="*/ 103 w 277"/>
              <a:gd name="T3" fmla="*/ 249 h 265"/>
              <a:gd name="T4" fmla="*/ 15 w 277"/>
              <a:gd name="T5" fmla="*/ 104 h 265"/>
              <a:gd name="T6" fmla="*/ 161 w 277"/>
              <a:gd name="T7" fmla="*/ 16 h 265"/>
              <a:gd name="T8" fmla="*/ 277 w 277"/>
              <a:gd name="T9" fmla="*/ 45 h 265"/>
              <a:gd name="T10" fmla="*/ 249 w 277"/>
              <a:gd name="T11" fmla="*/ 161 h 265"/>
            </a:gdLst>
            <a:ahLst/>
            <a:cxnLst>
              <a:cxn ang="0">
                <a:pos x="T0" y="T1"/>
              </a:cxn>
              <a:cxn ang="0">
                <a:pos x="T2" y="T3"/>
              </a:cxn>
              <a:cxn ang="0">
                <a:pos x="T4" y="T5"/>
              </a:cxn>
              <a:cxn ang="0">
                <a:pos x="T6" y="T7"/>
              </a:cxn>
              <a:cxn ang="0">
                <a:pos x="T8" y="T9"/>
              </a:cxn>
              <a:cxn ang="0">
                <a:pos x="T10" y="T11"/>
              </a:cxn>
            </a:cxnLst>
            <a:rect l="0" t="0" r="r" b="b"/>
            <a:pathLst>
              <a:path w="277" h="265">
                <a:moveTo>
                  <a:pt x="249" y="161"/>
                </a:moveTo>
                <a:cubicBezTo>
                  <a:pt x="233" y="226"/>
                  <a:pt x="168" y="265"/>
                  <a:pt x="103" y="249"/>
                </a:cubicBezTo>
                <a:cubicBezTo>
                  <a:pt x="39" y="233"/>
                  <a:pt x="0" y="168"/>
                  <a:pt x="15" y="104"/>
                </a:cubicBezTo>
                <a:cubicBezTo>
                  <a:pt x="31" y="39"/>
                  <a:pt x="96" y="0"/>
                  <a:pt x="161" y="16"/>
                </a:cubicBezTo>
                <a:cubicBezTo>
                  <a:pt x="193" y="24"/>
                  <a:pt x="277" y="45"/>
                  <a:pt x="277" y="45"/>
                </a:cubicBezTo>
                <a:cubicBezTo>
                  <a:pt x="277" y="45"/>
                  <a:pt x="257" y="129"/>
                  <a:pt x="249" y="161"/>
                </a:cubicBezTo>
                <a:close/>
              </a:path>
            </a:pathLst>
          </a:custGeom>
          <a:solidFill>
            <a:schemeClr val="accent3"/>
          </a:solidFill>
          <a:ln>
            <a:noFill/>
          </a:ln>
        </p:spPr>
        <p:txBody>
          <a:bodyPr/>
          <a:lstStyle/>
          <a:p>
            <a:endParaRPr lang="zh-CN" altLang="en-US" sz="2135">
              <a:cs typeface="+mn-ea"/>
              <a:sym typeface="+mn-lt"/>
            </a:endParaRPr>
          </a:p>
        </p:txBody>
      </p:sp>
      <p:sp>
        <p:nvSpPr>
          <p:cNvPr id="13" name="Freeform 11"/>
          <p:cNvSpPr/>
          <p:nvPr/>
        </p:nvSpPr>
        <p:spPr bwMode="auto">
          <a:xfrm>
            <a:off x="3801580" y="2498548"/>
            <a:ext cx="1723331" cy="1589136"/>
          </a:xfrm>
          <a:custGeom>
            <a:avLst/>
            <a:gdLst>
              <a:gd name="T0" fmla="*/ 264 w 413"/>
              <a:gd name="T1" fmla="*/ 340 h 381"/>
              <a:gd name="T2" fmla="*/ 41 w 413"/>
              <a:gd name="T3" fmla="*/ 264 h 381"/>
              <a:gd name="T4" fmla="*/ 117 w 413"/>
              <a:gd name="T5" fmla="*/ 41 h 381"/>
              <a:gd name="T6" fmla="*/ 340 w 413"/>
              <a:gd name="T7" fmla="*/ 117 h 381"/>
              <a:gd name="T8" fmla="*/ 413 w 413"/>
              <a:gd name="T9" fmla="*/ 267 h 381"/>
              <a:gd name="T10" fmla="*/ 264 w 413"/>
              <a:gd name="T11" fmla="*/ 340 h 381"/>
            </a:gdLst>
            <a:ahLst/>
            <a:cxnLst>
              <a:cxn ang="0">
                <a:pos x="T0" y="T1"/>
              </a:cxn>
              <a:cxn ang="0">
                <a:pos x="T2" y="T3"/>
              </a:cxn>
              <a:cxn ang="0">
                <a:pos x="T4" y="T5"/>
              </a:cxn>
              <a:cxn ang="0">
                <a:pos x="T6" y="T7"/>
              </a:cxn>
              <a:cxn ang="0">
                <a:pos x="T8" y="T9"/>
              </a:cxn>
              <a:cxn ang="0">
                <a:pos x="T10" y="T11"/>
              </a:cxn>
            </a:cxnLst>
            <a:rect l="0" t="0" r="r" b="b"/>
            <a:pathLst>
              <a:path w="413" h="381">
                <a:moveTo>
                  <a:pt x="264" y="340"/>
                </a:moveTo>
                <a:cubicBezTo>
                  <a:pt x="181" y="381"/>
                  <a:pt x="81" y="347"/>
                  <a:pt x="41" y="264"/>
                </a:cubicBezTo>
                <a:cubicBezTo>
                  <a:pt x="0" y="181"/>
                  <a:pt x="34" y="81"/>
                  <a:pt x="117" y="41"/>
                </a:cubicBezTo>
                <a:cubicBezTo>
                  <a:pt x="200" y="0"/>
                  <a:pt x="299" y="34"/>
                  <a:pt x="340" y="117"/>
                </a:cubicBezTo>
                <a:cubicBezTo>
                  <a:pt x="360" y="159"/>
                  <a:pt x="413" y="267"/>
                  <a:pt x="413" y="267"/>
                </a:cubicBezTo>
                <a:cubicBezTo>
                  <a:pt x="413" y="267"/>
                  <a:pt x="305" y="320"/>
                  <a:pt x="264" y="340"/>
                </a:cubicBezTo>
                <a:close/>
              </a:path>
            </a:pathLst>
          </a:custGeom>
          <a:solidFill>
            <a:schemeClr val="accent2"/>
          </a:solidFill>
          <a:ln>
            <a:noFill/>
          </a:ln>
        </p:spPr>
        <p:txBody>
          <a:bodyPr/>
          <a:lstStyle/>
          <a:p>
            <a:endParaRPr lang="zh-CN" altLang="en-US" sz="2135">
              <a:cs typeface="+mn-ea"/>
              <a:sym typeface="+mn-lt"/>
            </a:endParaRPr>
          </a:p>
        </p:txBody>
      </p:sp>
      <p:sp>
        <p:nvSpPr>
          <p:cNvPr id="14" name="Freeform 12"/>
          <p:cNvSpPr/>
          <p:nvPr/>
        </p:nvSpPr>
        <p:spPr bwMode="auto">
          <a:xfrm>
            <a:off x="6541958" y="1767546"/>
            <a:ext cx="1647405" cy="1665061"/>
          </a:xfrm>
          <a:custGeom>
            <a:avLst/>
            <a:gdLst>
              <a:gd name="T0" fmla="*/ 5 w 395"/>
              <a:gd name="T1" fmla="*/ 206 h 399"/>
              <a:gd name="T2" fmla="*/ 190 w 395"/>
              <a:gd name="T3" fmla="*/ 5 h 399"/>
              <a:gd name="T4" fmla="*/ 391 w 395"/>
              <a:gd name="T5" fmla="*/ 190 h 399"/>
              <a:gd name="T6" fmla="*/ 206 w 395"/>
              <a:gd name="T7" fmla="*/ 391 h 399"/>
              <a:gd name="T8" fmla="*/ 13 w 395"/>
              <a:gd name="T9" fmla="*/ 399 h 399"/>
              <a:gd name="T10" fmla="*/ 5 w 395"/>
              <a:gd name="T11" fmla="*/ 206 h 399"/>
            </a:gdLst>
            <a:ahLst/>
            <a:cxnLst>
              <a:cxn ang="0">
                <a:pos x="T0" y="T1"/>
              </a:cxn>
              <a:cxn ang="0">
                <a:pos x="T2" y="T3"/>
              </a:cxn>
              <a:cxn ang="0">
                <a:pos x="T4" y="T5"/>
              </a:cxn>
              <a:cxn ang="0">
                <a:pos x="T6" y="T7"/>
              </a:cxn>
              <a:cxn ang="0">
                <a:pos x="T8" y="T9"/>
              </a:cxn>
              <a:cxn ang="0">
                <a:pos x="T10" y="T11"/>
              </a:cxn>
            </a:cxnLst>
            <a:rect l="0" t="0" r="r" b="b"/>
            <a:pathLst>
              <a:path w="395" h="399">
                <a:moveTo>
                  <a:pt x="5" y="206"/>
                </a:moveTo>
                <a:cubicBezTo>
                  <a:pt x="0" y="99"/>
                  <a:pt x="83" y="9"/>
                  <a:pt x="190" y="5"/>
                </a:cubicBezTo>
                <a:cubicBezTo>
                  <a:pt x="297" y="0"/>
                  <a:pt x="387" y="83"/>
                  <a:pt x="391" y="190"/>
                </a:cubicBezTo>
                <a:cubicBezTo>
                  <a:pt x="395" y="297"/>
                  <a:pt x="313" y="386"/>
                  <a:pt x="206" y="391"/>
                </a:cubicBezTo>
                <a:cubicBezTo>
                  <a:pt x="152" y="393"/>
                  <a:pt x="13" y="399"/>
                  <a:pt x="13" y="399"/>
                </a:cubicBezTo>
                <a:cubicBezTo>
                  <a:pt x="13" y="399"/>
                  <a:pt x="7" y="259"/>
                  <a:pt x="5" y="206"/>
                </a:cubicBezTo>
                <a:close/>
              </a:path>
            </a:pathLst>
          </a:custGeom>
          <a:solidFill>
            <a:schemeClr val="accent3"/>
          </a:solidFill>
          <a:ln>
            <a:noFill/>
          </a:ln>
        </p:spPr>
        <p:txBody>
          <a:bodyPr/>
          <a:lstStyle/>
          <a:p>
            <a:endParaRPr lang="zh-CN" altLang="en-US" sz="2135">
              <a:cs typeface="+mn-ea"/>
              <a:sym typeface="+mn-lt"/>
            </a:endParaRPr>
          </a:p>
        </p:txBody>
      </p:sp>
      <p:sp>
        <p:nvSpPr>
          <p:cNvPr id="15" name="Freeform 13"/>
          <p:cNvSpPr/>
          <p:nvPr/>
        </p:nvSpPr>
        <p:spPr bwMode="auto">
          <a:xfrm>
            <a:off x="6596695" y="4304867"/>
            <a:ext cx="775147" cy="762785"/>
          </a:xfrm>
          <a:custGeom>
            <a:avLst/>
            <a:gdLst>
              <a:gd name="T0" fmla="*/ 90 w 186"/>
              <a:gd name="T1" fmla="*/ 2 h 183"/>
              <a:gd name="T2" fmla="*/ 184 w 186"/>
              <a:gd name="T3" fmla="*/ 88 h 183"/>
              <a:gd name="T4" fmla="*/ 97 w 186"/>
              <a:gd name="T5" fmla="*/ 181 h 183"/>
              <a:gd name="T6" fmla="*/ 4 w 186"/>
              <a:gd name="T7" fmla="*/ 95 h 183"/>
              <a:gd name="T8" fmla="*/ 0 w 186"/>
              <a:gd name="T9" fmla="*/ 5 h 183"/>
              <a:gd name="T10" fmla="*/ 90 w 186"/>
              <a:gd name="T11" fmla="*/ 2 h 183"/>
            </a:gdLst>
            <a:ahLst/>
            <a:cxnLst>
              <a:cxn ang="0">
                <a:pos x="T0" y="T1"/>
              </a:cxn>
              <a:cxn ang="0">
                <a:pos x="T2" y="T3"/>
              </a:cxn>
              <a:cxn ang="0">
                <a:pos x="T4" y="T5"/>
              </a:cxn>
              <a:cxn ang="0">
                <a:pos x="T6" y="T7"/>
              </a:cxn>
              <a:cxn ang="0">
                <a:pos x="T8" y="T9"/>
              </a:cxn>
              <a:cxn ang="0">
                <a:pos x="T10" y="T11"/>
              </a:cxn>
            </a:cxnLst>
            <a:rect l="0" t="0" r="r" b="b"/>
            <a:pathLst>
              <a:path w="186" h="183">
                <a:moveTo>
                  <a:pt x="90" y="2"/>
                </a:moveTo>
                <a:cubicBezTo>
                  <a:pt x="140" y="0"/>
                  <a:pt x="182" y="38"/>
                  <a:pt x="184" y="88"/>
                </a:cubicBezTo>
                <a:cubicBezTo>
                  <a:pt x="186" y="137"/>
                  <a:pt x="147" y="179"/>
                  <a:pt x="97" y="181"/>
                </a:cubicBezTo>
                <a:cubicBezTo>
                  <a:pt x="48" y="183"/>
                  <a:pt x="6" y="145"/>
                  <a:pt x="4" y="95"/>
                </a:cubicBezTo>
                <a:cubicBezTo>
                  <a:pt x="3" y="70"/>
                  <a:pt x="0" y="5"/>
                  <a:pt x="0" y="5"/>
                </a:cubicBezTo>
                <a:cubicBezTo>
                  <a:pt x="0" y="5"/>
                  <a:pt x="65" y="3"/>
                  <a:pt x="90" y="2"/>
                </a:cubicBezTo>
                <a:close/>
              </a:path>
            </a:pathLst>
          </a:custGeom>
          <a:solidFill>
            <a:schemeClr val="accent2"/>
          </a:solidFill>
          <a:ln>
            <a:noFill/>
          </a:ln>
        </p:spPr>
        <p:txBody>
          <a:bodyPr/>
          <a:lstStyle/>
          <a:p>
            <a:endParaRPr lang="zh-CN" altLang="en-US" sz="2135">
              <a:cs typeface="+mn-ea"/>
              <a:sym typeface="+mn-lt"/>
            </a:endParaRPr>
          </a:p>
        </p:txBody>
      </p:sp>
      <p:sp>
        <p:nvSpPr>
          <p:cNvPr id="16" name="Freeform 14"/>
          <p:cNvSpPr/>
          <p:nvPr/>
        </p:nvSpPr>
        <p:spPr bwMode="auto">
          <a:xfrm>
            <a:off x="5892178" y="4864595"/>
            <a:ext cx="483804" cy="545603"/>
          </a:xfrm>
          <a:custGeom>
            <a:avLst/>
            <a:gdLst>
              <a:gd name="T0" fmla="*/ 93 w 116"/>
              <a:gd name="T1" fmla="*/ 35 h 131"/>
              <a:gd name="T2" fmla="*/ 96 w 116"/>
              <a:gd name="T3" fmla="*/ 109 h 131"/>
              <a:gd name="T4" fmla="*/ 23 w 116"/>
              <a:gd name="T5" fmla="*/ 112 h 131"/>
              <a:gd name="T6" fmla="*/ 20 w 116"/>
              <a:gd name="T7" fmla="*/ 38 h 131"/>
              <a:gd name="T8" fmla="*/ 55 w 116"/>
              <a:gd name="T9" fmla="*/ 0 h 131"/>
              <a:gd name="T10" fmla="*/ 93 w 116"/>
              <a:gd name="T11" fmla="*/ 35 h 131"/>
            </a:gdLst>
            <a:ahLst/>
            <a:cxnLst>
              <a:cxn ang="0">
                <a:pos x="T0" y="T1"/>
              </a:cxn>
              <a:cxn ang="0">
                <a:pos x="T2" y="T3"/>
              </a:cxn>
              <a:cxn ang="0">
                <a:pos x="T4" y="T5"/>
              </a:cxn>
              <a:cxn ang="0">
                <a:pos x="T6" y="T7"/>
              </a:cxn>
              <a:cxn ang="0">
                <a:pos x="T8" y="T9"/>
              </a:cxn>
              <a:cxn ang="0">
                <a:pos x="T10" y="T11"/>
              </a:cxn>
            </a:cxnLst>
            <a:rect l="0" t="0" r="r" b="b"/>
            <a:pathLst>
              <a:path w="116" h="131">
                <a:moveTo>
                  <a:pt x="93" y="35"/>
                </a:moveTo>
                <a:cubicBezTo>
                  <a:pt x="115" y="54"/>
                  <a:pt x="116" y="87"/>
                  <a:pt x="96" y="109"/>
                </a:cubicBezTo>
                <a:cubicBezTo>
                  <a:pt x="77" y="130"/>
                  <a:pt x="44" y="131"/>
                  <a:pt x="23" y="112"/>
                </a:cubicBezTo>
                <a:cubicBezTo>
                  <a:pt x="2" y="92"/>
                  <a:pt x="0" y="59"/>
                  <a:pt x="20" y="38"/>
                </a:cubicBezTo>
                <a:cubicBezTo>
                  <a:pt x="30" y="27"/>
                  <a:pt x="55" y="0"/>
                  <a:pt x="55" y="0"/>
                </a:cubicBezTo>
                <a:cubicBezTo>
                  <a:pt x="55" y="0"/>
                  <a:pt x="83" y="25"/>
                  <a:pt x="93" y="35"/>
                </a:cubicBezTo>
                <a:close/>
              </a:path>
            </a:pathLst>
          </a:custGeom>
          <a:solidFill>
            <a:schemeClr val="accent4"/>
          </a:solidFill>
          <a:ln>
            <a:noFill/>
          </a:ln>
        </p:spPr>
        <p:txBody>
          <a:bodyPr/>
          <a:lstStyle/>
          <a:p>
            <a:endParaRPr lang="zh-CN" altLang="en-US" sz="2135">
              <a:cs typeface="+mn-ea"/>
              <a:sym typeface="+mn-lt"/>
            </a:endParaRPr>
          </a:p>
        </p:txBody>
      </p:sp>
      <p:sp>
        <p:nvSpPr>
          <p:cNvPr id="17" name="Freeform 15"/>
          <p:cNvSpPr/>
          <p:nvPr/>
        </p:nvSpPr>
        <p:spPr bwMode="auto">
          <a:xfrm>
            <a:off x="5867458" y="2373184"/>
            <a:ext cx="483804" cy="547369"/>
          </a:xfrm>
          <a:custGeom>
            <a:avLst/>
            <a:gdLst>
              <a:gd name="T0" fmla="*/ 23 w 116"/>
              <a:gd name="T1" fmla="*/ 96 h 131"/>
              <a:gd name="T2" fmla="*/ 20 w 116"/>
              <a:gd name="T3" fmla="*/ 22 h 131"/>
              <a:gd name="T4" fmla="*/ 94 w 116"/>
              <a:gd name="T5" fmla="*/ 19 h 131"/>
              <a:gd name="T6" fmla="*/ 97 w 116"/>
              <a:gd name="T7" fmla="*/ 93 h 131"/>
              <a:gd name="T8" fmla="*/ 61 w 116"/>
              <a:gd name="T9" fmla="*/ 131 h 131"/>
              <a:gd name="T10" fmla="*/ 23 w 116"/>
              <a:gd name="T11" fmla="*/ 96 h 131"/>
            </a:gdLst>
            <a:ahLst/>
            <a:cxnLst>
              <a:cxn ang="0">
                <a:pos x="T0" y="T1"/>
              </a:cxn>
              <a:cxn ang="0">
                <a:pos x="T2" y="T3"/>
              </a:cxn>
              <a:cxn ang="0">
                <a:pos x="T4" y="T5"/>
              </a:cxn>
              <a:cxn ang="0">
                <a:pos x="T6" y="T7"/>
              </a:cxn>
              <a:cxn ang="0">
                <a:pos x="T8" y="T9"/>
              </a:cxn>
              <a:cxn ang="0">
                <a:pos x="T10" y="T11"/>
              </a:cxn>
            </a:cxnLst>
            <a:rect l="0" t="0" r="r" b="b"/>
            <a:pathLst>
              <a:path w="116" h="131">
                <a:moveTo>
                  <a:pt x="23" y="96"/>
                </a:moveTo>
                <a:cubicBezTo>
                  <a:pt x="2" y="76"/>
                  <a:pt x="0" y="43"/>
                  <a:pt x="20" y="22"/>
                </a:cubicBezTo>
                <a:cubicBezTo>
                  <a:pt x="39" y="1"/>
                  <a:pt x="72" y="0"/>
                  <a:pt x="94" y="19"/>
                </a:cubicBezTo>
                <a:cubicBezTo>
                  <a:pt x="115" y="39"/>
                  <a:pt x="116" y="72"/>
                  <a:pt x="97" y="93"/>
                </a:cubicBezTo>
                <a:cubicBezTo>
                  <a:pt x="87" y="103"/>
                  <a:pt x="61" y="131"/>
                  <a:pt x="61" y="131"/>
                </a:cubicBezTo>
                <a:cubicBezTo>
                  <a:pt x="61" y="131"/>
                  <a:pt x="33" y="106"/>
                  <a:pt x="23" y="96"/>
                </a:cubicBezTo>
                <a:close/>
              </a:path>
            </a:pathLst>
          </a:custGeom>
          <a:solidFill>
            <a:schemeClr val="accent4"/>
          </a:solidFill>
          <a:ln>
            <a:noFill/>
          </a:ln>
        </p:spPr>
        <p:txBody>
          <a:bodyPr/>
          <a:lstStyle/>
          <a:p>
            <a:endParaRPr lang="zh-CN" altLang="en-US" sz="2135">
              <a:cs typeface="+mn-ea"/>
              <a:sym typeface="+mn-lt"/>
            </a:endParaRPr>
          </a:p>
        </p:txBody>
      </p:sp>
      <p:sp>
        <p:nvSpPr>
          <p:cNvPr id="18" name="Oval 16"/>
          <p:cNvSpPr>
            <a:spLocks noChangeArrowheads="1"/>
          </p:cNvSpPr>
          <p:nvPr/>
        </p:nvSpPr>
        <p:spPr bwMode="auto">
          <a:xfrm>
            <a:off x="5145283" y="2915256"/>
            <a:ext cx="1947576" cy="1949340"/>
          </a:xfrm>
          <a:prstGeom prst="ellipse">
            <a:avLst/>
          </a:prstGeom>
          <a:solidFill>
            <a:schemeClr val="bg1">
              <a:lumMod val="85000"/>
            </a:schemeClr>
          </a:solidFill>
          <a:ln w="12" cap="flat">
            <a:noFill/>
            <a:prstDash val="solid"/>
            <a:miter lim="800000"/>
          </a:ln>
        </p:spPr>
        <p:txBody>
          <a:bodyPr vert="horz" wrap="square" lIns="121920" tIns="60960" rIns="121920" bIns="60960" numCol="1" anchor="t" anchorCtr="0" compatLnSpc="1"/>
          <a:lstStyle/>
          <a:p>
            <a:endParaRPr lang="zh-CN" altLang="en-US" sz="2400">
              <a:cs typeface="+mn-ea"/>
              <a:sym typeface="+mn-lt"/>
            </a:endParaRPr>
          </a:p>
        </p:txBody>
      </p:sp>
      <p:sp>
        <p:nvSpPr>
          <p:cNvPr id="19" name="Freeform 17"/>
          <p:cNvSpPr/>
          <p:nvPr/>
        </p:nvSpPr>
        <p:spPr bwMode="auto">
          <a:xfrm>
            <a:off x="5307729" y="4292508"/>
            <a:ext cx="192463" cy="174804"/>
          </a:xfrm>
          <a:custGeom>
            <a:avLst/>
            <a:gdLst>
              <a:gd name="T0" fmla="*/ 0 w 109"/>
              <a:gd name="T1" fmla="*/ 12 h 99"/>
              <a:gd name="T2" fmla="*/ 109 w 109"/>
              <a:gd name="T3" fmla="*/ 0 h 99"/>
              <a:gd name="T4" fmla="*/ 64 w 109"/>
              <a:gd name="T5" fmla="*/ 99 h 99"/>
              <a:gd name="T6" fmla="*/ 59 w 109"/>
              <a:gd name="T7" fmla="*/ 35 h 99"/>
              <a:gd name="T8" fmla="*/ 0 w 109"/>
              <a:gd name="T9" fmla="*/ 12 h 99"/>
            </a:gdLst>
            <a:ahLst/>
            <a:cxnLst>
              <a:cxn ang="0">
                <a:pos x="T0" y="T1"/>
              </a:cxn>
              <a:cxn ang="0">
                <a:pos x="T2" y="T3"/>
              </a:cxn>
              <a:cxn ang="0">
                <a:pos x="T4" y="T5"/>
              </a:cxn>
              <a:cxn ang="0">
                <a:pos x="T6" y="T7"/>
              </a:cxn>
              <a:cxn ang="0">
                <a:pos x="T8" y="T9"/>
              </a:cxn>
            </a:cxnLst>
            <a:rect l="0" t="0" r="r" b="b"/>
            <a:pathLst>
              <a:path w="109" h="99">
                <a:moveTo>
                  <a:pt x="0" y="12"/>
                </a:moveTo>
                <a:lnTo>
                  <a:pt x="109" y="0"/>
                </a:lnTo>
                <a:lnTo>
                  <a:pt x="64" y="99"/>
                </a:lnTo>
                <a:lnTo>
                  <a:pt x="59" y="35"/>
                </a:lnTo>
                <a:lnTo>
                  <a:pt x="0" y="12"/>
                </a:lnTo>
                <a:close/>
              </a:path>
            </a:pathLst>
          </a:custGeom>
          <a:solidFill>
            <a:schemeClr val="accent1"/>
          </a:solidFill>
          <a:ln>
            <a:noFill/>
          </a:ln>
        </p:spPr>
        <p:txBody>
          <a:bodyPr/>
          <a:lstStyle/>
          <a:p>
            <a:endParaRPr lang="zh-CN" altLang="en-US" sz="2135">
              <a:cs typeface="+mn-ea"/>
              <a:sym typeface="+mn-lt"/>
            </a:endParaRPr>
          </a:p>
        </p:txBody>
      </p:sp>
      <p:sp>
        <p:nvSpPr>
          <p:cNvPr id="20" name="Freeform 18"/>
          <p:cNvSpPr/>
          <p:nvPr/>
        </p:nvSpPr>
        <p:spPr bwMode="auto">
          <a:xfrm>
            <a:off x="5270649" y="3453796"/>
            <a:ext cx="187165" cy="171273"/>
          </a:xfrm>
          <a:custGeom>
            <a:avLst/>
            <a:gdLst>
              <a:gd name="T0" fmla="*/ 42 w 106"/>
              <a:gd name="T1" fmla="*/ 0 h 97"/>
              <a:gd name="T2" fmla="*/ 106 w 106"/>
              <a:gd name="T3" fmla="*/ 85 h 97"/>
              <a:gd name="T4" fmla="*/ 0 w 106"/>
              <a:gd name="T5" fmla="*/ 97 h 97"/>
              <a:gd name="T6" fmla="*/ 52 w 106"/>
              <a:gd name="T7" fmla="*/ 61 h 97"/>
              <a:gd name="T8" fmla="*/ 42 w 106"/>
              <a:gd name="T9" fmla="*/ 0 h 97"/>
            </a:gdLst>
            <a:ahLst/>
            <a:cxnLst>
              <a:cxn ang="0">
                <a:pos x="T0" y="T1"/>
              </a:cxn>
              <a:cxn ang="0">
                <a:pos x="T2" y="T3"/>
              </a:cxn>
              <a:cxn ang="0">
                <a:pos x="T4" y="T5"/>
              </a:cxn>
              <a:cxn ang="0">
                <a:pos x="T6" y="T7"/>
              </a:cxn>
              <a:cxn ang="0">
                <a:pos x="T8" y="T9"/>
              </a:cxn>
            </a:cxnLst>
            <a:rect l="0" t="0" r="r" b="b"/>
            <a:pathLst>
              <a:path w="106" h="97">
                <a:moveTo>
                  <a:pt x="42" y="0"/>
                </a:moveTo>
                <a:lnTo>
                  <a:pt x="106" y="85"/>
                </a:lnTo>
                <a:lnTo>
                  <a:pt x="0" y="97"/>
                </a:lnTo>
                <a:lnTo>
                  <a:pt x="52" y="61"/>
                </a:lnTo>
                <a:lnTo>
                  <a:pt x="42" y="0"/>
                </a:lnTo>
                <a:close/>
              </a:path>
            </a:pathLst>
          </a:custGeom>
          <a:solidFill>
            <a:schemeClr val="accent2"/>
          </a:solidFill>
          <a:ln>
            <a:noFill/>
          </a:ln>
        </p:spPr>
        <p:txBody>
          <a:bodyPr/>
          <a:lstStyle/>
          <a:p>
            <a:endParaRPr lang="zh-CN" altLang="en-US" sz="2135">
              <a:cs typeface="+mn-ea"/>
              <a:sym typeface="+mn-lt"/>
            </a:endParaRPr>
          </a:p>
        </p:txBody>
      </p:sp>
      <p:sp>
        <p:nvSpPr>
          <p:cNvPr id="21" name="Freeform 19"/>
          <p:cNvSpPr/>
          <p:nvPr/>
        </p:nvSpPr>
        <p:spPr bwMode="auto">
          <a:xfrm>
            <a:off x="6033436" y="2982353"/>
            <a:ext cx="192463" cy="162445"/>
          </a:xfrm>
          <a:custGeom>
            <a:avLst/>
            <a:gdLst>
              <a:gd name="T0" fmla="*/ 109 w 109"/>
              <a:gd name="T1" fmla="*/ 0 h 92"/>
              <a:gd name="T2" fmla="*/ 54 w 109"/>
              <a:gd name="T3" fmla="*/ 92 h 92"/>
              <a:gd name="T4" fmla="*/ 0 w 109"/>
              <a:gd name="T5" fmla="*/ 0 h 92"/>
              <a:gd name="T6" fmla="*/ 54 w 109"/>
              <a:gd name="T7" fmla="*/ 33 h 92"/>
              <a:gd name="T8" fmla="*/ 109 w 109"/>
              <a:gd name="T9" fmla="*/ 0 h 92"/>
            </a:gdLst>
            <a:ahLst/>
            <a:cxnLst>
              <a:cxn ang="0">
                <a:pos x="T0" y="T1"/>
              </a:cxn>
              <a:cxn ang="0">
                <a:pos x="T2" y="T3"/>
              </a:cxn>
              <a:cxn ang="0">
                <a:pos x="T4" y="T5"/>
              </a:cxn>
              <a:cxn ang="0">
                <a:pos x="T6" y="T7"/>
              </a:cxn>
              <a:cxn ang="0">
                <a:pos x="T8" y="T9"/>
              </a:cxn>
            </a:cxnLst>
            <a:rect l="0" t="0" r="r" b="b"/>
            <a:pathLst>
              <a:path w="109" h="92">
                <a:moveTo>
                  <a:pt x="109" y="0"/>
                </a:moveTo>
                <a:lnTo>
                  <a:pt x="54" y="92"/>
                </a:lnTo>
                <a:lnTo>
                  <a:pt x="0" y="0"/>
                </a:lnTo>
                <a:lnTo>
                  <a:pt x="54" y="33"/>
                </a:lnTo>
                <a:lnTo>
                  <a:pt x="109" y="0"/>
                </a:lnTo>
                <a:close/>
              </a:path>
            </a:pathLst>
          </a:custGeom>
          <a:solidFill>
            <a:schemeClr val="accent4"/>
          </a:solidFill>
          <a:ln>
            <a:noFill/>
          </a:ln>
        </p:spPr>
        <p:txBody>
          <a:bodyPr/>
          <a:lstStyle/>
          <a:p>
            <a:endParaRPr lang="zh-CN" altLang="en-US" sz="2135">
              <a:cs typeface="+mn-ea"/>
              <a:sym typeface="+mn-lt"/>
            </a:endParaRPr>
          </a:p>
        </p:txBody>
      </p:sp>
      <p:sp>
        <p:nvSpPr>
          <p:cNvPr id="22" name="Freeform 20"/>
          <p:cNvSpPr/>
          <p:nvPr/>
        </p:nvSpPr>
        <p:spPr bwMode="auto">
          <a:xfrm>
            <a:off x="6633776" y="3199534"/>
            <a:ext cx="180103" cy="187165"/>
          </a:xfrm>
          <a:custGeom>
            <a:avLst/>
            <a:gdLst>
              <a:gd name="T0" fmla="*/ 102 w 102"/>
              <a:gd name="T1" fmla="*/ 71 h 106"/>
              <a:gd name="T2" fmla="*/ 0 w 102"/>
              <a:gd name="T3" fmla="*/ 106 h 106"/>
              <a:gd name="T4" fmla="*/ 22 w 102"/>
              <a:gd name="T5" fmla="*/ 0 h 106"/>
              <a:gd name="T6" fmla="*/ 40 w 102"/>
              <a:gd name="T7" fmla="*/ 59 h 106"/>
              <a:gd name="T8" fmla="*/ 102 w 102"/>
              <a:gd name="T9" fmla="*/ 71 h 106"/>
            </a:gdLst>
            <a:ahLst/>
            <a:cxnLst>
              <a:cxn ang="0">
                <a:pos x="T0" y="T1"/>
              </a:cxn>
              <a:cxn ang="0">
                <a:pos x="T2" y="T3"/>
              </a:cxn>
              <a:cxn ang="0">
                <a:pos x="T4" y="T5"/>
              </a:cxn>
              <a:cxn ang="0">
                <a:pos x="T6" y="T7"/>
              </a:cxn>
              <a:cxn ang="0">
                <a:pos x="T8" y="T9"/>
              </a:cxn>
            </a:cxnLst>
            <a:rect l="0" t="0" r="r" b="b"/>
            <a:pathLst>
              <a:path w="102" h="106">
                <a:moveTo>
                  <a:pt x="102" y="71"/>
                </a:moveTo>
                <a:lnTo>
                  <a:pt x="0" y="106"/>
                </a:lnTo>
                <a:lnTo>
                  <a:pt x="22" y="0"/>
                </a:lnTo>
                <a:lnTo>
                  <a:pt x="40" y="59"/>
                </a:lnTo>
                <a:lnTo>
                  <a:pt x="102" y="71"/>
                </a:lnTo>
                <a:close/>
              </a:path>
            </a:pathLst>
          </a:custGeom>
          <a:solidFill>
            <a:schemeClr val="accent1"/>
          </a:solidFill>
          <a:ln>
            <a:noFill/>
          </a:ln>
        </p:spPr>
        <p:txBody>
          <a:bodyPr/>
          <a:lstStyle/>
          <a:p>
            <a:endParaRPr lang="zh-CN" altLang="en-US" sz="2135">
              <a:cs typeface="+mn-ea"/>
              <a:sym typeface="+mn-lt"/>
            </a:endParaRPr>
          </a:p>
        </p:txBody>
      </p:sp>
      <p:sp>
        <p:nvSpPr>
          <p:cNvPr id="23" name="Freeform 21"/>
          <p:cNvSpPr/>
          <p:nvPr/>
        </p:nvSpPr>
        <p:spPr bwMode="auto">
          <a:xfrm>
            <a:off x="6672621" y="4393151"/>
            <a:ext cx="181868" cy="178336"/>
          </a:xfrm>
          <a:custGeom>
            <a:avLst/>
            <a:gdLst>
              <a:gd name="T0" fmla="*/ 28 w 103"/>
              <a:gd name="T1" fmla="*/ 101 h 101"/>
              <a:gd name="T2" fmla="*/ 0 w 103"/>
              <a:gd name="T3" fmla="*/ 0 h 101"/>
              <a:gd name="T4" fmla="*/ 103 w 103"/>
              <a:gd name="T5" fmla="*/ 26 h 101"/>
              <a:gd name="T6" fmla="*/ 42 w 103"/>
              <a:gd name="T7" fmla="*/ 42 h 101"/>
              <a:gd name="T8" fmla="*/ 28 w 103"/>
              <a:gd name="T9" fmla="*/ 101 h 101"/>
            </a:gdLst>
            <a:ahLst/>
            <a:cxnLst>
              <a:cxn ang="0">
                <a:pos x="T0" y="T1"/>
              </a:cxn>
              <a:cxn ang="0">
                <a:pos x="T2" y="T3"/>
              </a:cxn>
              <a:cxn ang="0">
                <a:pos x="T4" y="T5"/>
              </a:cxn>
              <a:cxn ang="0">
                <a:pos x="T6" y="T7"/>
              </a:cxn>
              <a:cxn ang="0">
                <a:pos x="T8" y="T9"/>
              </a:cxn>
            </a:cxnLst>
            <a:rect l="0" t="0" r="r" b="b"/>
            <a:pathLst>
              <a:path w="103" h="101">
                <a:moveTo>
                  <a:pt x="28" y="101"/>
                </a:moveTo>
                <a:lnTo>
                  <a:pt x="0" y="0"/>
                </a:lnTo>
                <a:lnTo>
                  <a:pt x="103" y="26"/>
                </a:lnTo>
                <a:lnTo>
                  <a:pt x="42" y="42"/>
                </a:lnTo>
                <a:lnTo>
                  <a:pt x="28" y="101"/>
                </a:lnTo>
                <a:close/>
              </a:path>
            </a:pathLst>
          </a:custGeom>
          <a:solidFill>
            <a:schemeClr val="accent2"/>
          </a:solidFill>
          <a:ln>
            <a:noFill/>
          </a:ln>
        </p:spPr>
        <p:txBody>
          <a:bodyPr/>
          <a:lstStyle/>
          <a:p>
            <a:endParaRPr lang="zh-CN" altLang="en-US" sz="2135">
              <a:cs typeface="+mn-ea"/>
              <a:sym typeface="+mn-lt"/>
            </a:endParaRPr>
          </a:p>
        </p:txBody>
      </p:sp>
      <p:sp>
        <p:nvSpPr>
          <p:cNvPr id="24" name="Freeform 22"/>
          <p:cNvSpPr/>
          <p:nvPr/>
        </p:nvSpPr>
        <p:spPr bwMode="auto">
          <a:xfrm>
            <a:off x="6033435" y="4626224"/>
            <a:ext cx="187165" cy="165976"/>
          </a:xfrm>
          <a:custGeom>
            <a:avLst/>
            <a:gdLst>
              <a:gd name="T0" fmla="*/ 0 w 106"/>
              <a:gd name="T1" fmla="*/ 94 h 94"/>
              <a:gd name="T2" fmla="*/ 50 w 106"/>
              <a:gd name="T3" fmla="*/ 0 h 94"/>
              <a:gd name="T4" fmla="*/ 106 w 106"/>
              <a:gd name="T5" fmla="*/ 92 h 94"/>
              <a:gd name="T6" fmla="*/ 52 w 106"/>
              <a:gd name="T7" fmla="*/ 61 h 94"/>
              <a:gd name="T8" fmla="*/ 0 w 106"/>
              <a:gd name="T9" fmla="*/ 94 h 94"/>
            </a:gdLst>
            <a:ahLst/>
            <a:cxnLst>
              <a:cxn ang="0">
                <a:pos x="T0" y="T1"/>
              </a:cxn>
              <a:cxn ang="0">
                <a:pos x="T2" y="T3"/>
              </a:cxn>
              <a:cxn ang="0">
                <a:pos x="T4" y="T5"/>
              </a:cxn>
              <a:cxn ang="0">
                <a:pos x="T6" y="T7"/>
              </a:cxn>
              <a:cxn ang="0">
                <a:pos x="T8" y="T9"/>
              </a:cxn>
            </a:cxnLst>
            <a:rect l="0" t="0" r="r" b="b"/>
            <a:pathLst>
              <a:path w="106" h="94">
                <a:moveTo>
                  <a:pt x="0" y="94"/>
                </a:moveTo>
                <a:lnTo>
                  <a:pt x="50" y="0"/>
                </a:lnTo>
                <a:lnTo>
                  <a:pt x="106" y="92"/>
                </a:lnTo>
                <a:lnTo>
                  <a:pt x="52" y="61"/>
                </a:lnTo>
                <a:lnTo>
                  <a:pt x="0" y="94"/>
                </a:lnTo>
                <a:close/>
              </a:path>
            </a:pathLst>
          </a:custGeom>
          <a:solidFill>
            <a:schemeClr val="accent4"/>
          </a:solidFill>
          <a:ln>
            <a:noFill/>
          </a:ln>
        </p:spPr>
        <p:txBody>
          <a:bodyPr/>
          <a:lstStyle/>
          <a:p>
            <a:endParaRPr lang="zh-CN" altLang="en-US" sz="2135">
              <a:cs typeface="+mn-ea"/>
              <a:sym typeface="+mn-lt"/>
            </a:endParaRPr>
          </a:p>
        </p:txBody>
      </p:sp>
      <p:sp>
        <p:nvSpPr>
          <p:cNvPr id="25" name="Freeform 23"/>
          <p:cNvSpPr/>
          <p:nvPr/>
        </p:nvSpPr>
        <p:spPr bwMode="auto">
          <a:xfrm>
            <a:off x="5729733" y="3741606"/>
            <a:ext cx="104177" cy="141256"/>
          </a:xfrm>
          <a:custGeom>
            <a:avLst/>
            <a:gdLst>
              <a:gd name="T0" fmla="*/ 1 w 25"/>
              <a:gd name="T1" fmla="*/ 10 h 34"/>
              <a:gd name="T2" fmla="*/ 2 w 25"/>
              <a:gd name="T3" fmla="*/ 6 h 34"/>
              <a:gd name="T4" fmla="*/ 4 w 25"/>
              <a:gd name="T5" fmla="*/ 3 h 34"/>
              <a:gd name="T6" fmla="*/ 8 w 25"/>
              <a:gd name="T7" fmla="*/ 1 h 34"/>
              <a:gd name="T8" fmla="*/ 13 w 25"/>
              <a:gd name="T9" fmla="*/ 0 h 34"/>
              <a:gd name="T10" fmla="*/ 15 w 25"/>
              <a:gd name="T11" fmla="*/ 0 h 34"/>
              <a:gd name="T12" fmla="*/ 18 w 25"/>
              <a:gd name="T13" fmla="*/ 0 h 34"/>
              <a:gd name="T14" fmla="*/ 21 w 25"/>
              <a:gd name="T15" fmla="*/ 1 h 34"/>
              <a:gd name="T16" fmla="*/ 23 w 25"/>
              <a:gd name="T17" fmla="*/ 2 h 34"/>
              <a:gd name="T18" fmla="*/ 24 w 25"/>
              <a:gd name="T19" fmla="*/ 3 h 34"/>
              <a:gd name="T20" fmla="*/ 24 w 25"/>
              <a:gd name="T21" fmla="*/ 4 h 34"/>
              <a:gd name="T22" fmla="*/ 23 w 25"/>
              <a:gd name="T23" fmla="*/ 7 h 34"/>
              <a:gd name="T24" fmla="*/ 22 w 25"/>
              <a:gd name="T25" fmla="*/ 8 h 34"/>
              <a:gd name="T26" fmla="*/ 21 w 25"/>
              <a:gd name="T27" fmla="*/ 8 h 34"/>
              <a:gd name="T28" fmla="*/ 17 w 25"/>
              <a:gd name="T29" fmla="*/ 7 h 34"/>
              <a:gd name="T30" fmla="*/ 13 w 25"/>
              <a:gd name="T31" fmla="*/ 6 h 34"/>
              <a:gd name="T32" fmla="*/ 10 w 25"/>
              <a:gd name="T33" fmla="*/ 7 h 34"/>
              <a:gd name="T34" fmla="*/ 9 w 25"/>
              <a:gd name="T35" fmla="*/ 9 h 34"/>
              <a:gd name="T36" fmla="*/ 9 w 25"/>
              <a:gd name="T37" fmla="*/ 10 h 34"/>
              <a:gd name="T38" fmla="*/ 10 w 25"/>
              <a:gd name="T39" fmla="*/ 11 h 34"/>
              <a:gd name="T40" fmla="*/ 12 w 25"/>
              <a:gd name="T41" fmla="*/ 12 h 34"/>
              <a:gd name="T42" fmla="*/ 14 w 25"/>
              <a:gd name="T43" fmla="*/ 13 h 34"/>
              <a:gd name="T44" fmla="*/ 19 w 25"/>
              <a:gd name="T45" fmla="*/ 15 h 34"/>
              <a:gd name="T46" fmla="*/ 22 w 25"/>
              <a:gd name="T47" fmla="*/ 17 h 34"/>
              <a:gd name="T48" fmla="*/ 25 w 25"/>
              <a:gd name="T49" fmla="*/ 20 h 34"/>
              <a:gd name="T50" fmla="*/ 25 w 25"/>
              <a:gd name="T51" fmla="*/ 24 h 34"/>
              <a:gd name="T52" fmla="*/ 25 w 25"/>
              <a:gd name="T53" fmla="*/ 29 h 34"/>
              <a:gd name="T54" fmla="*/ 22 w 25"/>
              <a:gd name="T55" fmla="*/ 32 h 34"/>
              <a:gd name="T56" fmla="*/ 18 w 25"/>
              <a:gd name="T57" fmla="*/ 34 h 34"/>
              <a:gd name="T58" fmla="*/ 13 w 25"/>
              <a:gd name="T59" fmla="*/ 34 h 34"/>
              <a:gd name="T60" fmla="*/ 10 w 25"/>
              <a:gd name="T61" fmla="*/ 34 h 34"/>
              <a:gd name="T62" fmla="*/ 7 w 25"/>
              <a:gd name="T63" fmla="*/ 34 h 34"/>
              <a:gd name="T64" fmla="*/ 3 w 25"/>
              <a:gd name="T65" fmla="*/ 33 h 34"/>
              <a:gd name="T66" fmla="*/ 0 w 25"/>
              <a:gd name="T67" fmla="*/ 31 h 34"/>
              <a:gd name="T68" fmla="*/ 0 w 25"/>
              <a:gd name="T69" fmla="*/ 31 h 34"/>
              <a:gd name="T70" fmla="*/ 0 w 25"/>
              <a:gd name="T71" fmla="*/ 30 h 34"/>
              <a:gd name="T72" fmla="*/ 2 w 25"/>
              <a:gd name="T73" fmla="*/ 26 h 34"/>
              <a:gd name="T74" fmla="*/ 2 w 25"/>
              <a:gd name="T75" fmla="*/ 25 h 34"/>
              <a:gd name="T76" fmla="*/ 3 w 25"/>
              <a:gd name="T77" fmla="*/ 26 h 34"/>
              <a:gd name="T78" fmla="*/ 5 w 25"/>
              <a:gd name="T79" fmla="*/ 26 h 34"/>
              <a:gd name="T80" fmla="*/ 8 w 25"/>
              <a:gd name="T81" fmla="*/ 27 h 34"/>
              <a:gd name="T82" fmla="*/ 10 w 25"/>
              <a:gd name="T83" fmla="*/ 28 h 34"/>
              <a:gd name="T84" fmla="*/ 13 w 25"/>
              <a:gd name="T85" fmla="*/ 28 h 34"/>
              <a:gd name="T86" fmla="*/ 15 w 25"/>
              <a:gd name="T87" fmla="*/ 27 h 34"/>
              <a:gd name="T88" fmla="*/ 17 w 25"/>
              <a:gd name="T89" fmla="*/ 27 h 34"/>
              <a:gd name="T90" fmla="*/ 17 w 25"/>
              <a:gd name="T91" fmla="*/ 26 h 34"/>
              <a:gd name="T92" fmla="*/ 18 w 25"/>
              <a:gd name="T93" fmla="*/ 24 h 34"/>
              <a:gd name="T94" fmla="*/ 17 w 25"/>
              <a:gd name="T95" fmla="*/ 23 h 34"/>
              <a:gd name="T96" fmla="*/ 17 w 25"/>
              <a:gd name="T97" fmla="*/ 22 h 34"/>
              <a:gd name="T98" fmla="*/ 15 w 25"/>
              <a:gd name="T99" fmla="*/ 21 h 34"/>
              <a:gd name="T100" fmla="*/ 12 w 25"/>
              <a:gd name="T101" fmla="*/ 20 h 34"/>
              <a:gd name="T102" fmla="*/ 8 w 25"/>
              <a:gd name="T103" fmla="*/ 18 h 34"/>
              <a:gd name="T104" fmla="*/ 4 w 25"/>
              <a:gd name="T105" fmla="*/ 16 h 34"/>
              <a:gd name="T106" fmla="*/ 2 w 25"/>
              <a:gd name="T107" fmla="*/ 13 h 34"/>
              <a:gd name="T108" fmla="*/ 1 w 25"/>
              <a:gd name="T10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34">
                <a:moveTo>
                  <a:pt x="1" y="10"/>
                </a:moveTo>
                <a:cubicBezTo>
                  <a:pt x="1" y="8"/>
                  <a:pt x="2" y="7"/>
                  <a:pt x="2" y="6"/>
                </a:cubicBezTo>
                <a:cubicBezTo>
                  <a:pt x="2" y="5"/>
                  <a:pt x="3" y="4"/>
                  <a:pt x="4" y="3"/>
                </a:cubicBezTo>
                <a:cubicBezTo>
                  <a:pt x="5" y="2"/>
                  <a:pt x="6" y="1"/>
                  <a:pt x="8" y="1"/>
                </a:cubicBezTo>
                <a:cubicBezTo>
                  <a:pt x="9" y="0"/>
                  <a:pt x="11" y="0"/>
                  <a:pt x="13" y="0"/>
                </a:cubicBezTo>
                <a:cubicBezTo>
                  <a:pt x="14" y="0"/>
                  <a:pt x="14" y="0"/>
                  <a:pt x="15" y="0"/>
                </a:cubicBezTo>
                <a:cubicBezTo>
                  <a:pt x="16" y="0"/>
                  <a:pt x="17" y="0"/>
                  <a:pt x="18" y="0"/>
                </a:cubicBezTo>
                <a:cubicBezTo>
                  <a:pt x="19" y="1"/>
                  <a:pt x="20" y="1"/>
                  <a:pt x="21" y="1"/>
                </a:cubicBezTo>
                <a:cubicBezTo>
                  <a:pt x="22" y="1"/>
                  <a:pt x="23" y="2"/>
                  <a:pt x="23" y="2"/>
                </a:cubicBezTo>
                <a:cubicBezTo>
                  <a:pt x="24" y="2"/>
                  <a:pt x="24" y="2"/>
                  <a:pt x="24" y="3"/>
                </a:cubicBezTo>
                <a:cubicBezTo>
                  <a:pt x="24" y="3"/>
                  <a:pt x="24" y="3"/>
                  <a:pt x="24" y="4"/>
                </a:cubicBezTo>
                <a:cubicBezTo>
                  <a:pt x="23" y="7"/>
                  <a:pt x="23" y="7"/>
                  <a:pt x="23" y="7"/>
                </a:cubicBezTo>
                <a:cubicBezTo>
                  <a:pt x="22" y="8"/>
                  <a:pt x="22" y="8"/>
                  <a:pt x="22" y="8"/>
                </a:cubicBezTo>
                <a:cubicBezTo>
                  <a:pt x="22" y="8"/>
                  <a:pt x="22" y="8"/>
                  <a:pt x="21" y="8"/>
                </a:cubicBezTo>
                <a:cubicBezTo>
                  <a:pt x="20" y="7"/>
                  <a:pt x="18" y="7"/>
                  <a:pt x="17" y="7"/>
                </a:cubicBezTo>
                <a:cubicBezTo>
                  <a:pt x="15" y="6"/>
                  <a:pt x="14" y="6"/>
                  <a:pt x="13" y="6"/>
                </a:cubicBezTo>
                <a:cubicBezTo>
                  <a:pt x="11" y="6"/>
                  <a:pt x="10" y="7"/>
                  <a:pt x="10" y="7"/>
                </a:cubicBezTo>
                <a:cubicBezTo>
                  <a:pt x="9" y="8"/>
                  <a:pt x="9" y="8"/>
                  <a:pt x="9" y="9"/>
                </a:cubicBezTo>
                <a:cubicBezTo>
                  <a:pt x="9" y="9"/>
                  <a:pt x="9" y="10"/>
                  <a:pt x="9" y="10"/>
                </a:cubicBezTo>
                <a:cubicBezTo>
                  <a:pt x="9" y="10"/>
                  <a:pt x="10" y="11"/>
                  <a:pt x="10" y="11"/>
                </a:cubicBezTo>
                <a:cubicBezTo>
                  <a:pt x="10" y="11"/>
                  <a:pt x="11" y="12"/>
                  <a:pt x="12" y="12"/>
                </a:cubicBezTo>
                <a:cubicBezTo>
                  <a:pt x="12" y="12"/>
                  <a:pt x="13" y="13"/>
                  <a:pt x="14" y="13"/>
                </a:cubicBezTo>
                <a:cubicBezTo>
                  <a:pt x="16" y="14"/>
                  <a:pt x="17" y="15"/>
                  <a:pt x="19" y="15"/>
                </a:cubicBezTo>
                <a:cubicBezTo>
                  <a:pt x="20" y="16"/>
                  <a:pt x="21" y="17"/>
                  <a:pt x="22" y="17"/>
                </a:cubicBezTo>
                <a:cubicBezTo>
                  <a:pt x="23" y="18"/>
                  <a:pt x="24" y="19"/>
                  <a:pt x="25" y="20"/>
                </a:cubicBezTo>
                <a:cubicBezTo>
                  <a:pt x="25" y="21"/>
                  <a:pt x="25" y="23"/>
                  <a:pt x="25" y="24"/>
                </a:cubicBezTo>
                <a:cubicBezTo>
                  <a:pt x="25" y="26"/>
                  <a:pt x="25" y="27"/>
                  <a:pt x="25" y="29"/>
                </a:cubicBezTo>
                <a:cubicBezTo>
                  <a:pt x="24" y="30"/>
                  <a:pt x="23" y="31"/>
                  <a:pt x="22" y="32"/>
                </a:cubicBezTo>
                <a:cubicBezTo>
                  <a:pt x="21" y="33"/>
                  <a:pt x="20" y="33"/>
                  <a:pt x="18" y="34"/>
                </a:cubicBezTo>
                <a:cubicBezTo>
                  <a:pt x="17" y="34"/>
                  <a:pt x="15" y="34"/>
                  <a:pt x="13" y="34"/>
                </a:cubicBezTo>
                <a:cubicBezTo>
                  <a:pt x="12" y="34"/>
                  <a:pt x="11" y="34"/>
                  <a:pt x="10" y="34"/>
                </a:cubicBezTo>
                <a:cubicBezTo>
                  <a:pt x="9" y="34"/>
                  <a:pt x="8" y="34"/>
                  <a:pt x="7" y="34"/>
                </a:cubicBezTo>
                <a:cubicBezTo>
                  <a:pt x="5" y="33"/>
                  <a:pt x="4" y="33"/>
                  <a:pt x="3" y="33"/>
                </a:cubicBezTo>
                <a:cubicBezTo>
                  <a:pt x="2" y="32"/>
                  <a:pt x="1" y="32"/>
                  <a:pt x="0" y="31"/>
                </a:cubicBezTo>
                <a:cubicBezTo>
                  <a:pt x="0" y="31"/>
                  <a:pt x="0" y="31"/>
                  <a:pt x="0" y="31"/>
                </a:cubicBezTo>
                <a:cubicBezTo>
                  <a:pt x="0" y="31"/>
                  <a:pt x="0" y="30"/>
                  <a:pt x="0" y="30"/>
                </a:cubicBezTo>
                <a:cubicBezTo>
                  <a:pt x="2" y="26"/>
                  <a:pt x="2" y="26"/>
                  <a:pt x="2" y="26"/>
                </a:cubicBezTo>
                <a:cubicBezTo>
                  <a:pt x="2" y="26"/>
                  <a:pt x="2" y="25"/>
                  <a:pt x="2" y="25"/>
                </a:cubicBezTo>
                <a:cubicBezTo>
                  <a:pt x="2" y="25"/>
                  <a:pt x="3" y="25"/>
                  <a:pt x="3" y="26"/>
                </a:cubicBezTo>
                <a:cubicBezTo>
                  <a:pt x="4" y="26"/>
                  <a:pt x="4" y="26"/>
                  <a:pt x="5" y="26"/>
                </a:cubicBezTo>
                <a:cubicBezTo>
                  <a:pt x="6" y="27"/>
                  <a:pt x="7" y="27"/>
                  <a:pt x="8" y="27"/>
                </a:cubicBezTo>
                <a:cubicBezTo>
                  <a:pt x="8" y="27"/>
                  <a:pt x="9" y="27"/>
                  <a:pt x="10" y="28"/>
                </a:cubicBezTo>
                <a:cubicBezTo>
                  <a:pt x="11" y="28"/>
                  <a:pt x="12" y="28"/>
                  <a:pt x="13" y="28"/>
                </a:cubicBezTo>
                <a:cubicBezTo>
                  <a:pt x="14" y="28"/>
                  <a:pt x="14" y="28"/>
                  <a:pt x="15" y="27"/>
                </a:cubicBezTo>
                <a:cubicBezTo>
                  <a:pt x="16" y="27"/>
                  <a:pt x="16" y="27"/>
                  <a:pt x="17" y="27"/>
                </a:cubicBezTo>
                <a:cubicBezTo>
                  <a:pt x="17" y="26"/>
                  <a:pt x="17" y="26"/>
                  <a:pt x="17" y="26"/>
                </a:cubicBezTo>
                <a:cubicBezTo>
                  <a:pt x="18" y="25"/>
                  <a:pt x="18" y="25"/>
                  <a:pt x="18" y="24"/>
                </a:cubicBezTo>
                <a:cubicBezTo>
                  <a:pt x="18" y="24"/>
                  <a:pt x="18" y="24"/>
                  <a:pt x="17" y="23"/>
                </a:cubicBezTo>
                <a:cubicBezTo>
                  <a:pt x="17" y="23"/>
                  <a:pt x="17" y="22"/>
                  <a:pt x="17" y="22"/>
                </a:cubicBezTo>
                <a:cubicBezTo>
                  <a:pt x="16" y="22"/>
                  <a:pt x="16" y="21"/>
                  <a:pt x="15" y="21"/>
                </a:cubicBezTo>
                <a:cubicBezTo>
                  <a:pt x="14" y="21"/>
                  <a:pt x="13" y="20"/>
                  <a:pt x="12" y="20"/>
                </a:cubicBezTo>
                <a:cubicBezTo>
                  <a:pt x="11" y="19"/>
                  <a:pt x="9" y="19"/>
                  <a:pt x="8" y="18"/>
                </a:cubicBezTo>
                <a:cubicBezTo>
                  <a:pt x="7" y="17"/>
                  <a:pt x="5" y="17"/>
                  <a:pt x="4" y="16"/>
                </a:cubicBezTo>
                <a:cubicBezTo>
                  <a:pt x="3" y="15"/>
                  <a:pt x="3" y="14"/>
                  <a:pt x="2" y="13"/>
                </a:cubicBezTo>
                <a:cubicBezTo>
                  <a:pt x="2" y="12"/>
                  <a:pt x="1" y="11"/>
                  <a:pt x="1" y="10"/>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4"/>
          <p:cNvSpPr>
            <a:spLocks noEditPoints="1"/>
          </p:cNvSpPr>
          <p:nvPr/>
        </p:nvSpPr>
        <p:spPr bwMode="auto">
          <a:xfrm>
            <a:off x="5846270" y="3741606"/>
            <a:ext cx="120068" cy="141256"/>
          </a:xfrm>
          <a:custGeom>
            <a:avLst/>
            <a:gdLst>
              <a:gd name="T0" fmla="*/ 20 w 29"/>
              <a:gd name="T1" fmla="*/ 27 h 34"/>
              <a:gd name="T2" fmla="*/ 9 w 29"/>
              <a:gd name="T3" fmla="*/ 27 h 34"/>
              <a:gd name="T4" fmla="*/ 7 w 29"/>
              <a:gd name="T5" fmla="*/ 33 h 34"/>
              <a:gd name="T6" fmla="*/ 7 w 29"/>
              <a:gd name="T7" fmla="*/ 34 h 34"/>
              <a:gd name="T8" fmla="*/ 6 w 29"/>
              <a:gd name="T9" fmla="*/ 34 h 34"/>
              <a:gd name="T10" fmla="*/ 0 w 29"/>
              <a:gd name="T11" fmla="*/ 34 h 34"/>
              <a:gd name="T12" fmla="*/ 0 w 29"/>
              <a:gd name="T13" fmla="*/ 33 h 34"/>
              <a:gd name="T14" fmla="*/ 0 w 29"/>
              <a:gd name="T15" fmla="*/ 33 h 34"/>
              <a:gd name="T16" fmla="*/ 9 w 29"/>
              <a:gd name="T17" fmla="*/ 3 h 34"/>
              <a:gd name="T18" fmla="*/ 10 w 29"/>
              <a:gd name="T19" fmla="*/ 2 h 34"/>
              <a:gd name="T20" fmla="*/ 11 w 29"/>
              <a:gd name="T21" fmla="*/ 1 h 34"/>
              <a:gd name="T22" fmla="*/ 12 w 29"/>
              <a:gd name="T23" fmla="*/ 0 h 34"/>
              <a:gd name="T24" fmla="*/ 13 w 29"/>
              <a:gd name="T25" fmla="*/ 0 h 34"/>
              <a:gd name="T26" fmla="*/ 16 w 29"/>
              <a:gd name="T27" fmla="*/ 0 h 34"/>
              <a:gd name="T28" fmla="*/ 17 w 29"/>
              <a:gd name="T29" fmla="*/ 0 h 34"/>
              <a:gd name="T30" fmla="*/ 18 w 29"/>
              <a:gd name="T31" fmla="*/ 1 h 34"/>
              <a:gd name="T32" fmla="*/ 19 w 29"/>
              <a:gd name="T33" fmla="*/ 2 h 34"/>
              <a:gd name="T34" fmla="*/ 20 w 29"/>
              <a:gd name="T35" fmla="*/ 3 h 34"/>
              <a:gd name="T36" fmla="*/ 29 w 29"/>
              <a:gd name="T37" fmla="*/ 33 h 34"/>
              <a:gd name="T38" fmla="*/ 29 w 29"/>
              <a:gd name="T39" fmla="*/ 33 h 34"/>
              <a:gd name="T40" fmla="*/ 29 w 29"/>
              <a:gd name="T41" fmla="*/ 34 h 34"/>
              <a:gd name="T42" fmla="*/ 23 w 29"/>
              <a:gd name="T43" fmla="*/ 34 h 34"/>
              <a:gd name="T44" fmla="*/ 22 w 29"/>
              <a:gd name="T45" fmla="*/ 34 h 34"/>
              <a:gd name="T46" fmla="*/ 22 w 29"/>
              <a:gd name="T47" fmla="*/ 33 h 34"/>
              <a:gd name="T48" fmla="*/ 20 w 29"/>
              <a:gd name="T49" fmla="*/ 27 h 34"/>
              <a:gd name="T50" fmla="*/ 11 w 29"/>
              <a:gd name="T51" fmla="*/ 21 h 34"/>
              <a:gd name="T52" fmla="*/ 18 w 29"/>
              <a:gd name="T53" fmla="*/ 21 h 34"/>
              <a:gd name="T54" fmla="*/ 16 w 29"/>
              <a:gd name="T55" fmla="*/ 15 h 34"/>
              <a:gd name="T56" fmla="*/ 15 w 29"/>
              <a:gd name="T57" fmla="*/ 8 h 34"/>
              <a:gd name="T58" fmla="*/ 14 w 29"/>
              <a:gd name="T59" fmla="*/ 8 h 34"/>
              <a:gd name="T60" fmla="*/ 13 w 29"/>
              <a:gd name="T61" fmla="*/ 15 h 34"/>
              <a:gd name="T62" fmla="*/ 11 w 29"/>
              <a:gd name="T63" fmla="*/ 2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4">
                <a:moveTo>
                  <a:pt x="20" y="27"/>
                </a:moveTo>
                <a:cubicBezTo>
                  <a:pt x="9" y="27"/>
                  <a:pt x="9" y="27"/>
                  <a:pt x="9" y="27"/>
                </a:cubicBezTo>
                <a:cubicBezTo>
                  <a:pt x="7" y="33"/>
                  <a:pt x="7" y="33"/>
                  <a:pt x="7" y="33"/>
                </a:cubicBezTo>
                <a:cubicBezTo>
                  <a:pt x="7" y="33"/>
                  <a:pt x="7" y="33"/>
                  <a:pt x="7" y="34"/>
                </a:cubicBezTo>
                <a:cubicBezTo>
                  <a:pt x="7" y="34"/>
                  <a:pt x="6" y="34"/>
                  <a:pt x="6" y="34"/>
                </a:cubicBezTo>
                <a:cubicBezTo>
                  <a:pt x="0" y="34"/>
                  <a:pt x="0" y="34"/>
                  <a:pt x="0" y="34"/>
                </a:cubicBezTo>
                <a:cubicBezTo>
                  <a:pt x="0" y="34"/>
                  <a:pt x="0" y="34"/>
                  <a:pt x="0" y="33"/>
                </a:cubicBezTo>
                <a:cubicBezTo>
                  <a:pt x="0" y="33"/>
                  <a:pt x="0" y="33"/>
                  <a:pt x="0" y="33"/>
                </a:cubicBezTo>
                <a:cubicBezTo>
                  <a:pt x="9" y="3"/>
                  <a:pt x="9" y="3"/>
                  <a:pt x="9" y="3"/>
                </a:cubicBezTo>
                <a:cubicBezTo>
                  <a:pt x="10" y="2"/>
                  <a:pt x="10" y="2"/>
                  <a:pt x="10" y="2"/>
                </a:cubicBezTo>
                <a:cubicBezTo>
                  <a:pt x="10" y="1"/>
                  <a:pt x="10" y="1"/>
                  <a:pt x="11" y="1"/>
                </a:cubicBezTo>
                <a:cubicBezTo>
                  <a:pt x="11" y="1"/>
                  <a:pt x="11" y="1"/>
                  <a:pt x="12" y="0"/>
                </a:cubicBezTo>
                <a:cubicBezTo>
                  <a:pt x="12" y="0"/>
                  <a:pt x="12" y="0"/>
                  <a:pt x="13" y="0"/>
                </a:cubicBezTo>
                <a:cubicBezTo>
                  <a:pt x="16" y="0"/>
                  <a:pt x="16" y="0"/>
                  <a:pt x="16" y="0"/>
                </a:cubicBezTo>
                <a:cubicBezTo>
                  <a:pt x="16" y="0"/>
                  <a:pt x="17" y="0"/>
                  <a:pt x="17" y="0"/>
                </a:cubicBezTo>
                <a:cubicBezTo>
                  <a:pt x="18" y="0"/>
                  <a:pt x="18" y="1"/>
                  <a:pt x="18" y="1"/>
                </a:cubicBezTo>
                <a:cubicBezTo>
                  <a:pt x="18" y="1"/>
                  <a:pt x="19" y="1"/>
                  <a:pt x="19" y="2"/>
                </a:cubicBezTo>
                <a:cubicBezTo>
                  <a:pt x="19" y="2"/>
                  <a:pt x="19" y="2"/>
                  <a:pt x="20" y="3"/>
                </a:cubicBezTo>
                <a:cubicBezTo>
                  <a:pt x="29" y="33"/>
                  <a:pt x="29" y="33"/>
                  <a:pt x="29" y="33"/>
                </a:cubicBezTo>
                <a:cubicBezTo>
                  <a:pt x="29" y="33"/>
                  <a:pt x="29" y="33"/>
                  <a:pt x="29" y="33"/>
                </a:cubicBezTo>
                <a:cubicBezTo>
                  <a:pt x="29" y="34"/>
                  <a:pt x="29" y="34"/>
                  <a:pt x="29" y="34"/>
                </a:cubicBezTo>
                <a:cubicBezTo>
                  <a:pt x="23" y="34"/>
                  <a:pt x="23" y="34"/>
                  <a:pt x="23" y="34"/>
                </a:cubicBezTo>
                <a:cubicBezTo>
                  <a:pt x="23" y="34"/>
                  <a:pt x="22" y="34"/>
                  <a:pt x="22" y="34"/>
                </a:cubicBezTo>
                <a:cubicBezTo>
                  <a:pt x="22" y="34"/>
                  <a:pt x="22" y="33"/>
                  <a:pt x="22" y="33"/>
                </a:cubicBezTo>
                <a:lnTo>
                  <a:pt x="20" y="27"/>
                </a:lnTo>
                <a:close/>
                <a:moveTo>
                  <a:pt x="11" y="21"/>
                </a:moveTo>
                <a:cubicBezTo>
                  <a:pt x="18" y="21"/>
                  <a:pt x="18" y="21"/>
                  <a:pt x="18" y="21"/>
                </a:cubicBezTo>
                <a:cubicBezTo>
                  <a:pt x="16" y="15"/>
                  <a:pt x="16" y="15"/>
                  <a:pt x="16" y="15"/>
                </a:cubicBezTo>
                <a:cubicBezTo>
                  <a:pt x="15" y="8"/>
                  <a:pt x="15" y="8"/>
                  <a:pt x="15" y="8"/>
                </a:cubicBezTo>
                <a:cubicBezTo>
                  <a:pt x="14" y="8"/>
                  <a:pt x="14" y="8"/>
                  <a:pt x="14" y="8"/>
                </a:cubicBezTo>
                <a:cubicBezTo>
                  <a:pt x="13" y="15"/>
                  <a:pt x="13" y="15"/>
                  <a:pt x="13" y="15"/>
                </a:cubicBezTo>
                <a:lnTo>
                  <a:pt x="11" y="21"/>
                </a:ln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5"/>
          <p:cNvSpPr/>
          <p:nvPr/>
        </p:nvSpPr>
        <p:spPr bwMode="auto">
          <a:xfrm>
            <a:off x="5987526" y="3741606"/>
            <a:ext cx="141256" cy="141256"/>
          </a:xfrm>
          <a:custGeom>
            <a:avLst/>
            <a:gdLst>
              <a:gd name="T0" fmla="*/ 27 w 34"/>
              <a:gd name="T1" fmla="*/ 15 h 34"/>
              <a:gd name="T2" fmla="*/ 27 w 34"/>
              <a:gd name="T3" fmla="*/ 15 h 34"/>
              <a:gd name="T4" fmla="*/ 25 w 34"/>
              <a:gd name="T5" fmla="*/ 19 h 34"/>
              <a:gd name="T6" fmla="*/ 21 w 34"/>
              <a:gd name="T7" fmla="*/ 28 h 34"/>
              <a:gd name="T8" fmla="*/ 20 w 34"/>
              <a:gd name="T9" fmla="*/ 29 h 34"/>
              <a:gd name="T10" fmla="*/ 18 w 34"/>
              <a:gd name="T11" fmla="*/ 30 h 34"/>
              <a:gd name="T12" fmla="*/ 16 w 34"/>
              <a:gd name="T13" fmla="*/ 30 h 34"/>
              <a:gd name="T14" fmla="*/ 14 w 34"/>
              <a:gd name="T15" fmla="*/ 29 h 34"/>
              <a:gd name="T16" fmla="*/ 13 w 34"/>
              <a:gd name="T17" fmla="*/ 28 h 34"/>
              <a:gd name="T18" fmla="*/ 10 w 34"/>
              <a:gd name="T19" fmla="*/ 22 h 34"/>
              <a:gd name="T20" fmla="*/ 7 w 34"/>
              <a:gd name="T21" fmla="*/ 15 h 34"/>
              <a:gd name="T22" fmla="*/ 7 w 34"/>
              <a:gd name="T23" fmla="*/ 15 h 34"/>
              <a:gd name="T24" fmla="*/ 7 w 34"/>
              <a:gd name="T25" fmla="*/ 33 h 34"/>
              <a:gd name="T26" fmla="*/ 6 w 34"/>
              <a:gd name="T27" fmla="*/ 34 h 34"/>
              <a:gd name="T28" fmla="*/ 6 w 34"/>
              <a:gd name="T29" fmla="*/ 34 h 34"/>
              <a:gd name="T30" fmla="*/ 1 w 34"/>
              <a:gd name="T31" fmla="*/ 34 h 34"/>
              <a:gd name="T32" fmla="*/ 0 w 34"/>
              <a:gd name="T33" fmla="*/ 34 h 34"/>
              <a:gd name="T34" fmla="*/ 0 w 34"/>
              <a:gd name="T35" fmla="*/ 33 h 34"/>
              <a:gd name="T36" fmla="*/ 0 w 34"/>
              <a:gd name="T37" fmla="*/ 4 h 34"/>
              <a:gd name="T38" fmla="*/ 0 w 34"/>
              <a:gd name="T39" fmla="*/ 1 h 34"/>
              <a:gd name="T40" fmla="*/ 3 w 34"/>
              <a:gd name="T41" fmla="*/ 0 h 34"/>
              <a:gd name="T42" fmla="*/ 5 w 34"/>
              <a:gd name="T43" fmla="*/ 0 h 34"/>
              <a:gd name="T44" fmla="*/ 7 w 34"/>
              <a:gd name="T45" fmla="*/ 1 h 34"/>
              <a:gd name="T46" fmla="*/ 9 w 34"/>
              <a:gd name="T47" fmla="*/ 3 h 34"/>
              <a:gd name="T48" fmla="*/ 14 w 34"/>
              <a:gd name="T49" fmla="*/ 14 h 34"/>
              <a:gd name="T50" fmla="*/ 17 w 34"/>
              <a:gd name="T51" fmla="*/ 21 h 34"/>
              <a:gd name="T52" fmla="*/ 17 w 34"/>
              <a:gd name="T53" fmla="*/ 21 h 34"/>
              <a:gd name="T54" fmla="*/ 20 w 34"/>
              <a:gd name="T55" fmla="*/ 14 h 34"/>
              <a:gd name="T56" fmla="*/ 25 w 34"/>
              <a:gd name="T57" fmla="*/ 3 h 34"/>
              <a:gd name="T58" fmla="*/ 26 w 34"/>
              <a:gd name="T59" fmla="*/ 1 h 34"/>
              <a:gd name="T60" fmla="*/ 29 w 34"/>
              <a:gd name="T61" fmla="*/ 0 h 34"/>
              <a:gd name="T62" fmla="*/ 31 w 34"/>
              <a:gd name="T63" fmla="*/ 0 h 34"/>
              <a:gd name="T64" fmla="*/ 33 w 34"/>
              <a:gd name="T65" fmla="*/ 1 h 34"/>
              <a:gd name="T66" fmla="*/ 34 w 34"/>
              <a:gd name="T67" fmla="*/ 3 h 34"/>
              <a:gd name="T68" fmla="*/ 34 w 34"/>
              <a:gd name="T69" fmla="*/ 33 h 34"/>
              <a:gd name="T70" fmla="*/ 34 w 34"/>
              <a:gd name="T71" fmla="*/ 34 h 34"/>
              <a:gd name="T72" fmla="*/ 33 w 34"/>
              <a:gd name="T73" fmla="*/ 34 h 34"/>
              <a:gd name="T74" fmla="*/ 28 w 34"/>
              <a:gd name="T75" fmla="*/ 34 h 34"/>
              <a:gd name="T76" fmla="*/ 27 w 34"/>
              <a:gd name="T77" fmla="*/ 34 h 34"/>
              <a:gd name="T78" fmla="*/ 27 w 34"/>
              <a:gd name="T79" fmla="*/ 33 h 34"/>
              <a:gd name="T80" fmla="*/ 27 w 34"/>
              <a:gd name="T8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4">
                <a:moveTo>
                  <a:pt x="27" y="15"/>
                </a:moveTo>
                <a:cubicBezTo>
                  <a:pt x="27" y="15"/>
                  <a:pt x="27" y="15"/>
                  <a:pt x="27" y="15"/>
                </a:cubicBezTo>
                <a:cubicBezTo>
                  <a:pt x="25" y="19"/>
                  <a:pt x="25" y="19"/>
                  <a:pt x="25" y="19"/>
                </a:cubicBezTo>
                <a:cubicBezTo>
                  <a:pt x="21" y="28"/>
                  <a:pt x="21" y="28"/>
                  <a:pt x="21" y="28"/>
                </a:cubicBezTo>
                <a:cubicBezTo>
                  <a:pt x="21" y="29"/>
                  <a:pt x="20" y="29"/>
                  <a:pt x="20" y="29"/>
                </a:cubicBezTo>
                <a:cubicBezTo>
                  <a:pt x="19" y="30"/>
                  <a:pt x="19" y="30"/>
                  <a:pt x="18" y="30"/>
                </a:cubicBezTo>
                <a:cubicBezTo>
                  <a:pt x="16" y="30"/>
                  <a:pt x="16" y="30"/>
                  <a:pt x="16" y="30"/>
                </a:cubicBezTo>
                <a:cubicBezTo>
                  <a:pt x="15" y="30"/>
                  <a:pt x="14" y="30"/>
                  <a:pt x="14" y="29"/>
                </a:cubicBezTo>
                <a:cubicBezTo>
                  <a:pt x="14" y="29"/>
                  <a:pt x="13" y="29"/>
                  <a:pt x="13" y="28"/>
                </a:cubicBezTo>
                <a:cubicBezTo>
                  <a:pt x="10" y="22"/>
                  <a:pt x="10" y="22"/>
                  <a:pt x="10" y="22"/>
                </a:cubicBezTo>
                <a:cubicBezTo>
                  <a:pt x="7" y="15"/>
                  <a:pt x="7" y="15"/>
                  <a:pt x="7" y="15"/>
                </a:cubicBezTo>
                <a:cubicBezTo>
                  <a:pt x="7" y="15"/>
                  <a:pt x="7" y="15"/>
                  <a:pt x="7" y="15"/>
                </a:cubicBezTo>
                <a:cubicBezTo>
                  <a:pt x="7" y="33"/>
                  <a:pt x="7" y="33"/>
                  <a:pt x="7" y="33"/>
                </a:cubicBezTo>
                <a:cubicBezTo>
                  <a:pt x="7" y="33"/>
                  <a:pt x="7" y="34"/>
                  <a:pt x="6" y="34"/>
                </a:cubicBezTo>
                <a:cubicBezTo>
                  <a:pt x="6" y="34"/>
                  <a:pt x="6" y="34"/>
                  <a:pt x="6" y="34"/>
                </a:cubicBezTo>
                <a:cubicBezTo>
                  <a:pt x="1" y="34"/>
                  <a:pt x="1" y="34"/>
                  <a:pt x="1" y="34"/>
                </a:cubicBezTo>
                <a:cubicBezTo>
                  <a:pt x="0" y="34"/>
                  <a:pt x="0" y="34"/>
                  <a:pt x="0" y="34"/>
                </a:cubicBezTo>
                <a:cubicBezTo>
                  <a:pt x="0" y="34"/>
                  <a:pt x="0" y="33"/>
                  <a:pt x="0" y="33"/>
                </a:cubicBezTo>
                <a:cubicBezTo>
                  <a:pt x="0" y="4"/>
                  <a:pt x="0" y="4"/>
                  <a:pt x="0" y="4"/>
                </a:cubicBezTo>
                <a:cubicBezTo>
                  <a:pt x="0" y="3"/>
                  <a:pt x="0" y="2"/>
                  <a:pt x="0" y="1"/>
                </a:cubicBezTo>
                <a:cubicBezTo>
                  <a:pt x="1" y="1"/>
                  <a:pt x="2" y="0"/>
                  <a:pt x="3" y="0"/>
                </a:cubicBezTo>
                <a:cubicBezTo>
                  <a:pt x="5" y="0"/>
                  <a:pt x="5" y="0"/>
                  <a:pt x="5" y="0"/>
                </a:cubicBezTo>
                <a:cubicBezTo>
                  <a:pt x="6" y="0"/>
                  <a:pt x="7" y="1"/>
                  <a:pt x="7" y="1"/>
                </a:cubicBezTo>
                <a:cubicBezTo>
                  <a:pt x="8" y="1"/>
                  <a:pt x="8" y="2"/>
                  <a:pt x="9" y="3"/>
                </a:cubicBezTo>
                <a:cubicBezTo>
                  <a:pt x="14" y="14"/>
                  <a:pt x="14" y="14"/>
                  <a:pt x="14" y="14"/>
                </a:cubicBezTo>
                <a:cubicBezTo>
                  <a:pt x="17" y="21"/>
                  <a:pt x="17" y="21"/>
                  <a:pt x="17" y="21"/>
                </a:cubicBezTo>
                <a:cubicBezTo>
                  <a:pt x="17" y="21"/>
                  <a:pt x="17" y="21"/>
                  <a:pt x="17" y="21"/>
                </a:cubicBezTo>
                <a:cubicBezTo>
                  <a:pt x="20" y="14"/>
                  <a:pt x="20" y="14"/>
                  <a:pt x="20" y="14"/>
                </a:cubicBezTo>
                <a:cubicBezTo>
                  <a:pt x="25" y="3"/>
                  <a:pt x="25" y="3"/>
                  <a:pt x="25" y="3"/>
                </a:cubicBezTo>
                <a:cubicBezTo>
                  <a:pt x="25" y="2"/>
                  <a:pt x="26" y="1"/>
                  <a:pt x="26" y="1"/>
                </a:cubicBezTo>
                <a:cubicBezTo>
                  <a:pt x="27" y="1"/>
                  <a:pt x="28" y="0"/>
                  <a:pt x="29" y="0"/>
                </a:cubicBezTo>
                <a:cubicBezTo>
                  <a:pt x="31" y="0"/>
                  <a:pt x="31" y="0"/>
                  <a:pt x="31" y="0"/>
                </a:cubicBezTo>
                <a:cubicBezTo>
                  <a:pt x="32" y="0"/>
                  <a:pt x="33" y="1"/>
                  <a:pt x="33" y="1"/>
                </a:cubicBezTo>
                <a:cubicBezTo>
                  <a:pt x="34" y="1"/>
                  <a:pt x="34" y="2"/>
                  <a:pt x="34" y="3"/>
                </a:cubicBezTo>
                <a:cubicBezTo>
                  <a:pt x="34" y="33"/>
                  <a:pt x="34" y="33"/>
                  <a:pt x="34" y="33"/>
                </a:cubicBezTo>
                <a:cubicBezTo>
                  <a:pt x="34" y="33"/>
                  <a:pt x="34" y="34"/>
                  <a:pt x="34" y="34"/>
                </a:cubicBezTo>
                <a:cubicBezTo>
                  <a:pt x="34" y="34"/>
                  <a:pt x="33" y="34"/>
                  <a:pt x="33" y="34"/>
                </a:cubicBezTo>
                <a:cubicBezTo>
                  <a:pt x="28" y="34"/>
                  <a:pt x="28" y="34"/>
                  <a:pt x="28" y="34"/>
                </a:cubicBezTo>
                <a:cubicBezTo>
                  <a:pt x="28" y="34"/>
                  <a:pt x="28" y="34"/>
                  <a:pt x="27" y="34"/>
                </a:cubicBezTo>
                <a:cubicBezTo>
                  <a:pt x="27" y="34"/>
                  <a:pt x="27" y="33"/>
                  <a:pt x="27" y="33"/>
                </a:cubicBezTo>
                <a:lnTo>
                  <a:pt x="27" y="15"/>
                </a:ln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6"/>
          <p:cNvSpPr>
            <a:spLocks noEditPoints="1"/>
          </p:cNvSpPr>
          <p:nvPr/>
        </p:nvSpPr>
        <p:spPr bwMode="auto">
          <a:xfrm>
            <a:off x="6158799" y="3741606"/>
            <a:ext cx="107709" cy="141256"/>
          </a:xfrm>
          <a:custGeom>
            <a:avLst/>
            <a:gdLst>
              <a:gd name="T0" fmla="*/ 7 w 26"/>
              <a:gd name="T1" fmla="*/ 33 h 34"/>
              <a:gd name="T2" fmla="*/ 7 w 26"/>
              <a:gd name="T3" fmla="*/ 34 h 34"/>
              <a:gd name="T4" fmla="*/ 6 w 26"/>
              <a:gd name="T5" fmla="*/ 34 h 34"/>
              <a:gd name="T6" fmla="*/ 1 w 26"/>
              <a:gd name="T7" fmla="*/ 34 h 34"/>
              <a:gd name="T8" fmla="*/ 0 w 26"/>
              <a:gd name="T9" fmla="*/ 34 h 34"/>
              <a:gd name="T10" fmla="*/ 0 w 26"/>
              <a:gd name="T11" fmla="*/ 33 h 34"/>
              <a:gd name="T12" fmla="*/ 0 w 26"/>
              <a:gd name="T13" fmla="*/ 3 h 34"/>
              <a:gd name="T14" fmla="*/ 1 w 26"/>
              <a:gd name="T15" fmla="*/ 1 h 34"/>
              <a:gd name="T16" fmla="*/ 3 w 26"/>
              <a:gd name="T17" fmla="*/ 0 h 34"/>
              <a:gd name="T18" fmla="*/ 15 w 26"/>
              <a:gd name="T19" fmla="*/ 0 h 34"/>
              <a:gd name="T20" fmla="*/ 19 w 26"/>
              <a:gd name="T21" fmla="*/ 1 h 34"/>
              <a:gd name="T22" fmla="*/ 23 w 26"/>
              <a:gd name="T23" fmla="*/ 3 h 34"/>
              <a:gd name="T24" fmla="*/ 25 w 26"/>
              <a:gd name="T25" fmla="*/ 7 h 34"/>
              <a:gd name="T26" fmla="*/ 26 w 26"/>
              <a:gd name="T27" fmla="*/ 11 h 34"/>
              <a:gd name="T28" fmla="*/ 25 w 26"/>
              <a:gd name="T29" fmla="*/ 14 h 34"/>
              <a:gd name="T30" fmla="*/ 24 w 26"/>
              <a:gd name="T31" fmla="*/ 17 h 34"/>
              <a:gd name="T32" fmla="*/ 20 w 26"/>
              <a:gd name="T33" fmla="*/ 20 h 34"/>
              <a:gd name="T34" fmla="*/ 14 w 26"/>
              <a:gd name="T35" fmla="*/ 22 h 34"/>
              <a:gd name="T36" fmla="*/ 7 w 26"/>
              <a:gd name="T37" fmla="*/ 22 h 34"/>
              <a:gd name="T38" fmla="*/ 7 w 26"/>
              <a:gd name="T39" fmla="*/ 33 h 34"/>
              <a:gd name="T40" fmla="*/ 18 w 26"/>
              <a:gd name="T41" fmla="*/ 11 h 34"/>
              <a:gd name="T42" fmla="*/ 18 w 26"/>
              <a:gd name="T43" fmla="*/ 10 h 34"/>
              <a:gd name="T44" fmla="*/ 17 w 26"/>
              <a:gd name="T45" fmla="*/ 8 h 34"/>
              <a:gd name="T46" fmla="*/ 16 w 26"/>
              <a:gd name="T47" fmla="*/ 7 h 34"/>
              <a:gd name="T48" fmla="*/ 13 w 26"/>
              <a:gd name="T49" fmla="*/ 7 h 34"/>
              <a:gd name="T50" fmla="*/ 7 w 26"/>
              <a:gd name="T51" fmla="*/ 7 h 34"/>
              <a:gd name="T52" fmla="*/ 7 w 26"/>
              <a:gd name="T53" fmla="*/ 16 h 34"/>
              <a:gd name="T54" fmla="*/ 14 w 26"/>
              <a:gd name="T55" fmla="*/ 16 h 34"/>
              <a:gd name="T56" fmla="*/ 17 w 26"/>
              <a:gd name="T57" fmla="*/ 15 h 34"/>
              <a:gd name="T58" fmla="*/ 18 w 26"/>
              <a:gd name="T5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34">
                <a:moveTo>
                  <a:pt x="7" y="33"/>
                </a:moveTo>
                <a:cubicBezTo>
                  <a:pt x="7" y="33"/>
                  <a:pt x="7" y="33"/>
                  <a:pt x="7" y="34"/>
                </a:cubicBezTo>
                <a:cubicBezTo>
                  <a:pt x="7" y="34"/>
                  <a:pt x="7" y="34"/>
                  <a:pt x="6" y="34"/>
                </a:cubicBezTo>
                <a:cubicBezTo>
                  <a:pt x="1" y="34"/>
                  <a:pt x="1" y="34"/>
                  <a:pt x="1" y="34"/>
                </a:cubicBezTo>
                <a:cubicBezTo>
                  <a:pt x="1" y="34"/>
                  <a:pt x="0" y="34"/>
                  <a:pt x="0" y="34"/>
                </a:cubicBezTo>
                <a:cubicBezTo>
                  <a:pt x="0" y="33"/>
                  <a:pt x="0" y="33"/>
                  <a:pt x="0" y="33"/>
                </a:cubicBezTo>
                <a:cubicBezTo>
                  <a:pt x="0" y="3"/>
                  <a:pt x="0" y="3"/>
                  <a:pt x="0" y="3"/>
                </a:cubicBezTo>
                <a:cubicBezTo>
                  <a:pt x="0" y="2"/>
                  <a:pt x="0" y="2"/>
                  <a:pt x="1" y="1"/>
                </a:cubicBezTo>
                <a:cubicBezTo>
                  <a:pt x="1" y="1"/>
                  <a:pt x="2" y="0"/>
                  <a:pt x="3" y="0"/>
                </a:cubicBezTo>
                <a:cubicBezTo>
                  <a:pt x="15" y="0"/>
                  <a:pt x="15" y="0"/>
                  <a:pt x="15" y="0"/>
                </a:cubicBezTo>
                <a:cubicBezTo>
                  <a:pt x="16" y="0"/>
                  <a:pt x="18" y="1"/>
                  <a:pt x="19" y="1"/>
                </a:cubicBezTo>
                <a:cubicBezTo>
                  <a:pt x="21" y="2"/>
                  <a:pt x="22" y="2"/>
                  <a:pt x="23" y="3"/>
                </a:cubicBezTo>
                <a:cubicBezTo>
                  <a:pt x="24" y="4"/>
                  <a:pt x="24" y="5"/>
                  <a:pt x="25" y="7"/>
                </a:cubicBezTo>
                <a:cubicBezTo>
                  <a:pt x="25" y="8"/>
                  <a:pt x="26" y="9"/>
                  <a:pt x="26" y="11"/>
                </a:cubicBezTo>
                <a:cubicBezTo>
                  <a:pt x="26" y="12"/>
                  <a:pt x="26" y="13"/>
                  <a:pt x="25" y="14"/>
                </a:cubicBezTo>
                <a:cubicBezTo>
                  <a:pt x="25" y="15"/>
                  <a:pt x="25" y="16"/>
                  <a:pt x="24" y="17"/>
                </a:cubicBezTo>
                <a:cubicBezTo>
                  <a:pt x="23" y="19"/>
                  <a:pt x="22" y="20"/>
                  <a:pt x="20" y="20"/>
                </a:cubicBezTo>
                <a:cubicBezTo>
                  <a:pt x="18" y="21"/>
                  <a:pt x="16" y="22"/>
                  <a:pt x="14" y="22"/>
                </a:cubicBezTo>
                <a:cubicBezTo>
                  <a:pt x="7" y="22"/>
                  <a:pt x="7" y="22"/>
                  <a:pt x="7" y="22"/>
                </a:cubicBezTo>
                <a:lnTo>
                  <a:pt x="7" y="33"/>
                </a:lnTo>
                <a:close/>
                <a:moveTo>
                  <a:pt x="18" y="11"/>
                </a:moveTo>
                <a:cubicBezTo>
                  <a:pt x="18" y="11"/>
                  <a:pt x="18" y="10"/>
                  <a:pt x="18" y="10"/>
                </a:cubicBezTo>
                <a:cubicBezTo>
                  <a:pt x="18" y="9"/>
                  <a:pt x="18" y="9"/>
                  <a:pt x="17" y="8"/>
                </a:cubicBezTo>
                <a:cubicBezTo>
                  <a:pt x="17" y="8"/>
                  <a:pt x="16" y="8"/>
                  <a:pt x="16" y="7"/>
                </a:cubicBezTo>
                <a:cubicBezTo>
                  <a:pt x="15" y="7"/>
                  <a:pt x="14" y="7"/>
                  <a:pt x="13" y="7"/>
                </a:cubicBezTo>
                <a:cubicBezTo>
                  <a:pt x="7" y="7"/>
                  <a:pt x="7" y="7"/>
                  <a:pt x="7" y="7"/>
                </a:cubicBezTo>
                <a:cubicBezTo>
                  <a:pt x="7" y="16"/>
                  <a:pt x="7" y="16"/>
                  <a:pt x="7" y="16"/>
                </a:cubicBezTo>
                <a:cubicBezTo>
                  <a:pt x="14" y="16"/>
                  <a:pt x="14" y="16"/>
                  <a:pt x="14" y="16"/>
                </a:cubicBezTo>
                <a:cubicBezTo>
                  <a:pt x="15" y="16"/>
                  <a:pt x="16" y="15"/>
                  <a:pt x="17" y="15"/>
                </a:cubicBezTo>
                <a:cubicBezTo>
                  <a:pt x="18" y="14"/>
                  <a:pt x="18" y="13"/>
                  <a:pt x="18" y="11"/>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9" name="Freeform 27"/>
          <p:cNvSpPr/>
          <p:nvPr/>
        </p:nvSpPr>
        <p:spPr bwMode="auto">
          <a:xfrm>
            <a:off x="6287696" y="3741606"/>
            <a:ext cx="97115" cy="141256"/>
          </a:xfrm>
          <a:custGeom>
            <a:avLst/>
            <a:gdLst>
              <a:gd name="T0" fmla="*/ 4 w 23"/>
              <a:gd name="T1" fmla="*/ 33 h 34"/>
              <a:gd name="T2" fmla="*/ 1 w 23"/>
              <a:gd name="T3" fmla="*/ 31 h 34"/>
              <a:gd name="T4" fmla="*/ 0 w 23"/>
              <a:gd name="T5" fmla="*/ 28 h 34"/>
              <a:gd name="T6" fmla="*/ 0 w 23"/>
              <a:gd name="T7" fmla="*/ 25 h 34"/>
              <a:gd name="T8" fmla="*/ 0 w 23"/>
              <a:gd name="T9" fmla="*/ 1 h 34"/>
              <a:gd name="T10" fmla="*/ 0 w 23"/>
              <a:gd name="T11" fmla="*/ 1 h 34"/>
              <a:gd name="T12" fmla="*/ 1 w 23"/>
              <a:gd name="T13" fmla="*/ 0 h 34"/>
              <a:gd name="T14" fmla="*/ 6 w 23"/>
              <a:gd name="T15" fmla="*/ 0 h 34"/>
              <a:gd name="T16" fmla="*/ 7 w 23"/>
              <a:gd name="T17" fmla="*/ 1 h 34"/>
              <a:gd name="T18" fmla="*/ 7 w 23"/>
              <a:gd name="T19" fmla="*/ 1 h 34"/>
              <a:gd name="T20" fmla="*/ 7 w 23"/>
              <a:gd name="T21" fmla="*/ 24 h 34"/>
              <a:gd name="T22" fmla="*/ 8 w 23"/>
              <a:gd name="T23" fmla="*/ 27 h 34"/>
              <a:gd name="T24" fmla="*/ 10 w 23"/>
              <a:gd name="T25" fmla="*/ 28 h 34"/>
              <a:gd name="T26" fmla="*/ 22 w 23"/>
              <a:gd name="T27" fmla="*/ 28 h 34"/>
              <a:gd name="T28" fmla="*/ 23 w 23"/>
              <a:gd name="T29" fmla="*/ 28 h 34"/>
              <a:gd name="T30" fmla="*/ 23 w 23"/>
              <a:gd name="T31" fmla="*/ 29 h 34"/>
              <a:gd name="T32" fmla="*/ 23 w 23"/>
              <a:gd name="T33" fmla="*/ 33 h 34"/>
              <a:gd name="T34" fmla="*/ 22 w 23"/>
              <a:gd name="T35" fmla="*/ 34 h 34"/>
              <a:gd name="T36" fmla="*/ 9 w 23"/>
              <a:gd name="T37" fmla="*/ 34 h 34"/>
              <a:gd name="T38" fmla="*/ 4 w 23"/>
              <a:gd name="T39"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34">
                <a:moveTo>
                  <a:pt x="4" y="33"/>
                </a:moveTo>
                <a:cubicBezTo>
                  <a:pt x="3" y="32"/>
                  <a:pt x="2" y="32"/>
                  <a:pt x="1" y="31"/>
                </a:cubicBezTo>
                <a:cubicBezTo>
                  <a:pt x="1" y="30"/>
                  <a:pt x="0" y="29"/>
                  <a:pt x="0" y="28"/>
                </a:cubicBezTo>
                <a:cubicBezTo>
                  <a:pt x="0" y="27"/>
                  <a:pt x="0" y="26"/>
                  <a:pt x="0" y="25"/>
                </a:cubicBezTo>
                <a:cubicBezTo>
                  <a:pt x="0" y="1"/>
                  <a:pt x="0" y="1"/>
                  <a:pt x="0" y="1"/>
                </a:cubicBezTo>
                <a:cubicBezTo>
                  <a:pt x="0" y="1"/>
                  <a:pt x="0" y="1"/>
                  <a:pt x="0" y="1"/>
                </a:cubicBezTo>
                <a:cubicBezTo>
                  <a:pt x="0" y="0"/>
                  <a:pt x="0" y="0"/>
                  <a:pt x="1" y="0"/>
                </a:cubicBezTo>
                <a:cubicBezTo>
                  <a:pt x="6" y="0"/>
                  <a:pt x="6" y="0"/>
                  <a:pt x="6" y="0"/>
                </a:cubicBezTo>
                <a:cubicBezTo>
                  <a:pt x="6" y="0"/>
                  <a:pt x="7" y="0"/>
                  <a:pt x="7" y="1"/>
                </a:cubicBezTo>
                <a:cubicBezTo>
                  <a:pt x="7" y="1"/>
                  <a:pt x="7" y="1"/>
                  <a:pt x="7" y="1"/>
                </a:cubicBezTo>
                <a:cubicBezTo>
                  <a:pt x="7" y="24"/>
                  <a:pt x="7" y="24"/>
                  <a:pt x="7" y="24"/>
                </a:cubicBezTo>
                <a:cubicBezTo>
                  <a:pt x="7" y="26"/>
                  <a:pt x="7" y="26"/>
                  <a:pt x="8" y="27"/>
                </a:cubicBezTo>
                <a:cubicBezTo>
                  <a:pt x="8" y="27"/>
                  <a:pt x="9" y="28"/>
                  <a:pt x="10" y="28"/>
                </a:cubicBezTo>
                <a:cubicBezTo>
                  <a:pt x="22" y="28"/>
                  <a:pt x="22" y="28"/>
                  <a:pt x="22" y="28"/>
                </a:cubicBezTo>
                <a:cubicBezTo>
                  <a:pt x="23" y="28"/>
                  <a:pt x="23" y="28"/>
                  <a:pt x="23" y="28"/>
                </a:cubicBezTo>
                <a:cubicBezTo>
                  <a:pt x="23" y="28"/>
                  <a:pt x="23" y="28"/>
                  <a:pt x="23" y="29"/>
                </a:cubicBezTo>
                <a:cubicBezTo>
                  <a:pt x="23" y="33"/>
                  <a:pt x="23" y="33"/>
                  <a:pt x="23" y="33"/>
                </a:cubicBezTo>
                <a:cubicBezTo>
                  <a:pt x="23" y="33"/>
                  <a:pt x="23" y="34"/>
                  <a:pt x="22" y="34"/>
                </a:cubicBezTo>
                <a:cubicBezTo>
                  <a:pt x="9" y="34"/>
                  <a:pt x="9" y="34"/>
                  <a:pt x="9" y="34"/>
                </a:cubicBezTo>
                <a:cubicBezTo>
                  <a:pt x="7" y="34"/>
                  <a:pt x="5" y="34"/>
                  <a:pt x="4" y="33"/>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0" name="Freeform 28"/>
          <p:cNvSpPr/>
          <p:nvPr/>
        </p:nvSpPr>
        <p:spPr bwMode="auto">
          <a:xfrm>
            <a:off x="6400702" y="3741606"/>
            <a:ext cx="100645" cy="141256"/>
          </a:xfrm>
          <a:custGeom>
            <a:avLst/>
            <a:gdLst>
              <a:gd name="T0" fmla="*/ 24 w 24"/>
              <a:gd name="T1" fmla="*/ 33 h 34"/>
              <a:gd name="T2" fmla="*/ 23 w 24"/>
              <a:gd name="T3" fmla="*/ 34 h 34"/>
              <a:gd name="T4" fmla="*/ 9 w 24"/>
              <a:gd name="T5" fmla="*/ 34 h 34"/>
              <a:gd name="T6" fmla="*/ 5 w 24"/>
              <a:gd name="T7" fmla="*/ 33 h 34"/>
              <a:gd name="T8" fmla="*/ 2 w 24"/>
              <a:gd name="T9" fmla="*/ 31 h 34"/>
              <a:gd name="T10" fmla="*/ 1 w 24"/>
              <a:gd name="T11" fmla="*/ 28 h 34"/>
              <a:gd name="T12" fmla="*/ 0 w 24"/>
              <a:gd name="T13" fmla="*/ 25 h 34"/>
              <a:gd name="T14" fmla="*/ 0 w 24"/>
              <a:gd name="T15" fmla="*/ 9 h 34"/>
              <a:gd name="T16" fmla="*/ 1 w 24"/>
              <a:gd name="T17" fmla="*/ 6 h 34"/>
              <a:gd name="T18" fmla="*/ 2 w 24"/>
              <a:gd name="T19" fmla="*/ 3 h 34"/>
              <a:gd name="T20" fmla="*/ 5 w 24"/>
              <a:gd name="T21" fmla="*/ 1 h 34"/>
              <a:gd name="T22" fmla="*/ 9 w 24"/>
              <a:gd name="T23" fmla="*/ 0 h 34"/>
              <a:gd name="T24" fmla="*/ 23 w 24"/>
              <a:gd name="T25" fmla="*/ 0 h 34"/>
              <a:gd name="T26" fmla="*/ 23 w 24"/>
              <a:gd name="T27" fmla="*/ 1 h 34"/>
              <a:gd name="T28" fmla="*/ 24 w 24"/>
              <a:gd name="T29" fmla="*/ 2 h 34"/>
              <a:gd name="T30" fmla="*/ 24 w 24"/>
              <a:gd name="T31" fmla="*/ 6 h 34"/>
              <a:gd name="T32" fmla="*/ 23 w 24"/>
              <a:gd name="T33" fmla="*/ 6 h 34"/>
              <a:gd name="T34" fmla="*/ 23 w 24"/>
              <a:gd name="T35" fmla="*/ 7 h 34"/>
              <a:gd name="T36" fmla="*/ 11 w 24"/>
              <a:gd name="T37" fmla="*/ 7 h 34"/>
              <a:gd name="T38" fmla="*/ 8 w 24"/>
              <a:gd name="T39" fmla="*/ 7 h 34"/>
              <a:gd name="T40" fmla="*/ 7 w 24"/>
              <a:gd name="T41" fmla="*/ 10 h 34"/>
              <a:gd name="T42" fmla="*/ 7 w 24"/>
              <a:gd name="T43" fmla="*/ 13 h 34"/>
              <a:gd name="T44" fmla="*/ 21 w 24"/>
              <a:gd name="T45" fmla="*/ 13 h 34"/>
              <a:gd name="T46" fmla="*/ 22 w 24"/>
              <a:gd name="T47" fmla="*/ 13 h 34"/>
              <a:gd name="T48" fmla="*/ 22 w 24"/>
              <a:gd name="T49" fmla="*/ 14 h 34"/>
              <a:gd name="T50" fmla="*/ 22 w 24"/>
              <a:gd name="T51" fmla="*/ 18 h 34"/>
              <a:gd name="T52" fmla="*/ 22 w 24"/>
              <a:gd name="T53" fmla="*/ 19 h 34"/>
              <a:gd name="T54" fmla="*/ 21 w 24"/>
              <a:gd name="T55" fmla="*/ 19 h 34"/>
              <a:gd name="T56" fmla="*/ 7 w 24"/>
              <a:gd name="T57" fmla="*/ 19 h 34"/>
              <a:gd name="T58" fmla="*/ 7 w 24"/>
              <a:gd name="T59" fmla="*/ 25 h 34"/>
              <a:gd name="T60" fmla="*/ 8 w 24"/>
              <a:gd name="T61" fmla="*/ 27 h 34"/>
              <a:gd name="T62" fmla="*/ 11 w 24"/>
              <a:gd name="T63" fmla="*/ 27 h 34"/>
              <a:gd name="T64" fmla="*/ 23 w 24"/>
              <a:gd name="T65" fmla="*/ 27 h 34"/>
              <a:gd name="T66" fmla="*/ 24 w 24"/>
              <a:gd name="T67" fmla="*/ 28 h 34"/>
              <a:gd name="T68" fmla="*/ 24 w 24"/>
              <a:gd name="T69" fmla="*/ 29 h 34"/>
              <a:gd name="T70" fmla="*/ 24 w 24"/>
              <a:gd name="T71" fmla="*/ 33 h 34"/>
              <a:gd name="T72" fmla="*/ 24 w 24"/>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4">
                <a:moveTo>
                  <a:pt x="24" y="33"/>
                </a:moveTo>
                <a:cubicBezTo>
                  <a:pt x="24" y="34"/>
                  <a:pt x="24" y="34"/>
                  <a:pt x="23" y="34"/>
                </a:cubicBezTo>
                <a:cubicBezTo>
                  <a:pt x="9" y="34"/>
                  <a:pt x="9" y="34"/>
                  <a:pt x="9" y="34"/>
                </a:cubicBezTo>
                <a:cubicBezTo>
                  <a:pt x="7" y="34"/>
                  <a:pt x="6" y="34"/>
                  <a:pt x="5" y="33"/>
                </a:cubicBezTo>
                <a:cubicBezTo>
                  <a:pt x="4" y="32"/>
                  <a:pt x="3" y="32"/>
                  <a:pt x="2" y="31"/>
                </a:cubicBezTo>
                <a:cubicBezTo>
                  <a:pt x="1" y="30"/>
                  <a:pt x="1" y="29"/>
                  <a:pt x="1" y="28"/>
                </a:cubicBezTo>
                <a:cubicBezTo>
                  <a:pt x="0" y="27"/>
                  <a:pt x="0" y="26"/>
                  <a:pt x="0" y="25"/>
                </a:cubicBezTo>
                <a:cubicBezTo>
                  <a:pt x="0" y="9"/>
                  <a:pt x="0" y="9"/>
                  <a:pt x="0" y="9"/>
                </a:cubicBezTo>
                <a:cubicBezTo>
                  <a:pt x="0" y="8"/>
                  <a:pt x="0" y="7"/>
                  <a:pt x="1" y="6"/>
                </a:cubicBezTo>
                <a:cubicBezTo>
                  <a:pt x="1" y="5"/>
                  <a:pt x="2" y="4"/>
                  <a:pt x="2" y="3"/>
                </a:cubicBezTo>
                <a:cubicBezTo>
                  <a:pt x="3" y="2"/>
                  <a:pt x="4" y="2"/>
                  <a:pt x="5" y="1"/>
                </a:cubicBezTo>
                <a:cubicBezTo>
                  <a:pt x="6" y="1"/>
                  <a:pt x="7" y="0"/>
                  <a:pt x="9" y="0"/>
                </a:cubicBezTo>
                <a:cubicBezTo>
                  <a:pt x="23" y="0"/>
                  <a:pt x="23" y="0"/>
                  <a:pt x="23" y="0"/>
                </a:cubicBezTo>
                <a:cubicBezTo>
                  <a:pt x="23" y="0"/>
                  <a:pt x="23" y="0"/>
                  <a:pt x="23" y="1"/>
                </a:cubicBezTo>
                <a:cubicBezTo>
                  <a:pt x="23" y="1"/>
                  <a:pt x="24" y="1"/>
                  <a:pt x="24" y="2"/>
                </a:cubicBezTo>
                <a:cubicBezTo>
                  <a:pt x="24" y="6"/>
                  <a:pt x="24" y="6"/>
                  <a:pt x="24" y="6"/>
                </a:cubicBezTo>
                <a:cubicBezTo>
                  <a:pt x="24" y="6"/>
                  <a:pt x="23" y="6"/>
                  <a:pt x="23" y="6"/>
                </a:cubicBezTo>
                <a:cubicBezTo>
                  <a:pt x="23" y="7"/>
                  <a:pt x="23" y="7"/>
                  <a:pt x="23" y="7"/>
                </a:cubicBezTo>
                <a:cubicBezTo>
                  <a:pt x="11" y="7"/>
                  <a:pt x="11" y="7"/>
                  <a:pt x="11" y="7"/>
                </a:cubicBezTo>
                <a:cubicBezTo>
                  <a:pt x="9" y="7"/>
                  <a:pt x="8" y="7"/>
                  <a:pt x="8" y="7"/>
                </a:cubicBezTo>
                <a:cubicBezTo>
                  <a:pt x="8" y="8"/>
                  <a:pt x="7" y="9"/>
                  <a:pt x="7" y="10"/>
                </a:cubicBezTo>
                <a:cubicBezTo>
                  <a:pt x="7" y="13"/>
                  <a:pt x="7" y="13"/>
                  <a:pt x="7" y="13"/>
                </a:cubicBezTo>
                <a:cubicBezTo>
                  <a:pt x="21" y="13"/>
                  <a:pt x="21" y="13"/>
                  <a:pt x="21" y="13"/>
                </a:cubicBezTo>
                <a:cubicBezTo>
                  <a:pt x="21" y="13"/>
                  <a:pt x="22" y="13"/>
                  <a:pt x="22" y="13"/>
                </a:cubicBezTo>
                <a:cubicBezTo>
                  <a:pt x="22" y="14"/>
                  <a:pt x="22" y="14"/>
                  <a:pt x="22" y="14"/>
                </a:cubicBezTo>
                <a:cubicBezTo>
                  <a:pt x="22" y="18"/>
                  <a:pt x="22" y="18"/>
                  <a:pt x="22" y="18"/>
                </a:cubicBezTo>
                <a:cubicBezTo>
                  <a:pt x="22" y="18"/>
                  <a:pt x="22" y="19"/>
                  <a:pt x="22" y="19"/>
                </a:cubicBezTo>
                <a:cubicBezTo>
                  <a:pt x="22" y="19"/>
                  <a:pt x="21" y="19"/>
                  <a:pt x="21" y="19"/>
                </a:cubicBezTo>
                <a:cubicBezTo>
                  <a:pt x="7" y="19"/>
                  <a:pt x="7" y="19"/>
                  <a:pt x="7" y="19"/>
                </a:cubicBezTo>
                <a:cubicBezTo>
                  <a:pt x="7" y="25"/>
                  <a:pt x="7" y="25"/>
                  <a:pt x="7" y="25"/>
                </a:cubicBezTo>
                <a:cubicBezTo>
                  <a:pt x="7" y="26"/>
                  <a:pt x="8" y="26"/>
                  <a:pt x="8" y="27"/>
                </a:cubicBezTo>
                <a:cubicBezTo>
                  <a:pt x="9" y="27"/>
                  <a:pt x="10" y="27"/>
                  <a:pt x="11" y="27"/>
                </a:cubicBezTo>
                <a:cubicBezTo>
                  <a:pt x="23" y="27"/>
                  <a:pt x="23" y="27"/>
                  <a:pt x="23" y="27"/>
                </a:cubicBezTo>
                <a:cubicBezTo>
                  <a:pt x="24" y="27"/>
                  <a:pt x="24" y="28"/>
                  <a:pt x="24" y="28"/>
                </a:cubicBezTo>
                <a:cubicBezTo>
                  <a:pt x="24" y="28"/>
                  <a:pt x="24" y="28"/>
                  <a:pt x="24" y="29"/>
                </a:cubicBezTo>
                <a:cubicBezTo>
                  <a:pt x="24" y="33"/>
                  <a:pt x="24" y="33"/>
                  <a:pt x="24" y="33"/>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1" name="Freeform 29"/>
          <p:cNvSpPr/>
          <p:nvPr/>
        </p:nvSpPr>
        <p:spPr bwMode="auto">
          <a:xfrm>
            <a:off x="5883349" y="3925239"/>
            <a:ext cx="107709" cy="137725"/>
          </a:xfrm>
          <a:custGeom>
            <a:avLst/>
            <a:gdLst>
              <a:gd name="T0" fmla="*/ 25 w 26"/>
              <a:gd name="T1" fmla="*/ 6 h 33"/>
              <a:gd name="T2" fmla="*/ 16 w 26"/>
              <a:gd name="T3" fmla="*/ 6 h 33"/>
              <a:gd name="T4" fmla="*/ 16 w 26"/>
              <a:gd name="T5" fmla="*/ 32 h 33"/>
              <a:gd name="T6" fmla="*/ 16 w 26"/>
              <a:gd name="T7" fmla="*/ 33 h 33"/>
              <a:gd name="T8" fmla="*/ 15 w 26"/>
              <a:gd name="T9" fmla="*/ 33 h 33"/>
              <a:gd name="T10" fmla="*/ 10 w 26"/>
              <a:gd name="T11" fmla="*/ 33 h 33"/>
              <a:gd name="T12" fmla="*/ 9 w 26"/>
              <a:gd name="T13" fmla="*/ 33 h 33"/>
              <a:gd name="T14" fmla="*/ 9 w 26"/>
              <a:gd name="T15" fmla="*/ 32 h 33"/>
              <a:gd name="T16" fmla="*/ 9 w 26"/>
              <a:gd name="T17" fmla="*/ 6 h 33"/>
              <a:gd name="T18" fmla="*/ 0 w 26"/>
              <a:gd name="T19" fmla="*/ 6 h 33"/>
              <a:gd name="T20" fmla="*/ 0 w 26"/>
              <a:gd name="T21" fmla="*/ 5 h 33"/>
              <a:gd name="T22" fmla="*/ 0 w 26"/>
              <a:gd name="T23" fmla="*/ 1 h 33"/>
              <a:gd name="T24" fmla="*/ 0 w 26"/>
              <a:gd name="T25" fmla="*/ 0 h 33"/>
              <a:gd name="T26" fmla="*/ 0 w 26"/>
              <a:gd name="T27" fmla="*/ 0 h 33"/>
              <a:gd name="T28" fmla="*/ 25 w 26"/>
              <a:gd name="T29" fmla="*/ 0 h 33"/>
              <a:gd name="T30" fmla="*/ 26 w 26"/>
              <a:gd name="T31" fmla="*/ 0 h 33"/>
              <a:gd name="T32" fmla="*/ 26 w 26"/>
              <a:gd name="T33" fmla="*/ 1 h 33"/>
              <a:gd name="T34" fmla="*/ 26 w 26"/>
              <a:gd name="T35" fmla="*/ 5 h 33"/>
              <a:gd name="T36" fmla="*/ 25 w 26"/>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5" y="6"/>
                </a:moveTo>
                <a:cubicBezTo>
                  <a:pt x="16" y="6"/>
                  <a:pt x="16" y="6"/>
                  <a:pt x="16" y="6"/>
                </a:cubicBezTo>
                <a:cubicBezTo>
                  <a:pt x="16" y="32"/>
                  <a:pt x="16" y="32"/>
                  <a:pt x="16" y="32"/>
                </a:cubicBezTo>
                <a:cubicBezTo>
                  <a:pt x="16" y="33"/>
                  <a:pt x="16" y="33"/>
                  <a:pt x="16" y="33"/>
                </a:cubicBezTo>
                <a:cubicBezTo>
                  <a:pt x="16" y="33"/>
                  <a:pt x="16" y="33"/>
                  <a:pt x="15" y="33"/>
                </a:cubicBezTo>
                <a:cubicBezTo>
                  <a:pt x="10" y="33"/>
                  <a:pt x="10" y="33"/>
                  <a:pt x="10" y="33"/>
                </a:cubicBezTo>
                <a:cubicBezTo>
                  <a:pt x="10" y="33"/>
                  <a:pt x="9" y="33"/>
                  <a:pt x="9" y="33"/>
                </a:cubicBezTo>
                <a:cubicBezTo>
                  <a:pt x="9" y="33"/>
                  <a:pt x="9" y="33"/>
                  <a:pt x="9" y="32"/>
                </a:cubicBezTo>
                <a:cubicBezTo>
                  <a:pt x="9" y="6"/>
                  <a:pt x="9" y="6"/>
                  <a:pt x="9" y="6"/>
                </a:cubicBezTo>
                <a:cubicBezTo>
                  <a:pt x="0" y="6"/>
                  <a:pt x="0" y="6"/>
                  <a:pt x="0" y="6"/>
                </a:cubicBezTo>
                <a:cubicBezTo>
                  <a:pt x="0" y="6"/>
                  <a:pt x="0" y="6"/>
                  <a:pt x="0" y="5"/>
                </a:cubicBezTo>
                <a:cubicBezTo>
                  <a:pt x="0" y="1"/>
                  <a:pt x="0" y="1"/>
                  <a:pt x="0" y="1"/>
                </a:cubicBezTo>
                <a:cubicBezTo>
                  <a:pt x="0" y="1"/>
                  <a:pt x="0" y="0"/>
                  <a:pt x="0" y="0"/>
                </a:cubicBezTo>
                <a:cubicBezTo>
                  <a:pt x="0" y="0"/>
                  <a:pt x="0" y="0"/>
                  <a:pt x="0" y="0"/>
                </a:cubicBezTo>
                <a:cubicBezTo>
                  <a:pt x="25" y="0"/>
                  <a:pt x="25" y="0"/>
                  <a:pt x="25" y="0"/>
                </a:cubicBezTo>
                <a:cubicBezTo>
                  <a:pt x="25" y="0"/>
                  <a:pt x="25" y="0"/>
                  <a:pt x="26" y="0"/>
                </a:cubicBezTo>
                <a:cubicBezTo>
                  <a:pt x="26" y="0"/>
                  <a:pt x="26" y="1"/>
                  <a:pt x="26" y="1"/>
                </a:cubicBezTo>
                <a:cubicBezTo>
                  <a:pt x="26" y="5"/>
                  <a:pt x="26" y="5"/>
                  <a:pt x="26" y="5"/>
                </a:cubicBezTo>
                <a:cubicBezTo>
                  <a:pt x="26" y="6"/>
                  <a:pt x="25" y="6"/>
                  <a:pt x="25" y="6"/>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2" name="Freeform 30"/>
          <p:cNvSpPr/>
          <p:nvPr/>
        </p:nvSpPr>
        <p:spPr bwMode="auto">
          <a:xfrm>
            <a:off x="6008715" y="3925239"/>
            <a:ext cx="100645" cy="137725"/>
          </a:xfrm>
          <a:custGeom>
            <a:avLst/>
            <a:gdLst>
              <a:gd name="T0" fmla="*/ 24 w 24"/>
              <a:gd name="T1" fmla="*/ 33 h 33"/>
              <a:gd name="T2" fmla="*/ 23 w 24"/>
              <a:gd name="T3" fmla="*/ 33 h 33"/>
              <a:gd name="T4" fmla="*/ 9 w 24"/>
              <a:gd name="T5" fmla="*/ 33 h 33"/>
              <a:gd name="T6" fmla="*/ 4 w 24"/>
              <a:gd name="T7" fmla="*/ 33 h 33"/>
              <a:gd name="T8" fmla="*/ 2 w 24"/>
              <a:gd name="T9" fmla="*/ 31 h 33"/>
              <a:gd name="T10" fmla="*/ 0 w 24"/>
              <a:gd name="T11" fmla="*/ 28 h 33"/>
              <a:gd name="T12" fmla="*/ 0 w 24"/>
              <a:gd name="T13" fmla="*/ 25 h 33"/>
              <a:gd name="T14" fmla="*/ 0 w 24"/>
              <a:gd name="T15" fmla="*/ 9 h 33"/>
              <a:gd name="T16" fmla="*/ 0 w 24"/>
              <a:gd name="T17" fmla="*/ 6 h 33"/>
              <a:gd name="T18" fmla="*/ 2 w 24"/>
              <a:gd name="T19" fmla="*/ 3 h 33"/>
              <a:gd name="T20" fmla="*/ 5 w 24"/>
              <a:gd name="T21" fmla="*/ 1 h 33"/>
              <a:gd name="T22" fmla="*/ 9 w 24"/>
              <a:gd name="T23" fmla="*/ 0 h 33"/>
              <a:gd name="T24" fmla="*/ 22 w 24"/>
              <a:gd name="T25" fmla="*/ 0 h 33"/>
              <a:gd name="T26" fmla="*/ 23 w 24"/>
              <a:gd name="T27" fmla="*/ 0 h 33"/>
              <a:gd name="T28" fmla="*/ 23 w 24"/>
              <a:gd name="T29" fmla="*/ 1 h 33"/>
              <a:gd name="T30" fmla="*/ 23 w 24"/>
              <a:gd name="T31" fmla="*/ 5 h 33"/>
              <a:gd name="T32" fmla="*/ 23 w 24"/>
              <a:gd name="T33" fmla="*/ 6 h 33"/>
              <a:gd name="T34" fmla="*/ 22 w 24"/>
              <a:gd name="T35" fmla="*/ 6 h 33"/>
              <a:gd name="T36" fmla="*/ 10 w 24"/>
              <a:gd name="T37" fmla="*/ 6 h 33"/>
              <a:gd name="T38" fmla="*/ 8 w 24"/>
              <a:gd name="T39" fmla="*/ 7 h 33"/>
              <a:gd name="T40" fmla="*/ 7 w 24"/>
              <a:gd name="T41" fmla="*/ 9 h 33"/>
              <a:gd name="T42" fmla="*/ 7 w 24"/>
              <a:gd name="T43" fmla="*/ 13 h 33"/>
              <a:gd name="T44" fmla="*/ 21 w 24"/>
              <a:gd name="T45" fmla="*/ 13 h 33"/>
              <a:gd name="T46" fmla="*/ 21 w 24"/>
              <a:gd name="T47" fmla="*/ 13 h 33"/>
              <a:gd name="T48" fmla="*/ 22 w 24"/>
              <a:gd name="T49" fmla="*/ 14 h 33"/>
              <a:gd name="T50" fmla="*/ 22 w 24"/>
              <a:gd name="T51" fmla="*/ 18 h 33"/>
              <a:gd name="T52" fmla="*/ 21 w 24"/>
              <a:gd name="T53" fmla="*/ 19 h 33"/>
              <a:gd name="T54" fmla="*/ 21 w 24"/>
              <a:gd name="T55" fmla="*/ 19 h 33"/>
              <a:gd name="T56" fmla="*/ 7 w 24"/>
              <a:gd name="T57" fmla="*/ 19 h 33"/>
              <a:gd name="T58" fmla="*/ 7 w 24"/>
              <a:gd name="T59" fmla="*/ 24 h 33"/>
              <a:gd name="T60" fmla="*/ 8 w 24"/>
              <a:gd name="T61" fmla="*/ 27 h 33"/>
              <a:gd name="T62" fmla="*/ 10 w 24"/>
              <a:gd name="T63" fmla="*/ 27 h 33"/>
              <a:gd name="T64" fmla="*/ 23 w 24"/>
              <a:gd name="T65" fmla="*/ 27 h 33"/>
              <a:gd name="T66" fmla="*/ 24 w 24"/>
              <a:gd name="T67" fmla="*/ 27 h 33"/>
              <a:gd name="T68" fmla="*/ 24 w 24"/>
              <a:gd name="T69" fmla="*/ 28 h 33"/>
              <a:gd name="T70" fmla="*/ 24 w 24"/>
              <a:gd name="T71" fmla="*/ 32 h 33"/>
              <a:gd name="T72" fmla="*/ 24 w 24"/>
              <a:gd name="T7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3">
                <a:moveTo>
                  <a:pt x="24" y="33"/>
                </a:moveTo>
                <a:cubicBezTo>
                  <a:pt x="23" y="33"/>
                  <a:pt x="23" y="33"/>
                  <a:pt x="23" y="33"/>
                </a:cubicBezTo>
                <a:cubicBezTo>
                  <a:pt x="9" y="33"/>
                  <a:pt x="9" y="33"/>
                  <a:pt x="9" y="33"/>
                </a:cubicBezTo>
                <a:cubicBezTo>
                  <a:pt x="7" y="33"/>
                  <a:pt x="5" y="33"/>
                  <a:pt x="4" y="33"/>
                </a:cubicBezTo>
                <a:cubicBezTo>
                  <a:pt x="3" y="32"/>
                  <a:pt x="2" y="31"/>
                  <a:pt x="2" y="31"/>
                </a:cubicBezTo>
                <a:cubicBezTo>
                  <a:pt x="1" y="30"/>
                  <a:pt x="0" y="29"/>
                  <a:pt x="0" y="28"/>
                </a:cubicBezTo>
                <a:cubicBezTo>
                  <a:pt x="0" y="27"/>
                  <a:pt x="0" y="26"/>
                  <a:pt x="0" y="25"/>
                </a:cubicBezTo>
                <a:cubicBezTo>
                  <a:pt x="0" y="9"/>
                  <a:pt x="0" y="9"/>
                  <a:pt x="0" y="9"/>
                </a:cubicBezTo>
                <a:cubicBezTo>
                  <a:pt x="0" y="8"/>
                  <a:pt x="0" y="7"/>
                  <a:pt x="0" y="6"/>
                </a:cubicBezTo>
                <a:cubicBezTo>
                  <a:pt x="1" y="5"/>
                  <a:pt x="1" y="4"/>
                  <a:pt x="2" y="3"/>
                </a:cubicBezTo>
                <a:cubicBezTo>
                  <a:pt x="3" y="2"/>
                  <a:pt x="3" y="1"/>
                  <a:pt x="5" y="1"/>
                </a:cubicBezTo>
                <a:cubicBezTo>
                  <a:pt x="6" y="0"/>
                  <a:pt x="7" y="0"/>
                  <a:pt x="9" y="0"/>
                </a:cubicBezTo>
                <a:cubicBezTo>
                  <a:pt x="22" y="0"/>
                  <a:pt x="22" y="0"/>
                  <a:pt x="22" y="0"/>
                </a:cubicBezTo>
                <a:cubicBezTo>
                  <a:pt x="23" y="0"/>
                  <a:pt x="23" y="0"/>
                  <a:pt x="23" y="0"/>
                </a:cubicBezTo>
                <a:cubicBezTo>
                  <a:pt x="23" y="0"/>
                  <a:pt x="23" y="1"/>
                  <a:pt x="23" y="1"/>
                </a:cubicBezTo>
                <a:cubicBezTo>
                  <a:pt x="23" y="5"/>
                  <a:pt x="23" y="5"/>
                  <a:pt x="23" y="5"/>
                </a:cubicBezTo>
                <a:cubicBezTo>
                  <a:pt x="23" y="6"/>
                  <a:pt x="23" y="6"/>
                  <a:pt x="23" y="6"/>
                </a:cubicBezTo>
                <a:cubicBezTo>
                  <a:pt x="23" y="6"/>
                  <a:pt x="23" y="6"/>
                  <a:pt x="22" y="6"/>
                </a:cubicBezTo>
                <a:cubicBezTo>
                  <a:pt x="10" y="6"/>
                  <a:pt x="10" y="6"/>
                  <a:pt x="10" y="6"/>
                </a:cubicBezTo>
                <a:cubicBezTo>
                  <a:pt x="9" y="6"/>
                  <a:pt x="8" y="7"/>
                  <a:pt x="8" y="7"/>
                </a:cubicBezTo>
                <a:cubicBezTo>
                  <a:pt x="7" y="8"/>
                  <a:pt x="7" y="8"/>
                  <a:pt x="7" y="9"/>
                </a:cubicBezTo>
                <a:cubicBezTo>
                  <a:pt x="7" y="13"/>
                  <a:pt x="7" y="13"/>
                  <a:pt x="7" y="13"/>
                </a:cubicBezTo>
                <a:cubicBezTo>
                  <a:pt x="21" y="13"/>
                  <a:pt x="21" y="13"/>
                  <a:pt x="21" y="13"/>
                </a:cubicBezTo>
                <a:cubicBezTo>
                  <a:pt x="21" y="13"/>
                  <a:pt x="21" y="13"/>
                  <a:pt x="21" y="13"/>
                </a:cubicBezTo>
                <a:cubicBezTo>
                  <a:pt x="22" y="13"/>
                  <a:pt x="22" y="14"/>
                  <a:pt x="22" y="14"/>
                </a:cubicBezTo>
                <a:cubicBezTo>
                  <a:pt x="22" y="18"/>
                  <a:pt x="22" y="18"/>
                  <a:pt x="22" y="18"/>
                </a:cubicBezTo>
                <a:cubicBezTo>
                  <a:pt x="22" y="18"/>
                  <a:pt x="22" y="18"/>
                  <a:pt x="21" y="19"/>
                </a:cubicBezTo>
                <a:cubicBezTo>
                  <a:pt x="21" y="19"/>
                  <a:pt x="21" y="19"/>
                  <a:pt x="21" y="19"/>
                </a:cubicBezTo>
                <a:cubicBezTo>
                  <a:pt x="7" y="19"/>
                  <a:pt x="7" y="19"/>
                  <a:pt x="7" y="19"/>
                </a:cubicBezTo>
                <a:cubicBezTo>
                  <a:pt x="7" y="24"/>
                  <a:pt x="7" y="24"/>
                  <a:pt x="7" y="24"/>
                </a:cubicBezTo>
                <a:cubicBezTo>
                  <a:pt x="7" y="25"/>
                  <a:pt x="7" y="26"/>
                  <a:pt x="8" y="27"/>
                </a:cubicBezTo>
                <a:cubicBezTo>
                  <a:pt x="8" y="27"/>
                  <a:pt x="9" y="27"/>
                  <a:pt x="10" y="27"/>
                </a:cubicBezTo>
                <a:cubicBezTo>
                  <a:pt x="23" y="27"/>
                  <a:pt x="23" y="27"/>
                  <a:pt x="23" y="27"/>
                </a:cubicBezTo>
                <a:cubicBezTo>
                  <a:pt x="23" y="27"/>
                  <a:pt x="23" y="27"/>
                  <a:pt x="24" y="27"/>
                </a:cubicBezTo>
                <a:cubicBezTo>
                  <a:pt x="24" y="27"/>
                  <a:pt x="24" y="28"/>
                  <a:pt x="24" y="28"/>
                </a:cubicBezTo>
                <a:cubicBezTo>
                  <a:pt x="24" y="32"/>
                  <a:pt x="24" y="32"/>
                  <a:pt x="24" y="32"/>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3" name="Freeform 31"/>
          <p:cNvSpPr/>
          <p:nvPr/>
        </p:nvSpPr>
        <p:spPr bwMode="auto">
          <a:xfrm>
            <a:off x="6116422" y="3925239"/>
            <a:ext cx="121835" cy="137725"/>
          </a:xfrm>
          <a:custGeom>
            <a:avLst/>
            <a:gdLst>
              <a:gd name="T0" fmla="*/ 14 w 29"/>
              <a:gd name="T1" fmla="*/ 22 h 33"/>
              <a:gd name="T2" fmla="*/ 8 w 29"/>
              <a:gd name="T3" fmla="*/ 32 h 33"/>
              <a:gd name="T4" fmla="*/ 8 w 29"/>
              <a:gd name="T5" fmla="*/ 33 h 33"/>
              <a:gd name="T6" fmla="*/ 6 w 29"/>
              <a:gd name="T7" fmla="*/ 33 h 33"/>
              <a:gd name="T8" fmla="*/ 0 w 29"/>
              <a:gd name="T9" fmla="*/ 33 h 33"/>
              <a:gd name="T10" fmla="*/ 0 w 29"/>
              <a:gd name="T11" fmla="*/ 33 h 33"/>
              <a:gd name="T12" fmla="*/ 0 w 29"/>
              <a:gd name="T13" fmla="*/ 32 h 33"/>
              <a:gd name="T14" fmla="*/ 10 w 29"/>
              <a:gd name="T15" fmla="*/ 16 h 33"/>
              <a:gd name="T16" fmla="*/ 1 w 29"/>
              <a:gd name="T17" fmla="*/ 1 h 33"/>
              <a:gd name="T18" fmla="*/ 1 w 29"/>
              <a:gd name="T19" fmla="*/ 0 h 33"/>
              <a:gd name="T20" fmla="*/ 1 w 29"/>
              <a:gd name="T21" fmla="*/ 0 h 33"/>
              <a:gd name="T22" fmla="*/ 7 w 29"/>
              <a:gd name="T23" fmla="*/ 0 h 33"/>
              <a:gd name="T24" fmla="*/ 8 w 29"/>
              <a:gd name="T25" fmla="*/ 0 h 33"/>
              <a:gd name="T26" fmla="*/ 9 w 29"/>
              <a:gd name="T27" fmla="*/ 1 h 33"/>
              <a:gd name="T28" fmla="*/ 14 w 29"/>
              <a:gd name="T29" fmla="*/ 10 h 33"/>
              <a:gd name="T30" fmla="*/ 19 w 29"/>
              <a:gd name="T31" fmla="*/ 1 h 33"/>
              <a:gd name="T32" fmla="*/ 20 w 29"/>
              <a:gd name="T33" fmla="*/ 0 h 33"/>
              <a:gd name="T34" fmla="*/ 21 w 29"/>
              <a:gd name="T35" fmla="*/ 0 h 33"/>
              <a:gd name="T36" fmla="*/ 27 w 29"/>
              <a:gd name="T37" fmla="*/ 0 h 33"/>
              <a:gd name="T38" fmla="*/ 28 w 29"/>
              <a:gd name="T39" fmla="*/ 0 h 33"/>
              <a:gd name="T40" fmla="*/ 27 w 29"/>
              <a:gd name="T41" fmla="*/ 1 h 33"/>
              <a:gd name="T42" fmla="*/ 18 w 29"/>
              <a:gd name="T43" fmla="*/ 16 h 33"/>
              <a:gd name="T44" fmla="*/ 28 w 29"/>
              <a:gd name="T45" fmla="*/ 32 h 33"/>
              <a:gd name="T46" fmla="*/ 28 w 29"/>
              <a:gd name="T47" fmla="*/ 33 h 33"/>
              <a:gd name="T48" fmla="*/ 28 w 29"/>
              <a:gd name="T49" fmla="*/ 33 h 33"/>
              <a:gd name="T50" fmla="*/ 22 w 29"/>
              <a:gd name="T51" fmla="*/ 33 h 33"/>
              <a:gd name="T52" fmla="*/ 21 w 29"/>
              <a:gd name="T53" fmla="*/ 33 h 33"/>
              <a:gd name="T54" fmla="*/ 20 w 29"/>
              <a:gd name="T55" fmla="*/ 32 h 33"/>
              <a:gd name="T56" fmla="*/ 14 w 29"/>
              <a:gd name="T57"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33">
                <a:moveTo>
                  <a:pt x="14" y="22"/>
                </a:moveTo>
                <a:cubicBezTo>
                  <a:pt x="8" y="32"/>
                  <a:pt x="8" y="32"/>
                  <a:pt x="8" y="32"/>
                </a:cubicBezTo>
                <a:cubicBezTo>
                  <a:pt x="8" y="33"/>
                  <a:pt x="8" y="33"/>
                  <a:pt x="8" y="33"/>
                </a:cubicBezTo>
                <a:cubicBezTo>
                  <a:pt x="7" y="33"/>
                  <a:pt x="7" y="33"/>
                  <a:pt x="6" y="33"/>
                </a:cubicBezTo>
                <a:cubicBezTo>
                  <a:pt x="0" y="33"/>
                  <a:pt x="0" y="33"/>
                  <a:pt x="0" y="33"/>
                </a:cubicBezTo>
                <a:cubicBezTo>
                  <a:pt x="0" y="33"/>
                  <a:pt x="0" y="33"/>
                  <a:pt x="0" y="33"/>
                </a:cubicBezTo>
                <a:cubicBezTo>
                  <a:pt x="0" y="33"/>
                  <a:pt x="0" y="33"/>
                  <a:pt x="0" y="32"/>
                </a:cubicBezTo>
                <a:cubicBezTo>
                  <a:pt x="10" y="16"/>
                  <a:pt x="10" y="16"/>
                  <a:pt x="10" y="16"/>
                </a:cubicBezTo>
                <a:cubicBezTo>
                  <a:pt x="1" y="1"/>
                  <a:pt x="1" y="1"/>
                  <a:pt x="1" y="1"/>
                </a:cubicBezTo>
                <a:cubicBezTo>
                  <a:pt x="1" y="1"/>
                  <a:pt x="1" y="1"/>
                  <a:pt x="1" y="0"/>
                </a:cubicBezTo>
                <a:cubicBezTo>
                  <a:pt x="1" y="0"/>
                  <a:pt x="1" y="0"/>
                  <a:pt x="1" y="0"/>
                </a:cubicBezTo>
                <a:cubicBezTo>
                  <a:pt x="7" y="0"/>
                  <a:pt x="7" y="0"/>
                  <a:pt x="7" y="0"/>
                </a:cubicBezTo>
                <a:cubicBezTo>
                  <a:pt x="8" y="0"/>
                  <a:pt x="8" y="0"/>
                  <a:pt x="8" y="0"/>
                </a:cubicBezTo>
                <a:cubicBezTo>
                  <a:pt x="8" y="0"/>
                  <a:pt x="9" y="1"/>
                  <a:pt x="9" y="1"/>
                </a:cubicBezTo>
                <a:cubicBezTo>
                  <a:pt x="14" y="10"/>
                  <a:pt x="14" y="10"/>
                  <a:pt x="14" y="10"/>
                </a:cubicBezTo>
                <a:cubicBezTo>
                  <a:pt x="19" y="1"/>
                  <a:pt x="19" y="1"/>
                  <a:pt x="19" y="1"/>
                </a:cubicBezTo>
                <a:cubicBezTo>
                  <a:pt x="20" y="1"/>
                  <a:pt x="20" y="0"/>
                  <a:pt x="20" y="0"/>
                </a:cubicBezTo>
                <a:cubicBezTo>
                  <a:pt x="20" y="0"/>
                  <a:pt x="21" y="0"/>
                  <a:pt x="21" y="0"/>
                </a:cubicBezTo>
                <a:cubicBezTo>
                  <a:pt x="27" y="0"/>
                  <a:pt x="27" y="0"/>
                  <a:pt x="27" y="0"/>
                </a:cubicBezTo>
                <a:cubicBezTo>
                  <a:pt x="27" y="0"/>
                  <a:pt x="27" y="0"/>
                  <a:pt x="28" y="0"/>
                </a:cubicBezTo>
                <a:cubicBezTo>
                  <a:pt x="28" y="1"/>
                  <a:pt x="28" y="1"/>
                  <a:pt x="27" y="1"/>
                </a:cubicBezTo>
                <a:cubicBezTo>
                  <a:pt x="18" y="16"/>
                  <a:pt x="18" y="16"/>
                  <a:pt x="18" y="16"/>
                </a:cubicBezTo>
                <a:cubicBezTo>
                  <a:pt x="28" y="32"/>
                  <a:pt x="28" y="32"/>
                  <a:pt x="28" y="32"/>
                </a:cubicBezTo>
                <a:cubicBezTo>
                  <a:pt x="29" y="33"/>
                  <a:pt x="29" y="33"/>
                  <a:pt x="28" y="33"/>
                </a:cubicBezTo>
                <a:cubicBezTo>
                  <a:pt x="28" y="33"/>
                  <a:pt x="28" y="33"/>
                  <a:pt x="28" y="33"/>
                </a:cubicBezTo>
                <a:cubicBezTo>
                  <a:pt x="22" y="33"/>
                  <a:pt x="22" y="33"/>
                  <a:pt x="22" y="33"/>
                </a:cubicBezTo>
                <a:cubicBezTo>
                  <a:pt x="21" y="33"/>
                  <a:pt x="21" y="33"/>
                  <a:pt x="21" y="33"/>
                </a:cubicBezTo>
                <a:cubicBezTo>
                  <a:pt x="20" y="33"/>
                  <a:pt x="20" y="33"/>
                  <a:pt x="20" y="32"/>
                </a:cubicBezTo>
                <a:lnTo>
                  <a:pt x="14" y="22"/>
                </a:ln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4" name="Freeform 32"/>
          <p:cNvSpPr/>
          <p:nvPr/>
        </p:nvSpPr>
        <p:spPr bwMode="auto">
          <a:xfrm>
            <a:off x="6238257" y="3925239"/>
            <a:ext cx="113005" cy="137725"/>
          </a:xfrm>
          <a:custGeom>
            <a:avLst/>
            <a:gdLst>
              <a:gd name="T0" fmla="*/ 26 w 27"/>
              <a:gd name="T1" fmla="*/ 6 h 33"/>
              <a:gd name="T2" fmla="*/ 17 w 27"/>
              <a:gd name="T3" fmla="*/ 6 h 33"/>
              <a:gd name="T4" fmla="*/ 17 w 27"/>
              <a:gd name="T5" fmla="*/ 32 h 33"/>
              <a:gd name="T6" fmla="*/ 17 w 27"/>
              <a:gd name="T7" fmla="*/ 33 h 33"/>
              <a:gd name="T8" fmla="*/ 16 w 27"/>
              <a:gd name="T9" fmla="*/ 33 h 33"/>
              <a:gd name="T10" fmla="*/ 11 w 27"/>
              <a:gd name="T11" fmla="*/ 33 h 33"/>
              <a:gd name="T12" fmla="*/ 10 w 27"/>
              <a:gd name="T13" fmla="*/ 33 h 33"/>
              <a:gd name="T14" fmla="*/ 10 w 27"/>
              <a:gd name="T15" fmla="*/ 32 h 33"/>
              <a:gd name="T16" fmla="*/ 10 w 27"/>
              <a:gd name="T17" fmla="*/ 6 h 33"/>
              <a:gd name="T18" fmla="*/ 1 w 27"/>
              <a:gd name="T19" fmla="*/ 6 h 33"/>
              <a:gd name="T20" fmla="*/ 0 w 27"/>
              <a:gd name="T21" fmla="*/ 5 h 33"/>
              <a:gd name="T22" fmla="*/ 0 w 27"/>
              <a:gd name="T23" fmla="*/ 1 h 33"/>
              <a:gd name="T24" fmla="*/ 1 w 27"/>
              <a:gd name="T25" fmla="*/ 0 h 33"/>
              <a:gd name="T26" fmla="*/ 1 w 27"/>
              <a:gd name="T27" fmla="*/ 0 h 33"/>
              <a:gd name="T28" fmla="*/ 26 w 27"/>
              <a:gd name="T29" fmla="*/ 0 h 33"/>
              <a:gd name="T30" fmla="*/ 26 w 27"/>
              <a:gd name="T31" fmla="*/ 0 h 33"/>
              <a:gd name="T32" fmla="*/ 27 w 27"/>
              <a:gd name="T33" fmla="*/ 1 h 33"/>
              <a:gd name="T34" fmla="*/ 27 w 27"/>
              <a:gd name="T35" fmla="*/ 5 h 33"/>
              <a:gd name="T36" fmla="*/ 26 w 27"/>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3">
                <a:moveTo>
                  <a:pt x="26" y="6"/>
                </a:moveTo>
                <a:cubicBezTo>
                  <a:pt x="17" y="6"/>
                  <a:pt x="17" y="6"/>
                  <a:pt x="17" y="6"/>
                </a:cubicBezTo>
                <a:cubicBezTo>
                  <a:pt x="17" y="32"/>
                  <a:pt x="17" y="32"/>
                  <a:pt x="17" y="32"/>
                </a:cubicBezTo>
                <a:cubicBezTo>
                  <a:pt x="17" y="33"/>
                  <a:pt x="17" y="33"/>
                  <a:pt x="17" y="33"/>
                </a:cubicBezTo>
                <a:cubicBezTo>
                  <a:pt x="17" y="33"/>
                  <a:pt x="16" y="33"/>
                  <a:pt x="16" y="33"/>
                </a:cubicBezTo>
                <a:cubicBezTo>
                  <a:pt x="11" y="33"/>
                  <a:pt x="11" y="33"/>
                  <a:pt x="11" y="33"/>
                </a:cubicBezTo>
                <a:cubicBezTo>
                  <a:pt x="11" y="33"/>
                  <a:pt x="10" y="33"/>
                  <a:pt x="10" y="33"/>
                </a:cubicBezTo>
                <a:cubicBezTo>
                  <a:pt x="10" y="33"/>
                  <a:pt x="10" y="33"/>
                  <a:pt x="10" y="32"/>
                </a:cubicBezTo>
                <a:cubicBezTo>
                  <a:pt x="10" y="6"/>
                  <a:pt x="10" y="6"/>
                  <a:pt x="10" y="6"/>
                </a:cubicBezTo>
                <a:cubicBezTo>
                  <a:pt x="1" y="6"/>
                  <a:pt x="1" y="6"/>
                  <a:pt x="1" y="6"/>
                </a:cubicBezTo>
                <a:cubicBezTo>
                  <a:pt x="1" y="6"/>
                  <a:pt x="0" y="6"/>
                  <a:pt x="0" y="5"/>
                </a:cubicBezTo>
                <a:cubicBezTo>
                  <a:pt x="0" y="1"/>
                  <a:pt x="0" y="1"/>
                  <a:pt x="0" y="1"/>
                </a:cubicBezTo>
                <a:cubicBezTo>
                  <a:pt x="0" y="1"/>
                  <a:pt x="1" y="0"/>
                  <a:pt x="1" y="0"/>
                </a:cubicBezTo>
                <a:cubicBezTo>
                  <a:pt x="1" y="0"/>
                  <a:pt x="1" y="0"/>
                  <a:pt x="1" y="0"/>
                </a:cubicBezTo>
                <a:cubicBezTo>
                  <a:pt x="26" y="0"/>
                  <a:pt x="26" y="0"/>
                  <a:pt x="26" y="0"/>
                </a:cubicBezTo>
                <a:cubicBezTo>
                  <a:pt x="26" y="0"/>
                  <a:pt x="26" y="0"/>
                  <a:pt x="26" y="0"/>
                </a:cubicBezTo>
                <a:cubicBezTo>
                  <a:pt x="27" y="0"/>
                  <a:pt x="27" y="1"/>
                  <a:pt x="27" y="1"/>
                </a:cubicBezTo>
                <a:cubicBezTo>
                  <a:pt x="27" y="5"/>
                  <a:pt x="27" y="5"/>
                  <a:pt x="27" y="5"/>
                </a:cubicBezTo>
                <a:cubicBezTo>
                  <a:pt x="27" y="6"/>
                  <a:pt x="26" y="6"/>
                  <a:pt x="26" y="6"/>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1" name="Oval 49"/>
          <p:cNvSpPr>
            <a:spLocks noChangeArrowheads="1"/>
          </p:cNvSpPr>
          <p:nvPr/>
        </p:nvSpPr>
        <p:spPr bwMode="auto">
          <a:xfrm>
            <a:off x="5500191" y="3270163"/>
            <a:ext cx="1243059" cy="1243057"/>
          </a:xfrm>
          <a:prstGeom prst="ellipse">
            <a:avLst/>
          </a:prstGeom>
          <a:noFill/>
          <a:ln w="10" cap="flat">
            <a:solidFill>
              <a:srgbClr val="4C606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zh-CN" altLang="en-US" sz="2400">
              <a:cs typeface="+mn-ea"/>
              <a:sym typeface="+mn-lt"/>
            </a:endParaRPr>
          </a:p>
        </p:txBody>
      </p:sp>
      <p:sp>
        <p:nvSpPr>
          <p:cNvPr id="52" name="Freeform 50"/>
          <p:cNvSpPr/>
          <p:nvPr/>
        </p:nvSpPr>
        <p:spPr bwMode="auto">
          <a:xfrm>
            <a:off x="8415375" y="1571551"/>
            <a:ext cx="683329" cy="872259"/>
          </a:xfrm>
          <a:custGeom>
            <a:avLst/>
            <a:gdLst>
              <a:gd name="T0" fmla="*/ 387 w 387"/>
              <a:gd name="T1" fmla="*/ 494 h 494"/>
              <a:gd name="T2" fmla="*/ 0 w 387"/>
              <a:gd name="T3" fmla="*/ 494 h 494"/>
              <a:gd name="T4" fmla="*/ 0 w 387"/>
              <a:gd name="T5" fmla="*/ 485 h 494"/>
              <a:gd name="T6" fmla="*/ 378 w 387"/>
              <a:gd name="T7" fmla="*/ 485 h 494"/>
              <a:gd name="T8" fmla="*/ 378 w 387"/>
              <a:gd name="T9" fmla="*/ 0 h 494"/>
              <a:gd name="T10" fmla="*/ 387 w 387"/>
              <a:gd name="T11" fmla="*/ 0 h 494"/>
              <a:gd name="T12" fmla="*/ 387 w 387"/>
              <a:gd name="T13" fmla="*/ 494 h 494"/>
            </a:gdLst>
            <a:ahLst/>
            <a:cxnLst>
              <a:cxn ang="0">
                <a:pos x="T0" y="T1"/>
              </a:cxn>
              <a:cxn ang="0">
                <a:pos x="T2" y="T3"/>
              </a:cxn>
              <a:cxn ang="0">
                <a:pos x="T4" y="T5"/>
              </a:cxn>
              <a:cxn ang="0">
                <a:pos x="T6" y="T7"/>
              </a:cxn>
              <a:cxn ang="0">
                <a:pos x="T8" y="T9"/>
              </a:cxn>
              <a:cxn ang="0">
                <a:pos x="T10" y="T11"/>
              </a:cxn>
              <a:cxn ang="0">
                <a:pos x="T12" y="T13"/>
              </a:cxn>
            </a:cxnLst>
            <a:rect l="0" t="0" r="r" b="b"/>
            <a:pathLst>
              <a:path w="387" h="494">
                <a:moveTo>
                  <a:pt x="387" y="494"/>
                </a:moveTo>
                <a:lnTo>
                  <a:pt x="0" y="494"/>
                </a:lnTo>
                <a:lnTo>
                  <a:pt x="0" y="485"/>
                </a:lnTo>
                <a:lnTo>
                  <a:pt x="378" y="485"/>
                </a:lnTo>
                <a:lnTo>
                  <a:pt x="378" y="0"/>
                </a:lnTo>
                <a:lnTo>
                  <a:pt x="387" y="0"/>
                </a:lnTo>
                <a:lnTo>
                  <a:pt x="387" y="494"/>
                </a:lnTo>
                <a:close/>
              </a:path>
            </a:pathLst>
          </a:custGeom>
          <a:solidFill>
            <a:schemeClr val="accent1"/>
          </a:solidFill>
          <a:ln>
            <a:noFill/>
          </a:ln>
        </p:spPr>
        <p:txBody>
          <a:bodyPr/>
          <a:lstStyle/>
          <a:p>
            <a:endParaRPr lang="zh-CN" altLang="en-US" sz="2135">
              <a:cs typeface="+mn-ea"/>
              <a:sym typeface="+mn-lt"/>
            </a:endParaRPr>
          </a:p>
        </p:txBody>
      </p:sp>
      <p:sp>
        <p:nvSpPr>
          <p:cNvPr id="53" name="Freeform 51"/>
          <p:cNvSpPr/>
          <p:nvPr/>
        </p:nvSpPr>
        <p:spPr bwMode="auto">
          <a:xfrm>
            <a:off x="7509566" y="3953492"/>
            <a:ext cx="1202447" cy="798100"/>
          </a:xfrm>
          <a:custGeom>
            <a:avLst/>
            <a:gdLst>
              <a:gd name="T0" fmla="*/ 681 w 681"/>
              <a:gd name="T1" fmla="*/ 452 h 452"/>
              <a:gd name="T2" fmla="*/ 0 w 681"/>
              <a:gd name="T3" fmla="*/ 452 h 452"/>
              <a:gd name="T4" fmla="*/ 0 w 681"/>
              <a:gd name="T5" fmla="*/ 442 h 452"/>
              <a:gd name="T6" fmla="*/ 671 w 681"/>
              <a:gd name="T7" fmla="*/ 442 h 452"/>
              <a:gd name="T8" fmla="*/ 671 w 681"/>
              <a:gd name="T9" fmla="*/ 0 h 452"/>
              <a:gd name="T10" fmla="*/ 681 w 681"/>
              <a:gd name="T11" fmla="*/ 0 h 452"/>
              <a:gd name="T12" fmla="*/ 681 w 681"/>
              <a:gd name="T13" fmla="*/ 452 h 452"/>
            </a:gdLst>
            <a:ahLst/>
            <a:cxnLst>
              <a:cxn ang="0">
                <a:pos x="T0" y="T1"/>
              </a:cxn>
              <a:cxn ang="0">
                <a:pos x="T2" y="T3"/>
              </a:cxn>
              <a:cxn ang="0">
                <a:pos x="T4" y="T5"/>
              </a:cxn>
              <a:cxn ang="0">
                <a:pos x="T6" y="T7"/>
              </a:cxn>
              <a:cxn ang="0">
                <a:pos x="T8" y="T9"/>
              </a:cxn>
              <a:cxn ang="0">
                <a:pos x="T10" y="T11"/>
              </a:cxn>
              <a:cxn ang="0">
                <a:pos x="T12" y="T13"/>
              </a:cxn>
            </a:cxnLst>
            <a:rect l="0" t="0" r="r" b="b"/>
            <a:pathLst>
              <a:path w="681" h="452">
                <a:moveTo>
                  <a:pt x="681" y="452"/>
                </a:moveTo>
                <a:lnTo>
                  <a:pt x="0" y="452"/>
                </a:lnTo>
                <a:lnTo>
                  <a:pt x="0" y="442"/>
                </a:lnTo>
                <a:lnTo>
                  <a:pt x="671" y="442"/>
                </a:lnTo>
                <a:lnTo>
                  <a:pt x="671" y="0"/>
                </a:lnTo>
                <a:lnTo>
                  <a:pt x="681" y="0"/>
                </a:lnTo>
                <a:lnTo>
                  <a:pt x="681" y="452"/>
                </a:lnTo>
                <a:close/>
              </a:path>
            </a:pathLst>
          </a:custGeom>
          <a:solidFill>
            <a:schemeClr val="accent2"/>
          </a:solidFill>
          <a:ln>
            <a:noFill/>
          </a:ln>
        </p:spPr>
        <p:txBody>
          <a:bodyPr/>
          <a:lstStyle/>
          <a:p>
            <a:endParaRPr lang="zh-CN" altLang="en-US" sz="2135">
              <a:cs typeface="+mn-ea"/>
              <a:sym typeface="+mn-lt"/>
            </a:endParaRPr>
          </a:p>
        </p:txBody>
      </p:sp>
      <p:sp>
        <p:nvSpPr>
          <p:cNvPr id="54" name="Freeform 52"/>
          <p:cNvSpPr/>
          <p:nvPr/>
        </p:nvSpPr>
        <p:spPr bwMode="auto">
          <a:xfrm>
            <a:off x="5491363" y="1742826"/>
            <a:ext cx="646249" cy="467912"/>
          </a:xfrm>
          <a:custGeom>
            <a:avLst/>
            <a:gdLst>
              <a:gd name="T0" fmla="*/ 366 w 366"/>
              <a:gd name="T1" fmla="*/ 265 h 265"/>
              <a:gd name="T2" fmla="*/ 357 w 366"/>
              <a:gd name="T3" fmla="*/ 265 h 265"/>
              <a:gd name="T4" fmla="*/ 357 w 366"/>
              <a:gd name="T5" fmla="*/ 10 h 265"/>
              <a:gd name="T6" fmla="*/ 0 w 366"/>
              <a:gd name="T7" fmla="*/ 10 h 265"/>
              <a:gd name="T8" fmla="*/ 0 w 366"/>
              <a:gd name="T9" fmla="*/ 0 h 265"/>
              <a:gd name="T10" fmla="*/ 366 w 366"/>
              <a:gd name="T11" fmla="*/ 0 h 265"/>
              <a:gd name="T12" fmla="*/ 366 w 366"/>
              <a:gd name="T13" fmla="*/ 265 h 265"/>
            </a:gdLst>
            <a:ahLst/>
            <a:cxnLst>
              <a:cxn ang="0">
                <a:pos x="T0" y="T1"/>
              </a:cxn>
              <a:cxn ang="0">
                <a:pos x="T2" y="T3"/>
              </a:cxn>
              <a:cxn ang="0">
                <a:pos x="T4" y="T5"/>
              </a:cxn>
              <a:cxn ang="0">
                <a:pos x="T6" y="T7"/>
              </a:cxn>
              <a:cxn ang="0">
                <a:pos x="T8" y="T9"/>
              </a:cxn>
              <a:cxn ang="0">
                <a:pos x="T10" y="T11"/>
              </a:cxn>
              <a:cxn ang="0">
                <a:pos x="T12" y="T13"/>
              </a:cxn>
            </a:cxnLst>
            <a:rect l="0" t="0" r="r" b="b"/>
            <a:pathLst>
              <a:path w="366" h="265">
                <a:moveTo>
                  <a:pt x="366" y="265"/>
                </a:moveTo>
                <a:lnTo>
                  <a:pt x="357" y="265"/>
                </a:lnTo>
                <a:lnTo>
                  <a:pt x="357" y="10"/>
                </a:lnTo>
                <a:lnTo>
                  <a:pt x="0" y="10"/>
                </a:lnTo>
                <a:lnTo>
                  <a:pt x="0" y="0"/>
                </a:lnTo>
                <a:lnTo>
                  <a:pt x="366" y="0"/>
                </a:lnTo>
                <a:lnTo>
                  <a:pt x="366" y="265"/>
                </a:lnTo>
                <a:close/>
              </a:path>
            </a:pathLst>
          </a:custGeom>
          <a:solidFill>
            <a:schemeClr val="accent4"/>
          </a:solidFill>
          <a:ln>
            <a:noFill/>
          </a:ln>
        </p:spPr>
        <p:txBody>
          <a:bodyPr/>
          <a:lstStyle/>
          <a:p>
            <a:endParaRPr lang="zh-CN" altLang="en-US" sz="2135">
              <a:cs typeface="+mn-ea"/>
              <a:sym typeface="+mn-lt"/>
            </a:endParaRPr>
          </a:p>
        </p:txBody>
      </p:sp>
      <p:sp>
        <p:nvSpPr>
          <p:cNvPr id="55" name="Rectangle 53"/>
          <p:cNvSpPr>
            <a:spLocks noChangeArrowheads="1"/>
          </p:cNvSpPr>
          <p:nvPr/>
        </p:nvSpPr>
        <p:spPr bwMode="auto">
          <a:xfrm>
            <a:off x="2989355" y="3220722"/>
            <a:ext cx="704517" cy="15891"/>
          </a:xfrm>
          <a:prstGeom prst="rect">
            <a:avLst/>
          </a:prstGeom>
          <a:solidFill>
            <a:schemeClr val="accent2"/>
          </a:solidFill>
          <a:ln>
            <a:noFill/>
          </a:ln>
        </p:spPr>
        <p:txBody>
          <a:bodyPr/>
          <a:lstStyle/>
          <a:p>
            <a:endParaRPr lang="zh-CN" altLang="en-US" sz="2135">
              <a:cs typeface="+mn-ea"/>
              <a:sym typeface="+mn-lt"/>
            </a:endParaRPr>
          </a:p>
        </p:txBody>
      </p:sp>
      <p:sp>
        <p:nvSpPr>
          <p:cNvPr id="56" name="Freeform 54"/>
          <p:cNvSpPr/>
          <p:nvPr/>
        </p:nvSpPr>
        <p:spPr bwMode="auto">
          <a:xfrm>
            <a:off x="3693871" y="4267787"/>
            <a:ext cx="587981" cy="529712"/>
          </a:xfrm>
          <a:custGeom>
            <a:avLst/>
            <a:gdLst>
              <a:gd name="T0" fmla="*/ 333 w 333"/>
              <a:gd name="T1" fmla="*/ 300 h 300"/>
              <a:gd name="T2" fmla="*/ 0 w 333"/>
              <a:gd name="T3" fmla="*/ 300 h 300"/>
              <a:gd name="T4" fmla="*/ 0 w 333"/>
              <a:gd name="T5" fmla="*/ 0 h 300"/>
              <a:gd name="T6" fmla="*/ 9 w 333"/>
              <a:gd name="T7" fmla="*/ 0 h 300"/>
              <a:gd name="T8" fmla="*/ 9 w 333"/>
              <a:gd name="T9" fmla="*/ 290 h 300"/>
              <a:gd name="T10" fmla="*/ 333 w 333"/>
              <a:gd name="T11" fmla="*/ 290 h 300"/>
              <a:gd name="T12" fmla="*/ 333 w 333"/>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33" h="300">
                <a:moveTo>
                  <a:pt x="333" y="300"/>
                </a:moveTo>
                <a:lnTo>
                  <a:pt x="0" y="300"/>
                </a:lnTo>
                <a:lnTo>
                  <a:pt x="0" y="0"/>
                </a:lnTo>
                <a:lnTo>
                  <a:pt x="9" y="0"/>
                </a:lnTo>
                <a:lnTo>
                  <a:pt x="9" y="290"/>
                </a:lnTo>
                <a:lnTo>
                  <a:pt x="333" y="290"/>
                </a:lnTo>
                <a:lnTo>
                  <a:pt x="333" y="300"/>
                </a:lnTo>
                <a:close/>
              </a:path>
            </a:pathLst>
          </a:custGeom>
          <a:solidFill>
            <a:schemeClr val="accent1"/>
          </a:solidFill>
          <a:ln>
            <a:noFill/>
          </a:ln>
        </p:spPr>
        <p:txBody>
          <a:bodyPr/>
          <a:lstStyle/>
          <a:p>
            <a:endParaRPr lang="zh-CN" altLang="en-US" sz="2135">
              <a:cs typeface="+mn-ea"/>
              <a:sym typeface="+mn-lt"/>
            </a:endParaRPr>
          </a:p>
        </p:txBody>
      </p:sp>
      <p:sp>
        <p:nvSpPr>
          <p:cNvPr id="57" name="Freeform 55"/>
          <p:cNvSpPr/>
          <p:nvPr/>
        </p:nvSpPr>
        <p:spPr bwMode="auto">
          <a:xfrm>
            <a:off x="5528443" y="5493187"/>
            <a:ext cx="609169" cy="584448"/>
          </a:xfrm>
          <a:custGeom>
            <a:avLst/>
            <a:gdLst>
              <a:gd name="T0" fmla="*/ 345 w 345"/>
              <a:gd name="T1" fmla="*/ 331 h 331"/>
              <a:gd name="T2" fmla="*/ 0 w 345"/>
              <a:gd name="T3" fmla="*/ 331 h 331"/>
              <a:gd name="T4" fmla="*/ 0 w 345"/>
              <a:gd name="T5" fmla="*/ 322 h 331"/>
              <a:gd name="T6" fmla="*/ 336 w 345"/>
              <a:gd name="T7" fmla="*/ 322 h 331"/>
              <a:gd name="T8" fmla="*/ 336 w 345"/>
              <a:gd name="T9" fmla="*/ 0 h 331"/>
              <a:gd name="T10" fmla="*/ 345 w 345"/>
              <a:gd name="T11" fmla="*/ 0 h 331"/>
              <a:gd name="T12" fmla="*/ 345 w 345"/>
              <a:gd name="T13" fmla="*/ 331 h 331"/>
            </a:gdLst>
            <a:ahLst/>
            <a:cxnLst>
              <a:cxn ang="0">
                <a:pos x="T0" y="T1"/>
              </a:cxn>
              <a:cxn ang="0">
                <a:pos x="T2" y="T3"/>
              </a:cxn>
              <a:cxn ang="0">
                <a:pos x="T4" y="T5"/>
              </a:cxn>
              <a:cxn ang="0">
                <a:pos x="T6" y="T7"/>
              </a:cxn>
              <a:cxn ang="0">
                <a:pos x="T8" y="T9"/>
              </a:cxn>
              <a:cxn ang="0">
                <a:pos x="T10" y="T11"/>
              </a:cxn>
              <a:cxn ang="0">
                <a:pos x="T12" y="T13"/>
              </a:cxn>
            </a:cxnLst>
            <a:rect l="0" t="0" r="r" b="b"/>
            <a:pathLst>
              <a:path w="345" h="331">
                <a:moveTo>
                  <a:pt x="345" y="331"/>
                </a:moveTo>
                <a:lnTo>
                  <a:pt x="0" y="331"/>
                </a:lnTo>
                <a:lnTo>
                  <a:pt x="0" y="322"/>
                </a:lnTo>
                <a:lnTo>
                  <a:pt x="336" y="322"/>
                </a:lnTo>
                <a:lnTo>
                  <a:pt x="336" y="0"/>
                </a:lnTo>
                <a:lnTo>
                  <a:pt x="345" y="0"/>
                </a:lnTo>
                <a:lnTo>
                  <a:pt x="345" y="331"/>
                </a:lnTo>
                <a:close/>
              </a:path>
            </a:pathLst>
          </a:custGeom>
          <a:solidFill>
            <a:schemeClr val="accent4"/>
          </a:solidFill>
          <a:ln>
            <a:noFill/>
          </a:ln>
        </p:spPr>
        <p:txBody>
          <a:bodyPr/>
          <a:lstStyle/>
          <a:p>
            <a:endParaRPr lang="zh-CN" altLang="en-US" sz="2135">
              <a:cs typeface="+mn-ea"/>
              <a:sym typeface="+mn-lt"/>
            </a:endParaRPr>
          </a:p>
        </p:txBody>
      </p:sp>
      <p:sp>
        <p:nvSpPr>
          <p:cNvPr id="58" name="Oval 56"/>
          <p:cNvSpPr>
            <a:spLocks noChangeArrowheads="1"/>
          </p:cNvSpPr>
          <p:nvPr/>
        </p:nvSpPr>
        <p:spPr bwMode="auto">
          <a:xfrm>
            <a:off x="5454282" y="1714576"/>
            <a:ext cx="70628" cy="70628"/>
          </a:xfrm>
          <a:prstGeom prst="ellipse">
            <a:avLst/>
          </a:prstGeom>
          <a:solidFill>
            <a:schemeClr val="accent4"/>
          </a:solidFill>
          <a:ln>
            <a:noFill/>
          </a:ln>
        </p:spPr>
        <p:txBody>
          <a:bodyPr/>
          <a:lstStyle/>
          <a:p>
            <a:endParaRPr lang="zh-CN" altLang="en-US" sz="2135">
              <a:cs typeface="+mn-ea"/>
              <a:sym typeface="+mn-lt"/>
            </a:endParaRPr>
          </a:p>
        </p:txBody>
      </p:sp>
      <p:sp>
        <p:nvSpPr>
          <p:cNvPr id="59" name="Oval 57"/>
          <p:cNvSpPr>
            <a:spLocks noChangeArrowheads="1"/>
          </p:cNvSpPr>
          <p:nvPr/>
        </p:nvSpPr>
        <p:spPr bwMode="auto">
          <a:xfrm>
            <a:off x="9058092" y="1543301"/>
            <a:ext cx="67097" cy="67097"/>
          </a:xfrm>
          <a:prstGeom prst="ellipse">
            <a:avLst/>
          </a:prstGeom>
          <a:solidFill>
            <a:schemeClr val="accent1"/>
          </a:solidFill>
          <a:ln>
            <a:noFill/>
          </a:ln>
        </p:spPr>
        <p:txBody>
          <a:bodyPr/>
          <a:lstStyle/>
          <a:p>
            <a:endParaRPr lang="zh-CN" altLang="en-US" sz="2135">
              <a:cs typeface="+mn-ea"/>
              <a:sym typeface="+mn-lt"/>
            </a:endParaRPr>
          </a:p>
        </p:txBody>
      </p:sp>
      <p:sp>
        <p:nvSpPr>
          <p:cNvPr id="60" name="Oval 58"/>
          <p:cNvSpPr>
            <a:spLocks noChangeArrowheads="1"/>
          </p:cNvSpPr>
          <p:nvPr/>
        </p:nvSpPr>
        <p:spPr bwMode="auto">
          <a:xfrm>
            <a:off x="8669636" y="3925240"/>
            <a:ext cx="67097" cy="67097"/>
          </a:xfrm>
          <a:prstGeom prst="ellipse">
            <a:avLst/>
          </a:prstGeom>
          <a:solidFill>
            <a:schemeClr val="accent2"/>
          </a:solidFill>
          <a:ln>
            <a:noFill/>
          </a:ln>
        </p:spPr>
        <p:txBody>
          <a:bodyPr/>
          <a:lstStyle/>
          <a:p>
            <a:endParaRPr lang="zh-CN" altLang="en-US" sz="2135">
              <a:cs typeface="+mn-ea"/>
              <a:sym typeface="+mn-lt"/>
            </a:endParaRPr>
          </a:p>
        </p:txBody>
      </p:sp>
      <p:sp>
        <p:nvSpPr>
          <p:cNvPr id="61" name="Oval 59"/>
          <p:cNvSpPr>
            <a:spLocks noChangeArrowheads="1"/>
          </p:cNvSpPr>
          <p:nvPr/>
        </p:nvSpPr>
        <p:spPr bwMode="auto">
          <a:xfrm>
            <a:off x="2959338" y="3196002"/>
            <a:ext cx="70628" cy="65331"/>
          </a:xfrm>
          <a:prstGeom prst="ellipse">
            <a:avLst/>
          </a:prstGeom>
          <a:solidFill>
            <a:schemeClr val="accent2"/>
          </a:solidFill>
          <a:ln>
            <a:noFill/>
          </a:ln>
        </p:spPr>
        <p:txBody>
          <a:bodyPr/>
          <a:lstStyle/>
          <a:p>
            <a:endParaRPr lang="zh-CN" altLang="en-US" sz="2135">
              <a:cs typeface="+mn-ea"/>
              <a:sym typeface="+mn-lt"/>
            </a:endParaRPr>
          </a:p>
        </p:txBody>
      </p:sp>
      <p:sp>
        <p:nvSpPr>
          <p:cNvPr id="62" name="Oval 60"/>
          <p:cNvSpPr>
            <a:spLocks noChangeArrowheads="1"/>
          </p:cNvSpPr>
          <p:nvPr/>
        </p:nvSpPr>
        <p:spPr bwMode="auto">
          <a:xfrm>
            <a:off x="3669152" y="4237769"/>
            <a:ext cx="70628" cy="70628"/>
          </a:xfrm>
          <a:prstGeom prst="ellipse">
            <a:avLst/>
          </a:prstGeom>
          <a:solidFill>
            <a:schemeClr val="accent1"/>
          </a:solidFill>
          <a:ln>
            <a:noFill/>
          </a:ln>
        </p:spPr>
        <p:txBody>
          <a:bodyPr/>
          <a:lstStyle/>
          <a:p>
            <a:endParaRPr lang="zh-CN" altLang="en-US" sz="2135">
              <a:cs typeface="+mn-ea"/>
              <a:sym typeface="+mn-lt"/>
            </a:endParaRPr>
          </a:p>
        </p:txBody>
      </p:sp>
      <p:sp>
        <p:nvSpPr>
          <p:cNvPr id="63" name="Oval 60"/>
          <p:cNvSpPr>
            <a:spLocks noChangeArrowheads="1"/>
          </p:cNvSpPr>
          <p:nvPr/>
        </p:nvSpPr>
        <p:spPr bwMode="auto">
          <a:xfrm>
            <a:off x="5500192" y="6028902"/>
            <a:ext cx="70628" cy="70628"/>
          </a:xfrm>
          <a:prstGeom prst="ellipse">
            <a:avLst/>
          </a:prstGeom>
          <a:solidFill>
            <a:schemeClr val="accent4"/>
          </a:solidFill>
          <a:ln>
            <a:noFill/>
          </a:ln>
        </p:spPr>
        <p:txBody>
          <a:bodyPr/>
          <a:lstStyle/>
          <a:p>
            <a:endParaRPr lang="zh-CN" altLang="en-US" sz="2135">
              <a:cs typeface="+mn-ea"/>
              <a:sym typeface="+mn-lt"/>
            </a:endParaRPr>
          </a:p>
        </p:txBody>
      </p:sp>
      <p:sp>
        <p:nvSpPr>
          <p:cNvPr id="64" name="TextBox 151"/>
          <p:cNvSpPr txBox="1"/>
          <p:nvPr/>
        </p:nvSpPr>
        <p:spPr bwMode="auto">
          <a:xfrm>
            <a:off x="5720358" y="3680603"/>
            <a:ext cx="809837" cy="42088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2135" dirty="0">
                <a:latin typeface="+mn-lt"/>
                <a:ea typeface="+mn-ea"/>
                <a:cs typeface="+mn-ea"/>
                <a:sym typeface="+mn-lt"/>
              </a:rPr>
              <a:t>国</a:t>
            </a:r>
            <a:r>
              <a:rPr lang="zh-CN" altLang="en-US" sz="2135" dirty="0" smtClean="0">
                <a:latin typeface="+mn-lt"/>
                <a:ea typeface="+mn-ea"/>
                <a:cs typeface="+mn-ea"/>
                <a:sym typeface="+mn-lt"/>
              </a:rPr>
              <a:t>外</a:t>
            </a:r>
            <a:endParaRPr lang="en-US" altLang="zh-CN" sz="2135" dirty="0">
              <a:latin typeface="+mn-lt"/>
              <a:ea typeface="+mn-ea"/>
              <a:cs typeface="+mn-ea"/>
              <a:sym typeface="+mn-lt"/>
            </a:endParaRPr>
          </a:p>
        </p:txBody>
      </p:sp>
      <p:sp>
        <p:nvSpPr>
          <p:cNvPr id="67" name="矩形 1"/>
          <p:cNvSpPr>
            <a:spLocks noChangeArrowheads="1"/>
          </p:cNvSpPr>
          <p:nvPr/>
        </p:nvSpPr>
        <p:spPr bwMode="auto">
          <a:xfrm>
            <a:off x="3220279" y="5774461"/>
            <a:ext cx="2304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tx1">
                    <a:lumMod val="65000"/>
                    <a:lumOff val="35000"/>
                  </a:schemeClr>
                </a:solidFill>
                <a:cs typeface="+mn-ea"/>
                <a:sym typeface="+mn-lt"/>
              </a:rPr>
              <a:t>移动新闻确实占据一席之地</a:t>
            </a:r>
            <a:endParaRPr lang="zh-CN" altLang="en-US" sz="1400" dirty="0">
              <a:solidFill>
                <a:schemeClr val="tx1">
                  <a:lumMod val="65000"/>
                  <a:lumOff val="35000"/>
                </a:schemeClr>
              </a:solidFill>
              <a:cs typeface="+mn-ea"/>
              <a:sym typeface="+mn-lt"/>
            </a:endParaRPr>
          </a:p>
        </p:txBody>
      </p:sp>
      <p:sp>
        <p:nvSpPr>
          <p:cNvPr id="72" name="矩形 1"/>
          <p:cNvSpPr>
            <a:spLocks noChangeArrowheads="1"/>
          </p:cNvSpPr>
          <p:nvPr/>
        </p:nvSpPr>
        <p:spPr bwMode="auto">
          <a:xfrm>
            <a:off x="9174299" y="1436719"/>
            <a:ext cx="189126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tx1">
                    <a:lumMod val="65000"/>
                    <a:lumOff val="35000"/>
                  </a:schemeClr>
                </a:solidFill>
                <a:cs typeface="+mn-ea"/>
                <a:sym typeface="+mn-lt"/>
              </a:rPr>
              <a:t>新</a:t>
            </a:r>
            <a:r>
              <a:rPr lang="zh-CN" altLang="en-US" sz="1400" dirty="0" smtClean="0">
                <a:solidFill>
                  <a:schemeClr val="tx1">
                    <a:lumMod val="65000"/>
                    <a:lumOff val="35000"/>
                  </a:schemeClr>
                </a:solidFill>
                <a:cs typeface="+mn-ea"/>
                <a:sym typeface="+mn-lt"/>
              </a:rPr>
              <a:t>闻越来越多的在各种媒体设备上被消费</a:t>
            </a:r>
            <a:endParaRPr lang="zh-CN" altLang="en-US" sz="1400" dirty="0">
              <a:solidFill>
                <a:schemeClr val="tx1">
                  <a:lumMod val="65000"/>
                  <a:lumOff val="35000"/>
                </a:schemeClr>
              </a:solidFill>
              <a:cs typeface="+mn-ea"/>
              <a:sym typeface="+mn-lt"/>
            </a:endParaRPr>
          </a:p>
        </p:txBody>
      </p:sp>
      <p:sp>
        <p:nvSpPr>
          <p:cNvPr id="73" name="矩形 1"/>
          <p:cNvSpPr>
            <a:spLocks noChangeArrowheads="1"/>
          </p:cNvSpPr>
          <p:nvPr/>
        </p:nvSpPr>
        <p:spPr bwMode="auto">
          <a:xfrm>
            <a:off x="8849737" y="3832823"/>
            <a:ext cx="18279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tx1">
                    <a:lumMod val="65000"/>
                    <a:lumOff val="35000"/>
                  </a:schemeClr>
                </a:solidFill>
                <a:cs typeface="+mn-ea"/>
                <a:sym typeface="+mn-lt"/>
              </a:rPr>
              <a:t>新闻媒体比任何时候都更能争取收到青睐</a:t>
            </a:r>
            <a:endParaRPr lang="zh-CN" altLang="en-US" sz="1100" dirty="0">
              <a:solidFill>
                <a:schemeClr val="tx1">
                  <a:lumMod val="65000"/>
                  <a:lumOff val="35000"/>
                </a:schemeClr>
              </a:solidFill>
              <a:cs typeface="+mn-ea"/>
              <a:sym typeface="+mn-lt"/>
            </a:endParaRPr>
          </a:p>
        </p:txBody>
      </p:sp>
      <p:sp>
        <p:nvSpPr>
          <p:cNvPr id="74" name="矩形 1"/>
          <p:cNvSpPr>
            <a:spLocks noChangeArrowheads="1"/>
          </p:cNvSpPr>
          <p:nvPr/>
        </p:nvSpPr>
        <p:spPr bwMode="auto">
          <a:xfrm>
            <a:off x="3033730" y="1146770"/>
            <a:ext cx="2449903"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tx1">
                    <a:lumMod val="65000"/>
                    <a:lumOff val="35000"/>
                  </a:schemeClr>
                </a:solidFill>
                <a:cs typeface="+mn-ea"/>
                <a:sym typeface="+mn-lt"/>
              </a:rPr>
              <a:t>构建当前新闻文章的图表，更具用户的首选项关注图表的某个区域</a:t>
            </a:r>
            <a:endParaRPr lang="zh-CN" altLang="en-US" sz="1400" dirty="0">
              <a:solidFill>
                <a:schemeClr val="tx1">
                  <a:lumMod val="65000"/>
                  <a:lumOff val="35000"/>
                </a:schemeClr>
              </a:solidFill>
              <a:cs typeface="+mn-ea"/>
              <a:sym typeface="+mn-lt"/>
            </a:endParaRPr>
          </a:p>
        </p:txBody>
      </p:sp>
      <p:sp>
        <p:nvSpPr>
          <p:cNvPr id="75" name="矩形 1"/>
          <p:cNvSpPr>
            <a:spLocks noChangeArrowheads="1"/>
          </p:cNvSpPr>
          <p:nvPr/>
        </p:nvSpPr>
        <p:spPr bwMode="auto">
          <a:xfrm>
            <a:off x="1684864" y="4142423"/>
            <a:ext cx="19679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tx1">
                    <a:lumMod val="65000"/>
                    <a:lumOff val="35000"/>
                  </a:schemeClr>
                </a:solidFill>
                <a:cs typeface="+mn-ea"/>
                <a:sym typeface="+mn-lt"/>
              </a:rPr>
              <a:t>帮助用户理解新闻事件，考虑新闻的多样性</a:t>
            </a:r>
            <a:endParaRPr lang="zh-CN" altLang="en-US" sz="1400" dirty="0">
              <a:solidFill>
                <a:schemeClr val="tx1">
                  <a:lumMod val="65000"/>
                  <a:lumOff val="35000"/>
                </a:schemeClr>
              </a:solidFill>
              <a:cs typeface="+mn-ea"/>
              <a:sym typeface="+mn-lt"/>
            </a:endParaRPr>
          </a:p>
        </p:txBody>
      </p:sp>
      <p:sp>
        <p:nvSpPr>
          <p:cNvPr id="76" name="矩形 1"/>
          <p:cNvSpPr>
            <a:spLocks noChangeArrowheads="1"/>
          </p:cNvSpPr>
          <p:nvPr/>
        </p:nvSpPr>
        <p:spPr bwMode="auto">
          <a:xfrm>
            <a:off x="1287387" y="3052646"/>
            <a:ext cx="16807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smtClean="0">
                <a:solidFill>
                  <a:schemeClr val="tx1">
                    <a:lumMod val="65000"/>
                    <a:lumOff val="35000"/>
                  </a:schemeClr>
                </a:solidFill>
                <a:cs typeface="+mn-ea"/>
                <a:sym typeface="+mn-lt"/>
              </a:rPr>
              <a:t>研究个性化新闻应用，可靠识别用户</a:t>
            </a:r>
            <a:endParaRPr lang="zh-CN" altLang="en-US" sz="1400" dirty="0">
              <a:solidFill>
                <a:schemeClr val="tx1">
                  <a:lumMod val="65000"/>
                  <a:lumOff val="35000"/>
                </a:schemeClr>
              </a:solidFill>
              <a:cs typeface="+mn-ea"/>
              <a:sym typeface="+mn-lt"/>
            </a:endParaRPr>
          </a:p>
        </p:txBody>
      </p:sp>
      <p:grpSp>
        <p:nvGrpSpPr>
          <p:cNvPr id="77" name="组合 76"/>
          <p:cNvGrpSpPr/>
          <p:nvPr/>
        </p:nvGrpSpPr>
        <p:grpSpPr>
          <a:xfrm>
            <a:off x="123825" y="110358"/>
            <a:ext cx="593817" cy="593817"/>
            <a:chOff x="1131485" y="2234042"/>
            <a:chExt cx="1607262" cy="1607262"/>
          </a:xfrm>
        </p:grpSpPr>
        <p:sp>
          <p:nvSpPr>
            <p:cNvPr id="78" name="椭圆 77"/>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椭圆 78"/>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0"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22645" y="2444829"/>
            <a:ext cx="5708293" cy="824456"/>
          </a:xfrm>
          <a:prstGeom prst="rect">
            <a:avLst/>
          </a:prstGeom>
          <a:noFill/>
        </p:spPr>
        <p:txBody>
          <a:bodyPr wrap="square" rtlCol="0">
            <a:spAutoFit/>
          </a:bodyPr>
          <a:lstStyle/>
          <a:p>
            <a:pPr>
              <a:lnSpc>
                <a:spcPct val="150000"/>
              </a:lnSpc>
            </a:pPr>
            <a:r>
              <a:rPr lang="zh-CN" altLang="en-US" sz="3600" b="1" dirty="0">
                <a:solidFill>
                  <a:schemeClr val="bg1"/>
                </a:solidFill>
              </a:rPr>
              <a:t>主</a:t>
            </a:r>
            <a:r>
              <a:rPr lang="zh-CN" altLang="en-US" sz="3600" b="1" dirty="0" smtClean="0">
                <a:solidFill>
                  <a:schemeClr val="bg1"/>
                </a:solidFill>
              </a:rPr>
              <a:t>要研究内容</a:t>
            </a:r>
            <a:endParaRPr lang="zh-CN" altLang="en-US" sz="3600" b="1" dirty="0">
              <a:solidFill>
                <a:schemeClr val="bg1"/>
              </a:solidFill>
            </a:endParaRPr>
          </a:p>
        </p:txBody>
      </p:sp>
      <p:sp>
        <p:nvSpPr>
          <p:cNvPr id="3" name="文本框 2"/>
          <p:cNvSpPr txBox="1"/>
          <p:nvPr/>
        </p:nvSpPr>
        <p:spPr>
          <a:xfrm>
            <a:off x="5822645" y="3241379"/>
            <a:ext cx="5708293" cy="456535"/>
          </a:xfrm>
          <a:prstGeom prst="rect">
            <a:avLst/>
          </a:prstGeom>
          <a:noFill/>
        </p:spPr>
        <p:txBody>
          <a:bodyPr wrap="square" rtlCol="0">
            <a:spAutoFit/>
          </a:bodyPr>
          <a:lstStyle/>
          <a:p>
            <a:pPr>
              <a:lnSpc>
                <a:spcPct val="150000"/>
              </a:lnSpc>
            </a:pPr>
            <a:r>
              <a:rPr lang="zh-CN" altLang="en-US" dirty="0" smtClean="0">
                <a:solidFill>
                  <a:schemeClr val="bg1"/>
                </a:solidFill>
              </a:rPr>
              <a:t>本应用需要实现那些功能，需要哪些开发技术</a:t>
            </a:r>
            <a:endParaRPr lang="zh-CN" altLang="en-US" dirty="0">
              <a:solidFill>
                <a:schemeClr val="bg1"/>
              </a:solidFill>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4456"/>
          </a:xfrm>
          <a:prstGeom prst="rect">
            <a:avLst/>
          </a:prstGeom>
          <a:noFill/>
        </p:spPr>
        <p:txBody>
          <a:bodyPr wrap="square" rtlCol="0">
            <a:spAutoFit/>
          </a:bodyPr>
          <a:lstStyle/>
          <a:p>
            <a:pPr>
              <a:lnSpc>
                <a:spcPct val="150000"/>
              </a:lnSpc>
            </a:pPr>
            <a:r>
              <a:rPr lang="zh-CN" altLang="en-US" sz="3600" b="1" dirty="0">
                <a:solidFill>
                  <a:schemeClr val="bg1"/>
                </a:solidFill>
              </a:rPr>
              <a:t>主</a:t>
            </a:r>
            <a:r>
              <a:rPr lang="zh-CN" altLang="en-US" sz="3600" b="1" dirty="0" smtClean="0">
                <a:solidFill>
                  <a:schemeClr val="bg1"/>
                </a:solidFill>
              </a:rPr>
              <a:t>要研究内容</a:t>
            </a:r>
            <a:endParaRPr lang="zh-CN" altLang="en-US" sz="3600" b="1" dirty="0">
              <a:solidFill>
                <a:schemeClr val="bg1"/>
              </a:solidFill>
            </a:endParaRPr>
          </a:p>
        </p:txBody>
      </p:sp>
      <p:sp>
        <p:nvSpPr>
          <p:cNvPr id="8" name="六边形 7"/>
          <p:cNvSpPr/>
          <p:nvPr/>
        </p:nvSpPr>
        <p:spPr>
          <a:xfrm>
            <a:off x="2561431" y="2377281"/>
            <a:ext cx="2048068" cy="1765300"/>
          </a:xfrm>
          <a:prstGeom prst="hexagon">
            <a:avLst>
              <a:gd name="adj" fmla="val 24999"/>
              <a:gd name="vf" fmla="val 115470"/>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9" name="六边形 8"/>
          <p:cNvSpPr/>
          <p:nvPr/>
        </p:nvSpPr>
        <p:spPr>
          <a:xfrm>
            <a:off x="4235121" y="3259931"/>
            <a:ext cx="2048068" cy="1765300"/>
          </a:xfrm>
          <a:prstGeom prst="hexagon">
            <a:avLst>
              <a:gd name="adj" fmla="val 24999"/>
              <a:gd name="vf" fmla="val 115470"/>
            </a:avLst>
          </a:prstGeom>
          <a:solidFill>
            <a:schemeClr val="accent2"/>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0" name="六边形 9"/>
          <p:cNvSpPr/>
          <p:nvPr/>
        </p:nvSpPr>
        <p:spPr>
          <a:xfrm>
            <a:off x="5908811" y="2377281"/>
            <a:ext cx="2048068" cy="1765300"/>
          </a:xfrm>
          <a:prstGeom prst="hexagon">
            <a:avLst>
              <a:gd name="adj" fmla="val 24999"/>
              <a:gd name="vf" fmla="val 115470"/>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1" name="六边形 10"/>
          <p:cNvSpPr/>
          <p:nvPr/>
        </p:nvSpPr>
        <p:spPr>
          <a:xfrm>
            <a:off x="7582501" y="3259931"/>
            <a:ext cx="2048068" cy="1765300"/>
          </a:xfrm>
          <a:prstGeom prst="hexagon">
            <a:avLst>
              <a:gd name="adj" fmla="val 24999"/>
              <a:gd name="vf" fmla="val 115470"/>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2" name="六边形 11"/>
          <p:cNvSpPr/>
          <p:nvPr/>
        </p:nvSpPr>
        <p:spPr>
          <a:xfrm>
            <a:off x="888206" y="3259931"/>
            <a:ext cx="2047875" cy="1765300"/>
          </a:xfrm>
          <a:prstGeom prst="hexagon">
            <a:avLst>
              <a:gd name="adj" fmla="val 24994"/>
              <a:gd name="vf" fmla="val 115470"/>
            </a:avLst>
          </a:prstGeom>
          <a:noFill/>
          <a:ln w="12700" cap="flat" cmpd="sng">
            <a:solidFill>
              <a:schemeClr val="accent1"/>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3" name="六边形 12"/>
          <p:cNvSpPr/>
          <p:nvPr/>
        </p:nvSpPr>
        <p:spPr>
          <a:xfrm>
            <a:off x="9255918" y="2402681"/>
            <a:ext cx="2047875" cy="1765300"/>
          </a:xfrm>
          <a:prstGeom prst="hexagon">
            <a:avLst>
              <a:gd name="adj" fmla="val 24994"/>
              <a:gd name="vf" fmla="val 115470"/>
            </a:avLst>
          </a:prstGeom>
          <a:noFill/>
          <a:ln w="12700" cap="flat" cmpd="sng">
            <a:solidFill>
              <a:schemeClr val="accent4"/>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4" name="文本框 103"/>
          <p:cNvSpPr/>
          <p:nvPr/>
        </p:nvSpPr>
        <p:spPr>
          <a:xfrm>
            <a:off x="2952304" y="3013634"/>
            <a:ext cx="1233030"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smtClean="0">
                <a:solidFill>
                  <a:schemeClr val="bg1"/>
                </a:solidFill>
                <a:cs typeface="+mn-ea"/>
                <a:sym typeface="+mn-lt"/>
              </a:rPr>
              <a:t>模块</a:t>
            </a:r>
            <a:r>
              <a:rPr lang="en-US" altLang="zh-CN" sz="3200" b="1" dirty="0" smtClean="0">
                <a:solidFill>
                  <a:schemeClr val="bg1"/>
                </a:solidFill>
                <a:cs typeface="+mn-ea"/>
                <a:sym typeface="+mn-lt"/>
              </a:rPr>
              <a:t>1</a:t>
            </a:r>
            <a:endParaRPr lang="zh-CN" altLang="en-US" sz="3200" b="1" dirty="0">
              <a:solidFill>
                <a:schemeClr val="bg1"/>
              </a:solidFill>
              <a:cs typeface="+mn-ea"/>
              <a:sym typeface="+mn-lt"/>
            </a:endParaRPr>
          </a:p>
        </p:txBody>
      </p:sp>
      <p:sp>
        <p:nvSpPr>
          <p:cNvPr id="15" name="Freeform 2345"/>
          <p:cNvSpPr>
            <a:spLocks noEditPoints="1"/>
          </p:cNvSpPr>
          <p:nvPr/>
        </p:nvSpPr>
        <p:spPr>
          <a:xfrm>
            <a:off x="1626393" y="3683794"/>
            <a:ext cx="585788" cy="1084262"/>
          </a:xfrm>
          <a:custGeom>
            <a:avLst/>
            <a:gdLst>
              <a:gd name="txL" fmla="*/ 0 w 86"/>
              <a:gd name="txT" fmla="*/ 0 h 164"/>
              <a:gd name="txR" fmla="*/ 86 w 86"/>
              <a:gd name="txB" fmla="*/ 164 h 164"/>
            </a:gdLst>
            <a:ahLst/>
            <a:cxnLst>
              <a:cxn ang="0">
                <a:pos x="1995044075" y="0"/>
              </a:cxn>
              <a:cxn ang="0">
                <a:pos x="1345493733" y="480810695"/>
              </a:cxn>
              <a:cxn ang="0">
                <a:pos x="556757437" y="568232624"/>
              </a:cxn>
              <a:cxn ang="0">
                <a:pos x="463964530" y="1311302496"/>
              </a:cxn>
              <a:cxn ang="0">
                <a:pos x="0" y="1923242779"/>
              </a:cxn>
              <a:cxn ang="0">
                <a:pos x="463964530" y="2147483646"/>
              </a:cxn>
              <a:cxn ang="0">
                <a:pos x="556757437" y="2147483646"/>
              </a:cxn>
              <a:cxn ang="0">
                <a:pos x="1345493733" y="2147483646"/>
              </a:cxn>
              <a:cxn ang="0">
                <a:pos x="1995044075" y="2147483646"/>
              </a:cxn>
              <a:cxn ang="0">
                <a:pos x="2147483646" y="2147483646"/>
              </a:cxn>
              <a:cxn ang="0">
                <a:pos x="2147483646" y="2147483646"/>
              </a:cxn>
              <a:cxn ang="0">
                <a:pos x="2147483646" y="2147483646"/>
              </a:cxn>
              <a:cxn ang="0">
                <a:pos x="2147483646" y="1923242779"/>
              </a:cxn>
              <a:cxn ang="0">
                <a:pos x="2147483646" y="1311302496"/>
              </a:cxn>
              <a:cxn ang="0">
                <a:pos x="2147483646" y="568232624"/>
              </a:cxn>
              <a:cxn ang="0">
                <a:pos x="2147483646" y="480810695"/>
              </a:cxn>
              <a:cxn ang="0">
                <a:pos x="1995044075" y="0"/>
              </a:cxn>
              <a:cxn ang="0">
                <a:pos x="1995044075" y="1049036708"/>
              </a:cxn>
              <a:cxn ang="0">
                <a:pos x="2147483646" y="1923242779"/>
              </a:cxn>
              <a:cxn ang="0">
                <a:pos x="1995044075" y="2147483646"/>
              </a:cxn>
              <a:cxn ang="0">
                <a:pos x="1113514873" y="1923242779"/>
              </a:cxn>
              <a:cxn ang="0">
                <a:pos x="1995044075" y="1049036708"/>
              </a:cxn>
              <a:cxn ang="0">
                <a:pos x="1345493733" y="2147483646"/>
              </a:cxn>
              <a:cxn ang="0">
                <a:pos x="881529202" y="2147483646"/>
              </a:cxn>
              <a:cxn ang="0">
                <a:pos x="881529202" y="2147483646"/>
              </a:cxn>
              <a:cxn ang="0">
                <a:pos x="2147483646" y="2147483646"/>
              </a:cxn>
              <a:cxn ang="0">
                <a:pos x="2147483646" y="2147483646"/>
              </a:cxn>
              <a:cxn ang="0">
                <a:pos x="2147483646" y="2147483646"/>
              </a:cxn>
              <a:cxn ang="0">
                <a:pos x="1995044075" y="2147483646"/>
              </a:cxn>
              <a:cxn ang="0">
                <a:pos x="1345493733" y="2147483646"/>
              </a:cxn>
            </a:cxnLst>
            <a:rect l="txL" t="txT" r="txR" b="txB"/>
            <a:pathLst>
              <a:path w="86" h="164">
                <a:moveTo>
                  <a:pt x="43" y="0"/>
                </a:moveTo>
                <a:cubicBezTo>
                  <a:pt x="37" y="0"/>
                  <a:pt x="31" y="5"/>
                  <a:pt x="29" y="11"/>
                </a:cubicBezTo>
                <a:cubicBezTo>
                  <a:pt x="24" y="8"/>
                  <a:pt x="17" y="8"/>
                  <a:pt x="12" y="13"/>
                </a:cubicBezTo>
                <a:cubicBezTo>
                  <a:pt x="8" y="18"/>
                  <a:pt x="7" y="25"/>
                  <a:pt x="10" y="30"/>
                </a:cubicBezTo>
                <a:cubicBezTo>
                  <a:pt x="4" y="32"/>
                  <a:pt x="0" y="37"/>
                  <a:pt x="0" y="44"/>
                </a:cubicBezTo>
                <a:cubicBezTo>
                  <a:pt x="0" y="50"/>
                  <a:pt x="4" y="55"/>
                  <a:pt x="10" y="57"/>
                </a:cubicBezTo>
                <a:cubicBezTo>
                  <a:pt x="7" y="63"/>
                  <a:pt x="8" y="70"/>
                  <a:pt x="12" y="74"/>
                </a:cubicBezTo>
                <a:cubicBezTo>
                  <a:pt x="17" y="79"/>
                  <a:pt x="24" y="80"/>
                  <a:pt x="29" y="77"/>
                </a:cubicBezTo>
                <a:cubicBezTo>
                  <a:pt x="31" y="82"/>
                  <a:pt x="37" y="87"/>
                  <a:pt x="43" y="87"/>
                </a:cubicBezTo>
                <a:cubicBezTo>
                  <a:pt x="49" y="87"/>
                  <a:pt x="55" y="82"/>
                  <a:pt x="57" y="77"/>
                </a:cubicBezTo>
                <a:cubicBezTo>
                  <a:pt x="62" y="80"/>
                  <a:pt x="69" y="79"/>
                  <a:pt x="74" y="74"/>
                </a:cubicBezTo>
                <a:cubicBezTo>
                  <a:pt x="78" y="70"/>
                  <a:pt x="79" y="63"/>
                  <a:pt x="76" y="57"/>
                </a:cubicBezTo>
                <a:cubicBezTo>
                  <a:pt x="82" y="55"/>
                  <a:pt x="86" y="50"/>
                  <a:pt x="86" y="44"/>
                </a:cubicBezTo>
                <a:cubicBezTo>
                  <a:pt x="86" y="37"/>
                  <a:pt x="82" y="32"/>
                  <a:pt x="76" y="30"/>
                </a:cubicBezTo>
                <a:cubicBezTo>
                  <a:pt x="79" y="25"/>
                  <a:pt x="78" y="18"/>
                  <a:pt x="74" y="13"/>
                </a:cubicBezTo>
                <a:cubicBezTo>
                  <a:pt x="69" y="8"/>
                  <a:pt x="62" y="8"/>
                  <a:pt x="57" y="11"/>
                </a:cubicBezTo>
                <a:cubicBezTo>
                  <a:pt x="55" y="5"/>
                  <a:pt x="49" y="0"/>
                  <a:pt x="43" y="0"/>
                </a:cubicBezTo>
                <a:close/>
                <a:moveTo>
                  <a:pt x="43" y="24"/>
                </a:moveTo>
                <a:cubicBezTo>
                  <a:pt x="54" y="24"/>
                  <a:pt x="62" y="33"/>
                  <a:pt x="62" y="44"/>
                </a:cubicBezTo>
                <a:cubicBezTo>
                  <a:pt x="62" y="54"/>
                  <a:pt x="54" y="63"/>
                  <a:pt x="43" y="63"/>
                </a:cubicBezTo>
                <a:cubicBezTo>
                  <a:pt x="32" y="63"/>
                  <a:pt x="24" y="54"/>
                  <a:pt x="24" y="44"/>
                </a:cubicBezTo>
                <a:cubicBezTo>
                  <a:pt x="24" y="33"/>
                  <a:pt x="32" y="24"/>
                  <a:pt x="43" y="24"/>
                </a:cubicBezTo>
                <a:close/>
                <a:moveTo>
                  <a:pt x="29" y="91"/>
                </a:moveTo>
                <a:cubicBezTo>
                  <a:pt x="26" y="93"/>
                  <a:pt x="22" y="93"/>
                  <a:pt x="19" y="92"/>
                </a:cubicBezTo>
                <a:cubicBezTo>
                  <a:pt x="19" y="164"/>
                  <a:pt x="19" y="164"/>
                  <a:pt x="19" y="164"/>
                </a:cubicBezTo>
                <a:cubicBezTo>
                  <a:pt x="45" y="136"/>
                  <a:pt x="42" y="138"/>
                  <a:pt x="67" y="164"/>
                </a:cubicBezTo>
                <a:cubicBezTo>
                  <a:pt x="67" y="92"/>
                  <a:pt x="67" y="92"/>
                  <a:pt x="67" y="92"/>
                </a:cubicBezTo>
                <a:cubicBezTo>
                  <a:pt x="64" y="93"/>
                  <a:pt x="60" y="93"/>
                  <a:pt x="57" y="91"/>
                </a:cubicBezTo>
                <a:cubicBezTo>
                  <a:pt x="55" y="97"/>
                  <a:pt x="49" y="101"/>
                  <a:pt x="43" y="101"/>
                </a:cubicBezTo>
                <a:cubicBezTo>
                  <a:pt x="37" y="101"/>
                  <a:pt x="31" y="97"/>
                  <a:pt x="29" y="91"/>
                </a:cubicBezTo>
                <a:close/>
              </a:path>
            </a:pathLst>
          </a:custGeom>
          <a:solidFill>
            <a:schemeClr val="accent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6" name="Freeform 2345"/>
          <p:cNvSpPr>
            <a:spLocks noEditPoints="1"/>
          </p:cNvSpPr>
          <p:nvPr/>
        </p:nvSpPr>
        <p:spPr>
          <a:xfrm>
            <a:off x="9970293" y="2788444"/>
            <a:ext cx="585788" cy="1084262"/>
          </a:xfrm>
          <a:custGeom>
            <a:avLst/>
            <a:gdLst>
              <a:gd name="txL" fmla="*/ 0 w 86"/>
              <a:gd name="txT" fmla="*/ 0 h 164"/>
              <a:gd name="txR" fmla="*/ 86 w 86"/>
              <a:gd name="txB" fmla="*/ 164 h 164"/>
            </a:gdLst>
            <a:ahLst/>
            <a:cxnLst>
              <a:cxn ang="0">
                <a:pos x="1995044075" y="0"/>
              </a:cxn>
              <a:cxn ang="0">
                <a:pos x="1345493733" y="480810695"/>
              </a:cxn>
              <a:cxn ang="0">
                <a:pos x="556757437" y="568232624"/>
              </a:cxn>
              <a:cxn ang="0">
                <a:pos x="463964530" y="1311302496"/>
              </a:cxn>
              <a:cxn ang="0">
                <a:pos x="0" y="1923242779"/>
              </a:cxn>
              <a:cxn ang="0">
                <a:pos x="463964530" y="2147483646"/>
              </a:cxn>
              <a:cxn ang="0">
                <a:pos x="556757437" y="2147483646"/>
              </a:cxn>
              <a:cxn ang="0">
                <a:pos x="1345493733" y="2147483646"/>
              </a:cxn>
              <a:cxn ang="0">
                <a:pos x="1995044075" y="2147483646"/>
              </a:cxn>
              <a:cxn ang="0">
                <a:pos x="2147483646" y="2147483646"/>
              </a:cxn>
              <a:cxn ang="0">
                <a:pos x="2147483646" y="2147483646"/>
              </a:cxn>
              <a:cxn ang="0">
                <a:pos x="2147483646" y="2147483646"/>
              </a:cxn>
              <a:cxn ang="0">
                <a:pos x="2147483646" y="1923242779"/>
              </a:cxn>
              <a:cxn ang="0">
                <a:pos x="2147483646" y="1311302496"/>
              </a:cxn>
              <a:cxn ang="0">
                <a:pos x="2147483646" y="568232624"/>
              </a:cxn>
              <a:cxn ang="0">
                <a:pos x="2147483646" y="480810695"/>
              </a:cxn>
              <a:cxn ang="0">
                <a:pos x="1995044075" y="0"/>
              </a:cxn>
              <a:cxn ang="0">
                <a:pos x="1995044075" y="1049036708"/>
              </a:cxn>
              <a:cxn ang="0">
                <a:pos x="2147483646" y="1923242779"/>
              </a:cxn>
              <a:cxn ang="0">
                <a:pos x="1995044075" y="2147483646"/>
              </a:cxn>
              <a:cxn ang="0">
                <a:pos x="1113514873" y="1923242779"/>
              </a:cxn>
              <a:cxn ang="0">
                <a:pos x="1995044075" y="1049036708"/>
              </a:cxn>
              <a:cxn ang="0">
                <a:pos x="1345493733" y="2147483646"/>
              </a:cxn>
              <a:cxn ang="0">
                <a:pos x="881529202" y="2147483646"/>
              </a:cxn>
              <a:cxn ang="0">
                <a:pos x="881529202" y="2147483646"/>
              </a:cxn>
              <a:cxn ang="0">
                <a:pos x="2147483646" y="2147483646"/>
              </a:cxn>
              <a:cxn ang="0">
                <a:pos x="2147483646" y="2147483646"/>
              </a:cxn>
              <a:cxn ang="0">
                <a:pos x="2147483646" y="2147483646"/>
              </a:cxn>
              <a:cxn ang="0">
                <a:pos x="1995044075" y="2147483646"/>
              </a:cxn>
              <a:cxn ang="0">
                <a:pos x="1345493733" y="2147483646"/>
              </a:cxn>
            </a:cxnLst>
            <a:rect l="txL" t="txT" r="txR" b="txB"/>
            <a:pathLst>
              <a:path w="86" h="164">
                <a:moveTo>
                  <a:pt x="43" y="0"/>
                </a:moveTo>
                <a:cubicBezTo>
                  <a:pt x="37" y="0"/>
                  <a:pt x="31" y="5"/>
                  <a:pt x="29" y="11"/>
                </a:cubicBezTo>
                <a:cubicBezTo>
                  <a:pt x="24" y="8"/>
                  <a:pt x="17" y="8"/>
                  <a:pt x="12" y="13"/>
                </a:cubicBezTo>
                <a:cubicBezTo>
                  <a:pt x="8" y="18"/>
                  <a:pt x="7" y="25"/>
                  <a:pt x="10" y="30"/>
                </a:cubicBezTo>
                <a:cubicBezTo>
                  <a:pt x="4" y="32"/>
                  <a:pt x="0" y="37"/>
                  <a:pt x="0" y="44"/>
                </a:cubicBezTo>
                <a:cubicBezTo>
                  <a:pt x="0" y="50"/>
                  <a:pt x="4" y="55"/>
                  <a:pt x="10" y="57"/>
                </a:cubicBezTo>
                <a:cubicBezTo>
                  <a:pt x="7" y="63"/>
                  <a:pt x="8" y="70"/>
                  <a:pt x="12" y="74"/>
                </a:cubicBezTo>
                <a:cubicBezTo>
                  <a:pt x="17" y="79"/>
                  <a:pt x="24" y="80"/>
                  <a:pt x="29" y="77"/>
                </a:cubicBezTo>
                <a:cubicBezTo>
                  <a:pt x="31" y="82"/>
                  <a:pt x="37" y="87"/>
                  <a:pt x="43" y="87"/>
                </a:cubicBezTo>
                <a:cubicBezTo>
                  <a:pt x="49" y="87"/>
                  <a:pt x="55" y="82"/>
                  <a:pt x="57" y="77"/>
                </a:cubicBezTo>
                <a:cubicBezTo>
                  <a:pt x="62" y="80"/>
                  <a:pt x="69" y="79"/>
                  <a:pt x="74" y="74"/>
                </a:cubicBezTo>
                <a:cubicBezTo>
                  <a:pt x="78" y="70"/>
                  <a:pt x="79" y="63"/>
                  <a:pt x="76" y="57"/>
                </a:cubicBezTo>
                <a:cubicBezTo>
                  <a:pt x="82" y="55"/>
                  <a:pt x="86" y="50"/>
                  <a:pt x="86" y="44"/>
                </a:cubicBezTo>
                <a:cubicBezTo>
                  <a:pt x="86" y="37"/>
                  <a:pt x="82" y="32"/>
                  <a:pt x="76" y="30"/>
                </a:cubicBezTo>
                <a:cubicBezTo>
                  <a:pt x="79" y="25"/>
                  <a:pt x="78" y="18"/>
                  <a:pt x="74" y="13"/>
                </a:cubicBezTo>
                <a:cubicBezTo>
                  <a:pt x="69" y="8"/>
                  <a:pt x="62" y="8"/>
                  <a:pt x="57" y="11"/>
                </a:cubicBezTo>
                <a:cubicBezTo>
                  <a:pt x="55" y="5"/>
                  <a:pt x="49" y="0"/>
                  <a:pt x="43" y="0"/>
                </a:cubicBezTo>
                <a:close/>
                <a:moveTo>
                  <a:pt x="43" y="24"/>
                </a:moveTo>
                <a:cubicBezTo>
                  <a:pt x="54" y="24"/>
                  <a:pt x="62" y="33"/>
                  <a:pt x="62" y="44"/>
                </a:cubicBezTo>
                <a:cubicBezTo>
                  <a:pt x="62" y="54"/>
                  <a:pt x="54" y="63"/>
                  <a:pt x="43" y="63"/>
                </a:cubicBezTo>
                <a:cubicBezTo>
                  <a:pt x="32" y="63"/>
                  <a:pt x="24" y="54"/>
                  <a:pt x="24" y="44"/>
                </a:cubicBezTo>
                <a:cubicBezTo>
                  <a:pt x="24" y="33"/>
                  <a:pt x="32" y="24"/>
                  <a:pt x="43" y="24"/>
                </a:cubicBezTo>
                <a:close/>
                <a:moveTo>
                  <a:pt x="29" y="91"/>
                </a:moveTo>
                <a:cubicBezTo>
                  <a:pt x="26" y="93"/>
                  <a:pt x="22" y="93"/>
                  <a:pt x="19" y="92"/>
                </a:cubicBezTo>
                <a:cubicBezTo>
                  <a:pt x="19" y="164"/>
                  <a:pt x="19" y="164"/>
                  <a:pt x="19" y="164"/>
                </a:cubicBezTo>
                <a:cubicBezTo>
                  <a:pt x="45" y="136"/>
                  <a:pt x="42" y="138"/>
                  <a:pt x="67" y="164"/>
                </a:cubicBezTo>
                <a:cubicBezTo>
                  <a:pt x="67" y="92"/>
                  <a:pt x="67" y="92"/>
                  <a:pt x="67" y="92"/>
                </a:cubicBezTo>
                <a:cubicBezTo>
                  <a:pt x="64" y="93"/>
                  <a:pt x="60" y="93"/>
                  <a:pt x="57" y="91"/>
                </a:cubicBezTo>
                <a:cubicBezTo>
                  <a:pt x="55" y="97"/>
                  <a:pt x="49" y="101"/>
                  <a:pt x="43" y="101"/>
                </a:cubicBezTo>
                <a:cubicBezTo>
                  <a:pt x="37" y="101"/>
                  <a:pt x="31" y="97"/>
                  <a:pt x="29" y="91"/>
                </a:cubicBezTo>
                <a:close/>
              </a:path>
            </a:pathLst>
          </a:custGeom>
          <a:solidFill>
            <a:schemeClr val="accent4"/>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7" name="TextBox 19"/>
          <p:cNvSpPr txBox="1"/>
          <p:nvPr/>
        </p:nvSpPr>
        <p:spPr>
          <a:xfrm>
            <a:off x="2021680" y="1438804"/>
            <a:ext cx="3464719" cy="785343"/>
          </a:xfrm>
          <a:prstGeom prst="rect">
            <a:avLst/>
          </a:prstGeom>
          <a:noFill/>
        </p:spPr>
        <p:txBody>
          <a:bodyPr wrap="square" rtlCol="0">
            <a:spAutoFit/>
          </a:bodyPr>
          <a:lstStyle/>
          <a:p>
            <a:pPr>
              <a:lnSpc>
                <a:spcPct val="150000"/>
              </a:lnSpc>
            </a:pPr>
            <a:r>
              <a:rPr lang="zh-CN" altLang="en-US" sz="1600" dirty="0" smtClean="0">
                <a:solidFill>
                  <a:schemeClr val="tx1">
                    <a:lumMod val="65000"/>
                    <a:lumOff val="35000"/>
                  </a:schemeClr>
                </a:solidFill>
                <a:cs typeface="+mn-ea"/>
                <a:sym typeface="+mn-lt"/>
              </a:rPr>
              <a:t>提供微信、</a:t>
            </a:r>
            <a:r>
              <a:rPr lang="en-US" altLang="zh-CN" sz="1600" dirty="0" err="1" smtClean="0">
                <a:solidFill>
                  <a:schemeClr val="tx1">
                    <a:lumMod val="65000"/>
                    <a:lumOff val="35000"/>
                  </a:schemeClr>
                </a:solidFill>
                <a:cs typeface="+mn-ea"/>
                <a:sym typeface="+mn-lt"/>
              </a:rPr>
              <a:t>QQ</a:t>
            </a:r>
            <a:r>
              <a:rPr lang="zh-CN" altLang="en-US" sz="1600" dirty="0" smtClean="0">
                <a:solidFill>
                  <a:schemeClr val="tx1">
                    <a:lumMod val="65000"/>
                    <a:lumOff val="35000"/>
                  </a:schemeClr>
                </a:solidFill>
                <a:cs typeface="+mn-ea"/>
                <a:sym typeface="+mn-lt"/>
              </a:rPr>
              <a:t>、微博登陆绑定</a:t>
            </a:r>
            <a:endParaRPr lang="en-US" altLang="zh-CN" sz="1600" dirty="0" smtClean="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相</a:t>
            </a:r>
            <a:r>
              <a:rPr lang="zh-CN" altLang="en-US" sz="1600" dirty="0" smtClean="0">
                <a:solidFill>
                  <a:schemeClr val="tx1">
                    <a:lumMod val="65000"/>
                    <a:lumOff val="35000"/>
                  </a:schemeClr>
                </a:solidFill>
                <a:cs typeface="+mn-ea"/>
                <a:sym typeface="+mn-lt"/>
              </a:rPr>
              <a:t>关的用户管理</a:t>
            </a:r>
            <a:endParaRPr lang="en-US" altLang="zh-CN" sz="1600" dirty="0" smtClean="0">
              <a:solidFill>
                <a:schemeClr val="tx1">
                  <a:lumMod val="65000"/>
                  <a:lumOff val="35000"/>
                </a:schemeClr>
              </a:solidFill>
              <a:cs typeface="+mn-ea"/>
              <a:sym typeface="+mn-lt"/>
            </a:endParaRPr>
          </a:p>
        </p:txBody>
      </p:sp>
      <p:sp>
        <p:nvSpPr>
          <p:cNvPr id="18" name="TextBox 20"/>
          <p:cNvSpPr txBox="1"/>
          <p:nvPr/>
        </p:nvSpPr>
        <p:spPr>
          <a:xfrm>
            <a:off x="2037610" y="1032445"/>
            <a:ext cx="3092696"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用</a:t>
            </a:r>
            <a:r>
              <a:rPr lang="zh-CN" altLang="en-US" sz="2135" b="1" dirty="0" smtClean="0">
                <a:solidFill>
                  <a:schemeClr val="tx1">
                    <a:lumMod val="65000"/>
                    <a:lumOff val="35000"/>
                  </a:schemeClr>
                </a:solidFill>
                <a:cs typeface="+mn-ea"/>
                <a:sym typeface="+mn-lt"/>
              </a:rPr>
              <a:t>户登陆</a:t>
            </a:r>
            <a:r>
              <a:rPr lang="en-US" altLang="zh-CN" sz="2135" b="1" dirty="0" smtClean="0">
                <a:solidFill>
                  <a:schemeClr val="tx1">
                    <a:lumMod val="65000"/>
                    <a:lumOff val="35000"/>
                  </a:schemeClr>
                </a:solidFill>
                <a:cs typeface="+mn-ea"/>
                <a:sym typeface="+mn-lt"/>
              </a:rPr>
              <a:t>/</a:t>
            </a:r>
            <a:r>
              <a:rPr lang="zh-CN" altLang="en-US" sz="2135" b="1" dirty="0" smtClean="0">
                <a:solidFill>
                  <a:schemeClr val="tx1">
                    <a:lumMod val="65000"/>
                    <a:lumOff val="35000"/>
                  </a:schemeClr>
                </a:solidFill>
                <a:cs typeface="+mn-ea"/>
                <a:sym typeface="+mn-lt"/>
              </a:rPr>
              <a:t>注册</a:t>
            </a:r>
            <a:endParaRPr lang="zh-CN" altLang="en-US" sz="2135" b="1" dirty="0">
              <a:solidFill>
                <a:schemeClr val="tx1">
                  <a:lumMod val="65000"/>
                  <a:lumOff val="35000"/>
                </a:schemeClr>
              </a:solidFill>
              <a:cs typeface="+mn-ea"/>
              <a:sym typeface="+mn-lt"/>
            </a:endParaRPr>
          </a:p>
        </p:txBody>
      </p:sp>
      <p:sp>
        <p:nvSpPr>
          <p:cNvPr id="19" name="TextBox 19"/>
          <p:cNvSpPr txBox="1"/>
          <p:nvPr/>
        </p:nvSpPr>
        <p:spPr>
          <a:xfrm>
            <a:off x="2885390" y="5539070"/>
            <a:ext cx="3464719" cy="830997"/>
          </a:xfrm>
          <a:prstGeom prst="rect">
            <a:avLst/>
          </a:prstGeom>
          <a:noFill/>
        </p:spPr>
        <p:txBody>
          <a:bodyPr wrap="square" rtlCol="0">
            <a:spAutoFit/>
          </a:bodyPr>
          <a:lstStyle/>
          <a:p>
            <a:pPr>
              <a:lnSpc>
                <a:spcPct val="150000"/>
              </a:lnSpc>
            </a:pPr>
            <a:r>
              <a:rPr lang="zh-CN" altLang="en-US" sz="1600" dirty="0" smtClean="0">
                <a:solidFill>
                  <a:schemeClr val="tx1">
                    <a:lumMod val="65000"/>
                    <a:lumOff val="35000"/>
                  </a:schemeClr>
                </a:solidFill>
                <a:cs typeface="+mn-ea"/>
                <a:sym typeface="+mn-lt"/>
              </a:rPr>
              <a:t>阅读新闻，包含收藏、评论、点评等社交功能，更具选择可过滤</a:t>
            </a:r>
            <a:endParaRPr lang="zh-CN" altLang="en-US" sz="1600" dirty="0">
              <a:solidFill>
                <a:schemeClr val="tx1">
                  <a:lumMod val="65000"/>
                  <a:lumOff val="35000"/>
                </a:schemeClr>
              </a:solidFill>
              <a:cs typeface="+mn-ea"/>
              <a:sym typeface="+mn-lt"/>
            </a:endParaRPr>
          </a:p>
        </p:txBody>
      </p:sp>
      <p:sp>
        <p:nvSpPr>
          <p:cNvPr id="20" name="TextBox 20"/>
          <p:cNvSpPr txBox="1"/>
          <p:nvPr/>
        </p:nvSpPr>
        <p:spPr>
          <a:xfrm>
            <a:off x="2901320" y="5132711"/>
            <a:ext cx="3092696"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新</a:t>
            </a:r>
            <a:r>
              <a:rPr lang="zh-CN" altLang="en-US" sz="2135" b="1" dirty="0" smtClean="0">
                <a:solidFill>
                  <a:schemeClr val="tx1">
                    <a:lumMod val="65000"/>
                    <a:lumOff val="35000"/>
                  </a:schemeClr>
                </a:solidFill>
                <a:cs typeface="+mn-ea"/>
                <a:sym typeface="+mn-lt"/>
              </a:rPr>
              <a:t>闻阅读</a:t>
            </a:r>
            <a:endParaRPr lang="zh-CN" altLang="en-US" sz="2135" b="1" dirty="0">
              <a:solidFill>
                <a:schemeClr val="tx1">
                  <a:lumMod val="65000"/>
                  <a:lumOff val="35000"/>
                </a:schemeClr>
              </a:solidFill>
              <a:cs typeface="+mn-ea"/>
              <a:sym typeface="+mn-lt"/>
            </a:endParaRPr>
          </a:p>
        </p:txBody>
      </p:sp>
      <p:sp>
        <p:nvSpPr>
          <p:cNvPr id="21" name="TextBox 19"/>
          <p:cNvSpPr txBox="1"/>
          <p:nvPr/>
        </p:nvSpPr>
        <p:spPr>
          <a:xfrm>
            <a:off x="7447455" y="5539070"/>
            <a:ext cx="3464719" cy="830997"/>
          </a:xfrm>
          <a:prstGeom prst="rect">
            <a:avLst/>
          </a:prstGeom>
          <a:noFill/>
        </p:spPr>
        <p:txBody>
          <a:bodyPr wrap="square" rtlCol="0">
            <a:spAutoFit/>
          </a:bodyPr>
          <a:lstStyle/>
          <a:p>
            <a:pPr>
              <a:lnSpc>
                <a:spcPct val="150000"/>
              </a:lnSpc>
            </a:pPr>
            <a:r>
              <a:rPr lang="zh-CN" altLang="en-US" sz="1600" dirty="0" smtClean="0">
                <a:solidFill>
                  <a:schemeClr val="tx1">
                    <a:lumMod val="65000"/>
                    <a:lumOff val="35000"/>
                  </a:schemeClr>
                </a:solidFill>
                <a:cs typeface="+mn-ea"/>
                <a:sym typeface="+mn-lt"/>
              </a:rPr>
              <a:t>升级，设置，启动引导页等应用都具备的常见功能</a:t>
            </a:r>
            <a:endParaRPr lang="zh-CN" altLang="en-US" sz="1600" dirty="0">
              <a:solidFill>
                <a:schemeClr val="tx1">
                  <a:lumMod val="65000"/>
                  <a:lumOff val="35000"/>
                </a:schemeClr>
              </a:solidFill>
              <a:cs typeface="+mn-ea"/>
              <a:sym typeface="+mn-lt"/>
            </a:endParaRPr>
          </a:p>
        </p:txBody>
      </p:sp>
      <p:sp>
        <p:nvSpPr>
          <p:cNvPr id="22" name="TextBox 20"/>
          <p:cNvSpPr txBox="1"/>
          <p:nvPr/>
        </p:nvSpPr>
        <p:spPr>
          <a:xfrm>
            <a:off x="7463385" y="5132711"/>
            <a:ext cx="3092696"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应</a:t>
            </a:r>
            <a:r>
              <a:rPr lang="zh-CN" altLang="en-US" sz="2135" b="1" dirty="0" smtClean="0">
                <a:solidFill>
                  <a:schemeClr val="tx1">
                    <a:lumMod val="65000"/>
                    <a:lumOff val="35000"/>
                  </a:schemeClr>
                </a:solidFill>
                <a:cs typeface="+mn-ea"/>
                <a:sym typeface="+mn-lt"/>
              </a:rPr>
              <a:t>用常见模块</a:t>
            </a:r>
            <a:endParaRPr lang="zh-CN" altLang="en-US" sz="2135" b="1" dirty="0">
              <a:solidFill>
                <a:schemeClr val="tx1">
                  <a:lumMod val="65000"/>
                  <a:lumOff val="35000"/>
                </a:schemeClr>
              </a:solidFill>
              <a:cs typeface="+mn-ea"/>
              <a:sym typeface="+mn-lt"/>
            </a:endParaRPr>
          </a:p>
        </p:txBody>
      </p:sp>
      <p:sp>
        <p:nvSpPr>
          <p:cNvPr id="23" name="TextBox 19"/>
          <p:cNvSpPr txBox="1"/>
          <p:nvPr/>
        </p:nvSpPr>
        <p:spPr>
          <a:xfrm>
            <a:off x="6505574" y="1438804"/>
            <a:ext cx="3464719" cy="830997"/>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cs typeface="+mn-ea"/>
                <a:sym typeface="+mn-lt"/>
              </a:rPr>
              <a:t>添</a:t>
            </a:r>
            <a:r>
              <a:rPr lang="zh-CN" altLang="en-US" sz="1600" dirty="0" smtClean="0">
                <a:solidFill>
                  <a:schemeClr val="tx1">
                    <a:lumMod val="65000"/>
                    <a:lumOff val="35000"/>
                  </a:schemeClr>
                </a:solidFill>
                <a:cs typeface="+mn-ea"/>
                <a:sym typeface="+mn-lt"/>
              </a:rPr>
              <a:t>加日报电子版，可阅读电子版的报纸（不同的城市）</a:t>
            </a:r>
            <a:endParaRPr lang="zh-CN" altLang="en-US" sz="1600" dirty="0">
              <a:solidFill>
                <a:schemeClr val="tx1">
                  <a:lumMod val="65000"/>
                  <a:lumOff val="35000"/>
                </a:schemeClr>
              </a:solidFill>
              <a:cs typeface="+mn-ea"/>
              <a:sym typeface="+mn-lt"/>
            </a:endParaRPr>
          </a:p>
        </p:txBody>
      </p:sp>
      <p:sp>
        <p:nvSpPr>
          <p:cNvPr id="24" name="TextBox 20"/>
          <p:cNvSpPr txBox="1"/>
          <p:nvPr/>
        </p:nvSpPr>
        <p:spPr>
          <a:xfrm>
            <a:off x="6521504" y="1032445"/>
            <a:ext cx="3092696" cy="420564"/>
          </a:xfrm>
          <a:prstGeom prst="rect">
            <a:avLst/>
          </a:prstGeom>
          <a:noFill/>
        </p:spPr>
        <p:txBody>
          <a:bodyPr wrap="square" rtlCol="0">
            <a:spAutoFit/>
          </a:bodyPr>
          <a:lstStyle/>
          <a:p>
            <a:r>
              <a:rPr lang="zh-CN" altLang="en-US" sz="2135" b="1" dirty="0" smtClean="0">
                <a:solidFill>
                  <a:schemeClr val="tx1">
                    <a:lumMod val="65000"/>
                    <a:lumOff val="35000"/>
                  </a:schemeClr>
                </a:solidFill>
                <a:cs typeface="+mn-ea"/>
                <a:sym typeface="+mn-lt"/>
              </a:rPr>
              <a:t>日报电子版</a:t>
            </a:r>
            <a:endParaRPr lang="zh-CN" altLang="en-US" sz="2135" b="1" dirty="0">
              <a:solidFill>
                <a:schemeClr val="tx1">
                  <a:lumMod val="65000"/>
                  <a:lumOff val="35000"/>
                </a:schemeClr>
              </a:solidFill>
              <a:cs typeface="+mn-ea"/>
              <a:sym typeface="+mn-lt"/>
            </a:endParaRPr>
          </a:p>
        </p:txBody>
      </p:sp>
      <p:sp>
        <p:nvSpPr>
          <p:cNvPr id="25" name="文本框 103"/>
          <p:cNvSpPr/>
          <p:nvPr/>
        </p:nvSpPr>
        <p:spPr>
          <a:xfrm>
            <a:off x="4659286" y="3958159"/>
            <a:ext cx="1233030"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chemeClr val="bg1"/>
                </a:solidFill>
                <a:cs typeface="+mn-ea"/>
                <a:sym typeface="+mn-lt"/>
              </a:rPr>
              <a:t>模</a:t>
            </a:r>
            <a:r>
              <a:rPr lang="zh-CN" altLang="en-US" sz="3200" b="1" dirty="0" smtClean="0">
                <a:solidFill>
                  <a:schemeClr val="bg1"/>
                </a:solidFill>
                <a:cs typeface="+mn-ea"/>
                <a:sym typeface="+mn-lt"/>
              </a:rPr>
              <a:t>块</a:t>
            </a:r>
            <a:r>
              <a:rPr lang="en-US" altLang="zh-CN" sz="3200" b="1" dirty="0" smtClean="0">
                <a:solidFill>
                  <a:schemeClr val="bg1"/>
                </a:solidFill>
                <a:cs typeface="+mn-ea"/>
                <a:sym typeface="+mn-lt"/>
              </a:rPr>
              <a:t>2</a:t>
            </a:r>
            <a:endParaRPr lang="zh-CN" altLang="en-US" sz="3200" b="1" dirty="0">
              <a:solidFill>
                <a:schemeClr val="bg1"/>
              </a:solidFill>
              <a:cs typeface="+mn-ea"/>
              <a:sym typeface="+mn-lt"/>
            </a:endParaRPr>
          </a:p>
        </p:txBody>
      </p:sp>
      <p:sp>
        <p:nvSpPr>
          <p:cNvPr id="26" name="文本框 103"/>
          <p:cNvSpPr/>
          <p:nvPr/>
        </p:nvSpPr>
        <p:spPr>
          <a:xfrm>
            <a:off x="6322069" y="3013634"/>
            <a:ext cx="1233030"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chemeClr val="bg1"/>
                </a:solidFill>
                <a:cs typeface="+mn-ea"/>
                <a:sym typeface="+mn-lt"/>
              </a:rPr>
              <a:t>模</a:t>
            </a:r>
            <a:r>
              <a:rPr lang="zh-CN" altLang="en-US" sz="3200" b="1" dirty="0" smtClean="0">
                <a:solidFill>
                  <a:schemeClr val="bg1"/>
                </a:solidFill>
                <a:cs typeface="+mn-ea"/>
                <a:sym typeface="+mn-lt"/>
              </a:rPr>
              <a:t>块</a:t>
            </a:r>
            <a:r>
              <a:rPr lang="en-US" altLang="zh-CN" sz="3200" b="1" dirty="0" smtClean="0">
                <a:solidFill>
                  <a:schemeClr val="bg1"/>
                </a:solidFill>
                <a:cs typeface="+mn-ea"/>
                <a:sym typeface="+mn-lt"/>
              </a:rPr>
              <a:t>3</a:t>
            </a:r>
            <a:endParaRPr lang="zh-CN" altLang="en-US" sz="3200" b="1" dirty="0">
              <a:solidFill>
                <a:schemeClr val="bg1"/>
              </a:solidFill>
              <a:cs typeface="+mn-ea"/>
              <a:sym typeface="+mn-lt"/>
            </a:endParaRPr>
          </a:p>
        </p:txBody>
      </p:sp>
      <p:sp>
        <p:nvSpPr>
          <p:cNvPr id="27" name="文本框 103"/>
          <p:cNvSpPr/>
          <p:nvPr/>
        </p:nvSpPr>
        <p:spPr>
          <a:xfrm>
            <a:off x="8037804" y="3958159"/>
            <a:ext cx="1233030"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chemeClr val="bg1"/>
                </a:solidFill>
                <a:cs typeface="+mn-ea"/>
                <a:sym typeface="+mn-lt"/>
              </a:rPr>
              <a:t>模</a:t>
            </a:r>
            <a:r>
              <a:rPr lang="zh-CN" altLang="en-US" sz="3200" b="1" dirty="0" smtClean="0">
                <a:solidFill>
                  <a:schemeClr val="bg1"/>
                </a:solidFill>
                <a:cs typeface="+mn-ea"/>
                <a:sym typeface="+mn-lt"/>
              </a:rPr>
              <a:t>块</a:t>
            </a:r>
            <a:r>
              <a:rPr lang="en-US" altLang="zh-CN" sz="3200" b="1" dirty="0" smtClean="0">
                <a:solidFill>
                  <a:schemeClr val="bg1"/>
                </a:solidFill>
                <a:cs typeface="+mn-ea"/>
                <a:sym typeface="+mn-lt"/>
              </a:rPr>
              <a:t>4</a:t>
            </a:r>
            <a:endParaRPr lang="zh-CN" altLang="en-US" sz="3200" b="1" dirty="0">
              <a:solidFill>
                <a:schemeClr val="bg1"/>
              </a:solidFill>
              <a:cs typeface="+mn-ea"/>
              <a:sym typeface="+mn-lt"/>
            </a:endParaRPr>
          </a:p>
        </p:txBody>
      </p:sp>
      <p:grpSp>
        <p:nvGrpSpPr>
          <p:cNvPr id="28" name="组合 27"/>
          <p:cNvGrpSpPr/>
          <p:nvPr/>
        </p:nvGrpSpPr>
        <p:grpSpPr>
          <a:xfrm>
            <a:off x="123825" y="110358"/>
            <a:ext cx="593817" cy="593817"/>
            <a:chOff x="1131485" y="2234042"/>
            <a:chExt cx="1607262" cy="1607262"/>
          </a:xfrm>
        </p:grpSpPr>
        <p:sp>
          <p:nvSpPr>
            <p:cNvPr id="29" name="椭圆 28"/>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5708293" cy="824456"/>
          </a:xfrm>
          <a:prstGeom prst="rect">
            <a:avLst/>
          </a:prstGeom>
          <a:noFill/>
        </p:spPr>
        <p:txBody>
          <a:bodyPr wrap="square" rtlCol="0">
            <a:spAutoFit/>
          </a:bodyPr>
          <a:lstStyle/>
          <a:p>
            <a:pPr>
              <a:lnSpc>
                <a:spcPct val="150000"/>
              </a:lnSpc>
            </a:pPr>
            <a:r>
              <a:rPr lang="zh-CN" altLang="en-US" sz="3600" b="1" dirty="0" smtClean="0">
                <a:solidFill>
                  <a:schemeClr val="bg1"/>
                </a:solidFill>
              </a:rPr>
              <a:t>主要研究内容</a:t>
            </a:r>
            <a:endParaRPr lang="zh-CN" altLang="en-US" sz="3600" b="1" dirty="0">
              <a:solidFill>
                <a:schemeClr val="bg1"/>
              </a:solidFill>
            </a:endParaRPr>
          </a:p>
        </p:txBody>
      </p:sp>
      <p:sp>
        <p:nvSpPr>
          <p:cNvPr id="8" name="椭圆 7"/>
          <p:cNvSpPr/>
          <p:nvPr/>
        </p:nvSpPr>
        <p:spPr>
          <a:xfrm>
            <a:off x="1221049" y="2983071"/>
            <a:ext cx="1309133" cy="130913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9" name="椭圆 8"/>
          <p:cNvSpPr/>
          <p:nvPr/>
        </p:nvSpPr>
        <p:spPr>
          <a:xfrm flipV="1">
            <a:off x="3292201" y="2927071"/>
            <a:ext cx="1309133" cy="130913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0" name="椭圆 9"/>
          <p:cNvSpPr/>
          <p:nvPr/>
        </p:nvSpPr>
        <p:spPr>
          <a:xfrm>
            <a:off x="5365840" y="2968153"/>
            <a:ext cx="1309133" cy="130913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1" name="椭圆 10"/>
          <p:cNvSpPr/>
          <p:nvPr/>
        </p:nvSpPr>
        <p:spPr>
          <a:xfrm flipV="1">
            <a:off x="7436992" y="2912153"/>
            <a:ext cx="1309133" cy="130913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2" name="椭圆 11"/>
          <p:cNvSpPr/>
          <p:nvPr/>
        </p:nvSpPr>
        <p:spPr>
          <a:xfrm>
            <a:off x="9510630" y="2944955"/>
            <a:ext cx="1309133" cy="130913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3" name="任意形状 64"/>
          <p:cNvSpPr/>
          <p:nvPr/>
        </p:nvSpPr>
        <p:spPr>
          <a:xfrm flipV="1">
            <a:off x="8970891" y="2404225"/>
            <a:ext cx="2541387" cy="1468581"/>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4" name="任意形状 65"/>
          <p:cNvSpPr/>
          <p:nvPr/>
        </p:nvSpPr>
        <p:spPr>
          <a:xfrm>
            <a:off x="6897253" y="3293434"/>
            <a:ext cx="2541387" cy="1468581"/>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5" name="任意形状 66"/>
          <p:cNvSpPr/>
          <p:nvPr/>
        </p:nvSpPr>
        <p:spPr>
          <a:xfrm flipV="1">
            <a:off x="4826101" y="2427423"/>
            <a:ext cx="2541387" cy="1468581"/>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6" name="任意形状 67"/>
          <p:cNvSpPr/>
          <p:nvPr/>
        </p:nvSpPr>
        <p:spPr>
          <a:xfrm>
            <a:off x="2752462" y="3308353"/>
            <a:ext cx="2541387" cy="1468581"/>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sp>
        <p:nvSpPr>
          <p:cNvPr id="17" name="任意形状 68"/>
          <p:cNvSpPr/>
          <p:nvPr/>
        </p:nvSpPr>
        <p:spPr>
          <a:xfrm flipV="1">
            <a:off x="681310" y="2442341"/>
            <a:ext cx="2541387" cy="1468581"/>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FFFFF"/>
              </a:solidFill>
            </a:endParaRPr>
          </a:p>
        </p:txBody>
      </p:sp>
      <p:grpSp>
        <p:nvGrpSpPr>
          <p:cNvPr id="18" name="组 69"/>
          <p:cNvGrpSpPr/>
          <p:nvPr/>
        </p:nvGrpSpPr>
        <p:grpSpPr>
          <a:xfrm>
            <a:off x="1678698" y="3336748"/>
            <a:ext cx="393835" cy="631619"/>
            <a:chOff x="898525" y="1076325"/>
            <a:chExt cx="504825" cy="809625"/>
          </a:xfrm>
          <a:solidFill>
            <a:schemeClr val="bg1"/>
          </a:solidFill>
          <a:effectLst/>
        </p:grpSpPr>
        <p:sp>
          <p:nvSpPr>
            <p:cNvPr id="19" name="Freeform 44"/>
            <p:cNvSpPr/>
            <p:nvPr/>
          </p:nvSpPr>
          <p:spPr bwMode="auto">
            <a:xfrm>
              <a:off x="1028700" y="1736725"/>
              <a:ext cx="247650" cy="50800"/>
            </a:xfrm>
            <a:custGeom>
              <a:avLst/>
              <a:gdLst/>
              <a:ahLst/>
              <a:cxnLst>
                <a:cxn ang="0">
                  <a:pos x="140" y="0"/>
                </a:cxn>
                <a:cxn ang="0">
                  <a:pos x="16" y="0"/>
                </a:cxn>
                <a:cxn ang="0">
                  <a:pos x="16" y="0"/>
                </a:cxn>
                <a:cxn ang="0">
                  <a:pos x="10" y="0"/>
                </a:cxn>
                <a:cxn ang="0">
                  <a:pos x="4" y="4"/>
                </a:cxn>
                <a:cxn ang="0">
                  <a:pos x="2" y="10"/>
                </a:cxn>
                <a:cxn ang="0">
                  <a:pos x="0" y="16"/>
                </a:cxn>
                <a:cxn ang="0">
                  <a:pos x="0" y="16"/>
                </a:cxn>
                <a:cxn ang="0">
                  <a:pos x="2" y="22"/>
                </a:cxn>
                <a:cxn ang="0">
                  <a:pos x="4" y="28"/>
                </a:cxn>
                <a:cxn ang="0">
                  <a:pos x="10" y="32"/>
                </a:cxn>
                <a:cxn ang="0">
                  <a:pos x="16" y="32"/>
                </a:cxn>
                <a:cxn ang="0">
                  <a:pos x="140" y="32"/>
                </a:cxn>
                <a:cxn ang="0">
                  <a:pos x="140" y="32"/>
                </a:cxn>
                <a:cxn ang="0">
                  <a:pos x="146" y="32"/>
                </a:cxn>
                <a:cxn ang="0">
                  <a:pos x="152" y="28"/>
                </a:cxn>
                <a:cxn ang="0">
                  <a:pos x="154" y="22"/>
                </a:cxn>
                <a:cxn ang="0">
                  <a:pos x="156" y="16"/>
                </a:cxn>
                <a:cxn ang="0">
                  <a:pos x="156" y="16"/>
                </a:cxn>
                <a:cxn ang="0">
                  <a:pos x="154" y="10"/>
                </a:cxn>
                <a:cxn ang="0">
                  <a:pos x="152" y="4"/>
                </a:cxn>
                <a:cxn ang="0">
                  <a:pos x="146" y="0"/>
                </a:cxn>
                <a:cxn ang="0">
                  <a:pos x="140" y="0"/>
                </a:cxn>
                <a:cxn ang="0">
                  <a:pos x="140" y="0"/>
                </a:cxn>
              </a:cxnLst>
              <a:rect l="0" t="0" r="r" b="b"/>
              <a:pathLst>
                <a:path w="156" h="32">
                  <a:moveTo>
                    <a:pt x="140" y="0"/>
                  </a:moveTo>
                  <a:lnTo>
                    <a:pt x="16" y="0"/>
                  </a:lnTo>
                  <a:lnTo>
                    <a:pt x="16" y="0"/>
                  </a:lnTo>
                  <a:lnTo>
                    <a:pt x="10" y="0"/>
                  </a:lnTo>
                  <a:lnTo>
                    <a:pt x="4" y="4"/>
                  </a:lnTo>
                  <a:lnTo>
                    <a:pt x="2" y="10"/>
                  </a:lnTo>
                  <a:lnTo>
                    <a:pt x="0" y="16"/>
                  </a:lnTo>
                  <a:lnTo>
                    <a:pt x="0" y="16"/>
                  </a:lnTo>
                  <a:lnTo>
                    <a:pt x="2" y="22"/>
                  </a:lnTo>
                  <a:lnTo>
                    <a:pt x="4" y="28"/>
                  </a:lnTo>
                  <a:lnTo>
                    <a:pt x="10" y="32"/>
                  </a:lnTo>
                  <a:lnTo>
                    <a:pt x="16" y="32"/>
                  </a:lnTo>
                  <a:lnTo>
                    <a:pt x="140" y="32"/>
                  </a:lnTo>
                  <a:lnTo>
                    <a:pt x="140" y="32"/>
                  </a:lnTo>
                  <a:lnTo>
                    <a:pt x="146" y="32"/>
                  </a:lnTo>
                  <a:lnTo>
                    <a:pt x="152" y="28"/>
                  </a:lnTo>
                  <a:lnTo>
                    <a:pt x="154" y="22"/>
                  </a:lnTo>
                  <a:lnTo>
                    <a:pt x="156" y="16"/>
                  </a:lnTo>
                  <a:lnTo>
                    <a:pt x="156" y="16"/>
                  </a:lnTo>
                  <a:lnTo>
                    <a:pt x="154" y="10"/>
                  </a:lnTo>
                  <a:lnTo>
                    <a:pt x="152" y="4"/>
                  </a:lnTo>
                  <a:lnTo>
                    <a:pt x="146" y="0"/>
                  </a:lnTo>
                  <a:lnTo>
                    <a:pt x="140" y="0"/>
                  </a:lnTo>
                  <a:lnTo>
                    <a:pt x="140" y="0"/>
                  </a:lnTo>
                  <a:close/>
                </a:path>
              </a:pathLst>
            </a:custGeom>
            <a:grpFill/>
            <a:ln w="9525">
              <a:noFill/>
              <a:round/>
            </a:ln>
          </p:spPr>
          <p:txBody>
            <a:bodyPr vert="horz" wrap="square" lIns="121920" tIns="60960" rIns="121920" bIns="60960" numCol="1" anchor="t" anchorCtr="0" compatLnSpc="1"/>
            <a:lstStyle/>
            <a:p>
              <a:endParaRPr lang="zh-CN" altLang="en-US" sz="3200" u="sng">
                <a:solidFill>
                  <a:srgbClr val="000000"/>
                </a:solidFill>
              </a:endParaRPr>
            </a:p>
          </p:txBody>
        </p:sp>
        <p:sp>
          <p:nvSpPr>
            <p:cNvPr id="20" name="Freeform 45"/>
            <p:cNvSpPr/>
            <p:nvPr/>
          </p:nvSpPr>
          <p:spPr bwMode="auto">
            <a:xfrm>
              <a:off x="1028700" y="1831975"/>
              <a:ext cx="247650" cy="53975"/>
            </a:xfrm>
            <a:custGeom>
              <a:avLst/>
              <a:gdLst/>
              <a:ahLst/>
              <a:cxnLst>
                <a:cxn ang="0">
                  <a:pos x="140" y="0"/>
                </a:cxn>
                <a:cxn ang="0">
                  <a:pos x="16" y="0"/>
                </a:cxn>
                <a:cxn ang="0">
                  <a:pos x="16" y="0"/>
                </a:cxn>
                <a:cxn ang="0">
                  <a:pos x="10" y="2"/>
                </a:cxn>
                <a:cxn ang="0">
                  <a:pos x="4" y="4"/>
                </a:cxn>
                <a:cxn ang="0">
                  <a:pos x="2" y="10"/>
                </a:cxn>
                <a:cxn ang="0">
                  <a:pos x="0" y="16"/>
                </a:cxn>
                <a:cxn ang="0">
                  <a:pos x="0" y="16"/>
                </a:cxn>
                <a:cxn ang="0">
                  <a:pos x="2" y="24"/>
                </a:cxn>
                <a:cxn ang="0">
                  <a:pos x="4" y="28"/>
                </a:cxn>
                <a:cxn ang="0">
                  <a:pos x="10" y="32"/>
                </a:cxn>
                <a:cxn ang="0">
                  <a:pos x="16" y="34"/>
                </a:cxn>
                <a:cxn ang="0">
                  <a:pos x="140" y="34"/>
                </a:cxn>
                <a:cxn ang="0">
                  <a:pos x="140" y="34"/>
                </a:cxn>
                <a:cxn ang="0">
                  <a:pos x="146" y="32"/>
                </a:cxn>
                <a:cxn ang="0">
                  <a:pos x="152" y="28"/>
                </a:cxn>
                <a:cxn ang="0">
                  <a:pos x="154" y="24"/>
                </a:cxn>
                <a:cxn ang="0">
                  <a:pos x="156" y="16"/>
                </a:cxn>
                <a:cxn ang="0">
                  <a:pos x="156" y="16"/>
                </a:cxn>
                <a:cxn ang="0">
                  <a:pos x="154" y="10"/>
                </a:cxn>
                <a:cxn ang="0">
                  <a:pos x="152" y="4"/>
                </a:cxn>
                <a:cxn ang="0">
                  <a:pos x="146" y="2"/>
                </a:cxn>
                <a:cxn ang="0">
                  <a:pos x="140" y="0"/>
                </a:cxn>
                <a:cxn ang="0">
                  <a:pos x="140" y="0"/>
                </a:cxn>
              </a:cxnLst>
              <a:rect l="0" t="0" r="r" b="b"/>
              <a:pathLst>
                <a:path w="156" h="34">
                  <a:moveTo>
                    <a:pt x="140" y="0"/>
                  </a:moveTo>
                  <a:lnTo>
                    <a:pt x="16" y="0"/>
                  </a:lnTo>
                  <a:lnTo>
                    <a:pt x="16" y="0"/>
                  </a:lnTo>
                  <a:lnTo>
                    <a:pt x="10" y="2"/>
                  </a:lnTo>
                  <a:lnTo>
                    <a:pt x="4" y="4"/>
                  </a:lnTo>
                  <a:lnTo>
                    <a:pt x="2" y="10"/>
                  </a:lnTo>
                  <a:lnTo>
                    <a:pt x="0" y="16"/>
                  </a:lnTo>
                  <a:lnTo>
                    <a:pt x="0" y="16"/>
                  </a:lnTo>
                  <a:lnTo>
                    <a:pt x="2" y="24"/>
                  </a:lnTo>
                  <a:lnTo>
                    <a:pt x="4" y="28"/>
                  </a:lnTo>
                  <a:lnTo>
                    <a:pt x="10" y="32"/>
                  </a:lnTo>
                  <a:lnTo>
                    <a:pt x="16" y="34"/>
                  </a:lnTo>
                  <a:lnTo>
                    <a:pt x="140" y="34"/>
                  </a:lnTo>
                  <a:lnTo>
                    <a:pt x="140" y="34"/>
                  </a:lnTo>
                  <a:lnTo>
                    <a:pt x="146" y="32"/>
                  </a:lnTo>
                  <a:lnTo>
                    <a:pt x="152" y="28"/>
                  </a:lnTo>
                  <a:lnTo>
                    <a:pt x="154" y="24"/>
                  </a:lnTo>
                  <a:lnTo>
                    <a:pt x="156" y="16"/>
                  </a:lnTo>
                  <a:lnTo>
                    <a:pt x="156" y="16"/>
                  </a:lnTo>
                  <a:lnTo>
                    <a:pt x="154" y="10"/>
                  </a:lnTo>
                  <a:lnTo>
                    <a:pt x="152" y="4"/>
                  </a:lnTo>
                  <a:lnTo>
                    <a:pt x="146" y="2"/>
                  </a:lnTo>
                  <a:lnTo>
                    <a:pt x="140" y="0"/>
                  </a:lnTo>
                  <a:lnTo>
                    <a:pt x="140" y="0"/>
                  </a:lnTo>
                  <a:close/>
                </a:path>
              </a:pathLst>
            </a:custGeom>
            <a:grpFill/>
            <a:ln w="9525">
              <a:noFill/>
              <a:round/>
            </a:ln>
          </p:spPr>
          <p:txBody>
            <a:bodyPr vert="horz" wrap="square" lIns="121920" tIns="60960" rIns="121920" bIns="60960" numCol="1" anchor="t" anchorCtr="0" compatLnSpc="1"/>
            <a:lstStyle/>
            <a:p>
              <a:endParaRPr lang="zh-CN" altLang="en-US" sz="3200" u="sng">
                <a:solidFill>
                  <a:srgbClr val="000000"/>
                </a:solidFill>
              </a:endParaRPr>
            </a:p>
          </p:txBody>
        </p:sp>
        <p:sp>
          <p:nvSpPr>
            <p:cNvPr id="21" name="Freeform 46"/>
            <p:cNvSpPr>
              <a:spLocks noEditPoints="1"/>
            </p:cNvSpPr>
            <p:nvPr/>
          </p:nvSpPr>
          <p:spPr bwMode="auto">
            <a:xfrm>
              <a:off x="898525" y="1076325"/>
              <a:ext cx="504825" cy="615950"/>
            </a:xfrm>
            <a:custGeom>
              <a:avLst/>
              <a:gdLst/>
              <a:ahLst/>
              <a:cxnLst>
                <a:cxn ang="0">
                  <a:pos x="160" y="0"/>
                </a:cxn>
                <a:cxn ang="0">
                  <a:pos x="152" y="0"/>
                </a:cxn>
                <a:cxn ang="0">
                  <a:pos x="106" y="10"/>
                </a:cxn>
                <a:cxn ang="0">
                  <a:pos x="66" y="30"/>
                </a:cxn>
                <a:cxn ang="0">
                  <a:pos x="34" y="60"/>
                </a:cxn>
                <a:cxn ang="0">
                  <a:pos x="12" y="98"/>
                </a:cxn>
                <a:cxn ang="0">
                  <a:pos x="2" y="144"/>
                </a:cxn>
                <a:cxn ang="0">
                  <a:pos x="2" y="176"/>
                </a:cxn>
                <a:cxn ang="0">
                  <a:pos x="18" y="226"/>
                </a:cxn>
                <a:cxn ang="0">
                  <a:pos x="60" y="282"/>
                </a:cxn>
                <a:cxn ang="0">
                  <a:pos x="74" y="300"/>
                </a:cxn>
                <a:cxn ang="0">
                  <a:pos x="80" y="322"/>
                </a:cxn>
                <a:cxn ang="0">
                  <a:pos x="82" y="354"/>
                </a:cxn>
                <a:cxn ang="0">
                  <a:pos x="88" y="372"/>
                </a:cxn>
                <a:cxn ang="0">
                  <a:pos x="102" y="384"/>
                </a:cxn>
                <a:cxn ang="0">
                  <a:pos x="158" y="388"/>
                </a:cxn>
                <a:cxn ang="0">
                  <a:pos x="202" y="388"/>
                </a:cxn>
                <a:cxn ang="0">
                  <a:pos x="222" y="382"/>
                </a:cxn>
                <a:cxn ang="0">
                  <a:pos x="234" y="366"/>
                </a:cxn>
                <a:cxn ang="0">
                  <a:pos x="236" y="340"/>
                </a:cxn>
                <a:cxn ang="0">
                  <a:pos x="242" y="306"/>
                </a:cxn>
                <a:cxn ang="0">
                  <a:pos x="250" y="292"/>
                </a:cxn>
                <a:cxn ang="0">
                  <a:pos x="282" y="256"/>
                </a:cxn>
                <a:cxn ang="0">
                  <a:pos x="308" y="210"/>
                </a:cxn>
                <a:cxn ang="0">
                  <a:pos x="318" y="158"/>
                </a:cxn>
                <a:cxn ang="0">
                  <a:pos x="314" y="128"/>
                </a:cxn>
                <a:cxn ang="0">
                  <a:pos x="300" y="86"/>
                </a:cxn>
                <a:cxn ang="0">
                  <a:pos x="274" y="50"/>
                </a:cxn>
                <a:cxn ang="0">
                  <a:pos x="240" y="22"/>
                </a:cxn>
                <a:cxn ang="0">
                  <a:pos x="198" y="6"/>
                </a:cxn>
                <a:cxn ang="0">
                  <a:pos x="168" y="0"/>
                </a:cxn>
                <a:cxn ang="0">
                  <a:pos x="258" y="164"/>
                </a:cxn>
                <a:cxn ang="0">
                  <a:pos x="246" y="146"/>
                </a:cxn>
                <a:cxn ang="0">
                  <a:pos x="240" y="120"/>
                </a:cxn>
                <a:cxn ang="0">
                  <a:pos x="216" y="88"/>
                </a:cxn>
                <a:cxn ang="0">
                  <a:pos x="178" y="74"/>
                </a:cxn>
                <a:cxn ang="0">
                  <a:pos x="164" y="68"/>
                </a:cxn>
                <a:cxn ang="0">
                  <a:pos x="158" y="52"/>
                </a:cxn>
                <a:cxn ang="0">
                  <a:pos x="172" y="34"/>
                </a:cxn>
                <a:cxn ang="0">
                  <a:pos x="202" y="36"/>
                </a:cxn>
                <a:cxn ang="0">
                  <a:pos x="256" y="68"/>
                </a:cxn>
                <a:cxn ang="0">
                  <a:pos x="284" y="124"/>
                </a:cxn>
                <a:cxn ang="0">
                  <a:pos x="284" y="154"/>
                </a:cxn>
                <a:cxn ang="0">
                  <a:pos x="266" y="166"/>
                </a:cxn>
              </a:cxnLst>
              <a:rect l="0" t="0" r="r" b="b"/>
              <a:pathLst>
                <a:path w="318" h="388">
                  <a:moveTo>
                    <a:pt x="168" y="0"/>
                  </a:moveTo>
                  <a:lnTo>
                    <a:pt x="168" y="0"/>
                  </a:lnTo>
                  <a:lnTo>
                    <a:pt x="160" y="0"/>
                  </a:lnTo>
                  <a:lnTo>
                    <a:pt x="160" y="0"/>
                  </a:lnTo>
                  <a:lnTo>
                    <a:pt x="152" y="0"/>
                  </a:lnTo>
                  <a:lnTo>
                    <a:pt x="152" y="0"/>
                  </a:lnTo>
                  <a:lnTo>
                    <a:pt x="136" y="2"/>
                  </a:lnTo>
                  <a:lnTo>
                    <a:pt x="120" y="4"/>
                  </a:lnTo>
                  <a:lnTo>
                    <a:pt x="106" y="10"/>
                  </a:lnTo>
                  <a:lnTo>
                    <a:pt x="92" y="16"/>
                  </a:lnTo>
                  <a:lnTo>
                    <a:pt x="80" y="22"/>
                  </a:lnTo>
                  <a:lnTo>
                    <a:pt x="66" y="30"/>
                  </a:lnTo>
                  <a:lnTo>
                    <a:pt x="56" y="40"/>
                  </a:lnTo>
                  <a:lnTo>
                    <a:pt x="44" y="50"/>
                  </a:lnTo>
                  <a:lnTo>
                    <a:pt x="34" y="60"/>
                  </a:lnTo>
                  <a:lnTo>
                    <a:pt x="26" y="72"/>
                  </a:lnTo>
                  <a:lnTo>
                    <a:pt x="18" y="86"/>
                  </a:lnTo>
                  <a:lnTo>
                    <a:pt x="12" y="98"/>
                  </a:lnTo>
                  <a:lnTo>
                    <a:pt x="8" y="114"/>
                  </a:lnTo>
                  <a:lnTo>
                    <a:pt x="4" y="128"/>
                  </a:lnTo>
                  <a:lnTo>
                    <a:pt x="2" y="144"/>
                  </a:lnTo>
                  <a:lnTo>
                    <a:pt x="0" y="158"/>
                  </a:lnTo>
                  <a:lnTo>
                    <a:pt x="0" y="158"/>
                  </a:lnTo>
                  <a:lnTo>
                    <a:pt x="2" y="176"/>
                  </a:lnTo>
                  <a:lnTo>
                    <a:pt x="6" y="192"/>
                  </a:lnTo>
                  <a:lnTo>
                    <a:pt x="10" y="210"/>
                  </a:lnTo>
                  <a:lnTo>
                    <a:pt x="18" y="226"/>
                  </a:lnTo>
                  <a:lnTo>
                    <a:pt x="26" y="240"/>
                  </a:lnTo>
                  <a:lnTo>
                    <a:pt x="36" y="256"/>
                  </a:lnTo>
                  <a:lnTo>
                    <a:pt x="60" y="282"/>
                  </a:lnTo>
                  <a:lnTo>
                    <a:pt x="60" y="282"/>
                  </a:lnTo>
                  <a:lnTo>
                    <a:pt x="68" y="292"/>
                  </a:lnTo>
                  <a:lnTo>
                    <a:pt x="74" y="300"/>
                  </a:lnTo>
                  <a:lnTo>
                    <a:pt x="78" y="306"/>
                  </a:lnTo>
                  <a:lnTo>
                    <a:pt x="78" y="306"/>
                  </a:lnTo>
                  <a:lnTo>
                    <a:pt x="80" y="322"/>
                  </a:lnTo>
                  <a:lnTo>
                    <a:pt x="82" y="340"/>
                  </a:lnTo>
                  <a:lnTo>
                    <a:pt x="82" y="354"/>
                  </a:lnTo>
                  <a:lnTo>
                    <a:pt x="82" y="354"/>
                  </a:lnTo>
                  <a:lnTo>
                    <a:pt x="82" y="360"/>
                  </a:lnTo>
                  <a:lnTo>
                    <a:pt x="84" y="366"/>
                  </a:lnTo>
                  <a:lnTo>
                    <a:pt x="88" y="372"/>
                  </a:lnTo>
                  <a:lnTo>
                    <a:pt x="92" y="378"/>
                  </a:lnTo>
                  <a:lnTo>
                    <a:pt x="96" y="382"/>
                  </a:lnTo>
                  <a:lnTo>
                    <a:pt x="102" y="384"/>
                  </a:lnTo>
                  <a:lnTo>
                    <a:pt x="110" y="386"/>
                  </a:lnTo>
                  <a:lnTo>
                    <a:pt x="116" y="388"/>
                  </a:lnTo>
                  <a:lnTo>
                    <a:pt x="158" y="388"/>
                  </a:lnTo>
                  <a:lnTo>
                    <a:pt x="160" y="388"/>
                  </a:lnTo>
                  <a:lnTo>
                    <a:pt x="202" y="388"/>
                  </a:lnTo>
                  <a:lnTo>
                    <a:pt x="202" y="388"/>
                  </a:lnTo>
                  <a:lnTo>
                    <a:pt x="210" y="386"/>
                  </a:lnTo>
                  <a:lnTo>
                    <a:pt x="216" y="384"/>
                  </a:lnTo>
                  <a:lnTo>
                    <a:pt x="222" y="382"/>
                  </a:lnTo>
                  <a:lnTo>
                    <a:pt x="226" y="378"/>
                  </a:lnTo>
                  <a:lnTo>
                    <a:pt x="230" y="372"/>
                  </a:lnTo>
                  <a:lnTo>
                    <a:pt x="234" y="366"/>
                  </a:lnTo>
                  <a:lnTo>
                    <a:pt x="236" y="360"/>
                  </a:lnTo>
                  <a:lnTo>
                    <a:pt x="236" y="354"/>
                  </a:lnTo>
                  <a:lnTo>
                    <a:pt x="236" y="340"/>
                  </a:lnTo>
                  <a:lnTo>
                    <a:pt x="236" y="340"/>
                  </a:lnTo>
                  <a:lnTo>
                    <a:pt x="238" y="322"/>
                  </a:lnTo>
                  <a:lnTo>
                    <a:pt x="242" y="306"/>
                  </a:lnTo>
                  <a:lnTo>
                    <a:pt x="242" y="306"/>
                  </a:lnTo>
                  <a:lnTo>
                    <a:pt x="244" y="300"/>
                  </a:lnTo>
                  <a:lnTo>
                    <a:pt x="250" y="292"/>
                  </a:lnTo>
                  <a:lnTo>
                    <a:pt x="260" y="282"/>
                  </a:lnTo>
                  <a:lnTo>
                    <a:pt x="260" y="282"/>
                  </a:lnTo>
                  <a:lnTo>
                    <a:pt x="282" y="256"/>
                  </a:lnTo>
                  <a:lnTo>
                    <a:pt x="292" y="240"/>
                  </a:lnTo>
                  <a:lnTo>
                    <a:pt x="300" y="226"/>
                  </a:lnTo>
                  <a:lnTo>
                    <a:pt x="308" y="210"/>
                  </a:lnTo>
                  <a:lnTo>
                    <a:pt x="312" y="192"/>
                  </a:lnTo>
                  <a:lnTo>
                    <a:pt x="316" y="176"/>
                  </a:lnTo>
                  <a:lnTo>
                    <a:pt x="318" y="158"/>
                  </a:lnTo>
                  <a:lnTo>
                    <a:pt x="318" y="158"/>
                  </a:lnTo>
                  <a:lnTo>
                    <a:pt x="316" y="144"/>
                  </a:lnTo>
                  <a:lnTo>
                    <a:pt x="314" y="128"/>
                  </a:lnTo>
                  <a:lnTo>
                    <a:pt x="312" y="114"/>
                  </a:lnTo>
                  <a:lnTo>
                    <a:pt x="306" y="100"/>
                  </a:lnTo>
                  <a:lnTo>
                    <a:pt x="300" y="86"/>
                  </a:lnTo>
                  <a:lnTo>
                    <a:pt x="292" y="72"/>
                  </a:lnTo>
                  <a:lnTo>
                    <a:pt x="284" y="60"/>
                  </a:lnTo>
                  <a:lnTo>
                    <a:pt x="274" y="50"/>
                  </a:lnTo>
                  <a:lnTo>
                    <a:pt x="264" y="40"/>
                  </a:lnTo>
                  <a:lnTo>
                    <a:pt x="252" y="30"/>
                  </a:lnTo>
                  <a:lnTo>
                    <a:pt x="240" y="22"/>
                  </a:lnTo>
                  <a:lnTo>
                    <a:pt x="226" y="16"/>
                  </a:lnTo>
                  <a:lnTo>
                    <a:pt x="212" y="10"/>
                  </a:lnTo>
                  <a:lnTo>
                    <a:pt x="198" y="6"/>
                  </a:lnTo>
                  <a:lnTo>
                    <a:pt x="184" y="2"/>
                  </a:lnTo>
                  <a:lnTo>
                    <a:pt x="168" y="0"/>
                  </a:lnTo>
                  <a:lnTo>
                    <a:pt x="168" y="0"/>
                  </a:lnTo>
                  <a:close/>
                  <a:moveTo>
                    <a:pt x="266" y="166"/>
                  </a:moveTo>
                  <a:lnTo>
                    <a:pt x="266" y="166"/>
                  </a:lnTo>
                  <a:lnTo>
                    <a:pt x="258" y="164"/>
                  </a:lnTo>
                  <a:lnTo>
                    <a:pt x="252" y="160"/>
                  </a:lnTo>
                  <a:lnTo>
                    <a:pt x="248" y="154"/>
                  </a:lnTo>
                  <a:lnTo>
                    <a:pt x="246" y="146"/>
                  </a:lnTo>
                  <a:lnTo>
                    <a:pt x="246" y="146"/>
                  </a:lnTo>
                  <a:lnTo>
                    <a:pt x="244" y="132"/>
                  </a:lnTo>
                  <a:lnTo>
                    <a:pt x="240" y="120"/>
                  </a:lnTo>
                  <a:lnTo>
                    <a:pt x="234" y="108"/>
                  </a:lnTo>
                  <a:lnTo>
                    <a:pt x="226" y="96"/>
                  </a:lnTo>
                  <a:lnTo>
                    <a:pt x="216" y="88"/>
                  </a:lnTo>
                  <a:lnTo>
                    <a:pt x="204" y="80"/>
                  </a:lnTo>
                  <a:lnTo>
                    <a:pt x="192" y="76"/>
                  </a:lnTo>
                  <a:lnTo>
                    <a:pt x="178" y="74"/>
                  </a:lnTo>
                  <a:lnTo>
                    <a:pt x="178" y="74"/>
                  </a:lnTo>
                  <a:lnTo>
                    <a:pt x="170" y="72"/>
                  </a:lnTo>
                  <a:lnTo>
                    <a:pt x="164" y="68"/>
                  </a:lnTo>
                  <a:lnTo>
                    <a:pt x="160" y="60"/>
                  </a:lnTo>
                  <a:lnTo>
                    <a:pt x="158" y="52"/>
                  </a:lnTo>
                  <a:lnTo>
                    <a:pt x="158" y="52"/>
                  </a:lnTo>
                  <a:lnTo>
                    <a:pt x="160" y="44"/>
                  </a:lnTo>
                  <a:lnTo>
                    <a:pt x="166" y="38"/>
                  </a:lnTo>
                  <a:lnTo>
                    <a:pt x="172" y="34"/>
                  </a:lnTo>
                  <a:lnTo>
                    <a:pt x="180" y="34"/>
                  </a:lnTo>
                  <a:lnTo>
                    <a:pt x="180" y="34"/>
                  </a:lnTo>
                  <a:lnTo>
                    <a:pt x="202" y="36"/>
                  </a:lnTo>
                  <a:lnTo>
                    <a:pt x="222" y="44"/>
                  </a:lnTo>
                  <a:lnTo>
                    <a:pt x="240" y="54"/>
                  </a:lnTo>
                  <a:lnTo>
                    <a:pt x="256" y="68"/>
                  </a:lnTo>
                  <a:lnTo>
                    <a:pt x="268" y="86"/>
                  </a:lnTo>
                  <a:lnTo>
                    <a:pt x="278" y="104"/>
                  </a:lnTo>
                  <a:lnTo>
                    <a:pt x="284" y="124"/>
                  </a:lnTo>
                  <a:lnTo>
                    <a:pt x="286" y="146"/>
                  </a:lnTo>
                  <a:lnTo>
                    <a:pt x="286" y="146"/>
                  </a:lnTo>
                  <a:lnTo>
                    <a:pt x="284" y="154"/>
                  </a:lnTo>
                  <a:lnTo>
                    <a:pt x="280" y="160"/>
                  </a:lnTo>
                  <a:lnTo>
                    <a:pt x="274" y="164"/>
                  </a:lnTo>
                  <a:lnTo>
                    <a:pt x="266" y="166"/>
                  </a:lnTo>
                  <a:lnTo>
                    <a:pt x="266" y="166"/>
                  </a:lnTo>
                  <a:close/>
                </a:path>
              </a:pathLst>
            </a:custGeom>
            <a:grpFill/>
            <a:ln w="9525">
              <a:noFill/>
              <a:round/>
            </a:ln>
          </p:spPr>
          <p:txBody>
            <a:bodyPr vert="horz" wrap="square" lIns="121920" tIns="60960" rIns="121920" bIns="60960" numCol="1" anchor="t" anchorCtr="0" compatLnSpc="1"/>
            <a:lstStyle/>
            <a:p>
              <a:endParaRPr lang="zh-CN" altLang="en-US" sz="3200" u="sng">
                <a:solidFill>
                  <a:srgbClr val="000000"/>
                </a:solidFill>
              </a:endParaRPr>
            </a:p>
          </p:txBody>
        </p:sp>
      </p:grpSp>
      <p:grpSp>
        <p:nvGrpSpPr>
          <p:cNvPr id="22" name="组 73"/>
          <p:cNvGrpSpPr/>
          <p:nvPr/>
        </p:nvGrpSpPr>
        <p:grpSpPr>
          <a:xfrm>
            <a:off x="3621381" y="3308354"/>
            <a:ext cx="663469" cy="660013"/>
            <a:chOff x="8328025" y="3667125"/>
            <a:chExt cx="609600" cy="606425"/>
          </a:xfrm>
          <a:solidFill>
            <a:schemeClr val="bg1"/>
          </a:solidFill>
          <a:effectLst/>
        </p:grpSpPr>
        <p:sp>
          <p:nvSpPr>
            <p:cNvPr id="23" name="Freeform 213"/>
            <p:cNvSpPr>
              <a:spLocks noEditPoints="1"/>
            </p:cNvSpPr>
            <p:nvPr/>
          </p:nvSpPr>
          <p:spPr bwMode="auto">
            <a:xfrm>
              <a:off x="8328025" y="3667125"/>
              <a:ext cx="609600" cy="606425"/>
            </a:xfrm>
            <a:custGeom>
              <a:avLst/>
              <a:gdLst/>
              <a:ahLst/>
              <a:cxnLst>
                <a:cxn ang="0">
                  <a:pos x="64" y="0"/>
                </a:cxn>
                <a:cxn ang="0">
                  <a:pos x="52" y="0"/>
                </a:cxn>
                <a:cxn ang="0">
                  <a:pos x="28" y="10"/>
                </a:cxn>
                <a:cxn ang="0">
                  <a:pos x="10" y="28"/>
                </a:cxn>
                <a:cxn ang="0">
                  <a:pos x="2" y="50"/>
                </a:cxn>
                <a:cxn ang="0">
                  <a:pos x="0" y="232"/>
                </a:cxn>
                <a:cxn ang="0">
                  <a:pos x="2" y="244"/>
                </a:cxn>
                <a:cxn ang="0">
                  <a:pos x="10" y="266"/>
                </a:cxn>
                <a:cxn ang="0">
                  <a:pos x="28" y="284"/>
                </a:cxn>
                <a:cxn ang="0">
                  <a:pos x="52" y="294"/>
                </a:cxn>
                <a:cxn ang="0">
                  <a:pos x="124" y="296"/>
                </a:cxn>
                <a:cxn ang="0">
                  <a:pos x="230" y="296"/>
                </a:cxn>
                <a:cxn ang="0">
                  <a:pos x="320" y="296"/>
                </a:cxn>
                <a:cxn ang="0">
                  <a:pos x="344" y="290"/>
                </a:cxn>
                <a:cxn ang="0">
                  <a:pos x="364" y="276"/>
                </a:cxn>
                <a:cxn ang="0">
                  <a:pos x="378" y="256"/>
                </a:cxn>
                <a:cxn ang="0">
                  <a:pos x="384" y="232"/>
                </a:cxn>
                <a:cxn ang="0">
                  <a:pos x="384" y="64"/>
                </a:cxn>
                <a:cxn ang="0">
                  <a:pos x="378" y="38"/>
                </a:cxn>
                <a:cxn ang="0">
                  <a:pos x="364" y="18"/>
                </a:cxn>
                <a:cxn ang="0">
                  <a:pos x="344" y="4"/>
                </a:cxn>
                <a:cxn ang="0">
                  <a:pos x="320" y="0"/>
                </a:cxn>
                <a:cxn ang="0">
                  <a:pos x="344" y="232"/>
                </a:cxn>
                <a:cxn ang="0">
                  <a:pos x="342" y="240"/>
                </a:cxn>
                <a:cxn ang="0">
                  <a:pos x="328" y="254"/>
                </a:cxn>
                <a:cxn ang="0">
                  <a:pos x="230" y="256"/>
                </a:cxn>
                <a:cxn ang="0">
                  <a:pos x="204" y="264"/>
                </a:cxn>
                <a:cxn ang="0">
                  <a:pos x="164" y="296"/>
                </a:cxn>
                <a:cxn ang="0">
                  <a:pos x="124" y="256"/>
                </a:cxn>
                <a:cxn ang="0">
                  <a:pos x="64" y="256"/>
                </a:cxn>
                <a:cxn ang="0">
                  <a:pos x="48" y="248"/>
                </a:cxn>
                <a:cxn ang="0">
                  <a:pos x="40" y="232"/>
                </a:cxn>
                <a:cxn ang="0">
                  <a:pos x="40" y="64"/>
                </a:cxn>
                <a:cxn ang="0">
                  <a:pos x="48" y="46"/>
                </a:cxn>
                <a:cxn ang="0">
                  <a:pos x="64" y="40"/>
                </a:cxn>
                <a:cxn ang="0">
                  <a:pos x="320" y="40"/>
                </a:cxn>
                <a:cxn ang="0">
                  <a:pos x="336" y="46"/>
                </a:cxn>
                <a:cxn ang="0">
                  <a:pos x="344" y="64"/>
                </a:cxn>
                <a:cxn ang="0">
                  <a:pos x="344" y="232"/>
                </a:cxn>
              </a:cxnLst>
              <a:rect l="0" t="0" r="r" b="b"/>
              <a:pathLst>
                <a:path w="384" h="382">
                  <a:moveTo>
                    <a:pt x="320" y="0"/>
                  </a:moveTo>
                  <a:lnTo>
                    <a:pt x="64" y="0"/>
                  </a:lnTo>
                  <a:lnTo>
                    <a:pt x="64" y="0"/>
                  </a:lnTo>
                  <a:lnTo>
                    <a:pt x="52" y="0"/>
                  </a:lnTo>
                  <a:lnTo>
                    <a:pt x="40" y="4"/>
                  </a:lnTo>
                  <a:lnTo>
                    <a:pt x="28" y="10"/>
                  </a:lnTo>
                  <a:lnTo>
                    <a:pt x="18" y="18"/>
                  </a:lnTo>
                  <a:lnTo>
                    <a:pt x="10" y="28"/>
                  </a:lnTo>
                  <a:lnTo>
                    <a:pt x="6" y="38"/>
                  </a:lnTo>
                  <a:lnTo>
                    <a:pt x="2" y="50"/>
                  </a:lnTo>
                  <a:lnTo>
                    <a:pt x="0" y="64"/>
                  </a:lnTo>
                  <a:lnTo>
                    <a:pt x="0" y="232"/>
                  </a:lnTo>
                  <a:lnTo>
                    <a:pt x="0" y="232"/>
                  </a:lnTo>
                  <a:lnTo>
                    <a:pt x="2" y="244"/>
                  </a:lnTo>
                  <a:lnTo>
                    <a:pt x="6" y="256"/>
                  </a:lnTo>
                  <a:lnTo>
                    <a:pt x="10" y="266"/>
                  </a:lnTo>
                  <a:lnTo>
                    <a:pt x="18" y="276"/>
                  </a:lnTo>
                  <a:lnTo>
                    <a:pt x="28" y="284"/>
                  </a:lnTo>
                  <a:lnTo>
                    <a:pt x="40" y="290"/>
                  </a:lnTo>
                  <a:lnTo>
                    <a:pt x="52" y="294"/>
                  </a:lnTo>
                  <a:lnTo>
                    <a:pt x="64" y="296"/>
                  </a:lnTo>
                  <a:lnTo>
                    <a:pt x="124" y="296"/>
                  </a:lnTo>
                  <a:lnTo>
                    <a:pt x="124" y="382"/>
                  </a:lnTo>
                  <a:lnTo>
                    <a:pt x="230" y="296"/>
                  </a:lnTo>
                  <a:lnTo>
                    <a:pt x="320" y="296"/>
                  </a:lnTo>
                  <a:lnTo>
                    <a:pt x="320" y="296"/>
                  </a:lnTo>
                  <a:lnTo>
                    <a:pt x="332" y="294"/>
                  </a:lnTo>
                  <a:lnTo>
                    <a:pt x="344" y="290"/>
                  </a:lnTo>
                  <a:lnTo>
                    <a:pt x="356" y="284"/>
                  </a:lnTo>
                  <a:lnTo>
                    <a:pt x="364" y="276"/>
                  </a:lnTo>
                  <a:lnTo>
                    <a:pt x="372" y="266"/>
                  </a:lnTo>
                  <a:lnTo>
                    <a:pt x="378" y="256"/>
                  </a:lnTo>
                  <a:lnTo>
                    <a:pt x="382" y="244"/>
                  </a:lnTo>
                  <a:lnTo>
                    <a:pt x="384" y="232"/>
                  </a:lnTo>
                  <a:lnTo>
                    <a:pt x="384" y="64"/>
                  </a:lnTo>
                  <a:lnTo>
                    <a:pt x="384" y="64"/>
                  </a:lnTo>
                  <a:lnTo>
                    <a:pt x="382" y="50"/>
                  </a:lnTo>
                  <a:lnTo>
                    <a:pt x="378" y="38"/>
                  </a:lnTo>
                  <a:lnTo>
                    <a:pt x="372" y="28"/>
                  </a:lnTo>
                  <a:lnTo>
                    <a:pt x="364" y="18"/>
                  </a:lnTo>
                  <a:lnTo>
                    <a:pt x="356" y="10"/>
                  </a:lnTo>
                  <a:lnTo>
                    <a:pt x="344" y="4"/>
                  </a:lnTo>
                  <a:lnTo>
                    <a:pt x="332" y="0"/>
                  </a:lnTo>
                  <a:lnTo>
                    <a:pt x="320" y="0"/>
                  </a:lnTo>
                  <a:lnTo>
                    <a:pt x="320" y="0"/>
                  </a:lnTo>
                  <a:close/>
                  <a:moveTo>
                    <a:pt x="344" y="232"/>
                  </a:moveTo>
                  <a:lnTo>
                    <a:pt x="344" y="232"/>
                  </a:lnTo>
                  <a:lnTo>
                    <a:pt x="342" y="240"/>
                  </a:lnTo>
                  <a:lnTo>
                    <a:pt x="336" y="248"/>
                  </a:lnTo>
                  <a:lnTo>
                    <a:pt x="328" y="254"/>
                  </a:lnTo>
                  <a:lnTo>
                    <a:pt x="320" y="256"/>
                  </a:lnTo>
                  <a:lnTo>
                    <a:pt x="230" y="256"/>
                  </a:lnTo>
                  <a:lnTo>
                    <a:pt x="216" y="256"/>
                  </a:lnTo>
                  <a:lnTo>
                    <a:pt x="204" y="264"/>
                  </a:lnTo>
                  <a:lnTo>
                    <a:pt x="164" y="298"/>
                  </a:lnTo>
                  <a:lnTo>
                    <a:pt x="164" y="296"/>
                  </a:lnTo>
                  <a:lnTo>
                    <a:pt x="164" y="256"/>
                  </a:lnTo>
                  <a:lnTo>
                    <a:pt x="124" y="256"/>
                  </a:lnTo>
                  <a:lnTo>
                    <a:pt x="64" y="256"/>
                  </a:lnTo>
                  <a:lnTo>
                    <a:pt x="64" y="256"/>
                  </a:lnTo>
                  <a:lnTo>
                    <a:pt x="54" y="254"/>
                  </a:lnTo>
                  <a:lnTo>
                    <a:pt x="48" y="248"/>
                  </a:lnTo>
                  <a:lnTo>
                    <a:pt x="42" y="240"/>
                  </a:lnTo>
                  <a:lnTo>
                    <a:pt x="40" y="232"/>
                  </a:lnTo>
                  <a:lnTo>
                    <a:pt x="40" y="64"/>
                  </a:lnTo>
                  <a:lnTo>
                    <a:pt x="40" y="64"/>
                  </a:lnTo>
                  <a:lnTo>
                    <a:pt x="42" y="54"/>
                  </a:lnTo>
                  <a:lnTo>
                    <a:pt x="48" y="46"/>
                  </a:lnTo>
                  <a:lnTo>
                    <a:pt x="54" y="42"/>
                  </a:lnTo>
                  <a:lnTo>
                    <a:pt x="64" y="40"/>
                  </a:lnTo>
                  <a:lnTo>
                    <a:pt x="320" y="40"/>
                  </a:lnTo>
                  <a:lnTo>
                    <a:pt x="320" y="40"/>
                  </a:lnTo>
                  <a:lnTo>
                    <a:pt x="328" y="42"/>
                  </a:lnTo>
                  <a:lnTo>
                    <a:pt x="336" y="46"/>
                  </a:lnTo>
                  <a:lnTo>
                    <a:pt x="342" y="54"/>
                  </a:lnTo>
                  <a:lnTo>
                    <a:pt x="344" y="64"/>
                  </a:lnTo>
                  <a:lnTo>
                    <a:pt x="344" y="232"/>
                  </a:lnTo>
                  <a:lnTo>
                    <a:pt x="344" y="232"/>
                  </a:lnTo>
                  <a:close/>
                </a:path>
              </a:pathLst>
            </a:custGeom>
            <a:grpFill/>
            <a:ln w="9525">
              <a:noFill/>
              <a:round/>
            </a:ln>
          </p:spPr>
          <p:txBody>
            <a:bodyPr vert="horz" wrap="square" lIns="121920" tIns="60960" rIns="121920" bIns="60960" numCol="1" anchor="t" anchorCtr="0" compatLnSpc="1"/>
            <a:lstStyle/>
            <a:p>
              <a:endParaRPr lang="zh-CN" altLang="en-US" sz="3200">
                <a:solidFill>
                  <a:srgbClr val="000000"/>
                </a:solidFill>
              </a:endParaRPr>
            </a:p>
          </p:txBody>
        </p:sp>
        <p:sp>
          <p:nvSpPr>
            <p:cNvPr id="24" name="Freeform 214"/>
            <p:cNvSpPr/>
            <p:nvPr/>
          </p:nvSpPr>
          <p:spPr bwMode="auto">
            <a:xfrm>
              <a:off x="8464550"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000000"/>
                </a:solidFill>
              </a:endParaRPr>
            </a:p>
          </p:txBody>
        </p:sp>
        <p:sp>
          <p:nvSpPr>
            <p:cNvPr id="25" name="Freeform 215"/>
            <p:cNvSpPr/>
            <p:nvPr/>
          </p:nvSpPr>
          <p:spPr bwMode="auto">
            <a:xfrm>
              <a:off x="8594725"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000000"/>
                </a:solidFill>
              </a:endParaRPr>
            </a:p>
          </p:txBody>
        </p:sp>
        <p:sp>
          <p:nvSpPr>
            <p:cNvPr id="26" name="Freeform 216"/>
            <p:cNvSpPr/>
            <p:nvPr/>
          </p:nvSpPr>
          <p:spPr bwMode="auto">
            <a:xfrm>
              <a:off x="8724900" y="3863975"/>
              <a:ext cx="76200" cy="73025"/>
            </a:xfrm>
            <a:custGeom>
              <a:avLst/>
              <a:gdLst/>
              <a:ahLst/>
              <a:cxnLst>
                <a:cxn ang="0">
                  <a:pos x="24" y="0"/>
                </a:cxn>
                <a:cxn ang="0">
                  <a:pos x="24" y="0"/>
                </a:cxn>
                <a:cxn ang="0">
                  <a:pos x="32" y="2"/>
                </a:cxn>
                <a:cxn ang="0">
                  <a:pos x="40" y="6"/>
                </a:cxn>
                <a:cxn ang="0">
                  <a:pos x="46" y="14"/>
                </a:cxn>
                <a:cxn ang="0">
                  <a:pos x="48" y="24"/>
                </a:cxn>
                <a:cxn ang="0">
                  <a:pos x="48"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8" h="46">
                  <a:moveTo>
                    <a:pt x="24" y="0"/>
                  </a:moveTo>
                  <a:lnTo>
                    <a:pt x="24" y="0"/>
                  </a:lnTo>
                  <a:lnTo>
                    <a:pt x="32" y="2"/>
                  </a:lnTo>
                  <a:lnTo>
                    <a:pt x="40" y="6"/>
                  </a:lnTo>
                  <a:lnTo>
                    <a:pt x="46" y="14"/>
                  </a:lnTo>
                  <a:lnTo>
                    <a:pt x="48" y="24"/>
                  </a:lnTo>
                  <a:lnTo>
                    <a:pt x="48"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000000"/>
                </a:solidFill>
              </a:endParaRPr>
            </a:p>
          </p:txBody>
        </p:sp>
      </p:grpSp>
      <p:grpSp>
        <p:nvGrpSpPr>
          <p:cNvPr id="27" name="组 78"/>
          <p:cNvGrpSpPr/>
          <p:nvPr/>
        </p:nvGrpSpPr>
        <p:grpSpPr>
          <a:xfrm>
            <a:off x="5814328" y="3308354"/>
            <a:ext cx="412157" cy="582336"/>
            <a:chOff x="7912100" y="117475"/>
            <a:chExt cx="492125" cy="695325"/>
          </a:xfrm>
          <a:solidFill>
            <a:schemeClr val="bg1"/>
          </a:solidFill>
          <a:effectLst/>
        </p:grpSpPr>
        <p:sp>
          <p:nvSpPr>
            <p:cNvPr id="28" name="Freeform 75"/>
            <p:cNvSpPr/>
            <p:nvPr/>
          </p:nvSpPr>
          <p:spPr bwMode="auto">
            <a:xfrm>
              <a:off x="8248650" y="117475"/>
              <a:ext cx="155575" cy="180975"/>
            </a:xfrm>
            <a:custGeom>
              <a:avLst/>
              <a:gdLst/>
              <a:ahLst/>
              <a:cxnLst>
                <a:cxn ang="0">
                  <a:pos x="16" y="114"/>
                </a:cxn>
                <a:cxn ang="0">
                  <a:pos x="98" y="114"/>
                </a:cxn>
                <a:cxn ang="0">
                  <a:pos x="0" y="0"/>
                </a:cxn>
                <a:cxn ang="0">
                  <a:pos x="0" y="98"/>
                </a:cxn>
                <a:cxn ang="0">
                  <a:pos x="0" y="98"/>
                </a:cxn>
                <a:cxn ang="0">
                  <a:pos x="0" y="104"/>
                </a:cxn>
                <a:cxn ang="0">
                  <a:pos x="4" y="110"/>
                </a:cxn>
                <a:cxn ang="0">
                  <a:pos x="10" y="112"/>
                </a:cxn>
                <a:cxn ang="0">
                  <a:pos x="16" y="114"/>
                </a:cxn>
                <a:cxn ang="0">
                  <a:pos x="16" y="114"/>
                </a:cxn>
              </a:cxnLst>
              <a:rect l="0" t="0" r="r" b="b"/>
              <a:pathLst>
                <a:path w="98" h="114">
                  <a:moveTo>
                    <a:pt x="16" y="114"/>
                  </a:moveTo>
                  <a:lnTo>
                    <a:pt x="98" y="114"/>
                  </a:lnTo>
                  <a:lnTo>
                    <a:pt x="0" y="0"/>
                  </a:lnTo>
                  <a:lnTo>
                    <a:pt x="0" y="98"/>
                  </a:lnTo>
                  <a:lnTo>
                    <a:pt x="0" y="98"/>
                  </a:lnTo>
                  <a:lnTo>
                    <a:pt x="0" y="104"/>
                  </a:lnTo>
                  <a:lnTo>
                    <a:pt x="4" y="110"/>
                  </a:lnTo>
                  <a:lnTo>
                    <a:pt x="10" y="112"/>
                  </a:lnTo>
                  <a:lnTo>
                    <a:pt x="16" y="114"/>
                  </a:lnTo>
                  <a:lnTo>
                    <a:pt x="16" y="114"/>
                  </a:lnTo>
                  <a:close/>
                </a:path>
              </a:pathLst>
            </a:custGeom>
            <a:grpFill/>
            <a:ln w="9525">
              <a:noFill/>
              <a:round/>
            </a:ln>
          </p:spPr>
          <p:txBody>
            <a:bodyPr vert="horz" wrap="square" lIns="121920" tIns="60960" rIns="121920" bIns="60960" numCol="1" anchor="t" anchorCtr="0" compatLnSpc="1"/>
            <a:lstStyle/>
            <a:p>
              <a:endParaRPr lang="zh-CN" altLang="en-US" sz="3200">
                <a:solidFill>
                  <a:srgbClr val="000000"/>
                </a:solidFill>
              </a:endParaRPr>
            </a:p>
          </p:txBody>
        </p:sp>
        <p:sp>
          <p:nvSpPr>
            <p:cNvPr id="29" name="Freeform 76"/>
            <p:cNvSpPr>
              <a:spLocks noEditPoints="1"/>
            </p:cNvSpPr>
            <p:nvPr/>
          </p:nvSpPr>
          <p:spPr bwMode="auto">
            <a:xfrm>
              <a:off x="7912100" y="117475"/>
              <a:ext cx="492125" cy="695325"/>
            </a:xfrm>
            <a:custGeom>
              <a:avLst/>
              <a:gdLst/>
              <a:ahLst/>
              <a:cxnLst>
                <a:cxn ang="0">
                  <a:pos x="196" y="0"/>
                </a:cxn>
                <a:cxn ang="0">
                  <a:pos x="34" y="0"/>
                </a:cxn>
                <a:cxn ang="0">
                  <a:pos x="20" y="4"/>
                </a:cxn>
                <a:cxn ang="0">
                  <a:pos x="10" y="10"/>
                </a:cxn>
                <a:cxn ang="0">
                  <a:pos x="4" y="20"/>
                </a:cxn>
                <a:cxn ang="0">
                  <a:pos x="0" y="34"/>
                </a:cxn>
                <a:cxn ang="0">
                  <a:pos x="0" y="406"/>
                </a:cxn>
                <a:cxn ang="0">
                  <a:pos x="4" y="418"/>
                </a:cxn>
                <a:cxn ang="0">
                  <a:pos x="10" y="428"/>
                </a:cxn>
                <a:cxn ang="0">
                  <a:pos x="20" y="436"/>
                </a:cxn>
                <a:cxn ang="0">
                  <a:pos x="34" y="438"/>
                </a:cxn>
                <a:cxn ang="0">
                  <a:pos x="276" y="438"/>
                </a:cxn>
                <a:cxn ang="0">
                  <a:pos x="290" y="436"/>
                </a:cxn>
                <a:cxn ang="0">
                  <a:pos x="300" y="430"/>
                </a:cxn>
                <a:cxn ang="0">
                  <a:pos x="306" y="418"/>
                </a:cxn>
                <a:cxn ang="0">
                  <a:pos x="310" y="406"/>
                </a:cxn>
                <a:cxn ang="0">
                  <a:pos x="228" y="130"/>
                </a:cxn>
                <a:cxn ang="0">
                  <a:pos x="222" y="130"/>
                </a:cxn>
                <a:cxn ang="0">
                  <a:pos x="210" y="124"/>
                </a:cxn>
                <a:cxn ang="0">
                  <a:pos x="202" y="116"/>
                </a:cxn>
                <a:cxn ang="0">
                  <a:pos x="196" y="104"/>
                </a:cxn>
                <a:cxn ang="0">
                  <a:pos x="196" y="98"/>
                </a:cxn>
                <a:cxn ang="0">
                  <a:pos x="164" y="66"/>
                </a:cxn>
                <a:cxn ang="0">
                  <a:pos x="50" y="82"/>
                </a:cxn>
                <a:cxn ang="0">
                  <a:pos x="50" y="114"/>
                </a:cxn>
                <a:cxn ang="0">
                  <a:pos x="130" y="130"/>
                </a:cxn>
                <a:cxn ang="0">
                  <a:pos x="50" y="114"/>
                </a:cxn>
                <a:cxn ang="0">
                  <a:pos x="212" y="212"/>
                </a:cxn>
                <a:cxn ang="0">
                  <a:pos x="50" y="228"/>
                </a:cxn>
                <a:cxn ang="0">
                  <a:pos x="50" y="308"/>
                </a:cxn>
                <a:cxn ang="0">
                  <a:pos x="196" y="324"/>
                </a:cxn>
                <a:cxn ang="0">
                  <a:pos x="50" y="308"/>
                </a:cxn>
                <a:cxn ang="0">
                  <a:pos x="50" y="374"/>
                </a:cxn>
                <a:cxn ang="0">
                  <a:pos x="260" y="358"/>
                </a:cxn>
                <a:cxn ang="0">
                  <a:pos x="260" y="276"/>
                </a:cxn>
                <a:cxn ang="0">
                  <a:pos x="50" y="260"/>
                </a:cxn>
                <a:cxn ang="0">
                  <a:pos x="260" y="276"/>
                </a:cxn>
                <a:cxn ang="0">
                  <a:pos x="50" y="178"/>
                </a:cxn>
                <a:cxn ang="0">
                  <a:pos x="260" y="162"/>
                </a:cxn>
              </a:cxnLst>
              <a:rect l="0" t="0" r="r" b="b"/>
              <a:pathLst>
                <a:path w="310" h="438">
                  <a:moveTo>
                    <a:pt x="196" y="98"/>
                  </a:moveTo>
                  <a:lnTo>
                    <a:pt x="196" y="0"/>
                  </a:lnTo>
                  <a:lnTo>
                    <a:pt x="34" y="0"/>
                  </a:lnTo>
                  <a:lnTo>
                    <a:pt x="34" y="0"/>
                  </a:lnTo>
                  <a:lnTo>
                    <a:pt x="26" y="2"/>
                  </a:lnTo>
                  <a:lnTo>
                    <a:pt x="20" y="4"/>
                  </a:lnTo>
                  <a:lnTo>
                    <a:pt x="16" y="6"/>
                  </a:lnTo>
                  <a:lnTo>
                    <a:pt x="10" y="10"/>
                  </a:lnTo>
                  <a:lnTo>
                    <a:pt x="6" y="14"/>
                  </a:lnTo>
                  <a:lnTo>
                    <a:pt x="4" y="20"/>
                  </a:lnTo>
                  <a:lnTo>
                    <a:pt x="2" y="26"/>
                  </a:lnTo>
                  <a:lnTo>
                    <a:pt x="0" y="34"/>
                  </a:lnTo>
                  <a:lnTo>
                    <a:pt x="0" y="406"/>
                  </a:lnTo>
                  <a:lnTo>
                    <a:pt x="0" y="406"/>
                  </a:lnTo>
                  <a:lnTo>
                    <a:pt x="2" y="412"/>
                  </a:lnTo>
                  <a:lnTo>
                    <a:pt x="4" y="418"/>
                  </a:lnTo>
                  <a:lnTo>
                    <a:pt x="6" y="424"/>
                  </a:lnTo>
                  <a:lnTo>
                    <a:pt x="10" y="428"/>
                  </a:lnTo>
                  <a:lnTo>
                    <a:pt x="16" y="432"/>
                  </a:lnTo>
                  <a:lnTo>
                    <a:pt x="20" y="436"/>
                  </a:lnTo>
                  <a:lnTo>
                    <a:pt x="26" y="438"/>
                  </a:lnTo>
                  <a:lnTo>
                    <a:pt x="34" y="438"/>
                  </a:lnTo>
                  <a:lnTo>
                    <a:pt x="276" y="438"/>
                  </a:lnTo>
                  <a:lnTo>
                    <a:pt x="276" y="438"/>
                  </a:lnTo>
                  <a:lnTo>
                    <a:pt x="284" y="438"/>
                  </a:lnTo>
                  <a:lnTo>
                    <a:pt x="290" y="436"/>
                  </a:lnTo>
                  <a:lnTo>
                    <a:pt x="294" y="432"/>
                  </a:lnTo>
                  <a:lnTo>
                    <a:pt x="300" y="430"/>
                  </a:lnTo>
                  <a:lnTo>
                    <a:pt x="304" y="424"/>
                  </a:lnTo>
                  <a:lnTo>
                    <a:pt x="306" y="418"/>
                  </a:lnTo>
                  <a:lnTo>
                    <a:pt x="308" y="412"/>
                  </a:lnTo>
                  <a:lnTo>
                    <a:pt x="310" y="406"/>
                  </a:lnTo>
                  <a:lnTo>
                    <a:pt x="310" y="130"/>
                  </a:lnTo>
                  <a:lnTo>
                    <a:pt x="228" y="130"/>
                  </a:lnTo>
                  <a:lnTo>
                    <a:pt x="228" y="130"/>
                  </a:lnTo>
                  <a:lnTo>
                    <a:pt x="222" y="130"/>
                  </a:lnTo>
                  <a:lnTo>
                    <a:pt x="216" y="128"/>
                  </a:lnTo>
                  <a:lnTo>
                    <a:pt x="210" y="124"/>
                  </a:lnTo>
                  <a:lnTo>
                    <a:pt x="206" y="120"/>
                  </a:lnTo>
                  <a:lnTo>
                    <a:pt x="202" y="116"/>
                  </a:lnTo>
                  <a:lnTo>
                    <a:pt x="198" y="110"/>
                  </a:lnTo>
                  <a:lnTo>
                    <a:pt x="196" y="104"/>
                  </a:lnTo>
                  <a:lnTo>
                    <a:pt x="196" y="98"/>
                  </a:lnTo>
                  <a:lnTo>
                    <a:pt x="196" y="98"/>
                  </a:lnTo>
                  <a:close/>
                  <a:moveTo>
                    <a:pt x="50" y="66"/>
                  </a:moveTo>
                  <a:lnTo>
                    <a:pt x="164" y="66"/>
                  </a:lnTo>
                  <a:lnTo>
                    <a:pt x="164" y="82"/>
                  </a:lnTo>
                  <a:lnTo>
                    <a:pt x="50" y="82"/>
                  </a:lnTo>
                  <a:lnTo>
                    <a:pt x="50" y="66"/>
                  </a:lnTo>
                  <a:close/>
                  <a:moveTo>
                    <a:pt x="50" y="114"/>
                  </a:moveTo>
                  <a:lnTo>
                    <a:pt x="130" y="114"/>
                  </a:lnTo>
                  <a:lnTo>
                    <a:pt x="130" y="130"/>
                  </a:lnTo>
                  <a:lnTo>
                    <a:pt x="50" y="130"/>
                  </a:lnTo>
                  <a:lnTo>
                    <a:pt x="50" y="114"/>
                  </a:lnTo>
                  <a:close/>
                  <a:moveTo>
                    <a:pt x="50" y="212"/>
                  </a:moveTo>
                  <a:lnTo>
                    <a:pt x="212" y="212"/>
                  </a:lnTo>
                  <a:lnTo>
                    <a:pt x="212" y="228"/>
                  </a:lnTo>
                  <a:lnTo>
                    <a:pt x="50" y="228"/>
                  </a:lnTo>
                  <a:lnTo>
                    <a:pt x="50" y="212"/>
                  </a:lnTo>
                  <a:close/>
                  <a:moveTo>
                    <a:pt x="50" y="308"/>
                  </a:moveTo>
                  <a:lnTo>
                    <a:pt x="196" y="308"/>
                  </a:lnTo>
                  <a:lnTo>
                    <a:pt x="196" y="324"/>
                  </a:lnTo>
                  <a:lnTo>
                    <a:pt x="50" y="324"/>
                  </a:lnTo>
                  <a:lnTo>
                    <a:pt x="50" y="308"/>
                  </a:lnTo>
                  <a:close/>
                  <a:moveTo>
                    <a:pt x="260" y="374"/>
                  </a:moveTo>
                  <a:lnTo>
                    <a:pt x="50" y="374"/>
                  </a:lnTo>
                  <a:lnTo>
                    <a:pt x="50" y="358"/>
                  </a:lnTo>
                  <a:lnTo>
                    <a:pt x="260" y="358"/>
                  </a:lnTo>
                  <a:lnTo>
                    <a:pt x="260" y="374"/>
                  </a:lnTo>
                  <a:close/>
                  <a:moveTo>
                    <a:pt x="260" y="276"/>
                  </a:moveTo>
                  <a:lnTo>
                    <a:pt x="50" y="276"/>
                  </a:lnTo>
                  <a:lnTo>
                    <a:pt x="50" y="260"/>
                  </a:lnTo>
                  <a:lnTo>
                    <a:pt x="260" y="260"/>
                  </a:lnTo>
                  <a:lnTo>
                    <a:pt x="260" y="276"/>
                  </a:lnTo>
                  <a:close/>
                  <a:moveTo>
                    <a:pt x="260" y="178"/>
                  </a:moveTo>
                  <a:lnTo>
                    <a:pt x="50" y="178"/>
                  </a:lnTo>
                  <a:lnTo>
                    <a:pt x="50" y="162"/>
                  </a:lnTo>
                  <a:lnTo>
                    <a:pt x="260" y="162"/>
                  </a:lnTo>
                  <a:lnTo>
                    <a:pt x="260" y="178"/>
                  </a:lnTo>
                  <a:close/>
                </a:path>
              </a:pathLst>
            </a:custGeom>
            <a:grpFill/>
            <a:ln w="9525">
              <a:noFill/>
              <a:round/>
            </a:ln>
          </p:spPr>
          <p:txBody>
            <a:bodyPr vert="horz" wrap="square" lIns="121920" tIns="60960" rIns="121920" bIns="60960" numCol="1" anchor="t" anchorCtr="0" compatLnSpc="1"/>
            <a:lstStyle/>
            <a:p>
              <a:endParaRPr lang="zh-CN" altLang="en-US" sz="3200">
                <a:solidFill>
                  <a:srgbClr val="000000"/>
                </a:solidFill>
              </a:endParaRPr>
            </a:p>
          </p:txBody>
        </p:sp>
      </p:grpSp>
      <p:grpSp>
        <p:nvGrpSpPr>
          <p:cNvPr id="30" name="组 81"/>
          <p:cNvGrpSpPr/>
          <p:nvPr/>
        </p:nvGrpSpPr>
        <p:grpSpPr>
          <a:xfrm>
            <a:off x="7809142" y="3277683"/>
            <a:ext cx="564832" cy="572136"/>
            <a:chOff x="7639243" y="2325084"/>
            <a:chExt cx="726802" cy="736201"/>
          </a:xfrm>
          <a:effectLst/>
        </p:grpSpPr>
        <p:sp>
          <p:nvSpPr>
            <p:cNvPr id="31"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solidFill>
              <a:schemeClr val="bg1"/>
            </a:solidFill>
            <a:ln>
              <a:noFill/>
            </a:ln>
          </p:spPr>
          <p:txBody>
            <a:bodyPr vert="horz" wrap="square" lIns="121920" tIns="60960" rIns="121920" bIns="60960" numCol="1" anchor="t" anchorCtr="0" compatLnSpc="1"/>
            <a:lstStyle/>
            <a:p>
              <a:endParaRPr lang="zh-CN" altLang="en-US" sz="3200">
                <a:solidFill>
                  <a:srgbClr val="000000"/>
                </a:solidFill>
              </a:endParaRPr>
            </a:p>
          </p:txBody>
        </p:sp>
        <p:sp>
          <p:nvSpPr>
            <p:cNvPr id="32"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solidFill>
              <a:schemeClr val="bg1"/>
            </a:solidFill>
            <a:ln>
              <a:noFill/>
            </a:ln>
          </p:spPr>
          <p:txBody>
            <a:bodyPr vert="horz" wrap="square" lIns="121920" tIns="60960" rIns="121920" bIns="60960" numCol="1" anchor="t" anchorCtr="0" compatLnSpc="1"/>
            <a:lstStyle/>
            <a:p>
              <a:endParaRPr lang="zh-CN" altLang="en-US" sz="3200">
                <a:solidFill>
                  <a:srgbClr val="000000"/>
                </a:solidFill>
              </a:endParaRPr>
            </a:p>
          </p:txBody>
        </p:sp>
      </p:grpSp>
      <p:grpSp>
        <p:nvGrpSpPr>
          <p:cNvPr id="33" name="组 84"/>
          <p:cNvGrpSpPr/>
          <p:nvPr/>
        </p:nvGrpSpPr>
        <p:grpSpPr>
          <a:xfrm>
            <a:off x="9859689" y="3336749"/>
            <a:ext cx="611016" cy="577988"/>
            <a:chOff x="4321175" y="111125"/>
            <a:chExt cx="704850" cy="666750"/>
          </a:xfrm>
          <a:solidFill>
            <a:schemeClr val="bg1"/>
          </a:solidFill>
          <a:effectLst/>
        </p:grpSpPr>
        <p:sp>
          <p:nvSpPr>
            <p:cNvPr id="34" name="Freeform 34"/>
            <p:cNvSpPr>
              <a:spLocks noEditPoints="1"/>
            </p:cNvSpPr>
            <p:nvPr/>
          </p:nvSpPr>
          <p:spPr bwMode="auto">
            <a:xfrm>
              <a:off x="4321175" y="111125"/>
              <a:ext cx="704850" cy="666750"/>
            </a:xfrm>
            <a:custGeom>
              <a:avLst/>
              <a:gdLst/>
              <a:ahLst/>
              <a:cxnLst>
                <a:cxn ang="0">
                  <a:pos x="444" y="0"/>
                </a:cxn>
                <a:cxn ang="0">
                  <a:pos x="0" y="0"/>
                </a:cxn>
                <a:cxn ang="0">
                  <a:pos x="0" y="54"/>
                </a:cxn>
                <a:cxn ang="0">
                  <a:pos x="36" y="54"/>
                </a:cxn>
                <a:cxn ang="0">
                  <a:pos x="36" y="330"/>
                </a:cxn>
                <a:cxn ang="0">
                  <a:pos x="194" y="330"/>
                </a:cxn>
                <a:cxn ang="0">
                  <a:pos x="194" y="368"/>
                </a:cxn>
                <a:cxn ang="0">
                  <a:pos x="194" y="368"/>
                </a:cxn>
                <a:cxn ang="0">
                  <a:pos x="172" y="374"/>
                </a:cxn>
                <a:cxn ang="0">
                  <a:pos x="154" y="382"/>
                </a:cxn>
                <a:cxn ang="0">
                  <a:pos x="148" y="386"/>
                </a:cxn>
                <a:cxn ang="0">
                  <a:pos x="144" y="392"/>
                </a:cxn>
                <a:cxn ang="0">
                  <a:pos x="140" y="398"/>
                </a:cxn>
                <a:cxn ang="0">
                  <a:pos x="140" y="404"/>
                </a:cxn>
                <a:cxn ang="0">
                  <a:pos x="140" y="404"/>
                </a:cxn>
                <a:cxn ang="0">
                  <a:pos x="142" y="408"/>
                </a:cxn>
                <a:cxn ang="0">
                  <a:pos x="146" y="410"/>
                </a:cxn>
                <a:cxn ang="0">
                  <a:pos x="166" y="416"/>
                </a:cxn>
                <a:cxn ang="0">
                  <a:pos x="192" y="418"/>
                </a:cxn>
                <a:cxn ang="0">
                  <a:pos x="222" y="420"/>
                </a:cxn>
                <a:cxn ang="0">
                  <a:pos x="252" y="418"/>
                </a:cxn>
                <a:cxn ang="0">
                  <a:pos x="278" y="416"/>
                </a:cxn>
                <a:cxn ang="0">
                  <a:pos x="298" y="410"/>
                </a:cxn>
                <a:cxn ang="0">
                  <a:pos x="302" y="408"/>
                </a:cxn>
                <a:cxn ang="0">
                  <a:pos x="304" y="404"/>
                </a:cxn>
                <a:cxn ang="0">
                  <a:pos x="304" y="404"/>
                </a:cxn>
                <a:cxn ang="0">
                  <a:pos x="304" y="398"/>
                </a:cxn>
                <a:cxn ang="0">
                  <a:pos x="300" y="392"/>
                </a:cxn>
                <a:cxn ang="0">
                  <a:pos x="296" y="386"/>
                </a:cxn>
                <a:cxn ang="0">
                  <a:pos x="290" y="382"/>
                </a:cxn>
                <a:cxn ang="0">
                  <a:pos x="272" y="374"/>
                </a:cxn>
                <a:cxn ang="0">
                  <a:pos x="250" y="368"/>
                </a:cxn>
                <a:cxn ang="0">
                  <a:pos x="250" y="330"/>
                </a:cxn>
                <a:cxn ang="0">
                  <a:pos x="408" y="330"/>
                </a:cxn>
                <a:cxn ang="0">
                  <a:pos x="408" y="54"/>
                </a:cxn>
                <a:cxn ang="0">
                  <a:pos x="444" y="54"/>
                </a:cxn>
                <a:cxn ang="0">
                  <a:pos x="444" y="0"/>
                </a:cxn>
                <a:cxn ang="0">
                  <a:pos x="444" y="0"/>
                </a:cxn>
                <a:cxn ang="0">
                  <a:pos x="378" y="300"/>
                </a:cxn>
                <a:cxn ang="0">
                  <a:pos x="66" y="300"/>
                </a:cxn>
                <a:cxn ang="0">
                  <a:pos x="66" y="56"/>
                </a:cxn>
                <a:cxn ang="0">
                  <a:pos x="378" y="56"/>
                </a:cxn>
                <a:cxn ang="0">
                  <a:pos x="378" y="300"/>
                </a:cxn>
                <a:cxn ang="0">
                  <a:pos x="378" y="300"/>
                </a:cxn>
              </a:cxnLst>
              <a:rect l="0" t="0" r="r" b="b"/>
              <a:pathLst>
                <a:path w="444" h="420">
                  <a:moveTo>
                    <a:pt x="444" y="0"/>
                  </a:moveTo>
                  <a:lnTo>
                    <a:pt x="0" y="0"/>
                  </a:lnTo>
                  <a:lnTo>
                    <a:pt x="0" y="54"/>
                  </a:lnTo>
                  <a:lnTo>
                    <a:pt x="36" y="54"/>
                  </a:lnTo>
                  <a:lnTo>
                    <a:pt x="36" y="330"/>
                  </a:lnTo>
                  <a:lnTo>
                    <a:pt x="194" y="330"/>
                  </a:lnTo>
                  <a:lnTo>
                    <a:pt x="194" y="368"/>
                  </a:lnTo>
                  <a:lnTo>
                    <a:pt x="194" y="368"/>
                  </a:lnTo>
                  <a:lnTo>
                    <a:pt x="172" y="374"/>
                  </a:lnTo>
                  <a:lnTo>
                    <a:pt x="154" y="382"/>
                  </a:lnTo>
                  <a:lnTo>
                    <a:pt x="148" y="386"/>
                  </a:lnTo>
                  <a:lnTo>
                    <a:pt x="144" y="392"/>
                  </a:lnTo>
                  <a:lnTo>
                    <a:pt x="140" y="398"/>
                  </a:lnTo>
                  <a:lnTo>
                    <a:pt x="140" y="404"/>
                  </a:lnTo>
                  <a:lnTo>
                    <a:pt x="140" y="404"/>
                  </a:lnTo>
                  <a:lnTo>
                    <a:pt x="142" y="408"/>
                  </a:lnTo>
                  <a:lnTo>
                    <a:pt x="146" y="410"/>
                  </a:lnTo>
                  <a:lnTo>
                    <a:pt x="166" y="416"/>
                  </a:lnTo>
                  <a:lnTo>
                    <a:pt x="192" y="418"/>
                  </a:lnTo>
                  <a:lnTo>
                    <a:pt x="222" y="420"/>
                  </a:lnTo>
                  <a:lnTo>
                    <a:pt x="252" y="418"/>
                  </a:lnTo>
                  <a:lnTo>
                    <a:pt x="278" y="416"/>
                  </a:lnTo>
                  <a:lnTo>
                    <a:pt x="298" y="410"/>
                  </a:lnTo>
                  <a:lnTo>
                    <a:pt x="302" y="408"/>
                  </a:lnTo>
                  <a:lnTo>
                    <a:pt x="304" y="404"/>
                  </a:lnTo>
                  <a:lnTo>
                    <a:pt x="304" y="404"/>
                  </a:lnTo>
                  <a:lnTo>
                    <a:pt x="304" y="398"/>
                  </a:lnTo>
                  <a:lnTo>
                    <a:pt x="300" y="392"/>
                  </a:lnTo>
                  <a:lnTo>
                    <a:pt x="296" y="386"/>
                  </a:lnTo>
                  <a:lnTo>
                    <a:pt x="290" y="382"/>
                  </a:lnTo>
                  <a:lnTo>
                    <a:pt x="272" y="374"/>
                  </a:lnTo>
                  <a:lnTo>
                    <a:pt x="250" y="368"/>
                  </a:lnTo>
                  <a:lnTo>
                    <a:pt x="250" y="330"/>
                  </a:lnTo>
                  <a:lnTo>
                    <a:pt x="408" y="330"/>
                  </a:lnTo>
                  <a:lnTo>
                    <a:pt x="408" y="54"/>
                  </a:lnTo>
                  <a:lnTo>
                    <a:pt x="444" y="54"/>
                  </a:lnTo>
                  <a:lnTo>
                    <a:pt x="444" y="0"/>
                  </a:lnTo>
                  <a:lnTo>
                    <a:pt x="444" y="0"/>
                  </a:lnTo>
                  <a:close/>
                  <a:moveTo>
                    <a:pt x="378" y="300"/>
                  </a:moveTo>
                  <a:lnTo>
                    <a:pt x="66" y="300"/>
                  </a:lnTo>
                  <a:lnTo>
                    <a:pt x="66" y="56"/>
                  </a:lnTo>
                  <a:lnTo>
                    <a:pt x="378" y="56"/>
                  </a:lnTo>
                  <a:lnTo>
                    <a:pt x="378" y="300"/>
                  </a:lnTo>
                  <a:lnTo>
                    <a:pt x="378" y="300"/>
                  </a:lnTo>
                  <a:close/>
                </a:path>
              </a:pathLst>
            </a:custGeom>
            <a:grpFill/>
            <a:ln w="9525">
              <a:noFill/>
              <a:round/>
            </a:ln>
          </p:spPr>
          <p:txBody>
            <a:bodyPr vert="horz" wrap="square" lIns="121920" tIns="60960" rIns="121920" bIns="60960" numCol="1" anchor="t" anchorCtr="0" compatLnSpc="1"/>
            <a:lstStyle/>
            <a:p>
              <a:endParaRPr lang="zh-CN" altLang="en-US" sz="3200">
                <a:solidFill>
                  <a:srgbClr val="000000"/>
                </a:solidFill>
              </a:endParaRPr>
            </a:p>
          </p:txBody>
        </p:sp>
        <p:sp>
          <p:nvSpPr>
            <p:cNvPr id="35" name="Rectangle 35"/>
            <p:cNvSpPr>
              <a:spLocks noChangeArrowheads="1"/>
            </p:cNvSpPr>
            <p:nvPr/>
          </p:nvSpPr>
          <p:spPr bwMode="auto">
            <a:xfrm>
              <a:off x="4476750" y="276225"/>
              <a:ext cx="139700" cy="142875"/>
            </a:xfrm>
            <a:prstGeom prst="rect">
              <a:avLst/>
            </a:prstGeom>
            <a:grpFill/>
            <a:ln w="9525">
              <a:noFill/>
              <a:miter lim="800000"/>
            </a:ln>
          </p:spPr>
          <p:txBody>
            <a:bodyPr vert="horz" wrap="square" lIns="121920" tIns="60960" rIns="121920" bIns="60960" numCol="1" anchor="t" anchorCtr="0" compatLnSpc="1"/>
            <a:lstStyle/>
            <a:p>
              <a:endParaRPr lang="zh-CN" altLang="en-US" sz="3200">
                <a:solidFill>
                  <a:srgbClr val="000000"/>
                </a:solidFill>
              </a:endParaRPr>
            </a:p>
          </p:txBody>
        </p:sp>
        <p:sp>
          <p:nvSpPr>
            <p:cNvPr id="36" name="Rectangle 36"/>
            <p:cNvSpPr>
              <a:spLocks noChangeArrowheads="1"/>
            </p:cNvSpPr>
            <p:nvPr/>
          </p:nvSpPr>
          <p:spPr bwMode="auto">
            <a:xfrm>
              <a:off x="4667250" y="276225"/>
              <a:ext cx="203200" cy="50800"/>
            </a:xfrm>
            <a:prstGeom prst="rect">
              <a:avLst/>
            </a:prstGeom>
            <a:grpFill/>
            <a:ln w="9525">
              <a:noFill/>
              <a:miter lim="800000"/>
            </a:ln>
          </p:spPr>
          <p:txBody>
            <a:bodyPr vert="horz" wrap="square" lIns="121920" tIns="60960" rIns="121920" bIns="60960" numCol="1" anchor="t" anchorCtr="0" compatLnSpc="1"/>
            <a:lstStyle/>
            <a:p>
              <a:endParaRPr lang="zh-CN" altLang="en-US" sz="3200">
                <a:solidFill>
                  <a:srgbClr val="000000"/>
                </a:solidFill>
              </a:endParaRPr>
            </a:p>
          </p:txBody>
        </p:sp>
        <p:sp>
          <p:nvSpPr>
            <p:cNvPr id="37" name="Rectangle 37"/>
            <p:cNvSpPr>
              <a:spLocks noChangeArrowheads="1"/>
            </p:cNvSpPr>
            <p:nvPr/>
          </p:nvSpPr>
          <p:spPr bwMode="auto">
            <a:xfrm>
              <a:off x="4667250" y="368300"/>
              <a:ext cx="203200" cy="50800"/>
            </a:xfrm>
            <a:prstGeom prst="rect">
              <a:avLst/>
            </a:prstGeom>
            <a:grpFill/>
            <a:ln w="9525">
              <a:noFill/>
              <a:miter lim="800000"/>
            </a:ln>
          </p:spPr>
          <p:txBody>
            <a:bodyPr vert="horz" wrap="square" lIns="121920" tIns="60960" rIns="121920" bIns="60960" numCol="1" anchor="t" anchorCtr="0" compatLnSpc="1"/>
            <a:lstStyle/>
            <a:p>
              <a:endParaRPr lang="zh-CN" altLang="en-US" sz="3200">
                <a:solidFill>
                  <a:srgbClr val="000000"/>
                </a:solidFill>
              </a:endParaRPr>
            </a:p>
          </p:txBody>
        </p:sp>
        <p:sp>
          <p:nvSpPr>
            <p:cNvPr id="38" name="Rectangle 38"/>
            <p:cNvSpPr>
              <a:spLocks noChangeArrowheads="1"/>
            </p:cNvSpPr>
            <p:nvPr/>
          </p:nvSpPr>
          <p:spPr bwMode="auto">
            <a:xfrm>
              <a:off x="4476750" y="460375"/>
              <a:ext cx="393700" cy="50800"/>
            </a:xfrm>
            <a:prstGeom prst="rect">
              <a:avLst/>
            </a:prstGeom>
            <a:grpFill/>
            <a:ln w="9525">
              <a:noFill/>
              <a:miter lim="800000"/>
            </a:ln>
          </p:spPr>
          <p:txBody>
            <a:bodyPr vert="horz" wrap="square" lIns="121920" tIns="60960" rIns="121920" bIns="60960" numCol="1" anchor="t" anchorCtr="0" compatLnSpc="1"/>
            <a:lstStyle/>
            <a:p>
              <a:endParaRPr lang="zh-CN" altLang="en-US" sz="3200">
                <a:solidFill>
                  <a:srgbClr val="000000"/>
                </a:solidFill>
              </a:endParaRPr>
            </a:p>
          </p:txBody>
        </p:sp>
      </p:grpSp>
      <p:sp>
        <p:nvSpPr>
          <p:cNvPr id="39" name="文本框 38"/>
          <p:cNvSpPr txBox="1"/>
          <p:nvPr/>
        </p:nvSpPr>
        <p:spPr>
          <a:xfrm>
            <a:off x="549162" y="5017596"/>
            <a:ext cx="2743039" cy="830997"/>
          </a:xfrm>
          <a:prstGeom prst="rect">
            <a:avLst/>
          </a:prstGeom>
          <a:noFill/>
        </p:spPr>
        <p:txBody>
          <a:bodyPr wrap="square" rtlCol="0">
            <a:spAutoFit/>
          </a:bodyPr>
          <a:lstStyle/>
          <a:p>
            <a:pPr>
              <a:lnSpc>
                <a:spcPct val="150000"/>
              </a:lnSpc>
            </a:pPr>
            <a:r>
              <a:rPr lang="zh-CN" altLang="en-US" sz="1600" dirty="0" smtClean="0">
                <a:solidFill>
                  <a:schemeClr val="tx1">
                    <a:lumMod val="75000"/>
                    <a:lumOff val="25000"/>
                  </a:schemeClr>
                </a:solidFill>
                <a:cs typeface="+mn-ea"/>
                <a:sym typeface="+mn-lt"/>
              </a:rPr>
              <a:t>由</a:t>
            </a:r>
            <a:r>
              <a:rPr lang="en-US" altLang="zh-CN" sz="1600" dirty="0" smtClean="0">
                <a:solidFill>
                  <a:schemeClr val="tx1">
                    <a:lumMod val="75000"/>
                    <a:lumOff val="25000"/>
                  </a:schemeClr>
                </a:solidFill>
                <a:cs typeface="+mn-ea"/>
                <a:sym typeface="+mn-lt"/>
              </a:rPr>
              <a:t>Google</a:t>
            </a:r>
            <a:r>
              <a:rPr lang="zh-CN" altLang="en-US" sz="1600" dirty="0" smtClean="0">
                <a:solidFill>
                  <a:schemeClr val="tx1">
                    <a:lumMod val="75000"/>
                    <a:lumOff val="25000"/>
                  </a:schemeClr>
                </a:solidFill>
                <a:cs typeface="+mn-ea"/>
                <a:sym typeface="+mn-lt"/>
              </a:rPr>
              <a:t>开发的</a:t>
            </a:r>
            <a:r>
              <a:rPr lang="en-US" altLang="zh-CN" sz="1600" dirty="0" smtClean="0">
                <a:solidFill>
                  <a:schemeClr val="tx1">
                    <a:lumMod val="75000"/>
                    <a:lumOff val="25000"/>
                  </a:schemeClr>
                </a:solidFill>
                <a:cs typeface="+mn-ea"/>
                <a:sym typeface="+mn-lt"/>
              </a:rPr>
              <a:t>Android</a:t>
            </a:r>
            <a:r>
              <a:rPr lang="zh-CN" altLang="en-US" sz="1600" dirty="0" smtClean="0">
                <a:solidFill>
                  <a:schemeClr val="tx1">
                    <a:lumMod val="75000"/>
                    <a:lumOff val="25000"/>
                  </a:schemeClr>
                </a:solidFill>
                <a:cs typeface="+mn-ea"/>
                <a:sym typeface="+mn-lt"/>
              </a:rPr>
              <a:t>系统平台开发</a:t>
            </a:r>
            <a:endParaRPr lang="zh-CN" altLang="en-US" sz="1600" dirty="0">
              <a:solidFill>
                <a:schemeClr val="tx1">
                  <a:lumMod val="75000"/>
                  <a:lumOff val="25000"/>
                </a:schemeClr>
              </a:solidFill>
              <a:cs typeface="+mn-ea"/>
              <a:sym typeface="+mn-lt"/>
            </a:endParaRPr>
          </a:p>
        </p:txBody>
      </p:sp>
      <p:sp>
        <p:nvSpPr>
          <p:cNvPr id="40" name="矩形 39"/>
          <p:cNvSpPr/>
          <p:nvPr/>
        </p:nvSpPr>
        <p:spPr>
          <a:xfrm>
            <a:off x="549162" y="4617486"/>
            <a:ext cx="2236510" cy="400110"/>
          </a:xfrm>
          <a:prstGeom prst="rect">
            <a:avLst/>
          </a:prstGeom>
        </p:spPr>
        <p:txBody>
          <a:bodyPr wrap="none">
            <a:spAutoFit/>
          </a:bodyPr>
          <a:lstStyle/>
          <a:p>
            <a:r>
              <a:rPr lang="zh-CN" altLang="en-US" sz="2000" b="1" dirty="0">
                <a:solidFill>
                  <a:schemeClr val="tx1">
                    <a:lumMod val="75000"/>
                    <a:lumOff val="25000"/>
                  </a:schemeClr>
                </a:solidFill>
                <a:cs typeface="+mn-ea"/>
                <a:sym typeface="+mn-lt"/>
              </a:rPr>
              <a:t>移</a:t>
            </a:r>
            <a:r>
              <a:rPr lang="zh-CN" altLang="en-US" sz="2000" b="1" dirty="0" smtClean="0">
                <a:solidFill>
                  <a:schemeClr val="tx1">
                    <a:lumMod val="75000"/>
                    <a:lumOff val="25000"/>
                  </a:schemeClr>
                </a:solidFill>
                <a:cs typeface="+mn-ea"/>
                <a:sym typeface="+mn-lt"/>
              </a:rPr>
              <a:t>动应用开发技术</a:t>
            </a:r>
            <a:endParaRPr lang="zh-CN" altLang="en-US" sz="2000" dirty="0">
              <a:solidFill>
                <a:schemeClr val="tx1">
                  <a:lumMod val="75000"/>
                  <a:lumOff val="25000"/>
                </a:schemeClr>
              </a:solidFill>
              <a:cs typeface="+mn-ea"/>
              <a:sym typeface="+mn-lt"/>
            </a:endParaRPr>
          </a:p>
        </p:txBody>
      </p:sp>
      <p:sp>
        <p:nvSpPr>
          <p:cNvPr id="41" name="文本框 40"/>
          <p:cNvSpPr txBox="1"/>
          <p:nvPr/>
        </p:nvSpPr>
        <p:spPr>
          <a:xfrm>
            <a:off x="4754110" y="5017596"/>
            <a:ext cx="2743039" cy="830997"/>
          </a:xfrm>
          <a:prstGeom prst="rect">
            <a:avLst/>
          </a:prstGeom>
          <a:noFill/>
        </p:spPr>
        <p:txBody>
          <a:bodyPr wrap="square" rtlCol="0">
            <a:spAutoFit/>
          </a:bodyPr>
          <a:lstStyle/>
          <a:p>
            <a:pPr>
              <a:lnSpc>
                <a:spcPct val="150000"/>
              </a:lnSpc>
            </a:pPr>
            <a:r>
              <a:rPr lang="zh-CN" altLang="en-US" sz="1600" dirty="0" smtClean="0">
                <a:solidFill>
                  <a:schemeClr val="tx1">
                    <a:lumMod val="75000"/>
                    <a:lumOff val="25000"/>
                  </a:schemeClr>
                </a:solidFill>
                <a:cs typeface="+mn-ea"/>
                <a:sym typeface="+mn-lt"/>
              </a:rPr>
              <a:t>有本地的存储，使用安卓提供的</a:t>
            </a:r>
            <a:r>
              <a:rPr lang="en-US" altLang="zh-CN" sz="1600" dirty="0" err="1" smtClean="0">
                <a:solidFill>
                  <a:schemeClr val="tx1">
                    <a:lumMod val="75000"/>
                    <a:lumOff val="25000"/>
                  </a:schemeClr>
                </a:solidFill>
                <a:cs typeface="+mn-ea"/>
                <a:sym typeface="+mn-lt"/>
              </a:rPr>
              <a:t>sqlite</a:t>
            </a:r>
            <a:r>
              <a:rPr lang="zh-CN" altLang="en-US" sz="1600" dirty="0" smtClean="0">
                <a:solidFill>
                  <a:schemeClr val="tx1">
                    <a:lumMod val="75000"/>
                    <a:lumOff val="25000"/>
                  </a:schemeClr>
                </a:solidFill>
                <a:cs typeface="+mn-ea"/>
                <a:sym typeface="+mn-lt"/>
              </a:rPr>
              <a:t>，远端存储数据</a:t>
            </a:r>
            <a:endParaRPr lang="zh-CN" altLang="en-US" sz="1600" dirty="0">
              <a:solidFill>
                <a:schemeClr val="tx1">
                  <a:lumMod val="75000"/>
                  <a:lumOff val="25000"/>
                </a:schemeClr>
              </a:solidFill>
              <a:cs typeface="+mn-ea"/>
              <a:sym typeface="+mn-lt"/>
            </a:endParaRPr>
          </a:p>
        </p:txBody>
      </p:sp>
      <p:sp>
        <p:nvSpPr>
          <p:cNvPr id="42" name="矩形 41"/>
          <p:cNvSpPr/>
          <p:nvPr/>
        </p:nvSpPr>
        <p:spPr>
          <a:xfrm>
            <a:off x="4754110" y="4617486"/>
            <a:ext cx="1210588" cy="400110"/>
          </a:xfrm>
          <a:prstGeom prst="rect">
            <a:avLst/>
          </a:prstGeom>
        </p:spPr>
        <p:txBody>
          <a:bodyPr wrap="none">
            <a:spAutoFit/>
          </a:bodyPr>
          <a:lstStyle/>
          <a:p>
            <a:r>
              <a:rPr lang="zh-CN" altLang="en-US" sz="2000" b="1" dirty="0">
                <a:solidFill>
                  <a:schemeClr val="tx1">
                    <a:lumMod val="75000"/>
                    <a:lumOff val="25000"/>
                  </a:schemeClr>
                </a:solidFill>
                <a:cs typeface="+mn-ea"/>
                <a:sym typeface="+mn-lt"/>
              </a:rPr>
              <a:t>数</a:t>
            </a:r>
            <a:r>
              <a:rPr lang="zh-CN" altLang="en-US" sz="2000" b="1" dirty="0" smtClean="0">
                <a:solidFill>
                  <a:schemeClr val="tx1">
                    <a:lumMod val="75000"/>
                    <a:lumOff val="25000"/>
                  </a:schemeClr>
                </a:solidFill>
                <a:cs typeface="+mn-ea"/>
                <a:sym typeface="+mn-lt"/>
              </a:rPr>
              <a:t>据存储</a:t>
            </a:r>
            <a:endParaRPr lang="zh-CN" altLang="en-US" sz="2000" dirty="0">
              <a:solidFill>
                <a:schemeClr val="tx1">
                  <a:lumMod val="75000"/>
                  <a:lumOff val="25000"/>
                </a:schemeClr>
              </a:solidFill>
              <a:cs typeface="+mn-ea"/>
              <a:sym typeface="+mn-lt"/>
            </a:endParaRPr>
          </a:p>
        </p:txBody>
      </p:sp>
      <p:sp>
        <p:nvSpPr>
          <p:cNvPr id="43" name="文本框 42"/>
          <p:cNvSpPr txBox="1"/>
          <p:nvPr/>
        </p:nvSpPr>
        <p:spPr>
          <a:xfrm>
            <a:off x="9099185" y="5017596"/>
            <a:ext cx="2743039" cy="830997"/>
          </a:xfrm>
          <a:prstGeom prst="rect">
            <a:avLst/>
          </a:prstGeom>
          <a:noFill/>
        </p:spPr>
        <p:txBody>
          <a:bodyPr wrap="square" rtlCol="0">
            <a:spAutoFit/>
          </a:bodyPr>
          <a:lstStyle/>
          <a:p>
            <a:pPr>
              <a:lnSpc>
                <a:spcPct val="150000"/>
              </a:lnSpc>
            </a:pPr>
            <a:r>
              <a:rPr lang="zh-CN" altLang="en-US" sz="1600" dirty="0" smtClean="0">
                <a:solidFill>
                  <a:schemeClr val="tx1">
                    <a:lumMod val="75000"/>
                    <a:lumOff val="25000"/>
                  </a:schemeClr>
                </a:solidFill>
                <a:cs typeface="+mn-ea"/>
                <a:sym typeface="+mn-lt"/>
              </a:rPr>
              <a:t>匹配适应不同的移动应用</a:t>
            </a:r>
            <a:endParaRPr lang="en-US" altLang="zh-CN" sz="1600" dirty="0" smtClean="0">
              <a:solidFill>
                <a:schemeClr val="tx1">
                  <a:lumMod val="75000"/>
                  <a:lumOff val="25000"/>
                </a:schemeClr>
              </a:solidFill>
              <a:cs typeface="+mn-ea"/>
              <a:sym typeface="+mn-lt"/>
            </a:endParaRPr>
          </a:p>
          <a:p>
            <a:pPr>
              <a:lnSpc>
                <a:spcPct val="150000"/>
              </a:lnSpc>
            </a:pPr>
            <a:r>
              <a:rPr lang="zh-CN" altLang="en-US" sz="1600" dirty="0">
                <a:solidFill>
                  <a:schemeClr val="tx1">
                    <a:lumMod val="75000"/>
                    <a:lumOff val="25000"/>
                  </a:schemeClr>
                </a:solidFill>
                <a:cs typeface="+mn-ea"/>
                <a:sym typeface="+mn-lt"/>
              </a:rPr>
              <a:t>更</a:t>
            </a:r>
            <a:r>
              <a:rPr lang="zh-CN" altLang="en-US" sz="1600" dirty="0" smtClean="0">
                <a:solidFill>
                  <a:schemeClr val="tx1">
                    <a:lumMod val="75000"/>
                    <a:lumOff val="25000"/>
                  </a:schemeClr>
                </a:solidFill>
                <a:cs typeface="+mn-ea"/>
                <a:sym typeface="+mn-lt"/>
              </a:rPr>
              <a:t>具用户推荐更合适的新闻</a:t>
            </a:r>
            <a:endParaRPr lang="zh-CN" altLang="en-US" sz="1600" dirty="0">
              <a:solidFill>
                <a:schemeClr val="tx1">
                  <a:lumMod val="75000"/>
                  <a:lumOff val="25000"/>
                </a:schemeClr>
              </a:solidFill>
              <a:cs typeface="+mn-ea"/>
              <a:sym typeface="+mn-lt"/>
            </a:endParaRPr>
          </a:p>
        </p:txBody>
      </p:sp>
      <p:sp>
        <p:nvSpPr>
          <p:cNvPr id="44" name="矩形 43"/>
          <p:cNvSpPr/>
          <p:nvPr/>
        </p:nvSpPr>
        <p:spPr>
          <a:xfrm>
            <a:off x="9099185" y="4617486"/>
            <a:ext cx="2492990" cy="400110"/>
          </a:xfrm>
          <a:prstGeom prst="rect">
            <a:avLst/>
          </a:prstGeom>
        </p:spPr>
        <p:txBody>
          <a:bodyPr wrap="none">
            <a:spAutoFit/>
          </a:bodyPr>
          <a:lstStyle/>
          <a:p>
            <a:r>
              <a:rPr lang="zh-CN" altLang="en-US" sz="2000" b="1" dirty="0">
                <a:solidFill>
                  <a:schemeClr val="tx1">
                    <a:lumMod val="75000"/>
                    <a:lumOff val="25000"/>
                  </a:schemeClr>
                </a:solidFill>
                <a:cs typeface="+mn-ea"/>
                <a:sym typeface="+mn-lt"/>
              </a:rPr>
              <a:t>应</a:t>
            </a:r>
            <a:r>
              <a:rPr lang="zh-CN" altLang="en-US" sz="2000" b="1" dirty="0" smtClean="0">
                <a:solidFill>
                  <a:schemeClr val="tx1">
                    <a:lumMod val="75000"/>
                    <a:lumOff val="25000"/>
                  </a:schemeClr>
                </a:solidFill>
                <a:cs typeface="+mn-ea"/>
                <a:sym typeface="+mn-lt"/>
              </a:rPr>
              <a:t>用适配，新闻推荐</a:t>
            </a:r>
            <a:endParaRPr lang="zh-CN" altLang="en-US" sz="2000" dirty="0">
              <a:solidFill>
                <a:schemeClr val="tx1">
                  <a:lumMod val="75000"/>
                  <a:lumOff val="25000"/>
                </a:schemeClr>
              </a:solidFill>
              <a:cs typeface="+mn-ea"/>
              <a:sym typeface="+mn-lt"/>
            </a:endParaRPr>
          </a:p>
        </p:txBody>
      </p:sp>
      <p:sp>
        <p:nvSpPr>
          <p:cNvPr id="45" name="文本框 44"/>
          <p:cNvSpPr txBox="1"/>
          <p:nvPr/>
        </p:nvSpPr>
        <p:spPr>
          <a:xfrm>
            <a:off x="6897253" y="1576852"/>
            <a:ext cx="2743039" cy="830997"/>
          </a:xfrm>
          <a:prstGeom prst="rect">
            <a:avLst/>
          </a:prstGeom>
          <a:noFill/>
        </p:spPr>
        <p:txBody>
          <a:bodyPr wrap="square" rtlCol="0">
            <a:spAutoFit/>
          </a:bodyPr>
          <a:lstStyle/>
          <a:p>
            <a:pPr>
              <a:lnSpc>
                <a:spcPct val="150000"/>
              </a:lnSpc>
            </a:pPr>
            <a:r>
              <a:rPr lang="en-US" altLang="zh-CN" sz="1600" dirty="0" smtClean="0">
                <a:solidFill>
                  <a:schemeClr val="tx1">
                    <a:lumMod val="75000"/>
                    <a:lumOff val="25000"/>
                  </a:schemeClr>
                </a:solidFill>
                <a:cs typeface="+mn-ea"/>
                <a:sym typeface="+mn-lt"/>
              </a:rPr>
              <a:t>Google</a:t>
            </a:r>
            <a:r>
              <a:rPr lang="zh-CN" altLang="en-US" sz="1600" dirty="0" smtClean="0">
                <a:solidFill>
                  <a:schemeClr val="tx1">
                    <a:lumMod val="75000"/>
                    <a:lumOff val="25000"/>
                  </a:schemeClr>
                </a:solidFill>
                <a:cs typeface="+mn-ea"/>
                <a:sym typeface="+mn-lt"/>
              </a:rPr>
              <a:t>自己研发的开发工具</a:t>
            </a:r>
            <a:r>
              <a:rPr lang="en-US" altLang="zh-CN" sz="1600" dirty="0" smtClean="0">
                <a:solidFill>
                  <a:schemeClr val="tx1">
                    <a:lumMod val="75000"/>
                    <a:lumOff val="25000"/>
                  </a:schemeClr>
                </a:solidFill>
                <a:cs typeface="+mn-ea"/>
                <a:sym typeface="+mn-lt"/>
              </a:rPr>
              <a:t>Android studio</a:t>
            </a:r>
            <a:endParaRPr lang="zh-CN" altLang="en-US" sz="1600" dirty="0">
              <a:solidFill>
                <a:schemeClr val="tx1">
                  <a:lumMod val="75000"/>
                  <a:lumOff val="25000"/>
                </a:schemeClr>
              </a:solidFill>
              <a:cs typeface="+mn-ea"/>
              <a:sym typeface="+mn-lt"/>
            </a:endParaRPr>
          </a:p>
        </p:txBody>
      </p:sp>
      <p:sp>
        <p:nvSpPr>
          <p:cNvPr id="46" name="矩形 45"/>
          <p:cNvSpPr/>
          <p:nvPr/>
        </p:nvSpPr>
        <p:spPr>
          <a:xfrm>
            <a:off x="6897253" y="1176742"/>
            <a:ext cx="1210588" cy="400110"/>
          </a:xfrm>
          <a:prstGeom prst="rect">
            <a:avLst/>
          </a:prstGeom>
        </p:spPr>
        <p:txBody>
          <a:bodyPr wrap="none">
            <a:spAutoFit/>
          </a:bodyPr>
          <a:lstStyle/>
          <a:p>
            <a:r>
              <a:rPr lang="zh-CN" altLang="en-US" sz="2000" b="1" dirty="0">
                <a:solidFill>
                  <a:schemeClr val="tx1">
                    <a:lumMod val="75000"/>
                    <a:lumOff val="25000"/>
                  </a:schemeClr>
                </a:solidFill>
                <a:cs typeface="+mn-ea"/>
                <a:sym typeface="+mn-lt"/>
              </a:rPr>
              <a:t>开</a:t>
            </a:r>
            <a:r>
              <a:rPr lang="zh-CN" altLang="en-US" sz="2000" b="1" dirty="0" smtClean="0">
                <a:solidFill>
                  <a:schemeClr val="tx1">
                    <a:lumMod val="75000"/>
                    <a:lumOff val="25000"/>
                  </a:schemeClr>
                </a:solidFill>
                <a:cs typeface="+mn-ea"/>
                <a:sym typeface="+mn-lt"/>
              </a:rPr>
              <a:t>发工具</a:t>
            </a:r>
            <a:endParaRPr lang="zh-CN" altLang="en-US" sz="2000" dirty="0">
              <a:solidFill>
                <a:schemeClr val="tx1">
                  <a:lumMod val="75000"/>
                  <a:lumOff val="25000"/>
                </a:schemeClr>
              </a:solidFill>
              <a:cs typeface="+mn-ea"/>
              <a:sym typeface="+mn-lt"/>
            </a:endParaRPr>
          </a:p>
        </p:txBody>
      </p:sp>
      <p:sp>
        <p:nvSpPr>
          <p:cNvPr id="47" name="文本框 46"/>
          <p:cNvSpPr txBox="1"/>
          <p:nvPr/>
        </p:nvSpPr>
        <p:spPr>
          <a:xfrm>
            <a:off x="2752462" y="1576852"/>
            <a:ext cx="2743039" cy="787075"/>
          </a:xfrm>
          <a:prstGeom prst="rect">
            <a:avLst/>
          </a:prstGeom>
          <a:noFill/>
        </p:spPr>
        <p:txBody>
          <a:bodyPr wrap="square" rtlCol="0">
            <a:spAutoFit/>
          </a:bodyPr>
          <a:lstStyle/>
          <a:p>
            <a:pPr>
              <a:lnSpc>
                <a:spcPct val="150000"/>
              </a:lnSpc>
            </a:pPr>
            <a:r>
              <a:rPr lang="zh-CN" altLang="en-US" sz="1600" dirty="0" smtClean="0">
                <a:solidFill>
                  <a:schemeClr val="tx1">
                    <a:lumMod val="75000"/>
                    <a:lumOff val="25000"/>
                  </a:schemeClr>
                </a:solidFill>
                <a:cs typeface="+mn-ea"/>
                <a:sym typeface="+mn-lt"/>
              </a:rPr>
              <a:t>一个新闻信息获取移动应用，使用</a:t>
            </a:r>
            <a:r>
              <a:rPr lang="en-US" altLang="zh-CN" sz="1600" dirty="0" err="1" smtClean="0">
                <a:solidFill>
                  <a:schemeClr val="tx1">
                    <a:lumMod val="75000"/>
                    <a:lumOff val="25000"/>
                  </a:schemeClr>
                </a:solidFill>
                <a:cs typeface="+mn-ea"/>
                <a:sym typeface="+mn-lt"/>
              </a:rPr>
              <a:t>okhttp</a:t>
            </a:r>
            <a:r>
              <a:rPr lang="zh-CN" altLang="en-US" sz="1600" dirty="0">
                <a:solidFill>
                  <a:schemeClr val="tx1">
                    <a:lumMod val="75000"/>
                    <a:lumOff val="25000"/>
                  </a:schemeClr>
                </a:solidFill>
                <a:cs typeface="+mn-ea"/>
                <a:sym typeface="+mn-lt"/>
              </a:rPr>
              <a:t>第三</a:t>
            </a:r>
            <a:r>
              <a:rPr lang="zh-CN" altLang="en-US" sz="1600" dirty="0" smtClean="0">
                <a:solidFill>
                  <a:schemeClr val="tx1">
                    <a:lumMod val="75000"/>
                    <a:lumOff val="25000"/>
                  </a:schemeClr>
                </a:solidFill>
                <a:cs typeface="+mn-ea"/>
                <a:sym typeface="+mn-lt"/>
              </a:rPr>
              <a:t>方工具</a:t>
            </a:r>
            <a:endParaRPr lang="zh-CN" altLang="en-US" sz="1600" dirty="0">
              <a:solidFill>
                <a:schemeClr val="tx1">
                  <a:lumMod val="75000"/>
                  <a:lumOff val="25000"/>
                </a:schemeClr>
              </a:solidFill>
              <a:cs typeface="+mn-ea"/>
              <a:sym typeface="+mn-lt"/>
            </a:endParaRPr>
          </a:p>
        </p:txBody>
      </p:sp>
      <p:sp>
        <p:nvSpPr>
          <p:cNvPr id="48" name="矩形 47"/>
          <p:cNvSpPr/>
          <p:nvPr/>
        </p:nvSpPr>
        <p:spPr>
          <a:xfrm>
            <a:off x="2752462" y="1176742"/>
            <a:ext cx="1210588" cy="400110"/>
          </a:xfrm>
          <a:prstGeom prst="rect">
            <a:avLst/>
          </a:prstGeom>
        </p:spPr>
        <p:txBody>
          <a:bodyPr wrap="none">
            <a:spAutoFit/>
          </a:bodyPr>
          <a:lstStyle/>
          <a:p>
            <a:r>
              <a:rPr lang="zh-CN" altLang="en-US" sz="2000" b="1" dirty="0" smtClean="0">
                <a:solidFill>
                  <a:schemeClr val="tx1">
                    <a:lumMod val="75000"/>
                    <a:lumOff val="25000"/>
                  </a:schemeClr>
                </a:solidFill>
                <a:cs typeface="+mn-ea"/>
                <a:sym typeface="+mn-lt"/>
              </a:rPr>
              <a:t>网络通讯</a:t>
            </a:r>
            <a:endParaRPr lang="zh-CN" altLang="en-US" sz="2000" dirty="0">
              <a:solidFill>
                <a:schemeClr val="tx1">
                  <a:lumMod val="75000"/>
                  <a:lumOff val="25000"/>
                </a:schemeClr>
              </a:solidFill>
              <a:cs typeface="+mn-ea"/>
              <a:sym typeface="+mn-lt"/>
            </a:endParaRPr>
          </a:p>
        </p:txBody>
      </p:sp>
      <p:grpSp>
        <p:nvGrpSpPr>
          <p:cNvPr id="49" name="组合 48"/>
          <p:cNvGrpSpPr/>
          <p:nvPr/>
        </p:nvGrpSpPr>
        <p:grpSpPr>
          <a:xfrm>
            <a:off x="123825" y="110358"/>
            <a:ext cx="593817" cy="593817"/>
            <a:chOff x="1131485" y="2234042"/>
            <a:chExt cx="1607262" cy="1607262"/>
          </a:xfrm>
        </p:grpSpPr>
        <p:sp>
          <p:nvSpPr>
            <p:cNvPr id="50" name="椭圆 4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2019</Words>
  <Application>Microsoft Office PowerPoint</Application>
  <PresentationFormat>宽屏</PresentationFormat>
  <Paragraphs>121</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Aharoni</vt:lpstr>
      <vt:lpstr>等线</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lastModifiedBy>FutureApe</cp:lastModifiedBy>
  <cp:revision>45</cp:revision>
  <dcterms:created xsi:type="dcterms:W3CDTF">2016-04-12T15:13:00Z</dcterms:created>
  <dcterms:modified xsi:type="dcterms:W3CDTF">2019-01-16T08:07:59Z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