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5" r:id="rId2"/>
    <p:sldId id="426" r:id="rId3"/>
    <p:sldId id="428" r:id="rId4"/>
    <p:sldId id="42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8/30/2016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598" y="35739"/>
            <a:ext cx="1371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serialVersionUID</a:t>
            </a:r>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55613"/>
            <a:ext cx="4344982" cy="4410075"/>
          </a:xfrm>
          <a:prstGeom prst="rect">
            <a:avLst/>
          </a:prstGeom>
          <a:ln/>
        </p:spPr>
        <p:style>
          <a:lnRef idx="1">
            <a:schemeClr val="accent4"/>
          </a:lnRef>
          <a:fillRef idx="2">
            <a:schemeClr val="accent4"/>
          </a:fillRef>
          <a:effectRef idx="1">
            <a:schemeClr val="accent4"/>
          </a:effectRef>
          <a:fontRef idx="minor">
            <a:schemeClr val="dk1"/>
          </a:fontRef>
        </p:style>
      </p:pic>
      <p:sp>
        <p:nvSpPr>
          <p:cNvPr id="6" name="Line Callout 1 5"/>
          <p:cNvSpPr/>
          <p:nvPr/>
        </p:nvSpPr>
        <p:spPr>
          <a:xfrm>
            <a:off x="4743453" y="455613"/>
            <a:ext cx="4191000" cy="4179888"/>
          </a:xfrm>
          <a:prstGeom prst="borderCallout1">
            <a:avLst>
              <a:gd name="adj1" fmla="val 9135"/>
              <a:gd name="adj2" fmla="val -281"/>
              <a:gd name="adj3" fmla="val 12351"/>
              <a:gd name="adj4" fmla="val -795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900" dirty="0" smtClean="0"/>
          </a:p>
          <a:p>
            <a:pPr marL="171450" indent="-171450">
              <a:buFont typeface="Wingdings" pitchFamily="2" charset="2"/>
              <a:buChar char="ü"/>
            </a:pPr>
            <a:r>
              <a:rPr lang="en-US" sz="900" b="1" dirty="0" smtClean="0">
                <a:solidFill>
                  <a:srgbClr val="002060"/>
                </a:solidFill>
              </a:rPr>
              <a:t>serialVersionUID</a:t>
            </a:r>
            <a:r>
              <a:rPr lang="en-US" sz="900" dirty="0" smtClean="0"/>
              <a:t> </a:t>
            </a:r>
            <a:r>
              <a:rPr lang="en-US" sz="900" dirty="0"/>
              <a:t>is used to ensure that same class(That was used during Serialization) is loaded during Deserialization</a:t>
            </a:r>
            <a:r>
              <a:rPr lang="en-US" sz="900" dirty="0" smtClean="0"/>
              <a:t>.</a:t>
            </a:r>
            <a:r>
              <a:rPr lang="en-US" sz="900" dirty="0"/>
              <a:t> </a:t>
            </a:r>
            <a:r>
              <a:rPr lang="en-US" sz="900" b="1" dirty="0">
                <a:solidFill>
                  <a:srgbClr val="002060"/>
                </a:solidFill>
              </a:rPr>
              <a:t>serialVersionUID</a:t>
            </a:r>
            <a:r>
              <a:rPr lang="en-US" sz="900" dirty="0"/>
              <a:t> is used for version control of object.</a:t>
            </a:r>
            <a:br>
              <a:rPr lang="en-US" sz="900" dirty="0"/>
            </a:br>
            <a:endParaRPr lang="en-US" sz="900" dirty="0"/>
          </a:p>
          <a:p>
            <a:pPr marL="171450" indent="-171450">
              <a:buFont typeface="Wingdings" pitchFamily="2" charset="2"/>
              <a:buChar char="ü"/>
            </a:pPr>
            <a:r>
              <a:rPr lang="en-US" sz="900" dirty="0"/>
              <a:t>If you have used Serialization then You might have seen </a:t>
            </a:r>
            <a:r>
              <a:rPr lang="en-US" sz="900" b="1" dirty="0" smtClean="0">
                <a:solidFill>
                  <a:srgbClr val="002060"/>
                </a:solidFill>
              </a:rPr>
              <a:t>serialVersionUID</a:t>
            </a:r>
            <a:r>
              <a:rPr lang="en-US" sz="900" dirty="0" smtClean="0"/>
              <a:t> </a:t>
            </a:r>
            <a:r>
              <a:rPr lang="en-US" sz="900" dirty="0"/>
              <a:t>because whenever you implement Serializable interface your IDE will give you warning</a:t>
            </a:r>
            <a:r>
              <a:rPr lang="en-US" sz="900" dirty="0" smtClean="0"/>
              <a:t>.</a:t>
            </a:r>
            <a:br>
              <a:rPr lang="en-US" sz="900" dirty="0" smtClean="0"/>
            </a:br>
            <a:r>
              <a:rPr lang="en-US" sz="900" dirty="0" smtClean="0"/>
              <a:t/>
            </a:r>
            <a:br>
              <a:rPr lang="en-US" sz="900" dirty="0" smtClean="0"/>
            </a:br>
            <a:endParaRPr lang="en-US" sz="900" dirty="0" smtClean="0"/>
          </a:p>
          <a:p>
            <a:pPr marL="171450" indent="-171450">
              <a:buFont typeface="Wingdings" pitchFamily="2" charset="2"/>
              <a:buChar char="ü"/>
            </a:pPr>
            <a:endParaRPr lang="en-US" sz="900" dirty="0" smtClean="0"/>
          </a:p>
          <a:p>
            <a:pPr marL="171450" indent="-171450">
              <a:buFont typeface="Wingdings" pitchFamily="2" charset="2"/>
              <a:buChar char="ü"/>
            </a:pPr>
            <a:r>
              <a:rPr lang="en-US" sz="900" b="1" dirty="0" smtClean="0">
                <a:solidFill>
                  <a:srgbClr val="002060"/>
                </a:solidFill>
              </a:rPr>
              <a:t>serialVersionUID</a:t>
            </a:r>
            <a:r>
              <a:rPr lang="en-US" sz="900" dirty="0" smtClean="0"/>
              <a:t> </a:t>
            </a:r>
            <a:r>
              <a:rPr lang="en-US" sz="900" dirty="0"/>
              <a:t>must be Static and </a:t>
            </a:r>
            <a:r>
              <a:rPr lang="en-US" sz="900" dirty="0" smtClean="0"/>
              <a:t>final. You </a:t>
            </a:r>
            <a:r>
              <a:rPr lang="en-US" sz="900" dirty="0"/>
              <a:t>can assign any number to it</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a:t>The </a:t>
            </a:r>
            <a:r>
              <a:rPr lang="en-US" sz="900" b="1" dirty="0">
                <a:solidFill>
                  <a:srgbClr val="002060"/>
                </a:solidFill>
              </a:rPr>
              <a:t>serialVersionUID</a:t>
            </a:r>
            <a:r>
              <a:rPr lang="en-US" sz="900" dirty="0"/>
              <a:t> variable is used by Java's object serialization API to determine if a deserialized object was serialized (written) with the same version of the class, as it is now attempting to deserialize it into</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smtClean="0"/>
              <a:t>Imagine </a:t>
            </a:r>
            <a:r>
              <a:rPr lang="en-US" sz="900" dirty="0"/>
              <a:t>that a </a:t>
            </a:r>
            <a:r>
              <a:rPr lang="en-US" sz="900" dirty="0" smtClean="0"/>
              <a:t>Employee</a:t>
            </a:r>
            <a:r>
              <a:rPr lang="en-US" sz="900" dirty="0"/>
              <a:t> object is serialized to disk. Then a change is made to the  Employee  class. Then you try to deserialize the stored  Employee </a:t>
            </a:r>
            <a:r>
              <a:rPr lang="en-US" sz="900" dirty="0" smtClean="0"/>
              <a:t>object</a:t>
            </a:r>
            <a:r>
              <a:rPr lang="en-US" sz="900" dirty="0"/>
              <a:t>. Now the serialized  Employee </a:t>
            </a:r>
            <a:r>
              <a:rPr lang="en-US" sz="900" dirty="0" smtClean="0"/>
              <a:t>object </a:t>
            </a:r>
            <a:r>
              <a:rPr lang="en-US" sz="900" dirty="0"/>
              <a:t>may not correspond to the new version of the  Employee </a:t>
            </a:r>
            <a:r>
              <a:rPr lang="en-US" sz="900" dirty="0" smtClean="0"/>
              <a:t>class.</a:t>
            </a:r>
          </a:p>
          <a:p>
            <a:pPr marL="171450" indent="-171450">
              <a:buFont typeface="Wingdings" pitchFamily="2" charset="2"/>
              <a:buChar char="ü"/>
            </a:pPr>
            <a:endParaRPr lang="en-US" sz="900" dirty="0"/>
          </a:p>
          <a:p>
            <a:pPr marL="171450" indent="-171450">
              <a:buFont typeface="Wingdings" pitchFamily="2" charset="2"/>
              <a:buChar char="ü"/>
            </a:pPr>
            <a:r>
              <a:rPr lang="en-US" sz="900" dirty="0" smtClean="0"/>
              <a:t>To </a:t>
            </a:r>
            <a:r>
              <a:rPr lang="en-US" sz="900" dirty="0"/>
              <a:t>detect such problems a </a:t>
            </a:r>
            <a:r>
              <a:rPr lang="en-US" sz="900" dirty="0" smtClean="0"/>
              <a:t>class implementing</a:t>
            </a:r>
            <a:r>
              <a:rPr lang="en-US" sz="900" dirty="0"/>
              <a:t> Serializable should contain a </a:t>
            </a:r>
            <a:r>
              <a:rPr lang="en-US" sz="900" b="1" dirty="0">
                <a:solidFill>
                  <a:srgbClr val="002060"/>
                </a:solidFill>
              </a:rPr>
              <a:t>serialVersionUID</a:t>
            </a:r>
            <a:r>
              <a:rPr lang="en-US" sz="900" dirty="0"/>
              <a:t> field. If you make big changes to the class, you should also change its </a:t>
            </a:r>
            <a:r>
              <a:rPr lang="en-US" sz="900" b="1" dirty="0">
                <a:solidFill>
                  <a:srgbClr val="002060"/>
                </a:solidFill>
              </a:rPr>
              <a:t>serialVersionUID</a:t>
            </a:r>
            <a:r>
              <a:rPr lang="en-US" sz="900" dirty="0"/>
              <a:t> value</a:t>
            </a:r>
            <a:r>
              <a:rPr lang="en-US" sz="900" dirty="0" smtClean="0"/>
              <a:t>.</a:t>
            </a:r>
          </a:p>
          <a:p>
            <a:pPr marL="171450" indent="-171450">
              <a:buFont typeface="Wingdings" pitchFamily="2" charset="2"/>
              <a:buChar char="ü"/>
            </a:pPr>
            <a:endParaRPr lang="en-US" sz="900" dirty="0"/>
          </a:p>
          <a:p>
            <a:pPr marL="171450" indent="-171450">
              <a:buFont typeface="Wingdings" pitchFamily="2" charset="2"/>
              <a:buChar char="ü"/>
            </a:pPr>
            <a:r>
              <a:rPr lang="en-US" sz="900" dirty="0" smtClean="0"/>
              <a:t>The </a:t>
            </a:r>
            <a:r>
              <a:rPr lang="en-US" sz="900" dirty="0"/>
              <a:t>Java SDK and many Java IDEs contains tools to generate the </a:t>
            </a:r>
            <a:r>
              <a:rPr lang="en-US" sz="900" b="1" dirty="0">
                <a:solidFill>
                  <a:srgbClr val="002060"/>
                </a:solidFill>
              </a:rPr>
              <a:t>serialVersionUID</a:t>
            </a:r>
            <a:r>
              <a:rPr lang="en-US" sz="900" dirty="0"/>
              <a:t> so you don't have to</a:t>
            </a:r>
            <a:r>
              <a:rPr lang="en-US" sz="900" dirty="0" smtClean="0"/>
              <a:t>.</a:t>
            </a:r>
            <a:r>
              <a:rPr lang="en-US" sz="900" dirty="0"/>
              <a:t> the default </a:t>
            </a:r>
            <a:r>
              <a:rPr lang="en-US" sz="900" b="1" dirty="0">
                <a:solidFill>
                  <a:srgbClr val="002060"/>
                </a:solidFill>
              </a:rPr>
              <a:t>serialVersionUID</a:t>
            </a:r>
            <a:r>
              <a:rPr lang="en-US" sz="900" dirty="0">
                <a:solidFill>
                  <a:srgbClr val="002060"/>
                </a:solidFill>
              </a:rPr>
              <a:t> </a:t>
            </a:r>
            <a:r>
              <a:rPr lang="en-US" sz="900" dirty="0"/>
              <a:t>computation is highly sensitive to class details that may vary depending on compiler </a:t>
            </a:r>
            <a:r>
              <a:rPr lang="en-US" sz="900" dirty="0" smtClean="0"/>
              <a:t>implementations.</a:t>
            </a:r>
            <a:endParaRPr lang="en-US" sz="9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1622401"/>
            <a:ext cx="40290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57598" y="1604956"/>
            <a:ext cx="2209800" cy="1752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598" y="35739"/>
            <a:ext cx="1371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serialVersionUID</a:t>
            </a:r>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79400" y="7103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015105"/>
            <a:ext cx="2749550" cy="2790742"/>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ight Arrow 4"/>
          <p:cNvSpPr/>
          <p:nvPr/>
        </p:nvSpPr>
        <p:spPr>
          <a:xfrm>
            <a:off x="2743200" y="2290756"/>
            <a:ext cx="914398"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Oval 6"/>
          <p:cNvSpPr/>
          <p:nvPr/>
        </p:nvSpPr>
        <p:spPr>
          <a:xfrm>
            <a:off x="3733800" y="1918433"/>
            <a:ext cx="2057400" cy="1066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smtClean="0"/>
              <a:t>Serialized Employee Object</a:t>
            </a:r>
          </a:p>
          <a:p>
            <a:pPr algn="ctr"/>
            <a:endParaRPr lang="en-US" sz="1050" dirty="0" smtClean="0"/>
          </a:p>
          <a:p>
            <a:pPr algn="ctr"/>
            <a:r>
              <a:rPr lang="en-US" sz="1050" i="1" dirty="0" smtClean="0"/>
              <a:t>serialVersionUID=</a:t>
            </a:r>
            <a:r>
              <a:rPr lang="en-US" sz="1050" dirty="0" smtClean="0"/>
              <a:t>4676072847340124979L</a:t>
            </a:r>
            <a:endParaRPr lang="en-US" sz="1050" dirty="0"/>
          </a:p>
        </p:txBody>
      </p:sp>
      <p:sp>
        <p:nvSpPr>
          <p:cNvPr id="9" name="TextBox 8"/>
          <p:cNvSpPr txBox="1"/>
          <p:nvPr/>
        </p:nvSpPr>
        <p:spPr>
          <a:xfrm>
            <a:off x="2743200" y="2121479"/>
            <a:ext cx="696024" cy="21544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800" dirty="0" smtClean="0"/>
              <a:t>Serialization</a:t>
            </a:r>
            <a:endParaRPr lang="en-US" sz="800" dirty="0"/>
          </a:p>
        </p:txBody>
      </p:sp>
      <p:sp>
        <p:nvSpPr>
          <p:cNvPr id="12" name="TextBox 11"/>
          <p:cNvSpPr txBox="1"/>
          <p:nvPr/>
        </p:nvSpPr>
        <p:spPr>
          <a:xfrm>
            <a:off x="4539520" y="1299382"/>
            <a:ext cx="44595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Disk</a:t>
            </a:r>
            <a:endParaRPr lang="en-US" sz="1200" dirty="0"/>
          </a:p>
        </p:txBody>
      </p:sp>
      <p:sp>
        <p:nvSpPr>
          <p:cNvPr id="19" name="Right Arrow 18"/>
          <p:cNvSpPr/>
          <p:nvPr/>
        </p:nvSpPr>
        <p:spPr>
          <a:xfrm>
            <a:off x="5867398" y="2304656"/>
            <a:ext cx="1219202"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TextBox 19"/>
          <p:cNvSpPr txBox="1"/>
          <p:nvPr/>
        </p:nvSpPr>
        <p:spPr>
          <a:xfrm>
            <a:off x="5910364" y="2146239"/>
            <a:ext cx="809837" cy="21544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800" dirty="0" smtClean="0"/>
              <a:t>DeSerialization</a:t>
            </a:r>
            <a:endParaRPr lang="en-US" sz="800" dirty="0"/>
          </a:p>
        </p:txBody>
      </p:sp>
      <p:sp>
        <p:nvSpPr>
          <p:cNvPr id="22" name="Oval 21"/>
          <p:cNvSpPr/>
          <p:nvPr/>
        </p:nvSpPr>
        <p:spPr>
          <a:xfrm>
            <a:off x="7086600" y="1877076"/>
            <a:ext cx="2057400" cy="1066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smtClean="0"/>
              <a:t>Employee Object</a:t>
            </a:r>
          </a:p>
          <a:p>
            <a:pPr algn="ctr"/>
            <a:endParaRPr lang="en-US" sz="1050" dirty="0" smtClean="0"/>
          </a:p>
          <a:p>
            <a:pPr algn="ctr"/>
            <a:r>
              <a:rPr lang="en-US" sz="1050" i="1" dirty="0" smtClean="0"/>
              <a:t>serialVersionUID=</a:t>
            </a:r>
            <a:r>
              <a:rPr lang="en-US" sz="1050" dirty="0" smtClean="0"/>
              <a:t>4676072847340124979L</a:t>
            </a:r>
            <a:endParaRPr lang="en-US" sz="1050" dirty="0"/>
          </a:p>
        </p:txBody>
      </p:sp>
    </p:spTree>
    <p:extLst>
      <p:ext uri="{BB962C8B-B14F-4D97-AF65-F5344CB8AC3E}">
        <p14:creationId xmlns:p14="http://schemas.microsoft.com/office/powerpoint/2010/main" val="3915581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92523" y="1056420"/>
            <a:ext cx="2209800" cy="1752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598" y="35739"/>
            <a:ext cx="1371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serialVersionUID</a:t>
            </a:r>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14325" y="1617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 y="466569"/>
            <a:ext cx="2749550" cy="2790742"/>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ight Arrow 4"/>
          <p:cNvSpPr/>
          <p:nvPr/>
        </p:nvSpPr>
        <p:spPr>
          <a:xfrm>
            <a:off x="2778125" y="1742220"/>
            <a:ext cx="914398"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7" name="Oval 6"/>
          <p:cNvSpPr/>
          <p:nvPr/>
        </p:nvSpPr>
        <p:spPr>
          <a:xfrm>
            <a:off x="3768725" y="1369897"/>
            <a:ext cx="2057400" cy="1066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smtClean="0"/>
              <a:t>Serialized Employee Object</a:t>
            </a:r>
          </a:p>
          <a:p>
            <a:pPr algn="ctr"/>
            <a:endParaRPr lang="en-US" sz="1050" dirty="0" smtClean="0"/>
          </a:p>
          <a:p>
            <a:pPr algn="ctr"/>
            <a:r>
              <a:rPr lang="en-US" sz="1050" i="1" dirty="0" smtClean="0"/>
              <a:t>serialVersionUID=</a:t>
            </a:r>
            <a:r>
              <a:rPr lang="en-US" sz="1050" dirty="0" smtClean="0"/>
              <a:t>4676072847340124979L</a:t>
            </a:r>
            <a:endParaRPr lang="en-US" sz="1050" dirty="0"/>
          </a:p>
        </p:txBody>
      </p:sp>
      <p:sp>
        <p:nvSpPr>
          <p:cNvPr id="9" name="TextBox 8"/>
          <p:cNvSpPr txBox="1"/>
          <p:nvPr/>
        </p:nvSpPr>
        <p:spPr>
          <a:xfrm>
            <a:off x="2778125" y="1572943"/>
            <a:ext cx="696024" cy="21544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800" dirty="0" smtClean="0"/>
              <a:t>Serialization</a:t>
            </a:r>
            <a:endParaRPr lang="en-US" sz="800" dirty="0"/>
          </a:p>
        </p:txBody>
      </p:sp>
      <p:sp>
        <p:nvSpPr>
          <p:cNvPr id="12" name="TextBox 11"/>
          <p:cNvSpPr txBox="1"/>
          <p:nvPr/>
        </p:nvSpPr>
        <p:spPr>
          <a:xfrm>
            <a:off x="4574445" y="750846"/>
            <a:ext cx="44595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Disk</a:t>
            </a:r>
            <a:endParaRPr lang="en-US" sz="1200" dirty="0"/>
          </a:p>
        </p:txBody>
      </p:sp>
      <p:sp>
        <p:nvSpPr>
          <p:cNvPr id="19" name="Right Arrow 18"/>
          <p:cNvSpPr/>
          <p:nvPr/>
        </p:nvSpPr>
        <p:spPr>
          <a:xfrm>
            <a:off x="5902323" y="1756120"/>
            <a:ext cx="1219202" cy="381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TextBox 19"/>
          <p:cNvSpPr txBox="1"/>
          <p:nvPr/>
        </p:nvSpPr>
        <p:spPr>
          <a:xfrm>
            <a:off x="5945289" y="1597703"/>
            <a:ext cx="809837" cy="21544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800" dirty="0" smtClean="0"/>
              <a:t>DeSerialization</a:t>
            </a:r>
            <a:endParaRPr lang="en-US" sz="800" dirty="0"/>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375334"/>
            <a:ext cx="2733675" cy="2939850"/>
          </a:xfrm>
          <a:prstGeom prst="rect">
            <a:avLst/>
          </a:prstGeom>
          <a:ln/>
        </p:spPr>
        <p:style>
          <a:lnRef idx="1">
            <a:schemeClr val="accent4"/>
          </a:lnRef>
          <a:fillRef idx="2">
            <a:schemeClr val="accent4"/>
          </a:fillRef>
          <a:effectRef idx="1">
            <a:schemeClr val="accent4"/>
          </a:effectRef>
          <a:fontRef idx="minor">
            <a:schemeClr val="dk1"/>
          </a:fontRef>
        </p:style>
      </p:pic>
      <p:cxnSp>
        <p:nvCxnSpPr>
          <p:cNvPr id="16" name="Straight Arrow Connector 15"/>
          <p:cNvCxnSpPr/>
          <p:nvPr/>
        </p:nvCxnSpPr>
        <p:spPr>
          <a:xfrm flipH="1">
            <a:off x="1066427" y="1043513"/>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ounded Rectangle 1"/>
          <p:cNvSpPr/>
          <p:nvPr/>
        </p:nvSpPr>
        <p:spPr>
          <a:xfrm>
            <a:off x="7121525" y="1027845"/>
            <a:ext cx="1905000" cy="163915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000" dirty="0"/>
              <a:t>Exception in thread "main" </a:t>
            </a:r>
            <a:r>
              <a:rPr lang="en-US" sz="1000" u="sng" dirty="0"/>
              <a:t>java.io.InvalidClassException: Employee; local class incompatible: stream classdesc serialVersionUID = 4676072847340124979, local class serialVersionUID = -8038055395473244545</a:t>
            </a:r>
            <a:endParaRPr lang="en-US" sz="1000" dirty="0"/>
          </a:p>
        </p:txBody>
      </p:sp>
      <p:sp>
        <p:nvSpPr>
          <p:cNvPr id="6" name="Rounded Rectangle 5"/>
          <p:cNvSpPr/>
          <p:nvPr/>
        </p:nvSpPr>
        <p:spPr>
          <a:xfrm>
            <a:off x="432007" y="3733800"/>
            <a:ext cx="8229600" cy="1219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So here during deserialization,we got error.It complained about Serialvesionuid being changed.But how does it know? because </a:t>
            </a:r>
            <a:r>
              <a:rPr lang="en-US" sz="1200" dirty="0" err="1"/>
              <a:t>serialversionuid</a:t>
            </a:r>
            <a:r>
              <a:rPr lang="en-US" sz="1200" dirty="0"/>
              <a:t> is a static variable and we know that "We can not serialize static variables".How does it store  </a:t>
            </a:r>
            <a:r>
              <a:rPr lang="en-US" sz="1200" dirty="0" err="1"/>
              <a:t>serialversionuid</a:t>
            </a:r>
            <a:r>
              <a:rPr lang="en-US" sz="1200" dirty="0"/>
              <a:t>? yes ,there is exception.Inspite of </a:t>
            </a:r>
            <a:r>
              <a:rPr lang="en-US" sz="1200" dirty="0" err="1"/>
              <a:t>serialversionuid</a:t>
            </a:r>
            <a:r>
              <a:rPr lang="en-US" sz="1200" dirty="0"/>
              <a:t> being static,it get serialized.So ObjectOutputStream writes every time to output stream and ObjectInputStream reads it back and if it does not have same values as in current version of class then it throw </a:t>
            </a:r>
            <a:r>
              <a:rPr lang="en-US" sz="1200" dirty="0" smtClean="0"/>
              <a:t>InvalidClassException.</a:t>
            </a:r>
            <a:endParaRPr lang="en-US" sz="1200" dirty="0"/>
          </a:p>
        </p:txBody>
      </p:sp>
    </p:spTree>
    <p:extLst>
      <p:ext uri="{BB962C8B-B14F-4D97-AF65-F5344CB8AC3E}">
        <p14:creationId xmlns:p14="http://schemas.microsoft.com/office/powerpoint/2010/main" val="17496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598" y="35739"/>
            <a:ext cx="1371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serialVersionUID</a:t>
            </a:r>
          </a:p>
        </p:txBody>
      </p:sp>
      <p:sp>
        <p:nvSpPr>
          <p:cNvPr id="2" name="Rounded Rectangle 1"/>
          <p:cNvSpPr/>
          <p:nvPr/>
        </p:nvSpPr>
        <p:spPr>
          <a:xfrm>
            <a:off x="307975" y="1981200"/>
            <a:ext cx="8607425" cy="838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In real time,It is possible that you have serialized a </a:t>
            </a:r>
            <a:r>
              <a:rPr lang="en-US" sz="1200" dirty="0" smtClean="0"/>
              <a:t>object[i.e.Employee object] </a:t>
            </a:r>
            <a:r>
              <a:rPr lang="en-US" sz="1200" dirty="0"/>
              <a:t>in a file and you deserialized it after few months on different JVM.In between </a:t>
            </a:r>
            <a:r>
              <a:rPr lang="en-US" sz="1200" dirty="0" smtClean="0"/>
              <a:t>class declaration[i.e. Employee class] </a:t>
            </a:r>
            <a:r>
              <a:rPr lang="en-US" sz="1200" dirty="0"/>
              <a:t>has been changed.So it is a good idea to maintain version system and serialversionid does exactly same thing.It checks if you are deserializing same </a:t>
            </a:r>
            <a:r>
              <a:rPr lang="en-US" sz="1200" dirty="0" smtClean="0"/>
              <a:t>object[i.e. Employee Object] </a:t>
            </a:r>
            <a:r>
              <a:rPr lang="en-US" sz="1200" dirty="0"/>
              <a:t>which you have </a:t>
            </a:r>
            <a:r>
              <a:rPr lang="en-US" sz="1200" dirty="0" smtClean="0"/>
              <a:t>serialized.</a:t>
            </a:r>
            <a:endParaRPr lang="en-US" sz="1200" dirty="0"/>
          </a:p>
        </p:txBody>
      </p:sp>
      <p:sp>
        <p:nvSpPr>
          <p:cNvPr id="6" name="Rectangle 5"/>
          <p:cNvSpPr/>
          <p:nvPr/>
        </p:nvSpPr>
        <p:spPr>
          <a:xfrm>
            <a:off x="3657598" y="1533525"/>
            <a:ext cx="225427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Why </a:t>
            </a:r>
            <a:r>
              <a:rPr lang="en-US" sz="1200" dirty="0" err="1"/>
              <a:t>serialversionuid</a:t>
            </a:r>
            <a:r>
              <a:rPr lang="en-US" sz="1200" dirty="0"/>
              <a:t> is required?</a:t>
            </a:r>
          </a:p>
        </p:txBody>
      </p:sp>
    </p:spTree>
    <p:extLst>
      <p:ext uri="{BB962C8B-B14F-4D97-AF65-F5344CB8AC3E}">
        <p14:creationId xmlns:p14="http://schemas.microsoft.com/office/powerpoint/2010/main" val="319435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78354</TotalTime>
  <Words>188</Words>
  <Application>Microsoft Office PowerPoint</Application>
  <PresentationFormat>Custom</PresentationFormat>
  <Paragraphs>40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7626</cp:revision>
  <dcterms:created xsi:type="dcterms:W3CDTF">2006-08-16T00:00:00Z</dcterms:created>
  <dcterms:modified xsi:type="dcterms:W3CDTF">2016-08-30T08:53:38Z</dcterms:modified>
</cp:coreProperties>
</file>