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05" r:id="rId2"/>
    <p:sldId id="402" r:id="rId3"/>
    <p:sldId id="406" r:id="rId4"/>
    <p:sldId id="408" r:id="rId5"/>
    <p:sldId id="407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59" autoAdjust="0"/>
    <p:restoredTop sz="86323" autoAdjust="0"/>
  </p:normalViewPr>
  <p:slideViewPr>
    <p:cSldViewPr>
      <p:cViewPr>
        <p:scale>
          <a:sx n="100" d="100"/>
          <a:sy n="100" d="100"/>
        </p:scale>
        <p:origin x="-28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45547" y="35738"/>
            <a:ext cx="236945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Access modifiers – member level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30250" y="1352549"/>
            <a:ext cx="2596737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public class Student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public String name;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57800" y="1352550"/>
            <a:ext cx="2568162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public class Student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private String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name;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34000" y="3277241"/>
            <a:ext cx="2491962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public class Student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String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name;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0250" y="3229705"/>
            <a:ext cx="2596737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public class Student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protected String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name;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161" y="1390737"/>
            <a:ext cx="1079009" cy="104903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352549"/>
            <a:ext cx="1079009" cy="104903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912" y="3305352"/>
            <a:ext cx="1079009" cy="104903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270" y="3352888"/>
            <a:ext cx="1079009" cy="10490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2649" y="486733"/>
            <a:ext cx="7508787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At the member </a:t>
            </a:r>
            <a:r>
              <a:rPr lang="en-US" sz="1100" dirty="0" smtClean="0"/>
              <a:t>level (Field/method/constructor)—</a:t>
            </a:r>
            <a:r>
              <a:rPr lang="en-US" sz="1100" dirty="0"/>
              <a:t>public, private, protected, or package-private (no explicit modifier</a:t>
            </a:r>
            <a:r>
              <a:rPr lang="en-US" sz="1100" dirty="0" smtClean="0"/>
              <a:t>) is allowed.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9052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87078" y="35738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Access modifiers - class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1902192" y="1510099"/>
            <a:ext cx="2496280" cy="914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p</a:t>
            </a:r>
            <a:r>
              <a:rPr lang="en-US" sz="1200" dirty="0" smtClean="0"/>
              <a:t>ublic class Student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</a:t>
            </a:r>
            <a:r>
              <a:rPr lang="en-US" sz="1200" b="1" dirty="0"/>
              <a:t>public String name;</a:t>
            </a:r>
            <a:endParaRPr lang="en-US" sz="1200" dirty="0" smtClean="0"/>
          </a:p>
          <a:p>
            <a:r>
              <a:rPr lang="en-US" sz="1200" dirty="0"/>
              <a:t>}</a:t>
            </a:r>
            <a:endParaRPr lang="en-US" sz="1200" dirty="0" smtClean="0"/>
          </a:p>
          <a:p>
            <a:r>
              <a:rPr lang="en-US" sz="1200" dirty="0"/>
              <a:t>p</a:t>
            </a:r>
            <a:r>
              <a:rPr lang="en-US" sz="1200" dirty="0" smtClean="0"/>
              <a:t>ublic class StudentMyPack1Test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5325081" y="1510099"/>
            <a:ext cx="2901710" cy="914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public class PreKgStudent extends Student</a:t>
            </a:r>
          </a:p>
          <a:p>
            <a:r>
              <a:rPr lang="en-US" sz="1200" dirty="0" smtClean="0"/>
              <a:t>public class StudentMyPack2Test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2769568" y="1163596"/>
            <a:ext cx="74283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mypack1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82449" y="1163596"/>
            <a:ext cx="7428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mypack2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07191" y="2424499"/>
            <a:ext cx="943878" cy="720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797791" y="2077996"/>
            <a:ext cx="16764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91384" y="3297195"/>
            <a:ext cx="4523611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 class </a:t>
            </a:r>
            <a:r>
              <a:rPr lang="en-US" sz="1200" dirty="0" smtClean="0">
                <a:solidFill>
                  <a:srgbClr val="FF0000"/>
                </a:solidFill>
              </a:rPr>
              <a:t>can</a:t>
            </a:r>
            <a:r>
              <a:rPr lang="en-US" sz="1200" dirty="0" smtClean="0"/>
              <a:t> access the Student class name field.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StudentMyPack1Test </a:t>
            </a:r>
            <a:r>
              <a:rPr lang="en-US" sz="1200" dirty="0"/>
              <a:t>class </a:t>
            </a:r>
            <a:r>
              <a:rPr lang="en-US" sz="1200" dirty="0">
                <a:solidFill>
                  <a:srgbClr val="FF0000"/>
                </a:solidFill>
              </a:rPr>
              <a:t>can</a:t>
            </a:r>
            <a:r>
              <a:rPr lang="en-US" sz="1200" dirty="0"/>
              <a:t> access the Student class </a:t>
            </a:r>
            <a:r>
              <a:rPr lang="en-US" sz="1200" dirty="0" smtClean="0"/>
              <a:t>name field.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PreKgStudent class </a:t>
            </a:r>
            <a:r>
              <a:rPr lang="en-US" sz="1200" dirty="0">
                <a:solidFill>
                  <a:srgbClr val="FF0000"/>
                </a:solidFill>
              </a:rPr>
              <a:t>can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/>
              <a:t>access the Student class name field</a:t>
            </a:r>
            <a:r>
              <a:rPr lang="en-US" sz="1200" dirty="0" smtClean="0"/>
              <a:t>.</a:t>
            </a: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StudentMyPack2Test class </a:t>
            </a:r>
            <a:r>
              <a:rPr lang="en-US" sz="1200" dirty="0" smtClean="0">
                <a:solidFill>
                  <a:srgbClr val="FF0000"/>
                </a:solidFill>
              </a:rPr>
              <a:t>can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access </a:t>
            </a:r>
            <a:r>
              <a:rPr lang="en-US" sz="1200" dirty="0"/>
              <a:t>the Student </a:t>
            </a:r>
            <a:r>
              <a:rPr lang="en-US" sz="1200" dirty="0" smtClean="0"/>
              <a:t>class name field.</a:t>
            </a:r>
          </a:p>
        </p:txBody>
      </p:sp>
      <p:sp>
        <p:nvSpPr>
          <p:cNvPr id="25" name="Rectangular Callout 24"/>
          <p:cNvSpPr/>
          <p:nvPr/>
        </p:nvSpPr>
        <p:spPr>
          <a:xfrm>
            <a:off x="260716" y="1302094"/>
            <a:ext cx="1388845" cy="697115"/>
          </a:xfrm>
          <a:prstGeom prst="wedgeRectCallout">
            <a:avLst>
              <a:gd name="adj1" fmla="val 85471"/>
              <a:gd name="adj2" fmla="val 4437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At the member level, you can </a:t>
            </a:r>
            <a:r>
              <a:rPr lang="en-US" sz="1200" dirty="0" smtClean="0"/>
              <a:t>use </a:t>
            </a:r>
            <a:r>
              <a:rPr lang="en-US" sz="1200" dirty="0"/>
              <a:t>the </a:t>
            </a:r>
            <a:r>
              <a:rPr lang="en-US" sz="1200" b="1" dirty="0"/>
              <a:t>public</a:t>
            </a:r>
            <a:r>
              <a:rPr lang="en-US" sz="1200" dirty="0"/>
              <a:t> modifier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54525" y="475865"/>
            <a:ext cx="6993087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A </a:t>
            </a:r>
            <a:r>
              <a:rPr lang="en-US" sz="1200" dirty="0" smtClean="0"/>
              <a:t>member(field/method/Constructor) may </a:t>
            </a:r>
            <a:r>
              <a:rPr lang="en-US" sz="1200" dirty="0"/>
              <a:t>be declared with the modifier </a:t>
            </a:r>
            <a:r>
              <a:rPr lang="en-US" sz="1200" dirty="0"/>
              <a:t>public</a:t>
            </a:r>
            <a:r>
              <a:rPr lang="en-US" sz="1200" dirty="0"/>
              <a:t>, in which case that </a:t>
            </a:r>
            <a:r>
              <a:rPr lang="en-US" sz="1200" dirty="0"/>
              <a:t>member(field/method/Constructor) </a:t>
            </a:r>
            <a:r>
              <a:rPr lang="en-US" sz="1200" dirty="0" smtClean="0"/>
              <a:t>is </a:t>
            </a:r>
            <a:r>
              <a:rPr lang="en-US" sz="1200" dirty="0"/>
              <a:t>visible to all classes </a:t>
            </a:r>
            <a:r>
              <a:rPr lang="en-US" sz="1200" dirty="0" smtClean="0"/>
              <a:t>everywhere.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9587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87078" y="35738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Access modifiers - class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1891474" y="1510099"/>
            <a:ext cx="2496280" cy="914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p</a:t>
            </a:r>
            <a:r>
              <a:rPr lang="en-US" sz="1200" dirty="0" smtClean="0"/>
              <a:t>ublic class Student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</a:t>
            </a:r>
            <a:r>
              <a:rPr lang="en-US" sz="1200" b="1" dirty="0" smtClean="0"/>
              <a:t>private String </a:t>
            </a:r>
            <a:r>
              <a:rPr lang="en-US" sz="1200" b="1" dirty="0"/>
              <a:t>name;</a:t>
            </a:r>
            <a:endParaRPr lang="en-US" sz="1200" dirty="0" smtClean="0"/>
          </a:p>
          <a:p>
            <a:r>
              <a:rPr lang="en-US" sz="1200" dirty="0"/>
              <a:t>}</a:t>
            </a:r>
            <a:endParaRPr lang="en-US" sz="1200" dirty="0" smtClean="0"/>
          </a:p>
          <a:p>
            <a:r>
              <a:rPr lang="en-US" sz="1200" dirty="0"/>
              <a:t>p</a:t>
            </a:r>
            <a:r>
              <a:rPr lang="en-US" sz="1200" dirty="0" smtClean="0"/>
              <a:t>ublic class StudentMyPack1Test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5314363" y="1510099"/>
            <a:ext cx="2901710" cy="914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public class PreKgStudent extends Student</a:t>
            </a:r>
          </a:p>
          <a:p>
            <a:r>
              <a:rPr lang="en-US" sz="1200" dirty="0" smtClean="0"/>
              <a:t>public class StudentMyPack2Test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2758850" y="1163596"/>
            <a:ext cx="74283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mypack1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71731" y="1163596"/>
            <a:ext cx="7428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mypack2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96473" y="2424499"/>
            <a:ext cx="943878" cy="720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787073" y="2077996"/>
            <a:ext cx="16764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80666" y="3297195"/>
            <a:ext cx="4736810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Student class </a:t>
            </a:r>
            <a:r>
              <a:rPr lang="en-US" sz="1200" dirty="0">
                <a:solidFill>
                  <a:srgbClr val="FF0000"/>
                </a:solidFill>
              </a:rPr>
              <a:t>can</a:t>
            </a:r>
            <a:r>
              <a:rPr lang="en-US" sz="1200" dirty="0"/>
              <a:t> access the Student class name field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StudentMyPack1Test </a:t>
            </a:r>
            <a:r>
              <a:rPr lang="en-US" sz="1200" dirty="0"/>
              <a:t>class </a:t>
            </a:r>
            <a:r>
              <a:rPr lang="en-US" sz="1200" dirty="0" smtClean="0">
                <a:solidFill>
                  <a:srgbClr val="FF0000"/>
                </a:solidFill>
              </a:rPr>
              <a:t>cannot</a:t>
            </a:r>
            <a:r>
              <a:rPr lang="en-US" sz="1200" dirty="0" smtClean="0"/>
              <a:t> </a:t>
            </a:r>
            <a:r>
              <a:rPr lang="en-US" sz="1200" dirty="0"/>
              <a:t>access the Student class </a:t>
            </a:r>
            <a:r>
              <a:rPr lang="en-US" sz="1200" dirty="0" smtClean="0"/>
              <a:t>name field.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PreKgStudent class </a:t>
            </a:r>
            <a:r>
              <a:rPr lang="en-US" sz="1200" dirty="0">
                <a:solidFill>
                  <a:srgbClr val="FF0000"/>
                </a:solidFill>
              </a:rPr>
              <a:t>cannot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access </a:t>
            </a:r>
            <a:r>
              <a:rPr lang="en-US" sz="1200" dirty="0"/>
              <a:t>the Student class name field</a:t>
            </a:r>
            <a:r>
              <a:rPr lang="en-US" sz="1200" dirty="0" smtClean="0"/>
              <a:t>.</a:t>
            </a: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StudentMyPack2Test class </a:t>
            </a:r>
            <a:r>
              <a:rPr lang="en-US" sz="1200" dirty="0" smtClean="0">
                <a:solidFill>
                  <a:srgbClr val="FF0000"/>
                </a:solidFill>
              </a:rPr>
              <a:t>cannot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access </a:t>
            </a:r>
            <a:r>
              <a:rPr lang="en-US" sz="1200" dirty="0"/>
              <a:t>the Student </a:t>
            </a:r>
            <a:r>
              <a:rPr lang="en-US" sz="1200" dirty="0" smtClean="0"/>
              <a:t>class name field.</a:t>
            </a:r>
          </a:p>
        </p:txBody>
      </p:sp>
      <p:sp>
        <p:nvSpPr>
          <p:cNvPr id="21" name="Rectangular Callout 20"/>
          <p:cNvSpPr/>
          <p:nvPr/>
        </p:nvSpPr>
        <p:spPr>
          <a:xfrm>
            <a:off x="249998" y="1302094"/>
            <a:ext cx="1489075" cy="697115"/>
          </a:xfrm>
          <a:prstGeom prst="wedgeRectCallout">
            <a:avLst>
              <a:gd name="adj1" fmla="val 74597"/>
              <a:gd name="adj2" fmla="val 4437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At the member level, you can </a:t>
            </a:r>
            <a:r>
              <a:rPr lang="en-US" sz="1200" dirty="0" smtClean="0"/>
              <a:t>use </a:t>
            </a:r>
            <a:r>
              <a:rPr lang="en-US" sz="1200" dirty="0"/>
              <a:t>the </a:t>
            </a:r>
            <a:r>
              <a:rPr lang="en-US" sz="1200" b="1" dirty="0" smtClean="0"/>
              <a:t>private</a:t>
            </a:r>
            <a:r>
              <a:rPr lang="en-US" sz="1200" dirty="0"/>
              <a:t> modifier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2775" y="408807"/>
            <a:ext cx="7388225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The private modifier specifies that the </a:t>
            </a:r>
            <a:r>
              <a:rPr lang="en-US" sz="1200" dirty="0" smtClean="0"/>
              <a:t>member(field/method/Constructor) </a:t>
            </a:r>
            <a:r>
              <a:rPr lang="en-US" sz="1200" dirty="0"/>
              <a:t>can only be accessed in its own class.</a:t>
            </a:r>
          </a:p>
        </p:txBody>
      </p:sp>
    </p:spTree>
    <p:extLst>
      <p:ext uri="{BB962C8B-B14F-4D97-AF65-F5344CB8AC3E}">
        <p14:creationId xmlns:p14="http://schemas.microsoft.com/office/powerpoint/2010/main" val="420760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87078" y="35738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Access modifiers - class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042017" y="1510099"/>
            <a:ext cx="2496280" cy="914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p</a:t>
            </a:r>
            <a:r>
              <a:rPr lang="en-US" sz="1200" dirty="0" smtClean="0"/>
              <a:t>ublic class Student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b="1" dirty="0" smtClean="0"/>
              <a:t>   protected String </a:t>
            </a:r>
            <a:r>
              <a:rPr lang="en-US" sz="1200" b="1" dirty="0"/>
              <a:t>name;</a:t>
            </a:r>
            <a:endParaRPr lang="en-US" sz="1200" dirty="0" smtClean="0"/>
          </a:p>
          <a:p>
            <a:r>
              <a:rPr lang="en-US" sz="1200" dirty="0"/>
              <a:t>}</a:t>
            </a:r>
            <a:endParaRPr lang="en-US" sz="1200" dirty="0" smtClean="0"/>
          </a:p>
          <a:p>
            <a:r>
              <a:rPr lang="en-US" sz="1200" dirty="0"/>
              <a:t>p</a:t>
            </a:r>
            <a:r>
              <a:rPr lang="en-US" sz="1200" dirty="0" smtClean="0"/>
              <a:t>ublic class StudentMyPack1Test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5464906" y="1510099"/>
            <a:ext cx="2901710" cy="914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public class PreKgStudent extends Student</a:t>
            </a:r>
          </a:p>
          <a:p>
            <a:r>
              <a:rPr lang="en-US" sz="1200" dirty="0" smtClean="0"/>
              <a:t>public class StudentMyPack2Test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2909393" y="1163596"/>
            <a:ext cx="74283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mypack1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22274" y="1163596"/>
            <a:ext cx="7428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mypack2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47016" y="2424499"/>
            <a:ext cx="943878" cy="720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937616" y="2077996"/>
            <a:ext cx="16764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09393" y="3163845"/>
            <a:ext cx="4736810" cy="10156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Student class </a:t>
            </a:r>
            <a:r>
              <a:rPr lang="en-US" sz="1200" dirty="0">
                <a:solidFill>
                  <a:srgbClr val="FF0000"/>
                </a:solidFill>
              </a:rPr>
              <a:t>can</a:t>
            </a:r>
            <a:r>
              <a:rPr lang="en-US" sz="1200" dirty="0"/>
              <a:t> access the Student class name field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StudentMyPack1Test </a:t>
            </a:r>
            <a:r>
              <a:rPr lang="en-US" sz="1200" dirty="0"/>
              <a:t>class </a:t>
            </a:r>
            <a:r>
              <a:rPr lang="en-US" sz="1200" dirty="0" smtClean="0">
                <a:solidFill>
                  <a:srgbClr val="FF0000"/>
                </a:solidFill>
              </a:rPr>
              <a:t>can</a:t>
            </a:r>
            <a:r>
              <a:rPr lang="en-US" sz="1200" dirty="0" smtClean="0"/>
              <a:t> </a:t>
            </a:r>
            <a:r>
              <a:rPr lang="en-US" sz="1200" dirty="0"/>
              <a:t>access the Student class </a:t>
            </a:r>
            <a:r>
              <a:rPr lang="en-US" sz="1200" dirty="0" smtClean="0"/>
              <a:t>name field.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PreKgStudent class </a:t>
            </a:r>
            <a:r>
              <a:rPr lang="en-US" sz="1200" dirty="0">
                <a:solidFill>
                  <a:srgbClr val="FF0000"/>
                </a:solidFill>
              </a:rPr>
              <a:t>can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/>
              <a:t>access the Student class name </a:t>
            </a:r>
            <a:r>
              <a:rPr lang="en-US" sz="1200" dirty="0" smtClean="0"/>
              <a:t>field because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PrekgStudent class is subclass of Student class.</a:t>
            </a: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StudentMyPack2Test </a:t>
            </a:r>
            <a:r>
              <a:rPr lang="en-US" sz="1200" dirty="0"/>
              <a:t>class </a:t>
            </a:r>
            <a:r>
              <a:rPr lang="en-US" sz="1200" dirty="0" smtClean="0">
                <a:solidFill>
                  <a:srgbClr val="FF0000"/>
                </a:solidFill>
              </a:rPr>
              <a:t>cannot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access </a:t>
            </a:r>
            <a:r>
              <a:rPr lang="en-US" sz="1200" dirty="0"/>
              <a:t>the Student </a:t>
            </a:r>
            <a:r>
              <a:rPr lang="en-US" sz="1200" dirty="0" smtClean="0"/>
              <a:t>class name field.</a:t>
            </a:r>
          </a:p>
        </p:txBody>
      </p:sp>
      <p:sp>
        <p:nvSpPr>
          <p:cNvPr id="21" name="Rectangular Callout 20"/>
          <p:cNvSpPr/>
          <p:nvPr/>
        </p:nvSpPr>
        <p:spPr>
          <a:xfrm>
            <a:off x="400541" y="1163596"/>
            <a:ext cx="1641476" cy="835613"/>
          </a:xfrm>
          <a:prstGeom prst="wedgeRectCallout">
            <a:avLst>
              <a:gd name="adj1" fmla="val 63572"/>
              <a:gd name="adj2" fmla="val 4437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At the member level, you can </a:t>
            </a:r>
            <a:r>
              <a:rPr lang="en-US" sz="1200" dirty="0" smtClean="0"/>
              <a:t>use </a:t>
            </a:r>
            <a:r>
              <a:rPr lang="en-US" sz="1200" dirty="0"/>
              <a:t>the </a:t>
            </a:r>
            <a:r>
              <a:rPr lang="en-US" sz="1200" b="1" dirty="0"/>
              <a:t>protected</a:t>
            </a:r>
            <a:r>
              <a:rPr lang="en-US" sz="1200" dirty="0"/>
              <a:t> modifier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12775" y="408807"/>
            <a:ext cx="7540625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The </a:t>
            </a:r>
            <a:r>
              <a:rPr lang="en-US" sz="1200" dirty="0"/>
              <a:t>protected</a:t>
            </a:r>
            <a:r>
              <a:rPr lang="en-US" sz="1200" dirty="0"/>
              <a:t> modifier specifies that the </a:t>
            </a:r>
            <a:r>
              <a:rPr lang="en-US" sz="1200" dirty="0" smtClean="0"/>
              <a:t>member(field/method/Constructor) </a:t>
            </a:r>
            <a:r>
              <a:rPr lang="en-US" sz="1200" dirty="0"/>
              <a:t>can only be accessed within its own package (as with </a:t>
            </a:r>
            <a:r>
              <a:rPr lang="en-US" sz="1200" i="1" dirty="0"/>
              <a:t>package-private</a:t>
            </a:r>
            <a:r>
              <a:rPr lang="en-US" sz="1200" dirty="0"/>
              <a:t>) and, in addition, by a subclass of its class in another package.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3897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87078" y="35738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Access modifiers - class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1979516" y="1496198"/>
            <a:ext cx="2496280" cy="914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p</a:t>
            </a:r>
            <a:r>
              <a:rPr lang="en-US" sz="1200" dirty="0" smtClean="0"/>
              <a:t>ublic class Student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b="1" dirty="0" smtClean="0"/>
              <a:t>    String </a:t>
            </a:r>
            <a:r>
              <a:rPr lang="en-US" sz="1200" b="1" dirty="0"/>
              <a:t>name;</a:t>
            </a:r>
            <a:endParaRPr lang="en-US" sz="1200" dirty="0" smtClean="0"/>
          </a:p>
          <a:p>
            <a:r>
              <a:rPr lang="en-US" sz="1200" dirty="0"/>
              <a:t>}</a:t>
            </a:r>
            <a:endParaRPr lang="en-US" sz="1200" dirty="0" smtClean="0"/>
          </a:p>
          <a:p>
            <a:r>
              <a:rPr lang="en-US" sz="1200" dirty="0"/>
              <a:t>p</a:t>
            </a:r>
            <a:r>
              <a:rPr lang="en-US" sz="1200" dirty="0" smtClean="0"/>
              <a:t>ublic class StudentMyPack1Test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5402405" y="1496198"/>
            <a:ext cx="2901710" cy="914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public class PreKgStudent extends Student</a:t>
            </a:r>
          </a:p>
          <a:p>
            <a:r>
              <a:rPr lang="en-US" sz="1200" dirty="0" smtClean="0"/>
              <a:t>public class StudentMyPack2Test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2846892" y="1149695"/>
            <a:ext cx="74283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mypack1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59773" y="1149695"/>
            <a:ext cx="7428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mypack2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84515" y="2410598"/>
            <a:ext cx="943878" cy="720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875115" y="2064095"/>
            <a:ext cx="16764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68708" y="3283294"/>
            <a:ext cx="4736810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Student class </a:t>
            </a:r>
            <a:r>
              <a:rPr lang="en-US" sz="1200" dirty="0">
                <a:solidFill>
                  <a:srgbClr val="FF0000"/>
                </a:solidFill>
              </a:rPr>
              <a:t>can</a:t>
            </a:r>
            <a:r>
              <a:rPr lang="en-US" sz="1200" dirty="0"/>
              <a:t> access the Student class name field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StudentMyPack1Test </a:t>
            </a:r>
            <a:r>
              <a:rPr lang="en-US" sz="1200" dirty="0"/>
              <a:t>class </a:t>
            </a:r>
            <a:r>
              <a:rPr lang="en-US" sz="1200" dirty="0" smtClean="0">
                <a:solidFill>
                  <a:srgbClr val="FF0000"/>
                </a:solidFill>
              </a:rPr>
              <a:t>can</a:t>
            </a:r>
            <a:r>
              <a:rPr lang="en-US" sz="1200" dirty="0" smtClean="0"/>
              <a:t> </a:t>
            </a:r>
            <a:r>
              <a:rPr lang="en-US" sz="1200" dirty="0"/>
              <a:t>access the Student class </a:t>
            </a:r>
            <a:r>
              <a:rPr lang="en-US" sz="1200" dirty="0" smtClean="0"/>
              <a:t>name field.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PreKgStudent class </a:t>
            </a:r>
            <a:r>
              <a:rPr lang="en-US" sz="1200" dirty="0">
                <a:solidFill>
                  <a:srgbClr val="FF0000"/>
                </a:solidFill>
              </a:rPr>
              <a:t>cannot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access </a:t>
            </a:r>
            <a:r>
              <a:rPr lang="en-US" sz="1200" dirty="0"/>
              <a:t>the Student class name field</a:t>
            </a:r>
            <a:r>
              <a:rPr lang="en-US" sz="1200" dirty="0" smtClean="0"/>
              <a:t>.</a:t>
            </a: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StudentMyPack2Test class </a:t>
            </a:r>
            <a:r>
              <a:rPr lang="en-US" sz="1200" dirty="0" smtClean="0">
                <a:solidFill>
                  <a:srgbClr val="FF0000"/>
                </a:solidFill>
              </a:rPr>
              <a:t>cannot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access </a:t>
            </a:r>
            <a:r>
              <a:rPr lang="en-US" sz="1200" dirty="0"/>
              <a:t>the Student </a:t>
            </a:r>
            <a:r>
              <a:rPr lang="en-US" sz="1200" dirty="0" smtClean="0"/>
              <a:t>class name field.</a:t>
            </a:r>
          </a:p>
        </p:txBody>
      </p:sp>
      <p:sp>
        <p:nvSpPr>
          <p:cNvPr id="21" name="Rectangular Callout 20"/>
          <p:cNvSpPr/>
          <p:nvPr/>
        </p:nvSpPr>
        <p:spPr>
          <a:xfrm>
            <a:off x="362070" y="1274293"/>
            <a:ext cx="1489075" cy="789802"/>
          </a:xfrm>
          <a:prstGeom prst="wedgeRectCallout">
            <a:avLst>
              <a:gd name="adj1" fmla="val 75876"/>
              <a:gd name="adj2" fmla="val 3592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At the member level, you can </a:t>
            </a:r>
            <a:r>
              <a:rPr lang="en-US" sz="1200" dirty="0" smtClean="0"/>
              <a:t>use </a:t>
            </a:r>
            <a:r>
              <a:rPr lang="en-US" sz="1200" dirty="0"/>
              <a:t>the </a:t>
            </a:r>
            <a:r>
              <a:rPr lang="en-US" sz="1200" b="1" dirty="0"/>
              <a:t>no </a:t>
            </a:r>
            <a:r>
              <a:rPr lang="en-US" sz="1200" b="1" dirty="0" smtClean="0"/>
              <a:t>modifier </a:t>
            </a:r>
            <a:r>
              <a:rPr lang="en-US" sz="1200" b="1" dirty="0"/>
              <a:t>(</a:t>
            </a:r>
            <a:r>
              <a:rPr lang="en-US" sz="1200" b="1" i="1" dirty="0"/>
              <a:t>package-private</a:t>
            </a:r>
            <a:r>
              <a:rPr lang="en-US" sz="1200" b="1" dirty="0"/>
              <a:t>)</a:t>
            </a:r>
            <a:r>
              <a:rPr lang="en-US" sz="1200" dirty="0"/>
              <a:t>  modifier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254525" y="475865"/>
            <a:ext cx="6993087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If </a:t>
            </a:r>
            <a:r>
              <a:rPr lang="en-US" sz="1200" dirty="0"/>
              <a:t>a </a:t>
            </a:r>
            <a:r>
              <a:rPr lang="en-US" sz="1200" dirty="0" smtClean="0"/>
              <a:t>member(field/method/Constructor) has </a:t>
            </a:r>
            <a:r>
              <a:rPr lang="en-US" sz="1200" dirty="0"/>
              <a:t>no modifier (the default, also known as </a:t>
            </a:r>
            <a:r>
              <a:rPr lang="en-US" sz="1200" i="1" dirty="0"/>
              <a:t>package-private</a:t>
            </a:r>
            <a:r>
              <a:rPr lang="en-US" sz="1200" dirty="0"/>
              <a:t>), it is visible only within its own package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4946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72051</TotalTime>
  <Words>425</Words>
  <Application>Microsoft Office PowerPoint</Application>
  <PresentationFormat>Custom</PresentationFormat>
  <Paragraphs>88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5862</cp:revision>
  <dcterms:created xsi:type="dcterms:W3CDTF">2006-08-16T00:00:00Z</dcterms:created>
  <dcterms:modified xsi:type="dcterms:W3CDTF">2015-11-20T13:03:25Z</dcterms:modified>
</cp:coreProperties>
</file>