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05" r:id="rId2"/>
    <p:sldId id="402" r:id="rId3"/>
    <p:sldId id="406" r:id="rId4"/>
    <p:sldId id="407" r:id="rId5"/>
    <p:sldId id="408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282" y="-168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45547" y="35738"/>
            <a:ext cx="236945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– member level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882650" y="1352549"/>
            <a:ext cx="2189958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public class Student</a:t>
            </a:r>
          </a:p>
          <a:p>
            <a:r>
              <a:rPr lang="en-US" sz="1200" dirty="0">
                <a:solidFill>
                  <a:srgbClr val="002060"/>
                </a:solidFill>
              </a:rPr>
              <a:t>{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</a:t>
            </a:r>
            <a:r>
              <a:rPr lang="en-US" sz="1200" dirty="0" smtClean="0">
                <a:solidFill>
                  <a:srgbClr val="002060"/>
                </a:solidFill>
              </a:rPr>
              <a:t>  </a:t>
            </a:r>
            <a:r>
              <a:rPr lang="en-US" sz="1200" b="1" dirty="0">
                <a:solidFill>
                  <a:srgbClr val="002060"/>
                </a:solidFill>
              </a:rPr>
              <a:t>public void display()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dirty="0" smtClean="0">
                <a:solidFill>
                  <a:srgbClr val="002060"/>
                </a:solidFill>
              </a:rPr>
              <a:t>   {</a:t>
            </a:r>
            <a:endParaRPr lang="en-US" sz="1200" dirty="0">
              <a:solidFill>
                <a:srgbClr val="002060"/>
              </a:solidFill>
            </a:endParaRPr>
          </a:p>
          <a:p>
            <a:r>
              <a:rPr lang="en-US" sz="1200" dirty="0" smtClean="0">
                <a:solidFill>
                  <a:srgbClr val="002060"/>
                </a:solidFill>
              </a:rPr>
              <a:t>       System.</a:t>
            </a:r>
            <a:r>
              <a:rPr lang="en-US" sz="1200" b="1" i="1" dirty="0" smtClean="0">
                <a:solidFill>
                  <a:srgbClr val="002060"/>
                </a:solidFill>
              </a:rPr>
              <a:t>out.println</a:t>
            </a:r>
            <a:r>
              <a:rPr lang="en-US" sz="1200" b="1" i="1" dirty="0">
                <a:solidFill>
                  <a:srgbClr val="002060"/>
                </a:solidFill>
              </a:rPr>
              <a:t>("hello");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    }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}</a:t>
            </a:r>
            <a:endParaRPr lang="en-US" sz="1200" dirty="0">
              <a:solidFill>
                <a:srgbClr val="002060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61" y="1390737"/>
            <a:ext cx="1079009" cy="104903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352549"/>
            <a:ext cx="1079009" cy="104903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912" y="3305352"/>
            <a:ext cx="1079009" cy="10490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270" y="3352888"/>
            <a:ext cx="1079009" cy="10490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2649" y="486733"/>
            <a:ext cx="7508787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At the member </a:t>
            </a:r>
            <a:r>
              <a:rPr lang="en-US" sz="1100" dirty="0" smtClean="0"/>
              <a:t>level (Field/method/constructor)—</a:t>
            </a:r>
            <a:r>
              <a:rPr lang="en-US" sz="1100" dirty="0"/>
              <a:t>public, private, protected, or package-private (no explicit modifier</a:t>
            </a:r>
            <a:r>
              <a:rPr lang="en-US" sz="1100" dirty="0" smtClean="0"/>
              <a:t>) is allowed.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5181600" y="1352549"/>
            <a:ext cx="2189958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public class Student</a:t>
            </a:r>
          </a:p>
          <a:p>
            <a:r>
              <a:rPr lang="en-US" sz="1200" dirty="0">
                <a:solidFill>
                  <a:srgbClr val="002060"/>
                </a:solidFill>
              </a:rPr>
              <a:t>{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</a:t>
            </a:r>
            <a:r>
              <a:rPr lang="en-US" sz="1200" dirty="0" smtClean="0">
                <a:solidFill>
                  <a:srgbClr val="002060"/>
                </a:solidFill>
              </a:rPr>
              <a:t>  </a:t>
            </a:r>
            <a:r>
              <a:rPr lang="en-US" sz="1200" b="1" dirty="0" smtClean="0">
                <a:solidFill>
                  <a:srgbClr val="002060"/>
                </a:solidFill>
              </a:rPr>
              <a:t>private </a:t>
            </a:r>
            <a:r>
              <a:rPr lang="en-US" sz="1200" b="1" dirty="0" smtClean="0">
                <a:solidFill>
                  <a:srgbClr val="002060"/>
                </a:solidFill>
              </a:rPr>
              <a:t>void </a:t>
            </a:r>
            <a:r>
              <a:rPr lang="en-US" sz="1200" b="1" dirty="0">
                <a:solidFill>
                  <a:srgbClr val="002060"/>
                </a:solidFill>
              </a:rPr>
              <a:t>display()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dirty="0" smtClean="0">
                <a:solidFill>
                  <a:srgbClr val="002060"/>
                </a:solidFill>
              </a:rPr>
              <a:t>   {</a:t>
            </a:r>
            <a:endParaRPr lang="en-US" sz="1200" dirty="0">
              <a:solidFill>
                <a:srgbClr val="002060"/>
              </a:solidFill>
            </a:endParaRPr>
          </a:p>
          <a:p>
            <a:r>
              <a:rPr lang="en-US" sz="1200" dirty="0" smtClean="0">
                <a:solidFill>
                  <a:srgbClr val="002060"/>
                </a:solidFill>
              </a:rPr>
              <a:t>       System.</a:t>
            </a:r>
            <a:r>
              <a:rPr lang="en-US" sz="1200" b="1" i="1" dirty="0" smtClean="0">
                <a:solidFill>
                  <a:srgbClr val="002060"/>
                </a:solidFill>
              </a:rPr>
              <a:t>out.println</a:t>
            </a:r>
            <a:r>
              <a:rPr lang="en-US" sz="1200" b="1" i="1" dirty="0">
                <a:solidFill>
                  <a:srgbClr val="002060"/>
                </a:solidFill>
              </a:rPr>
              <a:t>("hello");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    }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}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0503" y="3184908"/>
            <a:ext cx="2189958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public class Student</a:t>
            </a:r>
          </a:p>
          <a:p>
            <a:r>
              <a:rPr lang="en-US" sz="1200" dirty="0">
                <a:solidFill>
                  <a:srgbClr val="002060"/>
                </a:solidFill>
              </a:rPr>
              <a:t>{</a:t>
            </a:r>
          </a:p>
          <a:p>
            <a:r>
              <a:rPr lang="en-US" sz="1200" b="1" dirty="0" smtClean="0">
                <a:solidFill>
                  <a:srgbClr val="002060"/>
                </a:solidFill>
              </a:rPr>
              <a:t>    protected void </a:t>
            </a:r>
            <a:r>
              <a:rPr lang="en-US" sz="1200" b="1" dirty="0">
                <a:solidFill>
                  <a:srgbClr val="002060"/>
                </a:solidFill>
              </a:rPr>
              <a:t>display()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dirty="0" smtClean="0">
                <a:solidFill>
                  <a:srgbClr val="002060"/>
                </a:solidFill>
              </a:rPr>
              <a:t>   {</a:t>
            </a:r>
            <a:endParaRPr lang="en-US" sz="1200" dirty="0">
              <a:solidFill>
                <a:srgbClr val="002060"/>
              </a:solidFill>
            </a:endParaRPr>
          </a:p>
          <a:p>
            <a:r>
              <a:rPr lang="en-US" sz="1200" dirty="0" smtClean="0">
                <a:solidFill>
                  <a:srgbClr val="002060"/>
                </a:solidFill>
              </a:rPr>
              <a:t>       System.</a:t>
            </a:r>
            <a:r>
              <a:rPr lang="en-US" sz="1200" b="1" i="1" dirty="0" smtClean="0">
                <a:solidFill>
                  <a:srgbClr val="002060"/>
                </a:solidFill>
              </a:rPr>
              <a:t>out.println</a:t>
            </a:r>
            <a:r>
              <a:rPr lang="en-US" sz="1200" b="1" i="1" dirty="0">
                <a:solidFill>
                  <a:srgbClr val="002060"/>
                </a:solidFill>
              </a:rPr>
              <a:t>("hello");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    }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}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81600" y="3194432"/>
            <a:ext cx="2189958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public class Student</a:t>
            </a:r>
          </a:p>
          <a:p>
            <a:r>
              <a:rPr lang="en-US" sz="1200" dirty="0">
                <a:solidFill>
                  <a:srgbClr val="002060"/>
                </a:solidFill>
              </a:rPr>
              <a:t>{</a:t>
            </a:r>
          </a:p>
          <a:p>
            <a:r>
              <a:rPr lang="en-US" sz="1200" b="1" dirty="0" smtClean="0">
                <a:solidFill>
                  <a:srgbClr val="002060"/>
                </a:solidFill>
              </a:rPr>
              <a:t>     void </a:t>
            </a:r>
            <a:r>
              <a:rPr lang="en-US" sz="1200" b="1" dirty="0">
                <a:solidFill>
                  <a:srgbClr val="002060"/>
                </a:solidFill>
              </a:rPr>
              <a:t>display()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dirty="0" smtClean="0">
                <a:solidFill>
                  <a:srgbClr val="002060"/>
                </a:solidFill>
              </a:rPr>
              <a:t>   {</a:t>
            </a:r>
            <a:endParaRPr lang="en-US" sz="1200" dirty="0">
              <a:solidFill>
                <a:srgbClr val="002060"/>
              </a:solidFill>
            </a:endParaRPr>
          </a:p>
          <a:p>
            <a:r>
              <a:rPr lang="en-US" sz="1200" dirty="0" smtClean="0">
                <a:solidFill>
                  <a:srgbClr val="002060"/>
                </a:solidFill>
              </a:rPr>
              <a:t>       System.</a:t>
            </a:r>
            <a:r>
              <a:rPr lang="en-US" sz="1200" b="1" i="1" dirty="0" smtClean="0">
                <a:solidFill>
                  <a:srgbClr val="002060"/>
                </a:solidFill>
              </a:rPr>
              <a:t>out.println</a:t>
            </a:r>
            <a:r>
              <a:rPr lang="en-US" sz="1200" b="1" i="1" dirty="0">
                <a:solidFill>
                  <a:srgbClr val="002060"/>
                </a:solidFill>
              </a:rPr>
              <a:t>("hello");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    }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}</a:t>
            </a:r>
            <a:endParaRPr 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52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87078" y="35738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- class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067098" y="1510099"/>
            <a:ext cx="2496280" cy="12745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</a:t>
            </a:r>
            <a:r>
              <a:rPr lang="en-US" sz="1000" dirty="0" smtClean="0"/>
              <a:t>ublic class Student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   </a:t>
            </a:r>
            <a:r>
              <a:rPr lang="en-US" sz="1000" b="1" dirty="0"/>
              <a:t> public void display()</a:t>
            </a:r>
          </a:p>
          <a:p>
            <a:r>
              <a:rPr lang="en-US" sz="1000" b="1" dirty="0"/>
              <a:t>    {</a:t>
            </a:r>
          </a:p>
          <a:p>
            <a:r>
              <a:rPr lang="en-US" sz="1000" b="1" dirty="0"/>
              <a:t>       System.out.println("hello");</a:t>
            </a:r>
          </a:p>
          <a:p>
            <a:r>
              <a:rPr lang="en-US" sz="1000" b="1" dirty="0"/>
              <a:t>    </a:t>
            </a:r>
            <a:r>
              <a:rPr lang="en-US" sz="1000" b="1" dirty="0" smtClean="0"/>
              <a:t>}</a:t>
            </a:r>
          </a:p>
          <a:p>
            <a:r>
              <a:rPr lang="en-US" sz="1000" dirty="0" smtClean="0"/>
              <a:t>}</a:t>
            </a:r>
          </a:p>
          <a:p>
            <a:r>
              <a:rPr lang="en-US" sz="1000" dirty="0" smtClean="0"/>
              <a:t>public </a:t>
            </a:r>
            <a:r>
              <a:rPr lang="en-US" sz="1000" dirty="0" smtClean="0"/>
              <a:t>class StudentMyPack1Test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5325080" y="1510099"/>
            <a:ext cx="3133119" cy="12745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public class PreKgStudent extends Student</a:t>
            </a:r>
          </a:p>
          <a:p>
            <a:r>
              <a:rPr lang="en-US" sz="1200" dirty="0" smtClean="0"/>
              <a:t>public class StudentMyPack2Test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769568" y="1163596"/>
            <a:ext cx="7428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mypack1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82449" y="1163596"/>
            <a:ext cx="7428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mypack2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07191" y="2424499"/>
            <a:ext cx="943878" cy="720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97791" y="2362200"/>
            <a:ext cx="1526809" cy="782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67000" y="3279690"/>
            <a:ext cx="4912627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 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/>
              <a:t> access the Student class </a:t>
            </a:r>
            <a:r>
              <a:rPr lang="en-US" sz="1200" dirty="0" smtClean="0"/>
              <a:t>display() method.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StudentMyPack1Test </a:t>
            </a:r>
            <a:r>
              <a:rPr lang="en-US" sz="1200" dirty="0"/>
              <a:t>class </a:t>
            </a:r>
            <a:r>
              <a:rPr lang="en-US" sz="1200" dirty="0">
                <a:solidFill>
                  <a:srgbClr val="FF0000"/>
                </a:solidFill>
              </a:rPr>
              <a:t>can</a:t>
            </a:r>
            <a:r>
              <a:rPr lang="en-US" sz="1200" dirty="0"/>
              <a:t> access the Student class </a:t>
            </a:r>
            <a:r>
              <a:rPr lang="en-US" sz="1200" dirty="0"/>
              <a:t>display() method.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PreKgStudent class </a:t>
            </a:r>
            <a:r>
              <a:rPr lang="en-US" sz="1200" dirty="0">
                <a:solidFill>
                  <a:srgbClr val="FF0000"/>
                </a:solidFill>
              </a:rPr>
              <a:t>can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/>
              <a:t>access the Student class </a:t>
            </a:r>
            <a:r>
              <a:rPr lang="en-US" sz="1200" dirty="0"/>
              <a:t>display() method.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StudentMyPack2Test 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</a:t>
            </a:r>
            <a:r>
              <a:rPr lang="en-US" sz="1200" dirty="0" smtClean="0"/>
              <a:t>class </a:t>
            </a:r>
            <a:r>
              <a:rPr lang="en-US" sz="1200" dirty="0"/>
              <a:t>display() method.</a:t>
            </a:r>
            <a:endParaRPr lang="en-US" sz="1200" dirty="0" smtClean="0"/>
          </a:p>
        </p:txBody>
      </p:sp>
      <p:sp>
        <p:nvSpPr>
          <p:cNvPr id="25" name="Rectangular Callout 24"/>
          <p:cNvSpPr/>
          <p:nvPr/>
        </p:nvSpPr>
        <p:spPr>
          <a:xfrm>
            <a:off x="260716" y="1302094"/>
            <a:ext cx="1388845" cy="697115"/>
          </a:xfrm>
          <a:prstGeom prst="wedgeRectCallout">
            <a:avLst>
              <a:gd name="adj1" fmla="val 99187"/>
              <a:gd name="adj2" fmla="val 3343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At the member level, you can </a:t>
            </a:r>
            <a:r>
              <a:rPr lang="en-US" sz="1200" dirty="0" smtClean="0"/>
              <a:t>use </a:t>
            </a:r>
            <a:r>
              <a:rPr lang="en-US" sz="1200" dirty="0"/>
              <a:t>the </a:t>
            </a:r>
            <a:r>
              <a:rPr lang="en-US" sz="1200" b="1" dirty="0"/>
              <a:t>public</a:t>
            </a:r>
            <a:r>
              <a:rPr lang="en-US" sz="1200" dirty="0"/>
              <a:t> modifier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54525" y="475865"/>
            <a:ext cx="6993087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A </a:t>
            </a:r>
            <a:r>
              <a:rPr lang="en-US" sz="1200" dirty="0" smtClean="0"/>
              <a:t>member(field/method/Constructor) may </a:t>
            </a:r>
            <a:r>
              <a:rPr lang="en-US" sz="1200" dirty="0"/>
              <a:t>be declared with the modifier </a:t>
            </a:r>
            <a:r>
              <a:rPr lang="en-US" sz="1200" b="1" dirty="0"/>
              <a:t>public</a:t>
            </a:r>
            <a:r>
              <a:rPr lang="en-US" sz="1200" dirty="0"/>
              <a:t>, in which case that </a:t>
            </a:r>
            <a:r>
              <a:rPr lang="en-US" sz="1200" dirty="0"/>
              <a:t>member(field/method/Constructor) </a:t>
            </a:r>
            <a:r>
              <a:rPr lang="en-US" sz="1200" dirty="0" smtClean="0"/>
              <a:t>is </a:t>
            </a:r>
            <a:r>
              <a:rPr lang="en-US" sz="1200" dirty="0"/>
              <a:t>visible to all classes </a:t>
            </a:r>
            <a:r>
              <a:rPr lang="en-US" sz="1200" dirty="0" smtClean="0"/>
              <a:t>everywhere.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587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87078" y="35738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- class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067098" y="1510099"/>
            <a:ext cx="2496280" cy="12745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</a:t>
            </a:r>
            <a:r>
              <a:rPr lang="en-US" sz="1000" dirty="0" smtClean="0"/>
              <a:t>ublic class Student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   </a:t>
            </a:r>
            <a:r>
              <a:rPr lang="en-US" sz="1000" b="1" dirty="0"/>
              <a:t> </a:t>
            </a:r>
            <a:r>
              <a:rPr lang="en-US" sz="1000" b="1" dirty="0" smtClean="0"/>
              <a:t>private void </a:t>
            </a:r>
            <a:r>
              <a:rPr lang="en-US" sz="1000" b="1" dirty="0"/>
              <a:t>display()</a:t>
            </a:r>
          </a:p>
          <a:p>
            <a:r>
              <a:rPr lang="en-US" sz="1000" b="1" dirty="0"/>
              <a:t>    {</a:t>
            </a:r>
          </a:p>
          <a:p>
            <a:r>
              <a:rPr lang="en-US" sz="1000" b="1" dirty="0"/>
              <a:t>       System.out.println("hello");</a:t>
            </a:r>
          </a:p>
          <a:p>
            <a:r>
              <a:rPr lang="en-US" sz="1000" b="1" dirty="0"/>
              <a:t>    </a:t>
            </a:r>
            <a:r>
              <a:rPr lang="en-US" sz="1000" b="1" dirty="0" smtClean="0"/>
              <a:t>}</a:t>
            </a:r>
          </a:p>
          <a:p>
            <a:r>
              <a:rPr lang="en-US" sz="1000" dirty="0" smtClean="0"/>
              <a:t>}</a:t>
            </a:r>
          </a:p>
          <a:p>
            <a:r>
              <a:rPr lang="en-US" sz="1000" dirty="0" smtClean="0"/>
              <a:t>public </a:t>
            </a:r>
            <a:r>
              <a:rPr lang="en-US" sz="1000" dirty="0" smtClean="0"/>
              <a:t>class StudentMyPack1Test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5325080" y="1510099"/>
            <a:ext cx="3133119" cy="12745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public class PreKgStudent extends Student</a:t>
            </a:r>
          </a:p>
          <a:p>
            <a:r>
              <a:rPr lang="en-US" sz="1200" dirty="0" smtClean="0"/>
              <a:t>public class StudentMyPack2Test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769568" y="1163596"/>
            <a:ext cx="7428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mypack1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82449" y="1163596"/>
            <a:ext cx="7428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mypack2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07191" y="2424499"/>
            <a:ext cx="943878" cy="720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97791" y="2362200"/>
            <a:ext cx="1526809" cy="782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67000" y="3279690"/>
            <a:ext cx="5125827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 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/>
              <a:t> access the Student class </a:t>
            </a:r>
            <a:r>
              <a:rPr lang="en-US" sz="1200" dirty="0" smtClean="0"/>
              <a:t>display() method.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StudentMyPack1Test </a:t>
            </a:r>
            <a:r>
              <a:rPr lang="en-US" sz="1200" dirty="0"/>
              <a:t>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/>
              <a:t> </a:t>
            </a:r>
            <a:r>
              <a:rPr lang="en-US" sz="1200" dirty="0"/>
              <a:t>access the Student class </a:t>
            </a:r>
            <a:r>
              <a:rPr lang="en-US" sz="1200" dirty="0"/>
              <a:t>display() method.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PreKgStudent 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/>
              <a:t>access the Student class </a:t>
            </a:r>
            <a:r>
              <a:rPr lang="en-US" sz="1200" dirty="0"/>
              <a:t>display() method.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StudentMyPack2Test 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</a:t>
            </a:r>
            <a:r>
              <a:rPr lang="en-US" sz="1200" dirty="0" smtClean="0"/>
              <a:t>class </a:t>
            </a:r>
            <a:r>
              <a:rPr lang="en-US" sz="1200" dirty="0"/>
              <a:t>display() method.</a:t>
            </a:r>
            <a:endParaRPr lang="en-US" sz="1200" dirty="0" smtClean="0"/>
          </a:p>
        </p:txBody>
      </p:sp>
      <p:sp>
        <p:nvSpPr>
          <p:cNvPr id="25" name="Rectangular Callout 24"/>
          <p:cNvSpPr/>
          <p:nvPr/>
        </p:nvSpPr>
        <p:spPr>
          <a:xfrm>
            <a:off x="155576" y="1302094"/>
            <a:ext cx="1493986" cy="697115"/>
          </a:xfrm>
          <a:prstGeom prst="wedgeRectCallout">
            <a:avLst>
              <a:gd name="adj1" fmla="val 99187"/>
              <a:gd name="adj2" fmla="val 3343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At the member level, you can </a:t>
            </a:r>
            <a:r>
              <a:rPr lang="en-US" sz="1200" dirty="0" smtClean="0"/>
              <a:t>use </a:t>
            </a:r>
            <a:r>
              <a:rPr lang="en-US" sz="1200" dirty="0"/>
              <a:t>the </a:t>
            </a:r>
            <a:r>
              <a:rPr lang="en-US" sz="1200" b="1" dirty="0" smtClean="0"/>
              <a:t>private</a:t>
            </a:r>
            <a:r>
              <a:rPr lang="en-US" sz="1200" dirty="0"/>
              <a:t> modifier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12775" y="408807"/>
            <a:ext cx="7388225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The </a:t>
            </a:r>
            <a:r>
              <a:rPr lang="en-US" sz="1200" b="1" dirty="0"/>
              <a:t>private</a:t>
            </a:r>
            <a:r>
              <a:rPr lang="en-US" sz="1200" dirty="0"/>
              <a:t> modifier specifies that the </a:t>
            </a:r>
            <a:r>
              <a:rPr lang="en-US" sz="1200" dirty="0" smtClean="0"/>
              <a:t>member(field/method/Constructor) </a:t>
            </a:r>
            <a:r>
              <a:rPr lang="en-US" sz="1200" dirty="0"/>
              <a:t>can only be accessed in its own class.</a:t>
            </a:r>
          </a:p>
        </p:txBody>
      </p:sp>
    </p:spTree>
    <p:extLst>
      <p:ext uri="{BB962C8B-B14F-4D97-AF65-F5344CB8AC3E}">
        <p14:creationId xmlns:p14="http://schemas.microsoft.com/office/powerpoint/2010/main" val="26945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87078" y="35738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- class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067098" y="1510099"/>
            <a:ext cx="2496280" cy="12745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</a:t>
            </a:r>
            <a:r>
              <a:rPr lang="en-US" sz="1000" dirty="0" smtClean="0"/>
              <a:t>ublic class Student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   </a:t>
            </a:r>
            <a:r>
              <a:rPr lang="en-US" sz="1000" b="1" dirty="0"/>
              <a:t> </a:t>
            </a:r>
            <a:r>
              <a:rPr lang="en-US" sz="1000" b="1" dirty="0" smtClean="0"/>
              <a:t>protected void </a:t>
            </a:r>
            <a:r>
              <a:rPr lang="en-US" sz="1000" b="1" dirty="0"/>
              <a:t>display()</a:t>
            </a:r>
          </a:p>
          <a:p>
            <a:r>
              <a:rPr lang="en-US" sz="1000" b="1" dirty="0"/>
              <a:t>    {</a:t>
            </a:r>
          </a:p>
          <a:p>
            <a:r>
              <a:rPr lang="en-US" sz="1000" b="1" dirty="0"/>
              <a:t>       System.out.println("hello");</a:t>
            </a:r>
          </a:p>
          <a:p>
            <a:r>
              <a:rPr lang="en-US" sz="1000" b="1" dirty="0"/>
              <a:t>    </a:t>
            </a:r>
            <a:r>
              <a:rPr lang="en-US" sz="1000" b="1" dirty="0" smtClean="0"/>
              <a:t>}</a:t>
            </a:r>
          </a:p>
          <a:p>
            <a:r>
              <a:rPr lang="en-US" sz="1000" dirty="0" smtClean="0"/>
              <a:t>}</a:t>
            </a:r>
          </a:p>
          <a:p>
            <a:r>
              <a:rPr lang="en-US" sz="1000" dirty="0" smtClean="0"/>
              <a:t>public </a:t>
            </a:r>
            <a:r>
              <a:rPr lang="en-US" sz="1000" dirty="0" smtClean="0"/>
              <a:t>class StudentMyPack1Test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5325080" y="1510099"/>
            <a:ext cx="3133119" cy="12745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public class PreKgStudent extends Student</a:t>
            </a:r>
          </a:p>
          <a:p>
            <a:r>
              <a:rPr lang="en-US" sz="1200" dirty="0" smtClean="0"/>
              <a:t>public class StudentMyPack2Test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769568" y="1163596"/>
            <a:ext cx="7428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mypack1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82449" y="1163596"/>
            <a:ext cx="7428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mypack2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07191" y="2424499"/>
            <a:ext cx="943878" cy="720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97791" y="2362200"/>
            <a:ext cx="1526809" cy="782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92175" y="3144796"/>
            <a:ext cx="792717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 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/>
              <a:t> access the Student class </a:t>
            </a:r>
            <a:r>
              <a:rPr lang="en-US" sz="1200" dirty="0" smtClean="0"/>
              <a:t>display() method.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StudentMyPack1Test </a:t>
            </a:r>
            <a:r>
              <a:rPr lang="en-US" sz="1200" dirty="0"/>
              <a:t>class </a:t>
            </a:r>
            <a:r>
              <a:rPr lang="en-US" sz="1200" dirty="0" smtClean="0">
                <a:solidFill>
                  <a:srgbClr val="FF0000"/>
                </a:solidFill>
              </a:rPr>
              <a:t>can </a:t>
            </a:r>
            <a:r>
              <a:rPr lang="en-US" sz="1200" dirty="0" smtClean="0"/>
              <a:t>access </a:t>
            </a:r>
            <a:r>
              <a:rPr lang="en-US" sz="1200" dirty="0"/>
              <a:t>the Student class </a:t>
            </a:r>
            <a:r>
              <a:rPr lang="en-US" sz="1200" dirty="0"/>
              <a:t>display() method.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PreKgStudent 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/>
              <a:t>access the Student class </a:t>
            </a:r>
            <a:r>
              <a:rPr lang="en-US" sz="1200" dirty="0"/>
              <a:t>display() </a:t>
            </a:r>
            <a:r>
              <a:rPr lang="en-US" sz="1200" dirty="0" smtClean="0"/>
              <a:t>method because </a:t>
            </a:r>
            <a:r>
              <a:rPr lang="en-US" sz="1200" dirty="0"/>
              <a:t>PreKgStudent class </a:t>
            </a:r>
            <a:r>
              <a:rPr lang="en-US" sz="1200" dirty="0" smtClean="0"/>
              <a:t>is subclass of Student class.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StudentMyPack2Test 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</a:t>
            </a:r>
            <a:r>
              <a:rPr lang="en-US" sz="1200" dirty="0" smtClean="0"/>
              <a:t>class </a:t>
            </a:r>
            <a:r>
              <a:rPr lang="en-US" sz="1200" dirty="0"/>
              <a:t>display() method.</a:t>
            </a:r>
            <a:endParaRPr lang="en-US" sz="1200" dirty="0" smtClean="0"/>
          </a:p>
        </p:txBody>
      </p:sp>
      <p:sp>
        <p:nvSpPr>
          <p:cNvPr id="25" name="Rectangular Callout 24"/>
          <p:cNvSpPr/>
          <p:nvPr/>
        </p:nvSpPr>
        <p:spPr>
          <a:xfrm>
            <a:off x="0" y="1302094"/>
            <a:ext cx="1649562" cy="697115"/>
          </a:xfrm>
          <a:prstGeom prst="wedgeRectCallout">
            <a:avLst>
              <a:gd name="adj1" fmla="val 88793"/>
              <a:gd name="adj2" fmla="val 4163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At the member level, you can </a:t>
            </a:r>
            <a:r>
              <a:rPr lang="en-US" sz="1200" dirty="0" smtClean="0"/>
              <a:t>use </a:t>
            </a:r>
            <a:r>
              <a:rPr lang="en-US" sz="1200" dirty="0"/>
              <a:t>the </a:t>
            </a:r>
            <a:r>
              <a:rPr lang="en-US" sz="1200" b="1" dirty="0" smtClean="0"/>
              <a:t>protected</a:t>
            </a:r>
            <a:r>
              <a:rPr lang="en-US" sz="1200" dirty="0"/>
              <a:t> modifier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775" y="408807"/>
            <a:ext cx="7540625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The </a:t>
            </a:r>
            <a:r>
              <a:rPr lang="en-US" sz="1200" b="1" dirty="0"/>
              <a:t>protected</a:t>
            </a:r>
            <a:r>
              <a:rPr lang="en-US" sz="1200" dirty="0"/>
              <a:t> modifier specifies that the </a:t>
            </a:r>
            <a:r>
              <a:rPr lang="en-US" sz="1200" dirty="0" smtClean="0"/>
              <a:t>member(field/method/Constructor) </a:t>
            </a:r>
            <a:r>
              <a:rPr lang="en-US" sz="1200" dirty="0"/>
              <a:t>can only be accessed within its own package (as with </a:t>
            </a:r>
            <a:r>
              <a:rPr lang="en-US" sz="1200" i="1" dirty="0"/>
              <a:t>package-private</a:t>
            </a:r>
            <a:r>
              <a:rPr lang="en-US" sz="1200" dirty="0"/>
              <a:t>) and, in addition, by a subclass of its class in another package.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4852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87078" y="35738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- class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067098" y="1510099"/>
            <a:ext cx="2496280" cy="12745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</a:t>
            </a:r>
            <a:r>
              <a:rPr lang="en-US" sz="1000" dirty="0" smtClean="0"/>
              <a:t>ublic class Student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b="1" dirty="0" smtClean="0"/>
              <a:t>    void </a:t>
            </a:r>
            <a:r>
              <a:rPr lang="en-US" sz="1000" b="1" dirty="0"/>
              <a:t>display()</a:t>
            </a:r>
          </a:p>
          <a:p>
            <a:r>
              <a:rPr lang="en-US" sz="1000" b="1" dirty="0"/>
              <a:t>    {</a:t>
            </a:r>
          </a:p>
          <a:p>
            <a:r>
              <a:rPr lang="en-US" sz="1000" b="1" dirty="0"/>
              <a:t>       System.out.println("hello");</a:t>
            </a:r>
          </a:p>
          <a:p>
            <a:r>
              <a:rPr lang="en-US" sz="1000" b="1" dirty="0"/>
              <a:t>    </a:t>
            </a:r>
            <a:r>
              <a:rPr lang="en-US" sz="1000" b="1" dirty="0" smtClean="0"/>
              <a:t>}</a:t>
            </a:r>
          </a:p>
          <a:p>
            <a:r>
              <a:rPr lang="en-US" sz="1000" dirty="0" smtClean="0"/>
              <a:t>}</a:t>
            </a:r>
          </a:p>
          <a:p>
            <a:r>
              <a:rPr lang="en-US" sz="1000" dirty="0" smtClean="0"/>
              <a:t>public </a:t>
            </a:r>
            <a:r>
              <a:rPr lang="en-US" sz="1000" dirty="0" smtClean="0"/>
              <a:t>class StudentMyPack1Test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5325080" y="1510099"/>
            <a:ext cx="3133119" cy="12745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public class PreKgStudent extends Student</a:t>
            </a:r>
          </a:p>
          <a:p>
            <a:r>
              <a:rPr lang="en-US" sz="1200" dirty="0" smtClean="0"/>
              <a:t>public class StudentMyPack2Test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769568" y="1163596"/>
            <a:ext cx="7428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mypack1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82449" y="1163596"/>
            <a:ext cx="7428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mypack2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07191" y="2424499"/>
            <a:ext cx="943878" cy="720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97791" y="2362200"/>
            <a:ext cx="1526809" cy="782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8800" y="3165392"/>
            <a:ext cx="528696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 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/>
              <a:t> access the Student class </a:t>
            </a:r>
            <a:r>
              <a:rPr lang="en-US" sz="1200" dirty="0" smtClean="0"/>
              <a:t>display() method.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StudentMyPack1Test </a:t>
            </a:r>
            <a:r>
              <a:rPr lang="en-US" sz="1200" dirty="0"/>
              <a:t>class </a:t>
            </a:r>
            <a:r>
              <a:rPr lang="en-US" sz="1200" dirty="0" smtClean="0">
                <a:solidFill>
                  <a:srgbClr val="FF0000"/>
                </a:solidFill>
              </a:rPr>
              <a:t>can </a:t>
            </a:r>
            <a:r>
              <a:rPr lang="en-US" sz="1200" dirty="0" smtClean="0"/>
              <a:t>access </a:t>
            </a:r>
            <a:r>
              <a:rPr lang="en-US" sz="1200" dirty="0"/>
              <a:t>the Student class </a:t>
            </a:r>
            <a:r>
              <a:rPr lang="en-US" sz="1200" dirty="0"/>
              <a:t>display() method.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PreKgStudent 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/>
              <a:t>access the Student class </a:t>
            </a:r>
            <a:r>
              <a:rPr lang="en-US" sz="1200" dirty="0"/>
              <a:t>display() </a:t>
            </a:r>
            <a:r>
              <a:rPr lang="en-US" sz="1200" dirty="0" smtClean="0"/>
              <a:t>method.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StudentMyPack2Test 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</a:t>
            </a:r>
            <a:r>
              <a:rPr lang="en-US" sz="1200" dirty="0" smtClean="0"/>
              <a:t>class </a:t>
            </a:r>
            <a:r>
              <a:rPr lang="en-US" sz="1200" dirty="0"/>
              <a:t>display() method.</a:t>
            </a:r>
            <a:endParaRPr lang="en-US" sz="1200" dirty="0" smtClean="0"/>
          </a:p>
        </p:txBody>
      </p:sp>
      <p:sp>
        <p:nvSpPr>
          <p:cNvPr id="25" name="Rectangular Callout 24"/>
          <p:cNvSpPr/>
          <p:nvPr/>
        </p:nvSpPr>
        <p:spPr>
          <a:xfrm>
            <a:off x="67394" y="1302093"/>
            <a:ext cx="1649562" cy="697115"/>
          </a:xfrm>
          <a:prstGeom prst="wedgeRectCallout">
            <a:avLst>
              <a:gd name="adj1" fmla="val 82441"/>
              <a:gd name="adj2" fmla="val 3343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At the member level, you can </a:t>
            </a:r>
            <a:r>
              <a:rPr lang="en-US" sz="1200" dirty="0" smtClean="0"/>
              <a:t>use </a:t>
            </a:r>
            <a:r>
              <a:rPr lang="en-US" sz="1200" dirty="0"/>
              <a:t>the </a:t>
            </a:r>
            <a:r>
              <a:rPr lang="en-US" sz="1200" b="1" dirty="0"/>
              <a:t> no modifier (</a:t>
            </a:r>
            <a:r>
              <a:rPr lang="en-US" sz="1200" b="1" i="1" dirty="0"/>
              <a:t>package-private</a:t>
            </a:r>
            <a:r>
              <a:rPr lang="en-US" sz="1200" b="1" dirty="0"/>
              <a:t>)</a:t>
            </a:r>
            <a:r>
              <a:rPr lang="en-US" sz="1200" b="1" dirty="0"/>
              <a:t> </a:t>
            </a:r>
            <a:r>
              <a:rPr lang="en-US" sz="1200" dirty="0"/>
              <a:t>modifier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54525" y="475865"/>
            <a:ext cx="6993087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dirty="0"/>
              <a:t>a </a:t>
            </a:r>
            <a:r>
              <a:rPr lang="en-US" sz="1200" dirty="0" smtClean="0"/>
              <a:t>member(field/method/Constructor) has </a:t>
            </a:r>
            <a:r>
              <a:rPr lang="en-US" sz="1200" b="1" dirty="0"/>
              <a:t>no modifier</a:t>
            </a:r>
            <a:r>
              <a:rPr lang="en-US" sz="1200" dirty="0"/>
              <a:t> (the default, also known as </a:t>
            </a:r>
            <a:r>
              <a:rPr lang="en-US" sz="1200" b="1" i="1" dirty="0"/>
              <a:t>package-private</a:t>
            </a:r>
            <a:r>
              <a:rPr lang="en-US" sz="1200" dirty="0"/>
              <a:t>), it is visible only within its own package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8797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72069</TotalTime>
  <Words>512</Words>
  <Application>Microsoft Office PowerPoint</Application>
  <PresentationFormat>Custom</PresentationFormat>
  <Paragraphs>111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5893</cp:revision>
  <dcterms:created xsi:type="dcterms:W3CDTF">2006-08-16T00:00:00Z</dcterms:created>
  <dcterms:modified xsi:type="dcterms:W3CDTF">2015-11-20T13:04:30Z</dcterms:modified>
</cp:coreProperties>
</file>