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16" r:id="rId2"/>
    <p:sldId id="417" r:id="rId3"/>
    <p:sldId id="418"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4/5/2016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612775" y="2647950"/>
            <a:ext cx="7312025" cy="12954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552825" y="26216"/>
            <a:ext cx="1905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Autoboxing and </a:t>
            </a:r>
            <a:r>
              <a:rPr lang="en-US" sz="1200" dirty="0" smtClean="0"/>
              <a:t>Unboxing</a:t>
            </a:r>
            <a:endParaRPr lang="en-US" sz="1200" dirty="0"/>
          </a:p>
        </p:txBody>
      </p:sp>
      <p:sp>
        <p:nvSpPr>
          <p:cNvPr id="5" name="AutoShape 2" descr="save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TextBox 5"/>
          <p:cNvSpPr txBox="1"/>
          <p:nvPr/>
        </p:nvSpPr>
        <p:spPr>
          <a:xfrm>
            <a:off x="1066800" y="3194566"/>
            <a:ext cx="1116139"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primitive types</a:t>
            </a:r>
          </a:p>
        </p:txBody>
      </p:sp>
      <p:sp>
        <p:nvSpPr>
          <p:cNvPr id="8" name="Rectangle 7"/>
          <p:cNvSpPr/>
          <p:nvPr/>
        </p:nvSpPr>
        <p:spPr>
          <a:xfrm>
            <a:off x="6172200" y="3194566"/>
            <a:ext cx="1178592"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wrapper classes</a:t>
            </a:r>
          </a:p>
        </p:txBody>
      </p:sp>
      <p:sp>
        <p:nvSpPr>
          <p:cNvPr id="10" name="Oval 9"/>
          <p:cNvSpPr/>
          <p:nvPr/>
        </p:nvSpPr>
        <p:spPr>
          <a:xfrm>
            <a:off x="3657600" y="3035215"/>
            <a:ext cx="1371600" cy="59569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Java Compiler</a:t>
            </a:r>
            <a:endParaRPr lang="en-US" sz="1200" dirty="0"/>
          </a:p>
        </p:txBody>
      </p:sp>
      <p:cxnSp>
        <p:nvCxnSpPr>
          <p:cNvPr id="16" name="Straight Arrow Connector 15"/>
          <p:cNvCxnSpPr>
            <a:stCxn id="6" idx="3"/>
            <a:endCxn id="10" idx="2"/>
          </p:cNvCxnSpPr>
          <p:nvPr/>
        </p:nvCxnSpPr>
        <p:spPr>
          <a:xfrm flipV="1">
            <a:off x="2182939" y="3333065"/>
            <a:ext cx="1474661" cy="1"/>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8" name="Straight Arrow Connector 17"/>
          <p:cNvCxnSpPr>
            <a:stCxn id="10" idx="6"/>
            <a:endCxn id="8" idx="1"/>
          </p:cNvCxnSpPr>
          <p:nvPr/>
        </p:nvCxnSpPr>
        <p:spPr>
          <a:xfrm>
            <a:off x="5029200" y="3333065"/>
            <a:ext cx="1143000" cy="1"/>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2" name="Rounded Rectangular Callout 21"/>
          <p:cNvSpPr/>
          <p:nvPr/>
        </p:nvSpPr>
        <p:spPr>
          <a:xfrm>
            <a:off x="1219201" y="1295400"/>
            <a:ext cx="4571999" cy="1050798"/>
          </a:xfrm>
          <a:prstGeom prst="wedgeRoundRectCallout">
            <a:avLst>
              <a:gd name="adj1" fmla="val 18089"/>
              <a:gd name="adj2" fmla="val 121888"/>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smtClean="0"/>
              <a:t>In </a:t>
            </a:r>
            <a:r>
              <a:rPr lang="en-US" sz="1200" dirty="0" smtClean="0">
                <a:solidFill>
                  <a:srgbClr val="FF0000"/>
                </a:solidFill>
              </a:rPr>
              <a:t>Autoboxing</a:t>
            </a:r>
            <a:r>
              <a:rPr lang="en-US" sz="1200" dirty="0" smtClean="0"/>
              <a:t> Java compiler automatically converts </a:t>
            </a:r>
            <a:r>
              <a:rPr lang="en-US" sz="1200" dirty="0"/>
              <a:t>primitive </a:t>
            </a:r>
            <a:r>
              <a:rPr lang="en-US" sz="1200" dirty="0" smtClean="0"/>
              <a:t>types to corresponding </a:t>
            </a:r>
            <a:r>
              <a:rPr lang="en-US" sz="1200" dirty="0"/>
              <a:t>object wrapper </a:t>
            </a:r>
            <a:r>
              <a:rPr lang="en-US" sz="1200" dirty="0" smtClean="0"/>
              <a:t>classes.</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For example, converting an </a:t>
            </a:r>
            <a:r>
              <a:rPr lang="en-US" sz="1200" dirty="0">
                <a:solidFill>
                  <a:srgbClr val="FF0000"/>
                </a:solidFill>
              </a:rPr>
              <a:t>int</a:t>
            </a:r>
            <a:r>
              <a:rPr lang="en-US" sz="1200" dirty="0"/>
              <a:t> to an </a:t>
            </a:r>
            <a:r>
              <a:rPr lang="en-US" sz="1200" dirty="0">
                <a:solidFill>
                  <a:srgbClr val="FF0000"/>
                </a:solidFill>
              </a:rPr>
              <a:t>Integer</a:t>
            </a:r>
            <a:r>
              <a:rPr lang="en-US" sz="1200" dirty="0"/>
              <a:t>, a </a:t>
            </a:r>
            <a:r>
              <a:rPr lang="en-US" sz="1200" dirty="0">
                <a:solidFill>
                  <a:srgbClr val="FF0000"/>
                </a:solidFill>
              </a:rPr>
              <a:t>double</a:t>
            </a:r>
            <a:r>
              <a:rPr lang="en-US" sz="1200" dirty="0"/>
              <a:t> to </a:t>
            </a:r>
            <a:r>
              <a:rPr lang="en-US" sz="1200" dirty="0" smtClean="0"/>
              <a:t>a </a:t>
            </a:r>
            <a:r>
              <a:rPr lang="en-US" sz="1200" dirty="0" smtClean="0">
                <a:solidFill>
                  <a:srgbClr val="FF0000"/>
                </a:solidFill>
              </a:rPr>
              <a:t>Double</a:t>
            </a:r>
            <a:r>
              <a:rPr lang="en-US" sz="1200" dirty="0"/>
              <a:t>, and so on. </a:t>
            </a:r>
          </a:p>
        </p:txBody>
      </p:sp>
      <p:sp>
        <p:nvSpPr>
          <p:cNvPr id="23" name="Snip and Round Single Corner Rectangle 22"/>
          <p:cNvSpPr/>
          <p:nvPr/>
        </p:nvSpPr>
        <p:spPr>
          <a:xfrm>
            <a:off x="6553200" y="1558099"/>
            <a:ext cx="2133600" cy="525399"/>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200" dirty="0"/>
              <a:t>i</a:t>
            </a:r>
            <a:r>
              <a:rPr lang="en-US" sz="1200" dirty="0" smtClean="0"/>
              <a:t>nt</a:t>
            </a:r>
            <a:r>
              <a:rPr lang="en-US" sz="1200" dirty="0" smtClean="0"/>
              <a:t> </a:t>
            </a:r>
            <a:r>
              <a:rPr lang="en-US" sz="1200" dirty="0" smtClean="0"/>
              <a:t>intValue</a:t>
            </a:r>
            <a:r>
              <a:rPr lang="en-US" sz="1200" dirty="0" smtClean="0"/>
              <a:t>=5</a:t>
            </a:r>
            <a:r>
              <a:rPr lang="en-US" sz="1200" dirty="0" smtClean="0"/>
              <a:t>;</a:t>
            </a:r>
            <a:endParaRPr lang="en-US" sz="1200" dirty="0" smtClean="0"/>
          </a:p>
          <a:p>
            <a:r>
              <a:rPr lang="en-US" sz="1200" dirty="0"/>
              <a:t>Integer </a:t>
            </a:r>
            <a:r>
              <a:rPr lang="en-US" sz="1200" dirty="0" smtClean="0"/>
              <a:t>integerObj=</a:t>
            </a:r>
            <a:r>
              <a:rPr lang="en-US" sz="1200" dirty="0" smtClean="0"/>
              <a:t>intValue</a:t>
            </a:r>
            <a:r>
              <a:rPr lang="en-US" sz="1200" dirty="0" smtClean="0"/>
              <a:t>;</a:t>
            </a:r>
            <a:endParaRPr lang="en-US" sz="1200" dirty="0"/>
          </a:p>
        </p:txBody>
      </p:sp>
      <p:sp>
        <p:nvSpPr>
          <p:cNvPr id="17" name="Snip and Round Single Corner Rectangle 16"/>
          <p:cNvSpPr/>
          <p:nvPr/>
        </p:nvSpPr>
        <p:spPr>
          <a:xfrm>
            <a:off x="6534150" y="914400"/>
            <a:ext cx="1981200" cy="329374"/>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200" dirty="0"/>
              <a:t>Character ch = 'a</a:t>
            </a:r>
            <a:r>
              <a:rPr lang="en-US" sz="1200" dirty="0" smtClean="0"/>
              <a:t>';</a:t>
            </a:r>
            <a:endParaRPr lang="en-US" sz="1200" dirty="0" smtClean="0"/>
          </a:p>
        </p:txBody>
      </p:sp>
    </p:spTree>
    <p:extLst>
      <p:ext uri="{BB962C8B-B14F-4D97-AF65-F5344CB8AC3E}">
        <p14:creationId xmlns:p14="http://schemas.microsoft.com/office/powerpoint/2010/main" val="1284666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612775" y="2647950"/>
            <a:ext cx="7312025" cy="12954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552825" y="26216"/>
            <a:ext cx="1905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Autoboxing and </a:t>
            </a:r>
            <a:r>
              <a:rPr lang="en-US" sz="1200" dirty="0" smtClean="0"/>
              <a:t>Unboxing</a:t>
            </a:r>
            <a:endParaRPr lang="en-US" sz="1200" dirty="0"/>
          </a:p>
        </p:txBody>
      </p:sp>
      <p:sp>
        <p:nvSpPr>
          <p:cNvPr id="5" name="AutoShape 2" descr="save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Oval 9"/>
          <p:cNvSpPr/>
          <p:nvPr/>
        </p:nvSpPr>
        <p:spPr>
          <a:xfrm>
            <a:off x="3657600" y="3035215"/>
            <a:ext cx="1371600" cy="59569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Java Compiler</a:t>
            </a:r>
            <a:endParaRPr lang="en-US" sz="1200" dirty="0"/>
          </a:p>
        </p:txBody>
      </p:sp>
      <p:cxnSp>
        <p:nvCxnSpPr>
          <p:cNvPr id="16" name="Straight Arrow Connector 15"/>
          <p:cNvCxnSpPr>
            <a:endCxn id="10" idx="2"/>
          </p:cNvCxnSpPr>
          <p:nvPr/>
        </p:nvCxnSpPr>
        <p:spPr>
          <a:xfrm flipV="1">
            <a:off x="2182939" y="3333065"/>
            <a:ext cx="1474661" cy="1"/>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8" name="Straight Arrow Connector 17"/>
          <p:cNvCxnSpPr>
            <a:stCxn id="10" idx="6"/>
          </p:cNvCxnSpPr>
          <p:nvPr/>
        </p:nvCxnSpPr>
        <p:spPr>
          <a:xfrm>
            <a:off x="5029200" y="3333065"/>
            <a:ext cx="1143000" cy="1"/>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2" name="Rounded Rectangular Callout 21"/>
          <p:cNvSpPr/>
          <p:nvPr/>
        </p:nvSpPr>
        <p:spPr>
          <a:xfrm>
            <a:off x="1219201" y="1295400"/>
            <a:ext cx="4571999" cy="1050798"/>
          </a:xfrm>
          <a:prstGeom prst="wedgeRoundRectCallout">
            <a:avLst>
              <a:gd name="adj1" fmla="val 18089"/>
              <a:gd name="adj2" fmla="val 121888"/>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smtClean="0"/>
              <a:t>In </a:t>
            </a:r>
            <a:r>
              <a:rPr lang="en-US" sz="1200" i="1" dirty="0" smtClean="0">
                <a:solidFill>
                  <a:srgbClr val="FF0000"/>
                </a:solidFill>
              </a:rPr>
              <a:t>unboxing</a:t>
            </a:r>
            <a:r>
              <a:rPr lang="en-US" sz="1200" i="1" dirty="0" smtClean="0"/>
              <a:t> </a:t>
            </a:r>
            <a:r>
              <a:rPr lang="en-US" sz="1200" dirty="0" smtClean="0"/>
              <a:t>Java compiler automatically converts </a:t>
            </a:r>
            <a:r>
              <a:rPr lang="en-US" sz="1200" dirty="0"/>
              <a:t>object wrapper classes </a:t>
            </a:r>
            <a:r>
              <a:rPr lang="en-US" sz="1200" dirty="0" smtClean="0"/>
              <a:t>to corresponding </a:t>
            </a:r>
            <a:r>
              <a:rPr lang="en-US" sz="1200" dirty="0"/>
              <a:t>primitive types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For example, converting an </a:t>
            </a:r>
            <a:r>
              <a:rPr lang="en-US" sz="1200" dirty="0">
                <a:solidFill>
                  <a:srgbClr val="FF0000"/>
                </a:solidFill>
              </a:rPr>
              <a:t> Integer </a:t>
            </a:r>
            <a:r>
              <a:rPr lang="en-US" sz="1200" dirty="0" smtClean="0"/>
              <a:t>to </a:t>
            </a:r>
            <a:r>
              <a:rPr lang="en-US" sz="1200" dirty="0"/>
              <a:t>an </a:t>
            </a:r>
            <a:r>
              <a:rPr lang="en-US" sz="1200" dirty="0" smtClean="0">
                <a:solidFill>
                  <a:srgbClr val="FF0000"/>
                </a:solidFill>
              </a:rPr>
              <a:t>int</a:t>
            </a:r>
            <a:r>
              <a:rPr lang="en-US" sz="1200" dirty="0" smtClean="0"/>
              <a:t>, </a:t>
            </a:r>
            <a:r>
              <a:rPr lang="en-US" sz="1200" dirty="0"/>
              <a:t>a </a:t>
            </a:r>
            <a:r>
              <a:rPr lang="en-US" sz="1200" dirty="0" smtClean="0">
                <a:solidFill>
                  <a:srgbClr val="FF0000"/>
                </a:solidFill>
              </a:rPr>
              <a:t>Double</a:t>
            </a:r>
            <a:r>
              <a:rPr lang="en-US" sz="1200" dirty="0"/>
              <a:t> to </a:t>
            </a:r>
            <a:r>
              <a:rPr lang="en-US" sz="1200" dirty="0" smtClean="0"/>
              <a:t>a </a:t>
            </a:r>
            <a:r>
              <a:rPr lang="en-US" sz="1200" dirty="0" smtClean="0">
                <a:solidFill>
                  <a:srgbClr val="FF0000"/>
                </a:solidFill>
              </a:rPr>
              <a:t>double</a:t>
            </a:r>
            <a:r>
              <a:rPr lang="en-US" sz="1200" dirty="0"/>
              <a:t>, and so on. </a:t>
            </a:r>
          </a:p>
        </p:txBody>
      </p:sp>
      <p:sp>
        <p:nvSpPr>
          <p:cNvPr id="17" name="TextBox 16"/>
          <p:cNvSpPr txBox="1"/>
          <p:nvPr/>
        </p:nvSpPr>
        <p:spPr>
          <a:xfrm>
            <a:off x="6172200" y="3204089"/>
            <a:ext cx="1116139"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primitive types</a:t>
            </a:r>
          </a:p>
        </p:txBody>
      </p:sp>
      <p:sp>
        <p:nvSpPr>
          <p:cNvPr id="19" name="Rectangle 18"/>
          <p:cNvSpPr/>
          <p:nvPr/>
        </p:nvSpPr>
        <p:spPr>
          <a:xfrm>
            <a:off x="1004347" y="3194564"/>
            <a:ext cx="1178592"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wrapper classes</a:t>
            </a:r>
          </a:p>
        </p:txBody>
      </p:sp>
      <p:sp>
        <p:nvSpPr>
          <p:cNvPr id="20" name="Snip and Round Single Corner Rectangle 19"/>
          <p:cNvSpPr/>
          <p:nvPr/>
        </p:nvSpPr>
        <p:spPr>
          <a:xfrm>
            <a:off x="6324600" y="1558099"/>
            <a:ext cx="2590800" cy="525399"/>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200" dirty="0"/>
              <a:t>  Integer </a:t>
            </a:r>
            <a:r>
              <a:rPr lang="en-US" sz="1200" dirty="0" smtClean="0"/>
              <a:t>integerObj=</a:t>
            </a:r>
            <a:r>
              <a:rPr lang="en-US" sz="1200" b="1" dirty="0" smtClean="0"/>
              <a:t>new</a:t>
            </a:r>
            <a:r>
              <a:rPr lang="en-US" sz="1200" dirty="0"/>
              <a:t> Integer(50</a:t>
            </a:r>
            <a:r>
              <a:rPr lang="en-US" sz="1200" dirty="0" smtClean="0"/>
              <a:t>);</a:t>
            </a:r>
            <a:r>
              <a:rPr lang="en-US" sz="1200" dirty="0"/>
              <a:t>  </a:t>
            </a:r>
            <a:r>
              <a:rPr lang="en-US" sz="1200" b="1" dirty="0" smtClean="0"/>
              <a:t>int</a:t>
            </a:r>
            <a:r>
              <a:rPr lang="en-US" sz="1200" dirty="0"/>
              <a:t> </a:t>
            </a:r>
            <a:r>
              <a:rPr lang="en-US" sz="1200" dirty="0" smtClean="0"/>
              <a:t>intValue=integerObj;</a:t>
            </a:r>
            <a:r>
              <a:rPr lang="en-US" sz="1200" dirty="0"/>
              <a:t> </a:t>
            </a:r>
          </a:p>
        </p:txBody>
      </p:sp>
    </p:spTree>
    <p:extLst>
      <p:ext uri="{BB962C8B-B14F-4D97-AF65-F5344CB8AC3E}">
        <p14:creationId xmlns:p14="http://schemas.microsoft.com/office/powerpoint/2010/main" val="3504217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552825" y="26216"/>
            <a:ext cx="1905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Autoboxing and </a:t>
            </a:r>
            <a:r>
              <a:rPr lang="en-US" sz="1200" dirty="0" smtClean="0"/>
              <a:t>Unboxing</a:t>
            </a:r>
            <a:endParaRPr lang="en-US" sz="1200" dirty="0"/>
          </a:p>
        </p:txBody>
      </p:sp>
      <p:sp>
        <p:nvSpPr>
          <p:cNvPr id="5" name="AutoShape 2" descr="save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803433362"/>
              </p:ext>
            </p:extLst>
          </p:nvPr>
        </p:nvGraphicFramePr>
        <p:xfrm>
          <a:off x="1058861" y="1295400"/>
          <a:ext cx="6934200" cy="3337560"/>
        </p:xfrm>
        <a:graphic>
          <a:graphicData uri="http://schemas.openxmlformats.org/drawingml/2006/table">
            <a:tbl>
              <a:tblPr firstRow="1" bandRow="1">
                <a:tableStyleId>{7DF18680-E054-41AD-8BC1-D1AEF772440D}</a:tableStyleId>
              </a:tblPr>
              <a:tblGrid>
                <a:gridCol w="3429001"/>
                <a:gridCol w="3505199"/>
              </a:tblGrid>
              <a:tr h="370840">
                <a:tc>
                  <a:txBody>
                    <a:bodyPr/>
                    <a:lstStyle/>
                    <a:p>
                      <a:r>
                        <a:rPr lang="en-US" sz="1400" dirty="0"/>
                        <a:t>Primitive type</a:t>
                      </a:r>
                    </a:p>
                  </a:txBody>
                  <a:tcPr anchor="ctr"/>
                </a:tc>
                <a:tc>
                  <a:txBody>
                    <a:bodyPr/>
                    <a:lstStyle/>
                    <a:p>
                      <a:r>
                        <a:rPr lang="en-US" sz="1400" dirty="0"/>
                        <a:t>Wrapper class</a:t>
                      </a:r>
                    </a:p>
                  </a:txBody>
                  <a:tcPr anchor="ctr"/>
                </a:tc>
              </a:tr>
              <a:tr h="370840">
                <a:tc>
                  <a:txBody>
                    <a:bodyPr/>
                    <a:lstStyle/>
                    <a:p>
                      <a:r>
                        <a:rPr lang="en-US" sz="1400" dirty="0"/>
                        <a:t>boolean</a:t>
                      </a:r>
                    </a:p>
                  </a:txBody>
                  <a:tcPr anchor="ctr"/>
                </a:tc>
                <a:tc>
                  <a:txBody>
                    <a:bodyPr/>
                    <a:lstStyle/>
                    <a:p>
                      <a:r>
                        <a:rPr lang="en-US" sz="1400" dirty="0"/>
                        <a:t>Boolean</a:t>
                      </a:r>
                    </a:p>
                  </a:txBody>
                  <a:tcPr anchor="ctr"/>
                </a:tc>
              </a:tr>
              <a:tr h="370840">
                <a:tc>
                  <a:txBody>
                    <a:bodyPr/>
                    <a:lstStyle/>
                    <a:p>
                      <a:r>
                        <a:rPr lang="en-US" sz="1400" dirty="0"/>
                        <a:t>byte</a:t>
                      </a:r>
                    </a:p>
                  </a:txBody>
                  <a:tcPr anchor="ctr"/>
                </a:tc>
                <a:tc>
                  <a:txBody>
                    <a:bodyPr/>
                    <a:lstStyle/>
                    <a:p>
                      <a:r>
                        <a:rPr lang="en-US" sz="1400" dirty="0"/>
                        <a:t>Byte</a:t>
                      </a:r>
                    </a:p>
                  </a:txBody>
                  <a:tcPr anchor="ctr"/>
                </a:tc>
              </a:tr>
              <a:tr h="370840">
                <a:tc>
                  <a:txBody>
                    <a:bodyPr/>
                    <a:lstStyle/>
                    <a:p>
                      <a:r>
                        <a:rPr lang="en-US" sz="1400" dirty="0"/>
                        <a:t>char</a:t>
                      </a:r>
                    </a:p>
                  </a:txBody>
                  <a:tcPr anchor="ctr"/>
                </a:tc>
                <a:tc>
                  <a:txBody>
                    <a:bodyPr/>
                    <a:lstStyle/>
                    <a:p>
                      <a:r>
                        <a:rPr lang="en-US" sz="1400" dirty="0"/>
                        <a:t>Character</a:t>
                      </a:r>
                    </a:p>
                  </a:txBody>
                  <a:tcPr anchor="ctr"/>
                </a:tc>
              </a:tr>
              <a:tr h="370840">
                <a:tc>
                  <a:txBody>
                    <a:bodyPr/>
                    <a:lstStyle/>
                    <a:p>
                      <a:r>
                        <a:rPr lang="en-US" sz="1400" dirty="0"/>
                        <a:t>float</a:t>
                      </a:r>
                    </a:p>
                  </a:txBody>
                  <a:tcPr anchor="ctr"/>
                </a:tc>
                <a:tc>
                  <a:txBody>
                    <a:bodyPr/>
                    <a:lstStyle/>
                    <a:p>
                      <a:r>
                        <a:rPr lang="en-US" sz="1400" dirty="0"/>
                        <a:t>Float</a:t>
                      </a:r>
                    </a:p>
                  </a:txBody>
                  <a:tcPr anchor="ctr"/>
                </a:tc>
              </a:tr>
              <a:tr h="370840">
                <a:tc>
                  <a:txBody>
                    <a:bodyPr/>
                    <a:lstStyle/>
                    <a:p>
                      <a:r>
                        <a:rPr lang="en-US" sz="1400" dirty="0"/>
                        <a:t>int</a:t>
                      </a:r>
                    </a:p>
                  </a:txBody>
                  <a:tcPr anchor="ctr"/>
                </a:tc>
                <a:tc>
                  <a:txBody>
                    <a:bodyPr/>
                    <a:lstStyle/>
                    <a:p>
                      <a:r>
                        <a:rPr lang="en-US" sz="1400" dirty="0"/>
                        <a:t>Integer</a:t>
                      </a:r>
                    </a:p>
                  </a:txBody>
                  <a:tcPr anchor="ctr"/>
                </a:tc>
              </a:tr>
              <a:tr h="370840">
                <a:tc>
                  <a:txBody>
                    <a:bodyPr/>
                    <a:lstStyle/>
                    <a:p>
                      <a:r>
                        <a:rPr lang="en-US" sz="1400" dirty="0"/>
                        <a:t>long</a:t>
                      </a:r>
                    </a:p>
                  </a:txBody>
                  <a:tcPr anchor="ctr"/>
                </a:tc>
                <a:tc>
                  <a:txBody>
                    <a:bodyPr/>
                    <a:lstStyle/>
                    <a:p>
                      <a:r>
                        <a:rPr lang="en-US" sz="1400" dirty="0"/>
                        <a:t>Long</a:t>
                      </a:r>
                    </a:p>
                  </a:txBody>
                  <a:tcPr anchor="ctr"/>
                </a:tc>
              </a:tr>
              <a:tr h="370840">
                <a:tc>
                  <a:txBody>
                    <a:bodyPr/>
                    <a:lstStyle/>
                    <a:p>
                      <a:r>
                        <a:rPr lang="en-US" sz="1400" dirty="0"/>
                        <a:t>short</a:t>
                      </a:r>
                    </a:p>
                  </a:txBody>
                  <a:tcPr anchor="ctr"/>
                </a:tc>
                <a:tc>
                  <a:txBody>
                    <a:bodyPr/>
                    <a:lstStyle/>
                    <a:p>
                      <a:r>
                        <a:rPr lang="en-US" sz="1400" dirty="0"/>
                        <a:t>Short</a:t>
                      </a:r>
                    </a:p>
                  </a:txBody>
                  <a:tcPr anchor="ctr"/>
                </a:tc>
              </a:tr>
              <a:tr h="370840">
                <a:tc>
                  <a:txBody>
                    <a:bodyPr/>
                    <a:lstStyle/>
                    <a:p>
                      <a:r>
                        <a:rPr lang="en-US" sz="1400" dirty="0"/>
                        <a:t>double</a:t>
                      </a:r>
                    </a:p>
                  </a:txBody>
                  <a:tcPr anchor="ctr"/>
                </a:tc>
                <a:tc>
                  <a:txBody>
                    <a:bodyPr/>
                    <a:lstStyle/>
                    <a:p>
                      <a:r>
                        <a:rPr lang="en-US" sz="1400" dirty="0"/>
                        <a:t>Double</a:t>
                      </a:r>
                    </a:p>
                  </a:txBody>
                  <a:tcPr anchor="ctr"/>
                </a:tc>
              </a:tr>
            </a:tbl>
          </a:graphicData>
        </a:graphic>
      </p:graphicFrame>
      <p:sp>
        <p:nvSpPr>
          <p:cNvPr id="6" name="Rectangle 5"/>
          <p:cNvSpPr/>
          <p:nvPr/>
        </p:nvSpPr>
        <p:spPr>
          <a:xfrm>
            <a:off x="288924" y="465138"/>
            <a:ext cx="8474075" cy="46166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200" dirty="0"/>
              <a:t>Autoboxing and unboxing lets developers write cleaner code, making it easier to read. The following table lists the primitive types and their corresponding wrapper classes, which are used by the Java compiler for autoboxing and unboxing:</a:t>
            </a:r>
          </a:p>
        </p:txBody>
      </p:sp>
    </p:spTree>
    <p:extLst>
      <p:ext uri="{BB962C8B-B14F-4D97-AF65-F5344CB8AC3E}">
        <p14:creationId xmlns:p14="http://schemas.microsoft.com/office/powerpoint/2010/main" val="239960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75060</TotalTime>
  <Words>131</Words>
  <Application>Microsoft Office PowerPoint</Application>
  <PresentationFormat>Custom</PresentationFormat>
  <Paragraphs>41</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6899</cp:revision>
  <dcterms:created xsi:type="dcterms:W3CDTF">2006-08-16T00:00:00Z</dcterms:created>
  <dcterms:modified xsi:type="dcterms:W3CDTF">2016-04-05T08:07:03Z</dcterms:modified>
</cp:coreProperties>
</file>