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819400" y="47706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Serialization - Output </a:t>
            </a:r>
            <a:r>
              <a:rPr lang="en-US" sz="1200" dirty="0"/>
              <a:t>and Input of Complex Objects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4819650" cy="2009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2" name="Rounded Rectangular Callout 1"/>
          <p:cNvSpPr/>
          <p:nvPr/>
        </p:nvSpPr>
        <p:spPr>
          <a:xfrm>
            <a:off x="460374" y="533400"/>
            <a:ext cx="3349626" cy="1524000"/>
          </a:xfrm>
          <a:prstGeom prst="wedgeRoundRectCallout">
            <a:avLst>
              <a:gd name="adj1" fmla="val 18687"/>
              <a:gd name="adj2" fmla="val 108750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writeObject</a:t>
            </a:r>
            <a:r>
              <a:rPr lang="en-US" sz="1200" dirty="0"/>
              <a:t> is invoked to write a single object named </a:t>
            </a:r>
            <a:r>
              <a:rPr lang="en-US" sz="1200" b="1" dirty="0">
                <a:solidFill>
                  <a:srgbClr val="FF0000"/>
                </a:solidFill>
              </a:rPr>
              <a:t>a</a:t>
            </a:r>
            <a:r>
              <a:rPr lang="en-US" sz="1200" dirty="0"/>
              <a:t>. This object contains references to objects </a:t>
            </a:r>
            <a:r>
              <a:rPr lang="en-US" sz="1200" b="1" dirty="0">
                <a:solidFill>
                  <a:srgbClr val="FF0000"/>
                </a:solidFill>
              </a:rPr>
              <a:t>b</a:t>
            </a:r>
            <a:r>
              <a:rPr lang="en-US" sz="1200" dirty="0"/>
              <a:t> and </a:t>
            </a:r>
            <a:r>
              <a:rPr lang="en-US" sz="1200" b="1" dirty="0">
                <a:solidFill>
                  <a:srgbClr val="FF0000"/>
                </a:solidFill>
              </a:rPr>
              <a:t>c</a:t>
            </a:r>
            <a:r>
              <a:rPr lang="en-US" sz="1200" dirty="0"/>
              <a:t>, while </a:t>
            </a:r>
            <a:r>
              <a:rPr lang="en-US" sz="1200" b="1" dirty="0">
                <a:solidFill>
                  <a:srgbClr val="FF0000"/>
                </a:solidFill>
              </a:rPr>
              <a:t>b</a:t>
            </a:r>
            <a:r>
              <a:rPr lang="en-US" sz="1200" dirty="0"/>
              <a:t> contains references </a:t>
            </a:r>
            <a:r>
              <a:rPr lang="en-US" sz="1200" dirty="0" smtClean="0"/>
              <a:t>to </a:t>
            </a:r>
            <a:r>
              <a:rPr lang="en-US" sz="1200" b="1" dirty="0" smtClean="0">
                <a:solidFill>
                  <a:srgbClr val="FF0000"/>
                </a:solidFill>
              </a:rPr>
              <a:t>d</a:t>
            </a:r>
            <a:r>
              <a:rPr lang="en-US" sz="1200" dirty="0"/>
              <a:t> and </a:t>
            </a:r>
            <a:r>
              <a:rPr lang="en-US" sz="1200" b="1" dirty="0">
                <a:solidFill>
                  <a:srgbClr val="FF0000"/>
                </a:solidFill>
              </a:rPr>
              <a:t>e</a:t>
            </a:r>
            <a:r>
              <a:rPr lang="en-US" sz="1200" dirty="0"/>
              <a:t>. Invoking </a:t>
            </a:r>
            <a:r>
              <a:rPr lang="en-US" sz="1200" b="1" dirty="0">
                <a:solidFill>
                  <a:srgbClr val="002060"/>
                </a:solidFill>
              </a:rPr>
              <a:t>writeobject</a:t>
            </a:r>
            <a:r>
              <a:rPr lang="en-US" sz="1200" b="1" dirty="0">
                <a:solidFill>
                  <a:srgbClr val="002060"/>
                </a:solidFill>
              </a:rPr>
              <a:t>(a)</a:t>
            </a:r>
            <a:r>
              <a:rPr lang="en-US" sz="1200" dirty="0"/>
              <a:t> writes not just </a:t>
            </a:r>
            <a:r>
              <a:rPr lang="en-US" sz="1200" b="1" dirty="0"/>
              <a:t>a</a:t>
            </a:r>
            <a:r>
              <a:rPr lang="en-US" sz="1200" dirty="0"/>
              <a:t>, but all the objects necessary to reconstitute </a:t>
            </a:r>
            <a:r>
              <a:rPr lang="en-US" sz="1200" b="1" dirty="0"/>
              <a:t>a</a:t>
            </a:r>
            <a:r>
              <a:rPr lang="en-US" sz="1200" dirty="0"/>
              <a:t>, so the other four objects in this web are written also. 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029200" y="1143000"/>
            <a:ext cx="3349626" cy="914400"/>
          </a:xfrm>
          <a:prstGeom prst="wedgeRoundRectCallout">
            <a:avLst>
              <a:gd name="adj1" fmla="val -9749"/>
              <a:gd name="adj2" fmla="val 14437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When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b="1" dirty="0">
                <a:solidFill>
                  <a:srgbClr val="FF0000"/>
                </a:solidFill>
              </a:rPr>
              <a:t>a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is read back </a:t>
            </a:r>
            <a:r>
              <a:rPr lang="en-US" sz="1200" dirty="0" smtClean="0"/>
              <a:t>by </a:t>
            </a:r>
            <a:r>
              <a:rPr lang="en-US" sz="1200" b="1" dirty="0" smtClean="0">
                <a:solidFill>
                  <a:srgbClr val="002060"/>
                </a:solidFill>
              </a:rPr>
              <a:t>readObject</a:t>
            </a:r>
            <a:r>
              <a:rPr lang="en-US" sz="1200" dirty="0"/>
              <a:t>, the other four objects are read back as well, and all the original object references are preserved.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78608</TotalTime>
  <Words>11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7692</cp:revision>
  <dcterms:created xsi:type="dcterms:W3CDTF">2006-08-16T00:00:00Z</dcterms:created>
  <dcterms:modified xsi:type="dcterms:W3CDTF">2016-09-08T11:19:51Z</dcterms:modified>
</cp:coreProperties>
</file>