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12/28/2015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8" y="1562100"/>
            <a:ext cx="3581400" cy="1047750"/>
          </a:xfrm>
          <a:prstGeom prst="rect">
            <a:avLst/>
          </a:prstGeom>
          <a:ln/>
        </p:spPr>
        <p:style>
          <a:lnRef idx="1">
            <a:schemeClr val="accent4"/>
          </a:lnRef>
          <a:fillRef idx="3">
            <a:schemeClr val="accent4"/>
          </a:fillRef>
          <a:effectRef idx="2">
            <a:schemeClr val="accent4"/>
          </a:effectRef>
          <a:fontRef idx="minor">
            <a:schemeClr val="lt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3829050"/>
            <a:ext cx="2768600" cy="1057275"/>
          </a:xfrm>
          <a:prstGeom prst="rect">
            <a:avLst/>
          </a:prstGeom>
          <a:ln/>
        </p:spPr>
        <p:style>
          <a:lnRef idx="1">
            <a:schemeClr val="accent2"/>
          </a:lnRef>
          <a:fillRef idx="2">
            <a:schemeClr val="accent2"/>
          </a:fillRef>
          <a:effectRef idx="1">
            <a:schemeClr val="accent2"/>
          </a:effectRef>
          <a:fontRef idx="minor">
            <a:schemeClr val="dk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336" y="3819524"/>
            <a:ext cx="2905125" cy="1076325"/>
          </a:xfrm>
          <a:prstGeom prst="rect">
            <a:avLst/>
          </a:prstGeom>
          <a:ln/>
        </p:spPr>
        <p:style>
          <a:lnRef idx="1">
            <a:schemeClr val="accent2"/>
          </a:lnRef>
          <a:fillRef idx="2">
            <a:schemeClr val="accent2"/>
          </a:fillRef>
          <a:effectRef idx="1">
            <a:schemeClr val="accent2"/>
          </a:effectRef>
          <a:fontRef idx="minor">
            <a:schemeClr val="dk1"/>
          </a:fontRef>
        </p:style>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475" y="3824287"/>
            <a:ext cx="2895600" cy="1066800"/>
          </a:xfrm>
          <a:prstGeom prst="rect">
            <a:avLst/>
          </a:prstGeom>
          <a:ln/>
        </p:spPr>
        <p:style>
          <a:lnRef idx="1">
            <a:schemeClr val="accent2"/>
          </a:lnRef>
          <a:fillRef idx="2">
            <a:schemeClr val="accent2"/>
          </a:fillRef>
          <a:effectRef idx="1">
            <a:schemeClr val="accent2"/>
          </a:effectRef>
          <a:fontRef idx="minor">
            <a:schemeClr val="dk1"/>
          </a:fontRef>
        </p:style>
      </p:pic>
      <p:cxnSp>
        <p:nvCxnSpPr>
          <p:cNvPr id="7" name="Straight Arrow Connector 6"/>
          <p:cNvCxnSpPr>
            <a:stCxn id="1027" idx="0"/>
            <a:endCxn id="1026" idx="2"/>
          </p:cNvCxnSpPr>
          <p:nvPr/>
        </p:nvCxnSpPr>
        <p:spPr>
          <a:xfrm flipV="1">
            <a:off x="1501775" y="2609850"/>
            <a:ext cx="3032123"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a:stCxn id="1028" idx="0"/>
            <a:endCxn id="1026" idx="2"/>
          </p:cNvCxnSpPr>
          <p:nvPr/>
        </p:nvCxnSpPr>
        <p:spPr>
          <a:xfrm flipH="1" flipV="1">
            <a:off x="4533898" y="2609850"/>
            <a:ext cx="1" cy="12096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1029" idx="0"/>
            <a:endCxn id="1026" idx="2"/>
          </p:cNvCxnSpPr>
          <p:nvPr/>
        </p:nvCxnSpPr>
        <p:spPr>
          <a:xfrm flipH="1" flipV="1">
            <a:off x="4533898" y="2609850"/>
            <a:ext cx="3000377" cy="12144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1825" y="1704975"/>
            <a:ext cx="2000250" cy="1619250"/>
          </a:xfrm>
          <a:prstGeom prst="rect">
            <a:avLst/>
          </a:prstGeom>
          <a:ln/>
        </p:spPr>
        <p:style>
          <a:lnRef idx="1">
            <a:schemeClr val="accent6"/>
          </a:lnRef>
          <a:fillRef idx="2">
            <a:schemeClr val="accent6"/>
          </a:fillRef>
          <a:effectRef idx="1">
            <a:schemeClr val="accent6"/>
          </a:effectRef>
          <a:fontRef idx="minor">
            <a:schemeClr val="dk1"/>
          </a:fontRef>
        </p:style>
      </p:pic>
      <p:sp>
        <p:nvSpPr>
          <p:cNvPr id="19" name="TextBox 18"/>
          <p:cNvSpPr txBox="1"/>
          <p:nvPr/>
        </p:nvSpPr>
        <p:spPr>
          <a:xfrm>
            <a:off x="58955" y="422477"/>
            <a:ext cx="8923120" cy="861774"/>
          </a:xfrm>
          <a:prstGeom prst="rect">
            <a:avLst/>
          </a:prstGeom>
          <a:ln w="6350"/>
        </p:spPr>
        <p:style>
          <a:lnRef idx="2">
            <a:schemeClr val="accent4"/>
          </a:lnRef>
          <a:fillRef idx="1">
            <a:schemeClr val="lt1"/>
          </a:fillRef>
          <a:effectRef idx="0">
            <a:schemeClr val="accent4"/>
          </a:effectRef>
          <a:fontRef idx="minor">
            <a:schemeClr val="dk1"/>
          </a:fontRef>
        </p:style>
        <p:txBody>
          <a:bodyPr wrap="square" rtlCol="0">
            <a:spAutoFit/>
          </a:bodyPr>
          <a:lstStyle/>
          <a:p>
            <a:pPr marL="171450" indent="-171450">
              <a:buFont typeface="Wingdings" pitchFamily="2" charset="2"/>
              <a:buChar char="ü"/>
            </a:pPr>
            <a:r>
              <a:rPr lang="en-US" sz="1000" dirty="0">
                <a:latin typeface="Arial" pitchFamily="34" charset="0"/>
                <a:cs typeface="Arial" pitchFamily="34" charset="0"/>
              </a:rPr>
              <a:t>Polymorphism is the capability of an action or method to do different things based on the object that it is acting upon. In other words, </a:t>
            </a:r>
            <a:r>
              <a:rPr lang="en-US" sz="1000" dirty="0" smtClean="0">
                <a:latin typeface="Arial" pitchFamily="34" charset="0"/>
                <a:cs typeface="Arial" pitchFamily="34" charset="0"/>
              </a:rPr>
              <a:t>polymorphism </a:t>
            </a:r>
            <a:r>
              <a:rPr lang="en-US" sz="1000" dirty="0">
                <a:latin typeface="Arial" pitchFamily="34" charset="0"/>
                <a:cs typeface="Arial" pitchFamily="34" charset="0"/>
              </a:rPr>
              <a:t>allows you define one interface and have multiple implementation. This is one of the basic principles of object oriented programming</a:t>
            </a:r>
            <a:r>
              <a:rPr lang="en-US" sz="1000" dirty="0" smtClean="0">
                <a:latin typeface="Arial" pitchFamily="34" charset="0"/>
                <a:cs typeface="Arial" pitchFamily="34" charset="0"/>
              </a:rPr>
              <a:t>.</a:t>
            </a:r>
          </a:p>
          <a:p>
            <a:pPr marL="171450" indent="-171450">
              <a:buFont typeface="Wingdings" pitchFamily="2" charset="2"/>
              <a:buChar char="ü"/>
            </a:pPr>
            <a:endParaRPr lang="en-US" sz="1000" dirty="0">
              <a:latin typeface="Arial" pitchFamily="34" charset="0"/>
              <a:cs typeface="Arial" pitchFamily="34" charset="0"/>
            </a:endParaRPr>
          </a:p>
          <a:p>
            <a:pPr marL="171450" indent="-171450">
              <a:buFont typeface="Wingdings" pitchFamily="2" charset="2"/>
              <a:buChar char="ü"/>
            </a:pPr>
            <a:r>
              <a:rPr lang="en-US" sz="1000" dirty="0">
                <a:latin typeface="Arial" pitchFamily="34" charset="0"/>
                <a:cs typeface="Arial" pitchFamily="34" charset="0"/>
              </a:rPr>
              <a:t>The method overriding is an example of runtime polymorphism. You can have a method in subclass overrides the method in its super classes with the same name and signature. Java virtual machine determines the proper method to call at the runtime, not at the compile time.</a:t>
            </a:r>
          </a:p>
        </p:txBody>
      </p:sp>
      <p:sp>
        <p:nvSpPr>
          <p:cNvPr id="20" name="Rounded Rectangle 19"/>
          <p:cNvSpPr/>
          <p:nvPr/>
        </p:nvSpPr>
        <p:spPr>
          <a:xfrm>
            <a:off x="58955" y="1371600"/>
            <a:ext cx="2443436" cy="214474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900" dirty="0">
                <a:latin typeface="Arial" pitchFamily="34" charset="0"/>
                <a:cs typeface="Arial" pitchFamily="34" charset="0"/>
              </a:rPr>
              <a:t>In Java, a variable declared type of class </a:t>
            </a:r>
            <a:r>
              <a:rPr lang="en-US" sz="900" i="1" dirty="0">
                <a:latin typeface="Arial" pitchFamily="34" charset="0"/>
                <a:cs typeface="Arial" pitchFamily="34" charset="0"/>
              </a:rPr>
              <a:t>A</a:t>
            </a:r>
            <a:r>
              <a:rPr lang="en-US" sz="900" dirty="0">
                <a:latin typeface="Arial" pitchFamily="34" charset="0"/>
                <a:cs typeface="Arial" pitchFamily="34" charset="0"/>
              </a:rPr>
              <a:t> can hold a reference to an object of class </a:t>
            </a:r>
            <a:r>
              <a:rPr lang="en-US" sz="900" i="1" dirty="0">
                <a:latin typeface="Arial" pitchFamily="34" charset="0"/>
                <a:cs typeface="Arial" pitchFamily="34" charset="0"/>
              </a:rPr>
              <a:t>A</a:t>
            </a:r>
            <a:r>
              <a:rPr lang="en-US" sz="900" dirty="0">
                <a:latin typeface="Arial" pitchFamily="34" charset="0"/>
                <a:cs typeface="Arial" pitchFamily="34" charset="0"/>
              </a:rPr>
              <a:t> or an object belonging to any subclasses of class </a:t>
            </a:r>
            <a:r>
              <a:rPr lang="en-US" sz="900" i="1" dirty="0">
                <a:latin typeface="Arial" pitchFamily="34" charset="0"/>
                <a:cs typeface="Arial" pitchFamily="34" charset="0"/>
              </a:rPr>
              <a:t>A</a:t>
            </a:r>
            <a:r>
              <a:rPr lang="en-US" sz="900" dirty="0">
                <a:latin typeface="Arial" pitchFamily="34" charset="0"/>
                <a:cs typeface="Arial" pitchFamily="34" charset="0"/>
              </a:rPr>
              <a:t>. The program is able to resolve the correct method related to the subclass object at runtime. This is called the runtime polymorphism in Java</a:t>
            </a:r>
            <a:r>
              <a:rPr lang="en-US" sz="900" dirty="0" smtClean="0">
                <a:latin typeface="Arial" pitchFamily="34" charset="0"/>
                <a:cs typeface="Arial" pitchFamily="34" charset="0"/>
              </a:rPr>
              <a:t>.</a:t>
            </a:r>
            <a:r>
              <a:rPr lang="en-US" sz="900" dirty="0">
                <a:latin typeface="Arial" pitchFamily="34" charset="0"/>
                <a:cs typeface="Arial" pitchFamily="34" charset="0"/>
              </a:rPr>
              <a:t> This provides the ability to override functionality already available in the class hierarchy tree. At runtime, which version of the method will be invoked is based on the type of actual object stored in that reference variable and not on the type of the reference variable.</a:t>
            </a:r>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72720</TotalTime>
  <Words>111</Words>
  <Application>Microsoft Office PowerPoint</Application>
  <PresentationFormat>Custom</PresentationFormat>
  <Paragraphs>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6247</cp:revision>
  <dcterms:created xsi:type="dcterms:W3CDTF">2006-08-16T00:00:00Z</dcterms:created>
  <dcterms:modified xsi:type="dcterms:W3CDTF">2015-12-28T07:51:10Z</dcterms:modified>
</cp:coreProperties>
</file>