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0" r:id="rId2"/>
    <p:sldId id="402" r:id="rId3"/>
    <p:sldId id="401" r:id="rId4"/>
    <p:sldId id="403" r:id="rId5"/>
    <p:sldId id="40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this-keywo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1465119" y="1584624"/>
            <a:ext cx="6324600" cy="27616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0" y="2106982"/>
            <a:ext cx="1752600" cy="609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Name = John</a:t>
            </a:r>
          </a:p>
          <a:p>
            <a:r>
              <a:rPr lang="en-US" sz="1200" dirty="0" smtClean="0"/>
              <a:t>Age=25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02391" y="2273282"/>
            <a:ext cx="1596014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johnReferenceVariable</a:t>
            </a:r>
          </a:p>
        </p:txBody>
      </p:sp>
      <p:cxnSp>
        <p:nvCxnSpPr>
          <p:cNvPr id="11" name="Straight Arrow Connector 10"/>
          <p:cNvCxnSpPr>
            <a:stCxn id="9" idx="3"/>
            <a:endCxn id="5" idx="2"/>
          </p:cNvCxnSpPr>
          <p:nvPr/>
        </p:nvCxnSpPr>
        <p:spPr>
          <a:xfrm>
            <a:off x="4098405" y="2411782"/>
            <a:ext cx="1235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391" y="3573029"/>
            <a:ext cx="1652825" cy="2769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peterReferenceVariable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5600" y="1946436"/>
            <a:ext cx="566181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5362575" y="3414423"/>
            <a:ext cx="1752600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Name = Peter</a:t>
            </a:r>
          </a:p>
          <a:p>
            <a:r>
              <a:rPr lang="en-US" sz="1200" dirty="0" smtClean="0"/>
              <a:t>Age=28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8" idx="3"/>
            <a:endCxn id="33" idx="2"/>
          </p:cNvCxnSpPr>
          <p:nvPr/>
        </p:nvCxnSpPr>
        <p:spPr>
          <a:xfrm>
            <a:off x="4155216" y="3711529"/>
            <a:ext cx="1207359" cy="7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2579" y="1167696"/>
            <a:ext cx="72083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94320" y="3291312"/>
            <a:ext cx="566181" cy="2462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Pointer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5513" y="1788667"/>
            <a:ext cx="1249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3613" y="3076136"/>
            <a:ext cx="124957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 Object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11355" y="569511"/>
            <a:ext cx="544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www.javatpoint.com/this-keyword</a:t>
            </a:r>
            <a:r>
              <a:rPr lang="en-US" dirty="0" smtClean="0"/>
              <a:t>  - memory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 animBg="1"/>
      <p:bldP spid="29" grpId="0" animBg="1"/>
      <p:bldP spid="33" grpId="0" animBg="1"/>
      <p:bldP spid="30" grpId="0" animBg="1"/>
      <p:bldP spid="31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63538" y="2438400"/>
            <a:ext cx="65424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johnReferenceVariable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 new </a:t>
            </a:r>
            <a:r>
              <a: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Employee("John", 25)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63755" y="838200"/>
            <a:ext cx="3384551" cy="765048"/>
          </a:xfrm>
          <a:prstGeom prst="wedgeRoundRectCallout">
            <a:avLst>
              <a:gd name="adj1" fmla="val 33764"/>
              <a:gd name="adj2" fmla="val 8989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Declaration</a:t>
            </a:r>
            <a:r>
              <a:rPr lang="en-US" sz="1200" dirty="0"/>
              <a:t>: The code set in </a:t>
            </a:r>
            <a:r>
              <a:rPr lang="en-US" sz="1200" b="1" dirty="0" smtClean="0"/>
              <a:t>blue color</a:t>
            </a:r>
            <a:r>
              <a:rPr lang="en-US" sz="1200" dirty="0"/>
              <a:t> are all variable declarations that associate a variable name with an object type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ight Brace 7"/>
          <p:cNvSpPr/>
          <p:nvPr/>
        </p:nvSpPr>
        <p:spPr>
          <a:xfrm rot="16200000">
            <a:off x="2909308" y="470905"/>
            <a:ext cx="609600" cy="317298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114800" y="1066800"/>
            <a:ext cx="3384551" cy="536448"/>
          </a:xfrm>
          <a:prstGeom prst="wedgeRoundRectCallout">
            <a:avLst>
              <a:gd name="adj1" fmla="val -14642"/>
              <a:gd name="adj2" fmla="val 22000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Instantiation</a:t>
            </a:r>
            <a:r>
              <a:rPr lang="en-US" sz="1200" dirty="0"/>
              <a:t>: The new keyword is a Java operator that creates the object.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621419" y="3581400"/>
            <a:ext cx="3384551" cy="536448"/>
          </a:xfrm>
          <a:prstGeom prst="wedgeRoundRectCallout">
            <a:avLst>
              <a:gd name="adj1" fmla="val -2259"/>
              <a:gd name="adj2" fmla="val -20436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Initialization</a:t>
            </a:r>
            <a:r>
              <a:rPr lang="en-US" sz="1200" dirty="0"/>
              <a:t>: The new operator is followed by a call to a constructor, which initializes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15581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4230" y="838200"/>
            <a:ext cx="27572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Declaring a Variable to Refer to an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755" y="1600200"/>
            <a:ext cx="36748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johnReferenceVariable;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732876" y="2395386"/>
            <a:ext cx="6877724" cy="1567014"/>
          </a:xfrm>
          <a:prstGeom prst="wedgeRoundRectCallout">
            <a:avLst>
              <a:gd name="adj1" fmla="val -27605"/>
              <a:gd name="adj2" fmla="val -785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declare  </a:t>
            </a:r>
            <a:r>
              <a:rPr lang="en-US" sz="1200" b="1" dirty="0"/>
              <a:t>johnReferenceVariable</a:t>
            </a:r>
            <a:r>
              <a:rPr lang="en-US" sz="1200" dirty="0"/>
              <a:t> </a:t>
            </a:r>
            <a:r>
              <a:rPr lang="en-US" sz="1200" dirty="0" smtClean="0"/>
              <a:t>like </a:t>
            </a:r>
            <a:r>
              <a:rPr lang="en-US" sz="1200" dirty="0"/>
              <a:t>this, its value will be undetermined until an object is actually created and assigned to it. Simply declaring a reference variable does not create an object. For that, you need to use the new </a:t>
            </a:r>
            <a:r>
              <a:rPr lang="en-US" sz="1200" dirty="0" smtClean="0"/>
              <a:t>operator. </a:t>
            </a:r>
            <a:r>
              <a:rPr lang="en-US" sz="1200" dirty="0"/>
              <a:t>You must assign an object </a:t>
            </a:r>
            <a:r>
              <a:rPr lang="en-US" sz="1200" dirty="0" smtClean="0"/>
              <a:t>to</a:t>
            </a:r>
            <a:r>
              <a:rPr lang="en-US" sz="1200" dirty="0"/>
              <a:t> </a:t>
            </a:r>
            <a:r>
              <a:rPr lang="en-US" sz="1200" b="1" dirty="0"/>
              <a:t> johnReferenceVariable</a:t>
            </a:r>
            <a:r>
              <a:rPr lang="en-US" sz="1200" dirty="0"/>
              <a:t>  before you use it in your code. Otherwise, you will get a compiler error.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variable in this state, which currently references no object, can be illustrated as follows (the variable name, </a:t>
            </a:r>
            <a:r>
              <a:rPr lang="en-US" sz="1200" b="1" dirty="0"/>
              <a:t> johnReferenceVariable</a:t>
            </a:r>
            <a:r>
              <a:rPr lang="en-US" sz="1200" dirty="0" smtClean="0"/>
              <a:t>, </a:t>
            </a:r>
            <a:r>
              <a:rPr lang="en-US" sz="1200" dirty="0"/>
              <a:t>plus a reference pointing to nothing):</a:t>
            </a:r>
          </a:p>
        </p:txBody>
      </p:sp>
    </p:spTree>
    <p:extLst>
      <p:ext uri="{BB962C8B-B14F-4D97-AF65-F5344CB8AC3E}">
        <p14:creationId xmlns:p14="http://schemas.microsoft.com/office/powerpoint/2010/main" val="41719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4230" y="838200"/>
            <a:ext cx="145462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Instantiating a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755" y="1524000"/>
            <a:ext cx="8561170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new</a:t>
            </a:r>
            <a:r>
              <a:rPr lang="en-US" sz="1200" dirty="0"/>
              <a:t> operator instantiates a class by allocating memory for a new object and returning a reference to that memory. </a:t>
            </a:r>
            <a:endParaRPr lang="en-US" sz="1200" dirty="0" smtClean="0"/>
          </a:p>
          <a:p>
            <a:r>
              <a:rPr lang="en-US" sz="1200" dirty="0" smtClean="0"/>
              <a:t>     The</a:t>
            </a:r>
            <a:r>
              <a:rPr lang="en-US" sz="1200" dirty="0"/>
              <a:t> </a:t>
            </a:r>
            <a:r>
              <a:rPr lang="en-US" sz="1200" b="1" dirty="0" smtClean="0"/>
              <a:t>new</a:t>
            </a:r>
            <a:r>
              <a:rPr lang="en-US" sz="1200" dirty="0"/>
              <a:t> operator also invokes the object constructor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phrase "instantiating a class" means the same thing as "creating an object." </a:t>
            </a:r>
            <a:r>
              <a:rPr lang="en-US" sz="1200" dirty="0" smtClean="0"/>
              <a:t>When </a:t>
            </a:r>
            <a:r>
              <a:rPr lang="en-US" sz="1200" dirty="0"/>
              <a:t>you create an object, you are creating an "instance" of a class, therefore "instantiating" a 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new operator requires a single, postfix argument: a call to a constructor. The name of the constructor provides the name of the class to instantiate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new operator returns a reference to the object it created. This reference is usually assigned to a variable of the appropriate type, like:  Employee </a:t>
            </a:r>
            <a:r>
              <a:rPr lang="en-US" sz="1200" b="1" dirty="0"/>
              <a:t>johnReferenceVariable</a:t>
            </a:r>
            <a:r>
              <a:rPr lang="en-US" sz="1200" dirty="0"/>
              <a:t> = new Employee("John", 25);</a:t>
            </a:r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26216"/>
            <a:ext cx="15447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Creating Objects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62754" y="2057400"/>
            <a:ext cx="326624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public class Employee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String </a:t>
            </a:r>
            <a:r>
              <a:rPr lang="en-US" sz="1200" dirty="0"/>
              <a:t>name;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int </a:t>
            </a:r>
            <a:r>
              <a:rPr lang="en-US" sz="1200" dirty="0"/>
              <a:t>age;</a:t>
            </a:r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//</a:t>
            </a:r>
            <a:r>
              <a:rPr lang="en-US" sz="1200" b="1" dirty="0"/>
              <a:t>constructor</a:t>
            </a:r>
            <a:endParaRPr lang="en-US" sz="1200" dirty="0"/>
          </a:p>
          <a:p>
            <a:r>
              <a:rPr lang="en-US" sz="1200" b="1" dirty="0"/>
              <a:t>   public Employee(String name, int age)</a:t>
            </a:r>
          </a:p>
          <a:p>
            <a:r>
              <a:rPr lang="en-US" sz="1200" b="1" dirty="0"/>
              <a:t>   {</a:t>
            </a:r>
          </a:p>
          <a:p>
            <a:r>
              <a:rPr lang="en-US" sz="1200" b="1" dirty="0"/>
              <a:t>	this.name = name;</a:t>
            </a:r>
          </a:p>
          <a:p>
            <a:r>
              <a:rPr lang="en-US" sz="1200" b="1" dirty="0"/>
              <a:t>	this.age = age;</a:t>
            </a:r>
          </a:p>
          <a:p>
            <a:r>
              <a:rPr lang="en-US" sz="1200" b="1" dirty="0"/>
              <a:t>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91000" y="762000"/>
            <a:ext cx="4572000" cy="2133600"/>
          </a:xfrm>
          <a:prstGeom prst="wedgeRoundRectCallout">
            <a:avLst>
              <a:gd name="adj1" fmla="val -117879"/>
              <a:gd name="adj2" fmla="val 6461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class contains a single constructor. </a:t>
            </a:r>
            <a:r>
              <a:rPr lang="en-US" sz="1200" dirty="0" smtClean="0"/>
              <a:t>we </a:t>
            </a:r>
            <a:r>
              <a:rPr lang="en-US" sz="1200" dirty="0"/>
              <a:t>can recognize a constructor because its declaration uses the same name as the class and it has no return </a:t>
            </a:r>
            <a:r>
              <a:rPr lang="en-US" sz="12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classes have at least one constructor. If a class does not explicitly declare any, the Java compiler automatically provides a no-argument constructor, called the </a:t>
            </a:r>
            <a:r>
              <a:rPr lang="en-US" sz="1200" i="1" dirty="0"/>
              <a:t>default constructor</a:t>
            </a:r>
            <a:r>
              <a:rPr lang="en-US" sz="1200" dirty="0"/>
              <a:t>. This default constructor calls the class parent's no-argument constructor, or the Object constructor if the class has no other parent. If the parent has no constructor (Object does have one), the compiler will reject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59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70778</TotalTime>
  <Words>160</Words>
  <Application>Microsoft Office PowerPoint</Application>
  <PresentationFormat>Custom</PresentationFormat>
  <Paragraphs>55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5726</cp:revision>
  <dcterms:created xsi:type="dcterms:W3CDTF">2006-08-16T00:00:00Z</dcterms:created>
  <dcterms:modified xsi:type="dcterms:W3CDTF">2015-11-16T08:56:39Z</dcterms:modified>
</cp:coreProperties>
</file>