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03" r:id="rId2"/>
    <p:sldId id="40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12/11/2015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557587"/>
            <a:ext cx="3390900" cy="1171575"/>
          </a:xfrm>
          <a:prstGeom prst="rect">
            <a:avLst/>
          </a:prstGeom>
          <a:ln w="3175"/>
        </p:spPr>
        <p:style>
          <a:lnRef idx="2">
            <a:schemeClr val="accent6"/>
          </a:lnRef>
          <a:fillRef idx="1">
            <a:schemeClr val="lt1"/>
          </a:fillRef>
          <a:effectRef idx="0">
            <a:schemeClr val="accent6"/>
          </a:effectRef>
          <a:fontRef idx="minor">
            <a:schemeClr val="dk1"/>
          </a:fontRef>
        </p:style>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93" y="3648075"/>
            <a:ext cx="3409950" cy="1171575"/>
          </a:xfrm>
          <a:prstGeom prst="rect">
            <a:avLst/>
          </a:prstGeom>
          <a:ln w="3175"/>
        </p:spPr>
        <p:style>
          <a:lnRef idx="2">
            <a:schemeClr val="accent6"/>
          </a:lnRef>
          <a:fillRef idx="1">
            <a:schemeClr val="lt1"/>
          </a:fillRef>
          <a:effectRef idx="0">
            <a:schemeClr val="accent6"/>
          </a:effectRef>
          <a:fontRef idx="minor">
            <a:schemeClr val="dk1"/>
          </a:fontRef>
        </p:style>
      </p:pic>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81400" y="35738"/>
            <a:ext cx="153691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Method Overriding</a:t>
            </a:r>
            <a:endParaRPr lang="en-US" sz="1200" dirty="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0918" y="1600200"/>
            <a:ext cx="3248025" cy="1047750"/>
          </a:xfrm>
          <a:prstGeom prst="rect">
            <a:avLst/>
          </a:prstGeom>
          <a:ln w="3175"/>
        </p:spPr>
        <p:style>
          <a:lnRef idx="2">
            <a:schemeClr val="accent4"/>
          </a:lnRef>
          <a:fillRef idx="1">
            <a:schemeClr val="lt1"/>
          </a:fillRef>
          <a:effectRef idx="0">
            <a:schemeClr val="accent4"/>
          </a:effectRef>
          <a:fontRef idx="minor">
            <a:schemeClr val="dk1"/>
          </a:fontRef>
        </p:style>
      </p:pic>
      <p:pic>
        <p:nvPicPr>
          <p:cNvPr id="1030" name="Picture 6" descr="http://images.clipartpanda.com/lion-clipart-for-kids-lion-pictures_140731342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893" y="2895600"/>
            <a:ext cx="803015" cy="7286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images.clipartpanda.com/cow-clip-art-dT6Lrg8T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94855" y="2972053"/>
            <a:ext cx="733425" cy="5855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endCxn id="2" idx="2"/>
          </p:cNvCxnSpPr>
          <p:nvPr/>
        </p:nvCxnSpPr>
        <p:spPr>
          <a:xfrm flipV="1">
            <a:off x="2095936" y="2647950"/>
            <a:ext cx="2588995"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endCxn id="2" idx="2"/>
          </p:cNvCxnSpPr>
          <p:nvPr/>
        </p:nvCxnSpPr>
        <p:spPr>
          <a:xfrm flipH="1" flipV="1">
            <a:off x="4684931" y="2647950"/>
            <a:ext cx="1944469" cy="9096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362909" y="2972053"/>
            <a:ext cx="67486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extends</a:t>
            </a:r>
            <a:endParaRPr lang="en-US" sz="1200" dirty="0"/>
          </a:p>
        </p:txBody>
      </p:sp>
      <p:sp>
        <p:nvSpPr>
          <p:cNvPr id="24" name="TextBox 23"/>
          <p:cNvSpPr txBox="1"/>
          <p:nvPr/>
        </p:nvSpPr>
        <p:spPr>
          <a:xfrm>
            <a:off x="6108918" y="2982932"/>
            <a:ext cx="67486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extends</a:t>
            </a:r>
            <a:endParaRPr lang="en-US" sz="1200" dirty="0"/>
          </a:p>
        </p:txBody>
      </p:sp>
      <p:sp>
        <p:nvSpPr>
          <p:cNvPr id="19" name="Line Callout 1 18"/>
          <p:cNvSpPr/>
          <p:nvPr/>
        </p:nvSpPr>
        <p:spPr>
          <a:xfrm>
            <a:off x="307975" y="286953"/>
            <a:ext cx="2511425" cy="1468695"/>
          </a:xfrm>
          <a:prstGeom prst="borderCallout1">
            <a:avLst>
              <a:gd name="adj1" fmla="val 100155"/>
              <a:gd name="adj2" fmla="val 48646"/>
              <a:gd name="adj3" fmla="val 254233"/>
              <a:gd name="adj4" fmla="val 4794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If subclass (child class) has the same method as declared in the parent class, it is known as </a:t>
            </a:r>
            <a:r>
              <a:rPr lang="en-US" sz="1000" b="1" dirty="0"/>
              <a:t>method overriding in java</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In other words, If subclass provides the specific implementation of the method that has been provided by one of its parent class, it is known as method overriding.</a:t>
            </a:r>
            <a:endParaRPr lang="en-US" sz="1000" dirty="0"/>
          </a:p>
        </p:txBody>
      </p:sp>
      <p:sp>
        <p:nvSpPr>
          <p:cNvPr id="26" name="Line Callout 1 25"/>
          <p:cNvSpPr/>
          <p:nvPr/>
        </p:nvSpPr>
        <p:spPr>
          <a:xfrm>
            <a:off x="6553200" y="926712"/>
            <a:ext cx="2511425" cy="1197363"/>
          </a:xfrm>
          <a:prstGeom prst="borderCallout1">
            <a:avLst>
              <a:gd name="adj1" fmla="val 102100"/>
              <a:gd name="adj2" fmla="val 47508"/>
              <a:gd name="adj3" fmla="val 258773"/>
              <a:gd name="adj4" fmla="val -5534"/>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Method overriding is used to provide specific implementation of a method that is already provided by its super class</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Method overriding is used for runtime </a:t>
            </a:r>
            <a:r>
              <a:rPr lang="en-US" sz="1000" dirty="0" smtClean="0"/>
              <a:t>polymorphism.</a:t>
            </a:r>
            <a:endParaRPr lang="en-US" sz="1000" dirty="0"/>
          </a:p>
          <a:p>
            <a:pPr marL="171450" indent="-171450">
              <a:buFont typeface="Wingdings" pitchFamily="2" charset="2"/>
              <a:buChar char="ü"/>
            </a:pPr>
            <a:endParaRPr lang="en-US" sz="1000" dirty="0"/>
          </a:p>
        </p:txBody>
      </p:sp>
    </p:spTree>
    <p:extLst>
      <p:ext uri="{BB962C8B-B14F-4D97-AF65-F5344CB8AC3E}">
        <p14:creationId xmlns:p14="http://schemas.microsoft.com/office/powerpoint/2010/main" val="381127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81400" y="35738"/>
            <a:ext cx="153691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Method Overriding</a:t>
            </a:r>
            <a:endParaRPr lang="en-US" sz="1200" dirty="0"/>
          </a:p>
        </p:txBody>
      </p:sp>
      <p:sp>
        <p:nvSpPr>
          <p:cNvPr id="5" name="Rectangle 4"/>
          <p:cNvSpPr/>
          <p:nvPr/>
        </p:nvSpPr>
        <p:spPr>
          <a:xfrm>
            <a:off x="882650" y="1066800"/>
            <a:ext cx="7042150" cy="3231654"/>
          </a:xfrm>
          <a:prstGeom prst="rect">
            <a:avLst/>
          </a:prstGeom>
          <a:ln w="3175"/>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itchFamily="2" charset="2"/>
              <a:buChar char="ü"/>
            </a:pPr>
            <a:r>
              <a:rPr lang="en-US" sz="1200" dirty="0"/>
              <a:t>M</a:t>
            </a:r>
            <a:r>
              <a:rPr lang="en-US" sz="1200" dirty="0" smtClean="0"/>
              <a:t>ethod </a:t>
            </a:r>
            <a:r>
              <a:rPr lang="en-US" sz="1200" dirty="0"/>
              <a:t>must have same name as in the parent </a:t>
            </a:r>
            <a:r>
              <a:rPr lang="en-US" sz="1200" dirty="0" smtClean="0"/>
              <a:t>class.</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M</a:t>
            </a:r>
            <a:r>
              <a:rPr lang="en-US" sz="1200" dirty="0" smtClean="0"/>
              <a:t>ethod </a:t>
            </a:r>
            <a:r>
              <a:rPr lang="en-US" sz="1200" dirty="0"/>
              <a:t>must have same number and the type of its </a:t>
            </a:r>
            <a:r>
              <a:rPr lang="en-US" sz="1200" dirty="0" smtClean="0"/>
              <a:t>parameters as </a:t>
            </a:r>
            <a:r>
              <a:rPr lang="en-US" sz="1200" dirty="0"/>
              <a:t>in the parent class</a:t>
            </a:r>
            <a:r>
              <a:rPr lang="en-US" sz="1200" dirty="0" smtClean="0"/>
              <a:t>.</a:t>
            </a:r>
          </a:p>
          <a:p>
            <a:pPr marL="285750" indent="-285750">
              <a:buFont typeface="Wingdings" pitchFamily="2" charset="2"/>
              <a:buChar char="ü"/>
            </a:pPr>
            <a:endParaRPr lang="en-US" sz="1200" dirty="0" smtClean="0"/>
          </a:p>
          <a:p>
            <a:pPr marL="285750" indent="-285750">
              <a:buFont typeface="Wingdings" pitchFamily="2" charset="2"/>
              <a:buChar char="ü"/>
            </a:pPr>
            <a:r>
              <a:rPr lang="en-US" sz="1200" dirty="0"/>
              <a:t>Method must have same </a:t>
            </a:r>
            <a:r>
              <a:rPr lang="en-US" sz="1200" dirty="0" smtClean="0"/>
              <a:t>return type as </a:t>
            </a:r>
            <a:r>
              <a:rPr lang="en-US" sz="1200" dirty="0"/>
              <a:t>in the parent class</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smtClean="0"/>
              <a:t>Must </a:t>
            </a:r>
            <a:r>
              <a:rPr lang="en-US" sz="1200" dirty="0"/>
              <a:t>be IS-A relationship (inheritance</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When overriding a method, you might want to use the </a:t>
            </a:r>
            <a:r>
              <a:rPr lang="en-US" sz="1200" dirty="0"/>
              <a:t>@</a:t>
            </a:r>
            <a:r>
              <a:rPr lang="en-US" sz="1200" b="1" dirty="0"/>
              <a:t>Override</a:t>
            </a:r>
            <a:r>
              <a:rPr lang="en-US" sz="1200" dirty="0"/>
              <a:t> annotation that instructs the compiler that you intend to override a method in the superclass. If, for some reason, the compiler detects that the method does not exist in one of the superclasses, then it will generate an error</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The ability of a subclass to override a method allows a class to inherit from a superclass whose behavior is "close enough" and then to modify behavior as needed. The overriding method has the same name, number and type of parameters, and return type as the method that it overrides. An overriding method can also return a subtype of the type returned by the overridden method. This subtype is called a </a:t>
            </a:r>
            <a:r>
              <a:rPr lang="en-US" sz="1200" i="1" dirty="0"/>
              <a:t>covariant return type</a:t>
            </a:r>
            <a:r>
              <a:rPr lang="en-US" sz="1200" dirty="0"/>
              <a:t>.</a:t>
            </a:r>
          </a:p>
        </p:txBody>
      </p:sp>
    </p:spTree>
    <p:extLst>
      <p:ext uri="{BB962C8B-B14F-4D97-AF65-F5344CB8AC3E}">
        <p14:creationId xmlns:p14="http://schemas.microsoft.com/office/powerpoint/2010/main" val="252956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72351</TotalTime>
  <Words>115</Words>
  <Application>Microsoft Office PowerPoint</Application>
  <PresentationFormat>Custom</PresentationFormat>
  <Paragraphs>23</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5979</cp:revision>
  <dcterms:created xsi:type="dcterms:W3CDTF">2006-08-16T00:00:00Z</dcterms:created>
  <dcterms:modified xsi:type="dcterms:W3CDTF">2015-12-11T09:37:20Z</dcterms:modified>
</cp:coreProperties>
</file>