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5" r:id="rId2"/>
    <p:sldId id="41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2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StringBuilder </a:t>
            </a:r>
            <a:r>
              <a:rPr lang="en-US" sz="1200" dirty="0" smtClean="0"/>
              <a:t>– </a:t>
            </a:r>
            <a:r>
              <a:rPr lang="en-US" sz="1200" dirty="0"/>
              <a:t>Substrings by </a:t>
            </a:r>
            <a:r>
              <a:rPr lang="en-US" sz="1200" dirty="0" smtClean="0"/>
              <a:t>Index</a:t>
            </a:r>
            <a:endParaRPr lang="en-US" sz="1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73250"/>
              </p:ext>
            </p:extLst>
          </p:nvPr>
        </p:nvGraphicFramePr>
        <p:xfrm>
          <a:off x="1509619" y="3181985"/>
          <a:ext cx="6095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8288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5814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814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3866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95919" y="363982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0722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288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1219200" y="4353560"/>
            <a:ext cx="1004981" cy="214312"/>
          </a:xfrm>
          <a:prstGeom prst="wedgeRectCallout">
            <a:avLst>
              <a:gd name="adj1" fmla="val 22826"/>
              <a:gd name="adj2" fmla="val -23960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beginIndex</a:t>
            </a:r>
            <a:endParaRPr lang="en-US" sz="1200" dirty="0"/>
          </a:p>
        </p:txBody>
      </p:sp>
      <p:sp>
        <p:nvSpPr>
          <p:cNvPr id="35" name="Rectangular Callout 34"/>
          <p:cNvSpPr/>
          <p:nvPr/>
        </p:nvSpPr>
        <p:spPr>
          <a:xfrm>
            <a:off x="6929157" y="4380708"/>
            <a:ext cx="838200" cy="247015"/>
          </a:xfrm>
          <a:prstGeom prst="wedgeRectCallout">
            <a:avLst>
              <a:gd name="adj1" fmla="val -15899"/>
              <a:gd name="adj2" fmla="val -23474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endIndex</a:t>
            </a:r>
            <a:endParaRPr lang="en-US" sz="1200" dirty="0"/>
          </a:p>
        </p:txBody>
      </p:sp>
      <p:sp>
        <p:nvSpPr>
          <p:cNvPr id="36" name="Left Brace 35"/>
          <p:cNvSpPr/>
          <p:nvPr/>
        </p:nvSpPr>
        <p:spPr>
          <a:xfrm rot="5400000">
            <a:off x="5080233" y="1363972"/>
            <a:ext cx="685800" cy="2645428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7064" y="1981200"/>
            <a:ext cx="3073277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 smtClean="0"/>
              <a:t>StringBuilder sb </a:t>
            </a:r>
            <a:r>
              <a:rPr lang="en-US" sz="1100" dirty="0"/>
              <a:t>= </a:t>
            </a:r>
            <a:r>
              <a:rPr lang="en-US" sz="1100" b="1" dirty="0"/>
              <a:t>new </a:t>
            </a:r>
            <a:r>
              <a:rPr lang="en-US" sz="1100" b="1" dirty="0" smtClean="0"/>
              <a:t>StringBuilder("</a:t>
            </a:r>
            <a:r>
              <a:rPr lang="en-US" sz="1100" b="1" dirty="0"/>
              <a:t>Welcome");</a:t>
            </a:r>
          </a:p>
          <a:p>
            <a:r>
              <a:rPr lang="en-US" sz="1100" dirty="0"/>
              <a:t>String subString = sb.substring(3, 6</a:t>
            </a:r>
            <a:r>
              <a:rPr lang="en-US" sz="1100" dirty="0" smtClean="0"/>
              <a:t>);   = “com”</a:t>
            </a:r>
            <a:endParaRPr lang="en-US" sz="11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848729"/>
              </p:ext>
            </p:extLst>
          </p:nvPr>
        </p:nvGraphicFramePr>
        <p:xfrm>
          <a:off x="534115" y="609600"/>
          <a:ext cx="8170646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485"/>
                <a:gridCol w="50471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 String substring(int start, int end)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new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that contains a subsequence of characters currently contained in this sequence. The substring begins at the specified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start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extends to the character at index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end - 1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StringBuilder </a:t>
            </a:r>
            <a:r>
              <a:rPr lang="en-US" sz="1200" dirty="0" smtClean="0"/>
              <a:t>– </a:t>
            </a:r>
            <a:r>
              <a:rPr lang="en-US" sz="1200" dirty="0"/>
              <a:t>Substrings by </a:t>
            </a:r>
            <a:r>
              <a:rPr lang="en-US" sz="1200" dirty="0" smtClean="0"/>
              <a:t>Index</a:t>
            </a:r>
            <a:endParaRPr lang="en-US" sz="1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8626"/>
              </p:ext>
            </p:extLst>
          </p:nvPr>
        </p:nvGraphicFramePr>
        <p:xfrm>
          <a:off x="1509619" y="3181985"/>
          <a:ext cx="6095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8288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5814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814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3866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95919" y="363982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0722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288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1219200" y="4353560"/>
            <a:ext cx="1004981" cy="214312"/>
          </a:xfrm>
          <a:prstGeom prst="wedgeRectCallout">
            <a:avLst>
              <a:gd name="adj1" fmla="val 22826"/>
              <a:gd name="adj2" fmla="val -23960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beginIndex</a:t>
            </a:r>
            <a:endParaRPr lang="en-US" sz="1200" dirty="0"/>
          </a:p>
        </p:txBody>
      </p:sp>
      <p:sp>
        <p:nvSpPr>
          <p:cNvPr id="35" name="Rectangular Callout 34"/>
          <p:cNvSpPr/>
          <p:nvPr/>
        </p:nvSpPr>
        <p:spPr>
          <a:xfrm>
            <a:off x="6929157" y="4380708"/>
            <a:ext cx="838200" cy="247015"/>
          </a:xfrm>
          <a:prstGeom prst="wedgeRectCallout">
            <a:avLst>
              <a:gd name="adj1" fmla="val -15899"/>
              <a:gd name="adj2" fmla="val -23474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endIndex</a:t>
            </a:r>
            <a:endParaRPr lang="en-US" sz="1200" dirty="0"/>
          </a:p>
        </p:txBody>
      </p:sp>
      <p:sp>
        <p:nvSpPr>
          <p:cNvPr id="36" name="Left Brace 35"/>
          <p:cNvSpPr/>
          <p:nvPr/>
        </p:nvSpPr>
        <p:spPr>
          <a:xfrm rot="5400000">
            <a:off x="5441109" y="1003095"/>
            <a:ext cx="685800" cy="3367181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82380" y="1912897"/>
            <a:ext cx="3073277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 smtClean="0"/>
              <a:t>StringBuilder </a:t>
            </a:r>
            <a:r>
              <a:rPr lang="en-US" sz="1100" dirty="0"/>
              <a:t>sb = </a:t>
            </a:r>
            <a:r>
              <a:rPr lang="en-US" sz="1100" b="1" dirty="0"/>
              <a:t>new </a:t>
            </a:r>
            <a:r>
              <a:rPr lang="en-US" sz="1100" b="1" dirty="0" smtClean="0"/>
              <a:t>StringBuilder("</a:t>
            </a:r>
            <a:r>
              <a:rPr lang="en-US" sz="1100" b="1" dirty="0"/>
              <a:t>Welcome");</a:t>
            </a:r>
          </a:p>
          <a:p>
            <a:r>
              <a:rPr lang="en-US" sz="1100" dirty="0"/>
              <a:t>String subString = </a:t>
            </a:r>
            <a:r>
              <a:rPr lang="en-US" sz="1100" dirty="0" smtClean="0"/>
              <a:t>sb.substring(3);   = “come”</a:t>
            </a:r>
            <a:endParaRPr lang="en-US" sz="11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632975"/>
              </p:ext>
            </p:extLst>
          </p:nvPr>
        </p:nvGraphicFramePr>
        <p:xfrm>
          <a:off x="534115" y="609600"/>
          <a:ext cx="8170646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485"/>
                <a:gridCol w="50471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 String substring(int start)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new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that contains a subsequence of characters currently contained in this character sequence. The substring begins at the specified index and extends to the end of this sequence.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71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73705</TotalTime>
  <Words>103</Words>
  <Application>Microsoft Office PowerPoint</Application>
  <PresentationFormat>Custom</PresentationFormat>
  <Paragraphs>48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6647</cp:revision>
  <dcterms:created xsi:type="dcterms:W3CDTF">2006-08-16T00:00:00Z</dcterms:created>
  <dcterms:modified xsi:type="dcterms:W3CDTF">2016-03-29T07:40:51Z</dcterms:modified>
</cp:coreProperties>
</file>