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2" r:id="rId2"/>
    <p:sldId id="423" r:id="rId3"/>
    <p:sldId id="424"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819400" y="35738"/>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ClassNotFoundException Vs. </a:t>
            </a:r>
            <a:r>
              <a:rPr lang="en-US" sz="1200" dirty="0"/>
              <a:t>NoClassDefFoundError</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05000"/>
            <a:ext cx="4391025" cy="1981200"/>
          </a:xfrm>
          <a:prstGeom prst="rect">
            <a:avLst/>
          </a:prstGeom>
          <a:ln w="6350"/>
        </p:spPr>
        <p:style>
          <a:lnRef idx="2">
            <a:schemeClr val="accent3"/>
          </a:lnRef>
          <a:fillRef idx="1">
            <a:schemeClr val="lt1"/>
          </a:fillRef>
          <a:effectRef idx="0">
            <a:schemeClr val="accent3"/>
          </a:effectRef>
          <a:fontRef idx="minor">
            <a:schemeClr val="dk1"/>
          </a:fontRef>
        </p:style>
      </p:pic>
      <p:sp>
        <p:nvSpPr>
          <p:cNvPr id="3" name="Rounded Rectangular Callout 2"/>
          <p:cNvSpPr/>
          <p:nvPr/>
        </p:nvSpPr>
        <p:spPr>
          <a:xfrm>
            <a:off x="228600" y="381000"/>
            <a:ext cx="8763000" cy="1219200"/>
          </a:xfrm>
          <a:prstGeom prst="wedgeRoundRectCallout">
            <a:avLst>
              <a:gd name="adj1" fmla="val -19164"/>
              <a:gd name="adj2" fmla="val 77272"/>
              <a:gd name="adj3" fmla="val 16667"/>
            </a:avLst>
          </a:prstGeom>
          <a:ln w="9525"/>
        </p:spPr>
        <p:style>
          <a:lnRef idx="2">
            <a:schemeClr val="accent4"/>
          </a:lnRef>
          <a:fillRef idx="1">
            <a:schemeClr val="lt1"/>
          </a:fillRef>
          <a:effectRef idx="0">
            <a:schemeClr val="accent4"/>
          </a:effectRef>
          <a:fontRef idx="minor">
            <a:schemeClr val="dk1"/>
          </a:fontRef>
        </p:style>
        <p:txBody>
          <a:bodyPr rtlCol="0" anchor="ctr"/>
          <a:lstStyle/>
          <a:p>
            <a:r>
              <a:rPr lang="en-US" sz="1200" dirty="0">
                <a:solidFill>
                  <a:srgbClr val="C00000"/>
                </a:solidFill>
              </a:rPr>
              <a:t>ClassNotFoundException </a:t>
            </a:r>
            <a:r>
              <a:rPr lang="en-US" sz="1200" dirty="0"/>
              <a:t>is a run time exception which is thrown when an application tries to load a class at run time using </a:t>
            </a:r>
            <a:r>
              <a:rPr lang="en-US" sz="1200" b="1" dirty="0">
                <a:solidFill>
                  <a:srgbClr val="C00000"/>
                </a:solidFill>
              </a:rPr>
              <a:t>Class.forName</a:t>
            </a:r>
            <a:r>
              <a:rPr lang="en-US" sz="1200" b="1" dirty="0">
                <a:solidFill>
                  <a:srgbClr val="C00000"/>
                </a:solidFill>
              </a:rPr>
              <a:t>()</a:t>
            </a:r>
            <a:r>
              <a:rPr lang="en-US" sz="1200" dirty="0"/>
              <a:t> or </a:t>
            </a:r>
            <a:r>
              <a:rPr lang="en-US" sz="1200" b="1" dirty="0">
                <a:solidFill>
                  <a:srgbClr val="C00000"/>
                </a:solidFill>
              </a:rPr>
              <a:t>loadClass</a:t>
            </a:r>
            <a:r>
              <a:rPr lang="en-US" sz="1200" b="1" dirty="0">
                <a:solidFill>
                  <a:srgbClr val="C00000"/>
                </a:solidFill>
              </a:rPr>
              <a:t>()</a:t>
            </a:r>
            <a:r>
              <a:rPr lang="en-US" sz="1200" dirty="0"/>
              <a:t> or </a:t>
            </a:r>
            <a:r>
              <a:rPr lang="en-US" sz="1200" b="1" dirty="0">
                <a:solidFill>
                  <a:srgbClr val="C00000"/>
                </a:solidFill>
              </a:rPr>
              <a:t>findSystemClass</a:t>
            </a:r>
            <a:r>
              <a:rPr lang="en-US" sz="1200" b="1" dirty="0">
                <a:solidFill>
                  <a:srgbClr val="C00000"/>
                </a:solidFill>
              </a:rPr>
              <a:t>()</a:t>
            </a:r>
            <a:r>
              <a:rPr lang="en-US" sz="1200" dirty="0"/>
              <a:t> methods and the class with specified name are not found in the classpath. For example, you may have come across this exception when you try to connect to MySQL or Oracle databases and you have not updated the classpath with required JAR files. In most of time, this exception occurs when you try to run an application without updating the classpath with required JAR files.</a:t>
            </a:r>
            <a:endParaRPr lang="en-US" sz="1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3962400"/>
            <a:ext cx="5562600" cy="949759"/>
          </a:xfrm>
          <a:prstGeom prst="rect">
            <a:avLst/>
          </a:prstGeom>
          <a:ln/>
        </p:spPr>
        <p:style>
          <a:lnRef idx="1">
            <a:schemeClr val="accent5"/>
          </a:lnRef>
          <a:fillRef idx="2">
            <a:schemeClr val="accent5"/>
          </a:fillRef>
          <a:effectRef idx="1">
            <a:schemeClr val="accent5"/>
          </a:effectRef>
          <a:fontRef idx="minor">
            <a:schemeClr val="dk1"/>
          </a:fontRef>
        </p:style>
      </p:pic>
      <p:sp>
        <p:nvSpPr>
          <p:cNvPr id="4" name="Rectangular Callout 3"/>
          <p:cNvSpPr/>
          <p:nvPr/>
        </p:nvSpPr>
        <p:spPr>
          <a:xfrm>
            <a:off x="228600" y="2971800"/>
            <a:ext cx="2057399" cy="928497"/>
          </a:xfrm>
          <a:prstGeom prst="wedgeRectCallout">
            <a:avLst>
              <a:gd name="adj1" fmla="val 58797"/>
              <a:gd name="adj2" fmla="val 76730"/>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1100" dirty="0"/>
              <a:t>If </a:t>
            </a:r>
            <a:r>
              <a:rPr lang="en-US" sz="1100" dirty="0" smtClean="0"/>
              <a:t>we </a:t>
            </a:r>
            <a:r>
              <a:rPr lang="en-US" sz="1100" dirty="0"/>
              <a:t>run the above program without updating the classpath with required JAR files, </a:t>
            </a:r>
            <a:r>
              <a:rPr lang="en-US" sz="1100" dirty="0" smtClean="0"/>
              <a:t>we </a:t>
            </a:r>
            <a:r>
              <a:rPr lang="en-US" sz="1100" dirty="0"/>
              <a:t>will get the exception like below,</a:t>
            </a:r>
            <a:endParaRPr lang="en-US" sz="1100" dirty="0"/>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199"/>
            <a:ext cx="3267075" cy="2362200"/>
          </a:xfrm>
          <a:prstGeom prst="rect">
            <a:avLst/>
          </a:prstGeom>
          <a:ln/>
        </p:spPr>
        <p:style>
          <a:lnRef idx="1">
            <a:schemeClr val="accent3"/>
          </a:lnRef>
          <a:fillRef idx="2">
            <a:schemeClr val="accent3"/>
          </a:fillRef>
          <a:effectRef idx="1">
            <a:schemeClr val="accent3"/>
          </a:effectRef>
          <a:fontRef idx="minor">
            <a:schemeClr val="dk1"/>
          </a:fontRef>
        </p:style>
      </p:pic>
      <p:sp>
        <p:nvSpPr>
          <p:cNvPr id="6" name="Rounded Rectangular Callout 5"/>
          <p:cNvSpPr/>
          <p:nvPr/>
        </p:nvSpPr>
        <p:spPr>
          <a:xfrm>
            <a:off x="228600" y="609600"/>
            <a:ext cx="8763000" cy="990600"/>
          </a:xfrm>
          <a:prstGeom prst="wedgeRoundRectCallout">
            <a:avLst>
              <a:gd name="adj1" fmla="val -37860"/>
              <a:gd name="adj2" fmla="val 87848"/>
              <a:gd name="adj3" fmla="val 16667"/>
            </a:avLst>
          </a:prstGeom>
          <a:ln w="952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solidFill>
                  <a:srgbClr val="C00000"/>
                </a:solidFill>
              </a:rPr>
              <a:t>NoClassDefFoundError</a:t>
            </a:r>
            <a:r>
              <a:rPr lang="en-US" sz="1200" dirty="0"/>
              <a:t> is an error which is thrown when Java Runtime System tries to load the definition of a class and class definition is no longer available. The required class definition was present at compile time but it was missing at run time</a:t>
            </a:r>
            <a:r>
              <a:rPr lang="en-US" sz="1200" dirty="0" smtClean="0"/>
              <a:t>.</a:t>
            </a:r>
          </a:p>
          <a:p>
            <a:endParaRPr lang="en-US" sz="1200" dirty="0"/>
          </a:p>
          <a:p>
            <a:r>
              <a:rPr lang="en-US" sz="1200" dirty="0"/>
              <a:t>When you compile the above program, two .class files will be generated. One is </a:t>
            </a:r>
            <a:r>
              <a:rPr lang="en-US" sz="1200" b="1" dirty="0">
                <a:solidFill>
                  <a:srgbClr val="C00000"/>
                </a:solidFill>
              </a:rPr>
              <a:t>A.class</a:t>
            </a:r>
            <a:r>
              <a:rPr lang="en-US" sz="1200" dirty="0"/>
              <a:t> and another one </a:t>
            </a:r>
            <a:r>
              <a:rPr lang="en-US" sz="1200" dirty="0" smtClean="0"/>
              <a:t>is </a:t>
            </a:r>
            <a:r>
              <a:rPr lang="en-US" sz="1200" b="1" dirty="0" smtClean="0">
                <a:solidFill>
                  <a:srgbClr val="C00000"/>
                </a:solidFill>
              </a:rPr>
              <a:t>B.class</a:t>
            </a:r>
            <a:r>
              <a:rPr lang="en-US" sz="1200" dirty="0"/>
              <a:t>. If you remove the </a:t>
            </a:r>
            <a:r>
              <a:rPr lang="en-US" sz="1200" b="1" dirty="0">
                <a:solidFill>
                  <a:srgbClr val="C00000"/>
                </a:solidFill>
              </a:rPr>
              <a:t>A.class</a:t>
            </a:r>
            <a:r>
              <a:rPr lang="en-US" sz="1200" dirty="0"/>
              <a:t> file and run the </a:t>
            </a:r>
            <a:r>
              <a:rPr lang="en-US" sz="1200" b="1" dirty="0">
                <a:solidFill>
                  <a:srgbClr val="C00000"/>
                </a:solidFill>
              </a:rPr>
              <a:t>B.class</a:t>
            </a:r>
            <a:r>
              <a:rPr lang="en-US" sz="1200" b="1" dirty="0"/>
              <a:t> </a:t>
            </a:r>
            <a:r>
              <a:rPr lang="en-US" sz="1200" dirty="0"/>
              <a:t>file, Java Runtime System will throw </a:t>
            </a:r>
            <a:r>
              <a:rPr lang="en-US" sz="1200" b="1" dirty="0" smtClean="0">
                <a:solidFill>
                  <a:srgbClr val="C00000"/>
                </a:solidFill>
              </a:rPr>
              <a:t>NoClassDefFoundError</a:t>
            </a:r>
            <a:r>
              <a:rPr lang="en-US" sz="1200" dirty="0" smtClean="0"/>
              <a:t>.</a:t>
            </a:r>
            <a:endParaRPr lang="en-US" sz="12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47937"/>
            <a:ext cx="4991100" cy="1228725"/>
          </a:xfrm>
          <a:prstGeom prst="rect">
            <a:avLst/>
          </a:prstGeom>
          <a:ln/>
        </p:spPr>
        <p:style>
          <a:lnRef idx="1">
            <a:schemeClr val="accent4"/>
          </a:lnRef>
          <a:fillRef idx="2">
            <a:schemeClr val="accent4"/>
          </a:fillRef>
          <a:effectRef idx="1">
            <a:schemeClr val="accent4"/>
          </a:effectRef>
          <a:fontRef idx="minor">
            <a:schemeClr val="dk1"/>
          </a:fontRef>
        </p:style>
      </p:pic>
      <p:sp>
        <p:nvSpPr>
          <p:cNvPr id="8" name="Rectangle 7"/>
          <p:cNvSpPr/>
          <p:nvPr/>
        </p:nvSpPr>
        <p:spPr>
          <a:xfrm>
            <a:off x="2819400" y="35738"/>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ClassNotFoundException Vs. </a:t>
            </a:r>
            <a:r>
              <a:rPr lang="en-US" sz="1200" dirty="0"/>
              <a:t>NoClassDefFoundError</a:t>
            </a:r>
            <a:endParaRPr lang="en-US" sz="1200" dirty="0"/>
          </a:p>
        </p:txBody>
      </p:sp>
    </p:spTree>
    <p:extLst>
      <p:ext uri="{BB962C8B-B14F-4D97-AF65-F5344CB8AC3E}">
        <p14:creationId xmlns:p14="http://schemas.microsoft.com/office/powerpoint/2010/main" val="1037620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19400" y="35738"/>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ClassNotFoundException Vs. </a:t>
            </a:r>
            <a:r>
              <a:rPr lang="en-US" sz="1200" dirty="0"/>
              <a:t>NoClassDefFoundError</a:t>
            </a: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3822353050"/>
              </p:ext>
            </p:extLst>
          </p:nvPr>
        </p:nvGraphicFramePr>
        <p:xfrm>
          <a:off x="457200" y="1066800"/>
          <a:ext cx="8077200" cy="2479040"/>
        </p:xfrm>
        <a:graphic>
          <a:graphicData uri="http://schemas.openxmlformats.org/drawingml/2006/table">
            <a:tbl>
              <a:tblPr firstRow="1" bandRow="1">
                <a:tableStyleId>{7DF18680-E054-41AD-8BC1-D1AEF772440D}</a:tableStyleId>
              </a:tblPr>
              <a:tblGrid>
                <a:gridCol w="4038600"/>
                <a:gridCol w="4038600"/>
              </a:tblGrid>
              <a:tr h="370840">
                <a:tc>
                  <a:txBody>
                    <a:bodyPr/>
                    <a:lstStyle/>
                    <a:p>
                      <a:r>
                        <a:rPr lang="en-US" sz="1200" u="none" strike="noStrike" kern="1200" dirty="0" smtClean="0">
                          <a:effectLst/>
                        </a:rPr>
                        <a:t>ClassNotFoundException</a:t>
                      </a:r>
                      <a:endParaRPr lang="en-US" sz="1200" dirty="0"/>
                    </a:p>
                  </a:txBody>
                  <a:tcPr/>
                </a:tc>
                <a:tc>
                  <a:txBody>
                    <a:bodyPr/>
                    <a:lstStyle/>
                    <a:p>
                      <a:r>
                        <a:rPr lang="en-US" sz="1200" u="none" strike="noStrike" kern="1200" dirty="0" smtClean="0">
                          <a:effectLst/>
                        </a:rPr>
                        <a:t>NoClassDefFoundError</a:t>
                      </a:r>
                      <a:endParaRPr lang="en-US" sz="1200" dirty="0"/>
                    </a:p>
                  </a:txBody>
                  <a:tcPr/>
                </a:tc>
              </a:tr>
              <a:tr h="370840">
                <a:tc>
                  <a:txBody>
                    <a:bodyPr/>
                    <a:lstStyle/>
                    <a:p>
                      <a:pPr algn="l" fontAlgn="base"/>
                      <a:r>
                        <a:rPr lang="en-US" sz="1200" u="none" strike="noStrike" dirty="0">
                          <a:effectLst/>
                        </a:rPr>
                        <a:t>It is an exception. It is of type java.lang.Exception.</a:t>
                      </a:r>
                    </a:p>
                  </a:txBody>
                  <a:tcPr anchor="ctr"/>
                </a:tc>
                <a:tc>
                  <a:txBody>
                    <a:bodyPr/>
                    <a:lstStyle/>
                    <a:p>
                      <a:pPr algn="l" fontAlgn="base"/>
                      <a:r>
                        <a:rPr lang="en-US" sz="1200" u="none" strike="noStrike">
                          <a:effectLst/>
                        </a:rPr>
                        <a:t>It is an error. It is of type java.lang.Error.</a:t>
                      </a:r>
                    </a:p>
                  </a:txBody>
                  <a:tcPr anchor="ctr"/>
                </a:tc>
              </a:tr>
              <a:tr h="370840">
                <a:tc>
                  <a:txBody>
                    <a:bodyPr/>
                    <a:lstStyle/>
                    <a:p>
                      <a:pPr algn="l" fontAlgn="base"/>
                      <a:r>
                        <a:rPr lang="en-US" sz="1200" u="none" strike="noStrike">
                          <a:effectLst/>
                        </a:rPr>
                        <a:t>It occurs when an application tries to load a class at run time which is not updated in the classpath.</a:t>
                      </a:r>
                    </a:p>
                  </a:txBody>
                  <a:tcPr anchor="ctr"/>
                </a:tc>
                <a:tc>
                  <a:txBody>
                    <a:bodyPr/>
                    <a:lstStyle/>
                    <a:p>
                      <a:pPr algn="l" fontAlgn="base"/>
                      <a:r>
                        <a:rPr lang="en-US" sz="1200" u="none" strike="noStrike">
                          <a:effectLst/>
                        </a:rPr>
                        <a:t>It occurs when java runtime system doesn’t find a class definition, which is present at compile time, but missing at run time.</a:t>
                      </a:r>
                    </a:p>
                  </a:txBody>
                  <a:tcPr anchor="ctr"/>
                </a:tc>
              </a:tr>
              <a:tr h="370840">
                <a:tc>
                  <a:txBody>
                    <a:bodyPr/>
                    <a:lstStyle/>
                    <a:p>
                      <a:pPr algn="l" fontAlgn="base"/>
                      <a:r>
                        <a:rPr lang="en-US" sz="1200" u="none" strike="noStrike">
                          <a:effectLst/>
                        </a:rPr>
                        <a:t>It is thrown by the application itself. It is thrown by the methods like Class.forName(), loadClass() and findSystemClass().</a:t>
                      </a:r>
                    </a:p>
                  </a:txBody>
                  <a:tcPr anchor="ctr"/>
                </a:tc>
                <a:tc>
                  <a:txBody>
                    <a:bodyPr/>
                    <a:lstStyle/>
                    <a:p>
                      <a:pPr algn="l" fontAlgn="base"/>
                      <a:r>
                        <a:rPr lang="en-US" sz="1200" u="none" strike="noStrike">
                          <a:effectLst/>
                        </a:rPr>
                        <a:t>It is thrown by the Java Runtime System.</a:t>
                      </a:r>
                    </a:p>
                  </a:txBody>
                  <a:tcPr anchor="ctr"/>
                </a:tc>
              </a:tr>
              <a:tr h="370840">
                <a:tc>
                  <a:txBody>
                    <a:bodyPr/>
                    <a:lstStyle/>
                    <a:p>
                      <a:pPr algn="l" fontAlgn="base"/>
                      <a:r>
                        <a:rPr lang="en-US" sz="1200" u="none" strike="noStrike">
                          <a:effectLst/>
                        </a:rPr>
                        <a:t>It occurs when classpath is not updated with required JAR files.</a:t>
                      </a:r>
                    </a:p>
                  </a:txBody>
                  <a:tcPr anchor="ctr"/>
                </a:tc>
                <a:tc>
                  <a:txBody>
                    <a:bodyPr/>
                    <a:lstStyle/>
                    <a:p>
                      <a:pPr algn="l" fontAlgn="base"/>
                      <a:r>
                        <a:rPr lang="en-US" sz="1200" u="none" strike="noStrike" dirty="0">
                          <a:effectLst/>
                        </a:rPr>
                        <a:t>It occurs when required class definition is missing at run time.</a:t>
                      </a:r>
                    </a:p>
                  </a:txBody>
                  <a:tcPr anchor="ctr"/>
                </a:tc>
              </a:tr>
            </a:tbl>
          </a:graphicData>
        </a:graphic>
      </p:graphicFrame>
    </p:spTree>
    <p:extLst>
      <p:ext uri="{BB962C8B-B14F-4D97-AF65-F5344CB8AC3E}">
        <p14:creationId xmlns:p14="http://schemas.microsoft.com/office/powerpoint/2010/main" val="3612096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76473</TotalTime>
  <Words>195</Words>
  <Application>Microsoft Office PowerPoint</Application>
  <PresentationFormat>Custom</PresentationFormat>
  <Paragraphs>21</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7330</cp:revision>
  <dcterms:created xsi:type="dcterms:W3CDTF">2006-08-16T00:00:00Z</dcterms:created>
  <dcterms:modified xsi:type="dcterms:W3CDTF">2016-06-02T11:41:39Z</dcterms:modified>
</cp:coreProperties>
</file>