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5" r:id="rId2"/>
    <p:sldId id="431" r:id="rId3"/>
    <p:sldId id="432"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sp>
        <p:nvSpPr>
          <p:cNvPr id="2" name="TextBox 1"/>
          <p:cNvSpPr txBox="1"/>
          <p:nvPr/>
        </p:nvSpPr>
        <p:spPr>
          <a:xfrm>
            <a:off x="460375" y="2524125"/>
            <a:ext cx="8153400" cy="1938992"/>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The United States of America (USA), commonly referred to as the United States (U.S.) or America, is a country composed of 50 states, a federal district, five major self-governing territories, and various possessions.[fn 1] The 48 contiguous states and federal district are in central North America between Canada and Mexico, with the state of Alaska in the northwestern part of North America and the state of Hawaii comprising an archipelago in the mid-Pacific. The territories are scattered about the Pacific Ocean and the Caribbean Sea. At 3.8 million square miles (9.8 million km2)[17] and with over 324 million people, the United States is the world's third largest country by total area (and fourth largest by land area)[fn 2] and the third most populous. It is one of the world's most ethnically diverse and multicultural nations, the product of large-scale immigration from many other countries.[23] The country's capital is Washington, D.C. and its largest city is New York City; other major metropolitan areas include Los Angeles, Chicago, Dallas, San Francisco, Boston, Philadelphia, Houston, Atlanta and Miami. The geography, climate and wildlife of the country are extremely diverse.[24]</a:t>
            </a:r>
          </a:p>
        </p:txBody>
      </p:sp>
      <p:cxnSp>
        <p:nvCxnSpPr>
          <p:cNvPr id="6" name="Straight Arrow Connector 5"/>
          <p:cNvCxnSpPr/>
          <p:nvPr/>
        </p:nvCxnSpPr>
        <p:spPr>
          <a:xfrm flipH="1">
            <a:off x="568325" y="1914525"/>
            <a:ext cx="254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3931549" y="4566850"/>
            <a:ext cx="774379"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m</a:t>
            </a:r>
            <a:r>
              <a:rPr lang="en-US" sz="1200" dirty="0" smtClean="0"/>
              <a:t>yfile.txt</a:t>
            </a:r>
            <a:endParaRPr lang="en-US" sz="1200" dirty="0"/>
          </a:p>
        </p:txBody>
      </p:sp>
      <p:sp>
        <p:nvSpPr>
          <p:cNvPr id="9" name="TextBox 8"/>
          <p:cNvSpPr txBox="1"/>
          <p:nvPr/>
        </p:nvSpPr>
        <p:spPr>
          <a:xfrm>
            <a:off x="317500" y="329555"/>
            <a:ext cx="8531225"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28600" indent="-228600">
              <a:buFont typeface="+mj-lt"/>
              <a:buAutoNum type="arabicPeriod"/>
            </a:pPr>
            <a:r>
              <a:rPr lang="en-US" sz="1200" dirty="0"/>
              <a:t>Using a random access file, we can read from a file as well as write to the file.</a:t>
            </a:r>
          </a:p>
          <a:p>
            <a:pPr marL="228600" indent="-228600">
              <a:buFont typeface="+mj-lt"/>
              <a:buAutoNum type="arabicPeriod"/>
            </a:pPr>
            <a:r>
              <a:rPr lang="en-US" sz="1200" dirty="0"/>
              <a:t>Reading and writing using the file input and output streams are a sequential process.</a:t>
            </a:r>
          </a:p>
          <a:p>
            <a:pPr marL="228600" indent="-228600">
              <a:buFont typeface="+mj-lt"/>
              <a:buAutoNum type="arabicPeriod"/>
            </a:pPr>
            <a:r>
              <a:rPr lang="en-US" sz="1200" dirty="0"/>
              <a:t>Using a random access file, we can read or write at any position within the file.</a:t>
            </a:r>
          </a:p>
          <a:p>
            <a:pPr marL="228600" indent="-228600">
              <a:buFont typeface="+mj-lt"/>
              <a:buAutoNum type="arabicPeriod"/>
            </a:pPr>
            <a:r>
              <a:rPr lang="en-US" sz="1200" dirty="0"/>
              <a:t>An object of the RandomAccessFile class can do the random file access. We can read/write bytes and all primitive types values to a file.</a:t>
            </a:r>
          </a:p>
          <a:p>
            <a:pPr marL="228600" indent="-228600">
              <a:buFont typeface="+mj-lt"/>
              <a:buAutoNum type="arabicPeriod"/>
            </a:pPr>
            <a:r>
              <a:rPr lang="en-US" sz="1200" dirty="0"/>
              <a:t>RandomAccessFile can work with strings using its </a:t>
            </a:r>
            <a:r>
              <a:rPr lang="en-US" sz="1200" dirty="0"/>
              <a:t>readUTF</a:t>
            </a:r>
            <a:r>
              <a:rPr lang="en-US" sz="1200" dirty="0"/>
              <a:t>() and </a:t>
            </a:r>
            <a:r>
              <a:rPr lang="en-US" sz="1200" dirty="0"/>
              <a:t>writeUTF</a:t>
            </a:r>
            <a:r>
              <a:rPr lang="en-US" sz="1200" dirty="0"/>
              <a:t>() methods.</a:t>
            </a:r>
          </a:p>
          <a:p>
            <a:pPr marL="228600" indent="-228600">
              <a:buFont typeface="+mj-lt"/>
              <a:buAutoNum type="arabicPeriod"/>
            </a:pPr>
            <a:r>
              <a:rPr lang="en-US" sz="1200" dirty="0"/>
              <a:t>The RandomAccessFile class is not in the class hierarchy of the </a:t>
            </a:r>
            <a:r>
              <a:rPr lang="en-US" sz="1200" dirty="0"/>
              <a:t>InputStream</a:t>
            </a:r>
            <a:r>
              <a:rPr lang="en-US" sz="1200" dirty="0"/>
              <a:t> and </a:t>
            </a:r>
            <a:r>
              <a:rPr lang="en-US" sz="1200" dirty="0"/>
              <a:t>OutputStream</a:t>
            </a:r>
            <a:r>
              <a:rPr lang="en-US" sz="1200" dirty="0"/>
              <a:t> classes.</a:t>
            </a:r>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105 -3.0303E-7 L 0.04011 0.06881 C 0.04896 0.08333 0.054 0.1048 0.054 0.12753 C 0.054 0.15341 0.04896 0.17393 0.04011 0.18845 L 0.00105 0.25758 " pathEditMode="relative" rAng="0" ptsTypes="FffFF">
                                      <p:cBhvr>
                                        <p:cTn id="6" dur="2000" fill="hold"/>
                                        <p:tgtEl>
                                          <p:spTgt spid="6"/>
                                        </p:tgtEl>
                                        <p:attrNameLst>
                                          <p:attrName>ppt_x</p:attrName>
                                          <p:attrName>ppt_y</p:attrName>
                                        </p:attrNameLst>
                                      </p:cBhvr>
                                      <p:rCtr x="2639" y="128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graphicFrame>
        <p:nvGraphicFramePr>
          <p:cNvPr id="2" name="Table 1"/>
          <p:cNvGraphicFramePr>
            <a:graphicFrameLocks noGrp="1"/>
          </p:cNvGraphicFramePr>
          <p:nvPr>
            <p:extLst>
              <p:ext uri="{D42A27DB-BD31-4B8C-83A1-F6EECF244321}">
                <p14:modId xmlns:p14="http://schemas.microsoft.com/office/powerpoint/2010/main" val="88762670"/>
              </p:ext>
            </p:extLst>
          </p:nvPr>
        </p:nvGraphicFramePr>
        <p:xfrm>
          <a:off x="307975" y="1357699"/>
          <a:ext cx="8674100" cy="2148840"/>
        </p:xfrm>
        <a:graphic>
          <a:graphicData uri="http://schemas.openxmlformats.org/drawingml/2006/table">
            <a:tbl>
              <a:tblPr firstRow="1" bandRow="1">
                <a:tableStyleId>{7DF18680-E054-41AD-8BC1-D1AEF772440D}</a:tableStyleId>
              </a:tblPr>
              <a:tblGrid>
                <a:gridCol w="2279650"/>
                <a:gridCol w="6394450"/>
              </a:tblGrid>
              <a:tr h="370840">
                <a:tc>
                  <a:txBody>
                    <a:bodyPr/>
                    <a:lstStyle/>
                    <a:p>
                      <a:r>
                        <a:rPr lang="en-US" sz="1200" kern="1200" dirty="0" smtClean="0">
                          <a:effectLst/>
                        </a:rPr>
                        <a:t>Mode</a:t>
                      </a:r>
                      <a:endParaRPr lang="en-US" sz="1200" dirty="0"/>
                    </a:p>
                  </a:txBody>
                  <a:tcPr/>
                </a:tc>
                <a:tc>
                  <a:txBody>
                    <a:bodyPr/>
                    <a:lstStyle/>
                    <a:p>
                      <a:r>
                        <a:rPr lang="en-US" sz="1200" dirty="0" smtClean="0"/>
                        <a:t>Remarks</a:t>
                      </a:r>
                      <a:endParaRPr lang="en-US" sz="1200" dirty="0"/>
                    </a:p>
                  </a:txBody>
                  <a:tcPr/>
                </a:tc>
              </a:tr>
              <a:tr h="370840">
                <a:tc>
                  <a:txBody>
                    <a:bodyPr/>
                    <a:lstStyle/>
                    <a:p>
                      <a:pPr fontAlgn="t"/>
                      <a:r>
                        <a:rPr lang="en-US" sz="1200" dirty="0">
                          <a:effectLst/>
                        </a:rPr>
                        <a:t>"r"</a:t>
                      </a:r>
                    </a:p>
                  </a:txBody>
                  <a:tcPr marL="76200" marR="76200" marT="76200" marB="76200"/>
                </a:tc>
                <a:tc>
                  <a:txBody>
                    <a:bodyPr/>
                    <a:lstStyle/>
                    <a:p>
                      <a:pPr fontAlgn="t"/>
                      <a:r>
                        <a:rPr lang="en-US" sz="1200" dirty="0">
                          <a:effectLst/>
                        </a:rPr>
                        <a:t>The file is opened in a read-only mode.</a:t>
                      </a:r>
                    </a:p>
                  </a:txBody>
                  <a:tcPr marL="76200" marR="76200" marT="76200" marB="76200"/>
                </a:tc>
              </a:tr>
              <a:tr h="370840">
                <a:tc>
                  <a:txBody>
                    <a:bodyPr/>
                    <a:lstStyle/>
                    <a:p>
                      <a:pPr fontAlgn="t"/>
                      <a:r>
                        <a:rPr lang="en-US" sz="1200" dirty="0">
                          <a:effectLst/>
                        </a:rPr>
                        <a:t>"rw"</a:t>
                      </a:r>
                    </a:p>
                  </a:txBody>
                  <a:tcPr marL="76200" marR="76200" marT="76200" marB="76200"/>
                </a:tc>
                <a:tc>
                  <a:txBody>
                    <a:bodyPr/>
                    <a:lstStyle/>
                    <a:p>
                      <a:pPr fontAlgn="t"/>
                      <a:r>
                        <a:rPr lang="en-US" sz="1200" dirty="0">
                          <a:effectLst/>
                        </a:rPr>
                        <a:t>The file is opened in a read-write mode. The file is created if it does not exist.</a:t>
                      </a:r>
                    </a:p>
                  </a:txBody>
                  <a:tcPr marL="76200" marR="76200" marT="76200" marB="76200"/>
                </a:tc>
              </a:tr>
              <a:tr h="370840">
                <a:tc>
                  <a:txBody>
                    <a:bodyPr/>
                    <a:lstStyle/>
                    <a:p>
                      <a:pPr fontAlgn="t"/>
                      <a:r>
                        <a:rPr lang="en-US" sz="1200" dirty="0">
                          <a:effectLst/>
                        </a:rPr>
                        <a:t>"rws"</a:t>
                      </a:r>
                    </a:p>
                  </a:txBody>
                  <a:tcPr marL="76200" marR="76200" marT="76200" marB="76200"/>
                </a:tc>
                <a:tc>
                  <a:txBody>
                    <a:bodyPr/>
                    <a:lstStyle/>
                    <a:p>
                      <a:pPr fontAlgn="t"/>
                      <a:r>
                        <a:rPr lang="en-US" sz="1200" dirty="0">
                          <a:effectLst/>
                        </a:rPr>
                        <a:t>The file is opened in a read-write mode. Any modifications to the file's content and its metadata are written to the storage device immediately.</a:t>
                      </a:r>
                    </a:p>
                  </a:txBody>
                  <a:tcPr marL="76200" marR="76200" marT="76200" marB="76200"/>
                </a:tc>
              </a:tr>
              <a:tr h="370840">
                <a:tc>
                  <a:txBody>
                    <a:bodyPr/>
                    <a:lstStyle/>
                    <a:p>
                      <a:pPr fontAlgn="t"/>
                      <a:r>
                        <a:rPr lang="en-US" sz="1200" dirty="0">
                          <a:effectLst/>
                        </a:rPr>
                        <a:t>"rwd"</a:t>
                      </a:r>
                    </a:p>
                  </a:txBody>
                  <a:tcPr marL="76200" marR="76200" marT="76200" marB="76200"/>
                </a:tc>
                <a:tc>
                  <a:txBody>
                    <a:bodyPr/>
                    <a:lstStyle/>
                    <a:p>
                      <a:pPr fontAlgn="t"/>
                      <a:r>
                        <a:rPr lang="en-US" sz="1200" dirty="0">
                          <a:effectLst/>
                        </a:rPr>
                        <a:t>The file is opened in a read-write mode. Any modifications to the file's content are written to the storage device immediately.</a:t>
                      </a:r>
                    </a:p>
                  </a:txBody>
                  <a:tcPr marL="76200" marR="76200" marT="76200" marB="76200"/>
                </a:tc>
              </a:tr>
            </a:tbl>
          </a:graphicData>
        </a:graphic>
      </p:graphicFrame>
      <p:sp>
        <p:nvSpPr>
          <p:cNvPr id="5" name="Rectangle 4"/>
          <p:cNvSpPr/>
          <p:nvPr/>
        </p:nvSpPr>
        <p:spPr>
          <a:xfrm>
            <a:off x="4109115" y="962798"/>
            <a:ext cx="55496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Mode</a:t>
            </a:r>
          </a:p>
        </p:txBody>
      </p:sp>
    </p:spTree>
    <p:extLst>
      <p:ext uri="{BB962C8B-B14F-4D97-AF65-F5344CB8AC3E}">
        <p14:creationId xmlns:p14="http://schemas.microsoft.com/office/powerpoint/2010/main" val="487220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sp>
        <p:nvSpPr>
          <p:cNvPr id="5" name="Rounded Rectangle 4"/>
          <p:cNvSpPr/>
          <p:nvPr/>
        </p:nvSpPr>
        <p:spPr>
          <a:xfrm>
            <a:off x="2209800" y="762000"/>
            <a:ext cx="5105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200" dirty="0"/>
              <a:t>RandomAccessFile </a:t>
            </a:r>
            <a:r>
              <a:rPr lang="en-US" sz="1200" dirty="0"/>
              <a:t>raf</a:t>
            </a:r>
            <a:r>
              <a:rPr lang="en-US" sz="1200" dirty="0"/>
              <a:t> = </a:t>
            </a:r>
            <a:r>
              <a:rPr lang="en-US" sz="1200" b="1" dirty="0"/>
              <a:t>new</a:t>
            </a:r>
            <a:r>
              <a:rPr lang="en-US" sz="1200" dirty="0"/>
              <a:t> RandomAccessFile</a:t>
            </a:r>
            <a:r>
              <a:rPr lang="en-US" sz="1200" dirty="0" smtClean="0"/>
              <a:t>(</a:t>
            </a:r>
            <a:r>
              <a:rPr lang="en-US" sz="1200" b="1" dirty="0" smtClean="0"/>
              <a:t>“myfile.txt</a:t>
            </a:r>
            <a:r>
              <a:rPr lang="en-US" sz="1200" b="1" dirty="0"/>
              <a:t>"</a:t>
            </a:r>
            <a:r>
              <a:rPr lang="en-US" sz="1200" dirty="0"/>
              <a:t>, </a:t>
            </a:r>
            <a:r>
              <a:rPr lang="en-US" sz="1200" b="1" dirty="0"/>
              <a:t>"</a:t>
            </a:r>
            <a:r>
              <a:rPr lang="en-US" sz="1200" b="1" dirty="0"/>
              <a:t>rw</a:t>
            </a:r>
            <a:r>
              <a:rPr lang="en-US" sz="1200" b="1" dirty="0"/>
              <a:t>"</a:t>
            </a:r>
            <a:r>
              <a:rPr lang="en-US" sz="1200" dirty="0"/>
              <a:t>);</a:t>
            </a:r>
          </a:p>
        </p:txBody>
      </p:sp>
      <p:sp>
        <p:nvSpPr>
          <p:cNvPr id="6" name="Rounded Rectangle 5"/>
          <p:cNvSpPr/>
          <p:nvPr/>
        </p:nvSpPr>
        <p:spPr>
          <a:xfrm>
            <a:off x="155574" y="1447800"/>
            <a:ext cx="8759826" cy="2819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We create an instance of the RandomAccessFile class by specifying the file name and the access mode</a:t>
            </a:r>
            <a:r>
              <a:rPr lang="en-US" sz="1200" dirty="0" smtClean="0"/>
              <a:t>.</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A random access file has a file pointer that moves forward when we read data from it or write data to it</a:t>
            </a:r>
            <a:r>
              <a:rPr lang="en-US" sz="1200" dirty="0" smtClean="0"/>
              <a:t>.</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The file pointer is a cursor where our next read or write will start</a:t>
            </a:r>
            <a:r>
              <a:rPr lang="en-US" sz="1200" dirty="0" smtClean="0"/>
              <a:t>.</a:t>
            </a:r>
            <a:r>
              <a:rPr lang="en-US" sz="1200" dirty="0"/>
              <a:t> Its value indicates the distance of the cursor from the beginning of the file in bytes</a:t>
            </a:r>
            <a:r>
              <a:rPr lang="en-US" sz="1200" dirty="0" smtClean="0"/>
              <a:t>.</a:t>
            </a:r>
            <a:r>
              <a:rPr lang="en-US" sz="1200" dirty="0"/>
              <a:t> We can get the value of file pointer by using its </a:t>
            </a:r>
            <a:r>
              <a:rPr lang="en-US" sz="1200" dirty="0"/>
              <a:t>getFilePointer</a:t>
            </a:r>
            <a:r>
              <a:rPr lang="en-US" sz="1200" dirty="0"/>
              <a:t>() method</a:t>
            </a:r>
            <a:r>
              <a:rPr lang="en-US" sz="1200" dirty="0" smtClean="0"/>
              <a:t>.</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When we create an object of the RandomAccessFile class, the file pointer is set to zero</a:t>
            </a:r>
            <a:r>
              <a:rPr lang="en-US" sz="1200" dirty="0" smtClean="0"/>
              <a:t>.</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We can set the file pointer at a specific location in the file using the seek() method</a:t>
            </a:r>
            <a:r>
              <a:rPr lang="en-US" sz="1200" dirty="0" smtClean="0"/>
              <a:t>.</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The length() method of a RandomAccessFile returns the current length of the file. We can extend or truncate a file by using its </a:t>
            </a:r>
            <a:r>
              <a:rPr lang="en-US" sz="1200" dirty="0"/>
              <a:t>setLength</a:t>
            </a:r>
            <a:r>
              <a:rPr lang="en-US" sz="1200" dirty="0"/>
              <a:t>() method</a:t>
            </a:r>
            <a:r>
              <a:rPr lang="en-US" sz="1200" dirty="0" smtClean="0"/>
              <a:t>.</a:t>
            </a:r>
            <a:endParaRPr lang="en-US" sz="1200" dirty="0"/>
          </a:p>
        </p:txBody>
      </p:sp>
    </p:spTree>
    <p:extLst>
      <p:ext uri="{BB962C8B-B14F-4D97-AF65-F5344CB8AC3E}">
        <p14:creationId xmlns:p14="http://schemas.microsoft.com/office/powerpoint/2010/main" val="224841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78461</TotalTime>
  <Words>602</Words>
  <Application>Microsoft Office PowerPoint</Application>
  <PresentationFormat>Custom</PresentationFormat>
  <Paragraphs>37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7663</cp:revision>
  <dcterms:created xsi:type="dcterms:W3CDTF">2006-08-16T00:00:00Z</dcterms:created>
  <dcterms:modified xsi:type="dcterms:W3CDTF">2016-10-12T12:44:39Z</dcterms:modified>
</cp:coreProperties>
</file>