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91" y="1524000"/>
            <a:ext cx="3143250" cy="333375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Abstract Methods and Classes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98916" y="35740"/>
            <a:ext cx="3289300" cy="1183462"/>
          </a:xfrm>
          <a:prstGeom prst="wedgeRoundRectCallout">
            <a:avLst>
              <a:gd name="adj1" fmla="val 39399"/>
              <a:gd name="adj2" fmla="val 80182"/>
              <a:gd name="adj3" fmla="val 16667"/>
            </a:avLst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 </a:t>
            </a:r>
            <a:r>
              <a:rPr lang="en-US" sz="1200" i="1" dirty="0">
                <a:solidFill>
                  <a:srgbClr val="C00000"/>
                </a:solidFill>
              </a:rPr>
              <a:t>abstract</a:t>
            </a:r>
            <a:r>
              <a:rPr lang="en-US" sz="1200" i="1" dirty="0"/>
              <a:t> class</a:t>
            </a:r>
            <a:r>
              <a:rPr lang="en-US" sz="1200" dirty="0"/>
              <a:t> is a class that is declared </a:t>
            </a:r>
            <a:r>
              <a:rPr lang="en-US" sz="1200" dirty="0">
                <a:solidFill>
                  <a:srgbClr val="C00000"/>
                </a:solidFill>
              </a:rPr>
              <a:t>abstract</a:t>
            </a:r>
            <a:r>
              <a:rPr lang="en-US" sz="1200" dirty="0"/>
              <a:t>—it may or may not include </a:t>
            </a:r>
            <a:r>
              <a:rPr lang="en-US" sz="1200" dirty="0">
                <a:solidFill>
                  <a:srgbClr val="C00000"/>
                </a:solidFill>
              </a:rPr>
              <a:t>abstract</a:t>
            </a:r>
            <a:r>
              <a:rPr lang="en-US" sz="1200" dirty="0"/>
              <a:t> methods.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Abstract </a:t>
            </a:r>
            <a:r>
              <a:rPr lang="en-US" sz="1200" dirty="0"/>
              <a:t>classes cannot be instantiated, but they can be subclassed.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5029200" y="465137"/>
            <a:ext cx="3289300" cy="1317218"/>
          </a:xfrm>
          <a:prstGeom prst="wedgeRoundRectCallout">
            <a:avLst>
              <a:gd name="adj1" fmla="val -64269"/>
              <a:gd name="adj2" fmla="val 67667"/>
              <a:gd name="adj3" fmla="val 16667"/>
            </a:avLst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An </a:t>
            </a:r>
            <a:r>
              <a:rPr lang="en-US" sz="1200" i="1" dirty="0">
                <a:solidFill>
                  <a:srgbClr val="C00000"/>
                </a:solidFill>
              </a:rPr>
              <a:t>abstract</a:t>
            </a:r>
            <a:r>
              <a:rPr lang="en-US" sz="1200" i="1" dirty="0"/>
              <a:t> method</a:t>
            </a:r>
            <a:r>
              <a:rPr lang="en-US" sz="1200" dirty="0"/>
              <a:t> is a method that is declared without an implementation (without braces, and followed by a semicolon</a:t>
            </a:r>
            <a:r>
              <a:rPr lang="en-US" sz="1200" dirty="0" smtClean="0"/>
              <a:t>)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a class includes </a:t>
            </a:r>
            <a:r>
              <a:rPr lang="en-US" sz="1200" dirty="0">
                <a:solidFill>
                  <a:srgbClr val="C00000"/>
                </a:solidFill>
              </a:rPr>
              <a:t>abstract</a:t>
            </a:r>
            <a:r>
              <a:rPr lang="en-US" sz="1200" dirty="0"/>
              <a:t> methods, then the class itself </a:t>
            </a:r>
            <a:r>
              <a:rPr lang="en-US" sz="1200" i="1" dirty="0"/>
              <a:t>must</a:t>
            </a:r>
            <a:r>
              <a:rPr lang="en-US" sz="1200" dirty="0"/>
              <a:t> be declared </a:t>
            </a:r>
            <a:r>
              <a:rPr lang="en-US" sz="1200" dirty="0">
                <a:solidFill>
                  <a:srgbClr val="C00000"/>
                </a:solidFill>
              </a:rPr>
              <a:t>abstract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5638800" y="2362200"/>
            <a:ext cx="3289300" cy="1088618"/>
          </a:xfrm>
          <a:prstGeom prst="wedgeRoundRectCallout">
            <a:avLst>
              <a:gd name="adj1" fmla="val -90041"/>
              <a:gd name="adj2" fmla="val 36574"/>
              <a:gd name="adj3" fmla="val 16667"/>
            </a:avLst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When an </a:t>
            </a:r>
            <a:r>
              <a:rPr lang="en-US" sz="1200" dirty="0">
                <a:solidFill>
                  <a:srgbClr val="C00000"/>
                </a:solidFill>
              </a:rPr>
              <a:t>abstract</a:t>
            </a:r>
            <a:r>
              <a:rPr lang="en-US" sz="1200" dirty="0"/>
              <a:t> class is subclassed, the subclass usually provides implementations for all of the </a:t>
            </a:r>
            <a:r>
              <a:rPr lang="en-US" sz="1200" dirty="0">
                <a:solidFill>
                  <a:srgbClr val="C00000"/>
                </a:solidFill>
              </a:rPr>
              <a:t>abstract</a:t>
            </a:r>
            <a:r>
              <a:rPr lang="en-US" sz="1200" dirty="0"/>
              <a:t> methods in its parent class. However, if it does not, then the subclass must also be declared </a:t>
            </a:r>
            <a:r>
              <a:rPr lang="en-US" sz="1200" dirty="0">
                <a:solidFill>
                  <a:srgbClr val="C00000"/>
                </a:solidFill>
              </a:rPr>
              <a:t>abstract</a:t>
            </a:r>
            <a:r>
              <a:rPr lang="en-US" sz="1200" dirty="0"/>
              <a:t>.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7" name="Snip Single Corner Rectangle 16"/>
          <p:cNvSpPr/>
          <p:nvPr/>
        </p:nvSpPr>
        <p:spPr>
          <a:xfrm>
            <a:off x="146541" y="2819400"/>
            <a:ext cx="1910859" cy="1600200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Methods </a:t>
            </a:r>
            <a:r>
              <a:rPr lang="en-US" sz="1200" dirty="0"/>
              <a:t>in an interface </a:t>
            </a:r>
            <a:r>
              <a:rPr lang="en-US" sz="1200" dirty="0" smtClean="0"/>
              <a:t>that </a:t>
            </a:r>
            <a:r>
              <a:rPr lang="en-US" sz="1200" dirty="0"/>
              <a:t>are not declared as default or static are implicitly </a:t>
            </a:r>
            <a:r>
              <a:rPr lang="en-US" sz="1200" dirty="0">
                <a:solidFill>
                  <a:srgbClr val="C00000"/>
                </a:solidFill>
              </a:rPr>
              <a:t>abstract</a:t>
            </a:r>
            <a:r>
              <a:rPr lang="en-US" sz="1200" dirty="0"/>
              <a:t>, so the </a:t>
            </a:r>
            <a:r>
              <a:rPr lang="en-US" sz="1200" dirty="0">
                <a:solidFill>
                  <a:srgbClr val="C00000"/>
                </a:solidFill>
              </a:rPr>
              <a:t>abstract</a:t>
            </a:r>
            <a:r>
              <a:rPr lang="en-US" sz="1200" dirty="0"/>
              <a:t> modifier is not used with interface methods. (It can be used, but it is unnecessary.)</a:t>
            </a:r>
          </a:p>
        </p:txBody>
      </p:sp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72891</TotalTime>
  <Words>82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6354</cp:revision>
  <dcterms:created xsi:type="dcterms:W3CDTF">2006-08-16T00:00:00Z</dcterms:created>
  <dcterms:modified xsi:type="dcterms:W3CDTF">2016-01-14T11:55:45Z</dcterms:modified>
</cp:coreProperties>
</file>