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0"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1/7/2016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2" descr="http://www.studentsoftheworld.info/sites/family/img/27501_flower.jpg"/>
          <p:cNvSpPr>
            <a:spLocks noChangeAspect="1" noChangeArrowheads="1"/>
          </p:cNvSpPr>
          <p:nvPr/>
        </p:nvSpPr>
        <p:spPr bwMode="auto">
          <a:xfrm>
            <a:off x="730250"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29000" y="35739"/>
            <a:ext cx="2028826"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Object class </a:t>
            </a:r>
            <a:r>
              <a:rPr lang="en-US" sz="1200" dirty="0" smtClean="0"/>
              <a:t>clone</a:t>
            </a:r>
            <a:r>
              <a:rPr lang="en-US" sz="1200" dirty="0" smtClean="0"/>
              <a:t>() </a:t>
            </a:r>
            <a:r>
              <a:rPr lang="en-US" sz="1200" dirty="0" smtClean="0"/>
              <a:t>method</a:t>
            </a:r>
            <a:endParaRPr lang="en-US" sz="1200" dirty="0"/>
          </a:p>
        </p:txBody>
      </p:sp>
      <p:sp>
        <p:nvSpPr>
          <p:cNvPr id="2" name="TextBox 1"/>
          <p:cNvSpPr txBox="1"/>
          <p:nvPr/>
        </p:nvSpPr>
        <p:spPr>
          <a:xfrm>
            <a:off x="378043" y="591754"/>
            <a:ext cx="8455025" cy="4093428"/>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marL="171450" indent="-171450">
              <a:buFont typeface="Wingdings" pitchFamily="2" charset="2"/>
              <a:buChar char="ü"/>
            </a:pPr>
            <a:r>
              <a:rPr lang="en-US" sz="1000" dirty="0"/>
              <a:t>If a class, or one of its superclasses, implements the </a:t>
            </a:r>
            <a:r>
              <a:rPr lang="en-US" sz="1000" dirty="0">
                <a:solidFill>
                  <a:srgbClr val="C00000"/>
                </a:solidFill>
              </a:rPr>
              <a:t>Cloneable</a:t>
            </a:r>
            <a:r>
              <a:rPr lang="en-US" sz="1000" dirty="0"/>
              <a:t> interface, you can use the </a:t>
            </a:r>
            <a:r>
              <a:rPr lang="en-US" sz="1000" dirty="0">
                <a:solidFill>
                  <a:srgbClr val="C00000"/>
                </a:solidFill>
              </a:rPr>
              <a:t>clone()</a:t>
            </a:r>
            <a:r>
              <a:rPr lang="en-US" sz="1000" dirty="0"/>
              <a:t> method to create a copy from an existing object</a:t>
            </a:r>
            <a:r>
              <a:rPr lang="en-US" sz="1000" dirty="0" smtClean="0"/>
              <a:t>.</a:t>
            </a:r>
          </a:p>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a:t>Object</a:t>
            </a:r>
            <a:r>
              <a:rPr lang="en-US" sz="1000" dirty="0"/>
              <a:t>'s implementation of this method checks to see whether the object on which </a:t>
            </a:r>
            <a:r>
              <a:rPr lang="en-US" sz="1000" dirty="0">
                <a:solidFill>
                  <a:srgbClr val="C00000"/>
                </a:solidFill>
              </a:rPr>
              <a:t>clone()</a:t>
            </a:r>
            <a:r>
              <a:rPr lang="en-US" sz="1000" dirty="0">
                <a:solidFill>
                  <a:srgbClr val="C00000"/>
                </a:solidFill>
              </a:rPr>
              <a:t> </a:t>
            </a:r>
            <a:r>
              <a:rPr lang="en-US" sz="1000" dirty="0"/>
              <a:t>was invoked implements the </a:t>
            </a:r>
            <a:r>
              <a:rPr lang="en-US" sz="1000" dirty="0">
                <a:solidFill>
                  <a:srgbClr val="C00000"/>
                </a:solidFill>
              </a:rPr>
              <a:t>Cloneable</a:t>
            </a:r>
            <a:r>
              <a:rPr lang="en-US" sz="1000" dirty="0"/>
              <a:t> interface. If the object does not, the method throws </a:t>
            </a:r>
            <a:r>
              <a:rPr lang="en-US" sz="1000" dirty="0" smtClean="0"/>
              <a:t>a </a:t>
            </a:r>
            <a:r>
              <a:rPr lang="en-US" sz="1000" dirty="0" smtClean="0">
                <a:solidFill>
                  <a:srgbClr val="C00000"/>
                </a:solidFill>
              </a:rPr>
              <a:t>CloneNotSupportedException</a:t>
            </a:r>
            <a:r>
              <a:rPr lang="en-US" sz="1000" dirty="0"/>
              <a:t> exception.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a:solidFill>
                  <a:srgbClr val="C00000"/>
                </a:solidFill>
              </a:rPr>
              <a:t>clone() </a:t>
            </a:r>
            <a:r>
              <a:rPr lang="en-US" sz="1000" dirty="0"/>
              <a:t>must be declared </a:t>
            </a:r>
            <a:r>
              <a:rPr lang="en-US" sz="1000" dirty="0" smtClean="0"/>
              <a:t>as</a:t>
            </a:r>
            <a:br>
              <a:rPr lang="en-US" sz="1000" dirty="0" smtClean="0"/>
            </a:br>
            <a:endParaRPr lang="en-US" sz="1000" dirty="0"/>
          </a:p>
          <a:p>
            <a:r>
              <a:rPr lang="en-US" sz="1000" dirty="0" smtClean="0"/>
              <a:t>	protected </a:t>
            </a:r>
            <a:r>
              <a:rPr lang="en-US" sz="1000" dirty="0"/>
              <a:t>Object clone() throws CloneNotSupportedException </a:t>
            </a:r>
          </a:p>
          <a:p>
            <a:r>
              <a:rPr lang="en-US" sz="1000" dirty="0" smtClean="0"/>
              <a:t>	</a:t>
            </a:r>
          </a:p>
          <a:p>
            <a:r>
              <a:rPr lang="en-US" sz="1000" dirty="0"/>
              <a:t>	</a:t>
            </a:r>
            <a:r>
              <a:rPr lang="en-US" sz="1000" dirty="0" smtClean="0"/>
              <a:t>or</a:t>
            </a:r>
            <a:r>
              <a:rPr lang="en-US" sz="1000" dirty="0"/>
              <a:t>:</a:t>
            </a:r>
          </a:p>
          <a:p>
            <a:r>
              <a:rPr lang="en-US" sz="1000" dirty="0" smtClean="0"/>
              <a:t>	</a:t>
            </a:r>
          </a:p>
          <a:p>
            <a:r>
              <a:rPr lang="en-US" sz="1000" dirty="0" smtClean="0"/>
              <a:t>                          public </a:t>
            </a:r>
            <a:r>
              <a:rPr lang="en-US" sz="1000" dirty="0"/>
              <a:t>Object clone() throws </a:t>
            </a:r>
            <a:r>
              <a:rPr lang="en-US" sz="1000" dirty="0" smtClean="0"/>
              <a:t>CloneNotSupportedException</a:t>
            </a:r>
            <a:br>
              <a:rPr lang="en-US" sz="1000" dirty="0" smtClean="0"/>
            </a:br>
            <a:r>
              <a:rPr lang="en-US" sz="1000" dirty="0" smtClean="0"/>
              <a:t/>
            </a:r>
            <a:br>
              <a:rPr lang="en-US" sz="1000" dirty="0" smtClean="0"/>
            </a:br>
            <a:r>
              <a:rPr lang="en-US" sz="1000" dirty="0" smtClean="0"/>
              <a:t>	if </a:t>
            </a:r>
            <a:r>
              <a:rPr lang="en-US" sz="1000" dirty="0"/>
              <a:t>you are going to write a </a:t>
            </a:r>
            <a:r>
              <a:rPr lang="en-US" sz="1000" dirty="0"/>
              <a:t>clone()</a:t>
            </a:r>
            <a:r>
              <a:rPr lang="en-US" sz="1000" dirty="0"/>
              <a:t> method to override the one in </a:t>
            </a:r>
            <a:r>
              <a:rPr lang="en-US" sz="1000" dirty="0"/>
              <a:t>Object</a:t>
            </a:r>
            <a:r>
              <a:rPr lang="en-US" sz="1000" dirty="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If the object on which </a:t>
            </a:r>
            <a:r>
              <a:rPr lang="en-US" sz="1000" dirty="0">
                <a:solidFill>
                  <a:srgbClr val="C00000"/>
                </a:solidFill>
              </a:rPr>
              <a:t>clone()</a:t>
            </a:r>
            <a:r>
              <a:rPr lang="en-US" sz="1000" dirty="0"/>
              <a:t> was invoked does implement the </a:t>
            </a:r>
            <a:r>
              <a:rPr lang="en-US" sz="1000" dirty="0">
                <a:solidFill>
                  <a:srgbClr val="C00000"/>
                </a:solidFill>
              </a:rPr>
              <a:t>Cloneable</a:t>
            </a:r>
            <a:r>
              <a:rPr lang="en-US" sz="1000" dirty="0"/>
              <a:t> interface, </a:t>
            </a:r>
            <a:r>
              <a:rPr lang="en-US" sz="1000" dirty="0"/>
              <a:t>Object</a:t>
            </a:r>
            <a:r>
              <a:rPr lang="en-US" sz="1000" dirty="0"/>
              <a:t>'s implementation of the </a:t>
            </a:r>
            <a:r>
              <a:rPr lang="en-US" sz="1000" dirty="0">
                <a:solidFill>
                  <a:srgbClr val="C00000"/>
                </a:solidFill>
              </a:rPr>
              <a:t>clone()</a:t>
            </a:r>
            <a:r>
              <a:rPr lang="en-US" sz="1000" dirty="0">
                <a:solidFill>
                  <a:srgbClr val="C00000"/>
                </a:solidFill>
              </a:rPr>
              <a:t> </a:t>
            </a:r>
            <a:r>
              <a:rPr lang="en-US" sz="1000" dirty="0"/>
              <a:t>method creates an object of the same class as the original object and initializes the new object's member variables to have the same values as the original object's corresponding member variables</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simplest way to make your class cloneable is to add </a:t>
            </a:r>
            <a:r>
              <a:rPr lang="en-US" sz="1000" dirty="0"/>
              <a:t>implements </a:t>
            </a:r>
            <a:r>
              <a:rPr lang="en-US" sz="1000" dirty="0">
                <a:solidFill>
                  <a:srgbClr val="C00000"/>
                </a:solidFill>
              </a:rPr>
              <a:t>Cloneable</a:t>
            </a:r>
            <a:r>
              <a:rPr lang="en-US" sz="1000" dirty="0"/>
              <a:t> to your class's declaration. then your objects can invoke the </a:t>
            </a:r>
            <a:r>
              <a:rPr lang="en-US" sz="1000" dirty="0">
                <a:solidFill>
                  <a:srgbClr val="C00000"/>
                </a:solidFill>
              </a:rPr>
              <a:t>clone()</a:t>
            </a:r>
            <a:r>
              <a:rPr lang="en-US" sz="1000" dirty="0"/>
              <a:t> method</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For some classes, the default behavior of </a:t>
            </a:r>
            <a:r>
              <a:rPr lang="en-US" sz="1000" dirty="0"/>
              <a:t>Object</a:t>
            </a:r>
            <a:r>
              <a:rPr lang="en-US" sz="1000" dirty="0"/>
              <a:t>'s </a:t>
            </a:r>
            <a:r>
              <a:rPr lang="en-US" sz="1000" dirty="0">
                <a:solidFill>
                  <a:srgbClr val="C00000"/>
                </a:solidFill>
              </a:rPr>
              <a:t>clone()</a:t>
            </a:r>
            <a:r>
              <a:rPr lang="en-US" sz="1000" dirty="0"/>
              <a:t> method works just fine. If, however, an object contains a reference to an external object, say </a:t>
            </a:r>
            <a:r>
              <a:rPr lang="en-US" sz="1000" dirty="0"/>
              <a:t>ObjExternal</a:t>
            </a:r>
            <a:r>
              <a:rPr lang="en-US" sz="1000" dirty="0"/>
              <a:t>, you may need to override </a:t>
            </a:r>
            <a:r>
              <a:rPr lang="en-US" sz="1000" dirty="0">
                <a:solidFill>
                  <a:srgbClr val="C00000"/>
                </a:solidFill>
              </a:rPr>
              <a:t>clone()</a:t>
            </a:r>
            <a:r>
              <a:rPr lang="en-US" sz="1000" dirty="0">
                <a:solidFill>
                  <a:srgbClr val="C00000"/>
                </a:solidFill>
              </a:rPr>
              <a:t> </a:t>
            </a:r>
            <a:r>
              <a:rPr lang="en-US" sz="1000" dirty="0"/>
              <a:t>to get correct behavior. Otherwise, a change in </a:t>
            </a:r>
            <a:r>
              <a:rPr lang="en-US" sz="1000" dirty="0"/>
              <a:t>ObjExternal</a:t>
            </a:r>
            <a:r>
              <a:rPr lang="en-US" sz="1000" dirty="0"/>
              <a:t> made by one object will be visible in its clone also. This means that the original object and its clone are not independent—to decouple them, you must override </a:t>
            </a:r>
            <a:r>
              <a:rPr lang="en-US" sz="1000" dirty="0">
                <a:solidFill>
                  <a:srgbClr val="C00000"/>
                </a:solidFill>
              </a:rPr>
              <a:t>clone()</a:t>
            </a:r>
            <a:r>
              <a:rPr lang="en-US" sz="1000" dirty="0">
                <a:solidFill>
                  <a:srgbClr val="C00000"/>
                </a:solidFill>
              </a:rPr>
              <a:t> </a:t>
            </a:r>
            <a:r>
              <a:rPr lang="en-US" sz="1000" dirty="0"/>
              <a:t>so that it clones the object </a:t>
            </a:r>
            <a:r>
              <a:rPr lang="en-US" sz="1000" i="1" dirty="0"/>
              <a:t>and</a:t>
            </a:r>
            <a:r>
              <a:rPr lang="en-US" sz="1000" dirty="0"/>
              <a:t> </a:t>
            </a:r>
            <a:r>
              <a:rPr lang="en-US" sz="1000" dirty="0"/>
              <a:t>ObjExternal</a:t>
            </a:r>
            <a:r>
              <a:rPr lang="en-US" sz="1000" dirty="0"/>
              <a:t>. Then the original object references </a:t>
            </a:r>
            <a:r>
              <a:rPr lang="en-US" sz="1000" dirty="0"/>
              <a:t>ObjExternal</a:t>
            </a:r>
            <a:r>
              <a:rPr lang="en-US" sz="1000" dirty="0"/>
              <a:t> and the clone references a clone of </a:t>
            </a:r>
            <a:r>
              <a:rPr lang="en-US" sz="1000" dirty="0"/>
              <a:t>ObjExternal</a:t>
            </a:r>
            <a:r>
              <a:rPr lang="en-US" sz="1000" dirty="0"/>
              <a:t>, so that the object and its clone are truly independent.</a:t>
            </a:r>
            <a:endParaRPr lang="en-US" sz="1000" dirty="0"/>
          </a:p>
        </p:txBody>
      </p:sp>
    </p:spTree>
    <p:extLst>
      <p:ext uri="{BB962C8B-B14F-4D97-AF65-F5344CB8AC3E}">
        <p14:creationId xmlns:p14="http://schemas.microsoft.com/office/powerpoint/2010/main" val="411612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72819</TotalTime>
  <Words>18</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6327</cp:revision>
  <dcterms:created xsi:type="dcterms:W3CDTF">2006-08-16T00:00:00Z</dcterms:created>
  <dcterms:modified xsi:type="dcterms:W3CDTF">2016-01-07T10:10:48Z</dcterms:modified>
</cp:coreProperties>
</file>