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25"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9/8/2016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9/8/2016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35739"/>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Serialization </a:t>
            </a:r>
            <a:r>
              <a:rPr lang="en-US" sz="1200" dirty="0" smtClean="0"/>
              <a:t>vs. </a:t>
            </a:r>
            <a:r>
              <a:rPr lang="en-US" sz="1200" dirty="0"/>
              <a:t>Externalization</a:t>
            </a:r>
          </a:p>
        </p:txBody>
      </p:sp>
      <p:sp>
        <p:nvSpPr>
          <p:cNvPr id="11"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515609788"/>
              </p:ext>
            </p:extLst>
          </p:nvPr>
        </p:nvGraphicFramePr>
        <p:xfrm>
          <a:off x="307975" y="762000"/>
          <a:ext cx="8607426" cy="3169285"/>
        </p:xfrm>
        <a:graphic>
          <a:graphicData uri="http://schemas.openxmlformats.org/drawingml/2006/table">
            <a:tbl>
              <a:tblPr firstRow="1" bandRow="1">
                <a:tableStyleId>{8799B23B-EC83-4686-B30A-512413B5E67A}</a:tableStyleId>
              </a:tblPr>
              <a:tblGrid>
                <a:gridCol w="4303713"/>
                <a:gridCol w="4303713"/>
              </a:tblGrid>
              <a:tr h="370840">
                <a:tc>
                  <a:txBody>
                    <a:bodyPr/>
                    <a:lstStyle/>
                    <a:p>
                      <a:pPr algn="ctr"/>
                      <a:r>
                        <a:rPr lang="en-US" sz="1200" kern="1200" dirty="0" smtClean="0">
                          <a:effectLst/>
                        </a:rPr>
                        <a:t>Serialization</a:t>
                      </a:r>
                      <a:endParaRPr lang="en-US" sz="1200" dirty="0"/>
                    </a:p>
                  </a:txBody>
                  <a:tcPr>
                    <a:solidFill>
                      <a:schemeClr val="accent3">
                        <a:lumMod val="20000"/>
                        <a:lumOff val="80000"/>
                      </a:schemeClr>
                    </a:solidFill>
                  </a:tcPr>
                </a:tc>
                <a:tc>
                  <a:txBody>
                    <a:bodyPr/>
                    <a:lstStyle/>
                    <a:p>
                      <a:pPr algn="ctr"/>
                      <a:r>
                        <a:rPr lang="en-US" sz="1200" kern="1200" dirty="0" smtClean="0">
                          <a:effectLst/>
                        </a:rPr>
                        <a:t>Externalization</a:t>
                      </a:r>
                      <a:endParaRPr lang="en-US" sz="1200" dirty="0"/>
                    </a:p>
                  </a:txBody>
                  <a:tcPr>
                    <a:solidFill>
                      <a:schemeClr val="accent3">
                        <a:lumMod val="20000"/>
                        <a:lumOff val="80000"/>
                      </a:schemeClr>
                    </a:solidFill>
                  </a:tcPr>
                </a:tc>
              </a:tr>
              <a:tr h="370840">
                <a:tc>
                  <a:txBody>
                    <a:bodyPr/>
                    <a:lstStyle/>
                    <a:p>
                      <a:pPr algn="l"/>
                      <a:r>
                        <a:rPr lang="en-US" sz="1200" kern="1200" dirty="0" smtClean="0">
                          <a:effectLst/>
                        </a:rPr>
                        <a:t>In Serialization, entire object will be serialized. </a:t>
                      </a:r>
                      <a:endParaRPr lang="en-US" sz="1200" dirty="0">
                        <a:effectLst/>
                      </a:endParaRPr>
                    </a:p>
                  </a:txBody>
                  <a:tcPr marL="66675" marR="66675" marT="28575" marB="19050" anchor="ctr"/>
                </a:tc>
                <a:tc>
                  <a:txBody>
                    <a:bodyPr/>
                    <a:lstStyle/>
                    <a:p>
                      <a:pPr algn="l"/>
                      <a:r>
                        <a:rPr lang="en-US" sz="1200" kern="1200" dirty="0" smtClean="0">
                          <a:effectLst/>
                        </a:rPr>
                        <a:t>In Externalization, based on the requirement either full object or part of the object will be serialized.</a:t>
                      </a:r>
                      <a:endParaRPr lang="en-US" sz="1200" dirty="0">
                        <a:effectLst/>
                      </a:endParaRPr>
                    </a:p>
                  </a:txBody>
                  <a:tcPr marL="66675" marR="66675" marT="28575" marB="19050" anchor="ctr"/>
                </a:tc>
              </a:tr>
              <a:tr h="370840">
                <a:tc>
                  <a:txBody>
                    <a:bodyPr/>
                    <a:lstStyle/>
                    <a:p>
                      <a:pPr algn="l"/>
                      <a:r>
                        <a:rPr lang="en-US" sz="1200" kern="1200" dirty="0" smtClean="0">
                          <a:effectLst/>
                        </a:rPr>
                        <a:t>In Serialization, JVM will have complete control in serializing the object.</a:t>
                      </a:r>
                      <a:endParaRPr lang="en-US" sz="1200" dirty="0">
                        <a:effectLst/>
                      </a:endParaRPr>
                    </a:p>
                  </a:txBody>
                  <a:tcPr marL="66675" marR="66675" marT="28575" marB="19050" anchor="ctr"/>
                </a:tc>
                <a:tc>
                  <a:txBody>
                    <a:bodyPr/>
                    <a:lstStyle/>
                    <a:p>
                      <a:pPr algn="l"/>
                      <a:r>
                        <a:rPr lang="en-US" sz="1200" kern="1200" dirty="0" smtClean="0">
                          <a:effectLst/>
                        </a:rPr>
                        <a:t>In Externalization, programmer will have complete control in serializing the object.</a:t>
                      </a:r>
                      <a:endParaRPr lang="en-US" sz="1200" dirty="0">
                        <a:effectLst/>
                      </a:endParaRPr>
                    </a:p>
                  </a:txBody>
                  <a:tcPr marL="66675" marR="66675" marT="28575" marB="19050" anchor="ctr"/>
                </a:tc>
              </a:tr>
              <a:tr h="370840">
                <a:tc>
                  <a:txBody>
                    <a:bodyPr/>
                    <a:lstStyle/>
                    <a:p>
                      <a:pPr algn="l"/>
                      <a:r>
                        <a:rPr lang="en-US" sz="1200" kern="1200" dirty="0" smtClean="0">
                          <a:effectLst/>
                        </a:rPr>
                        <a:t>Serializable is a marker interface so it doesn’t contain any methods. </a:t>
                      </a:r>
                      <a:endParaRPr lang="en-US" sz="1200" dirty="0">
                        <a:effectLst/>
                      </a:endParaRPr>
                    </a:p>
                  </a:txBody>
                  <a:tcPr marL="66675" marR="66675" marT="28575" marB="19050" anchor="ctr"/>
                </a:tc>
                <a:tc>
                  <a:txBody>
                    <a:bodyPr/>
                    <a:lstStyle/>
                    <a:p>
                      <a:pPr algn="l"/>
                      <a:r>
                        <a:rPr lang="en-US" sz="1200" kern="1200" dirty="0" smtClean="0">
                          <a:effectLst/>
                        </a:rPr>
                        <a:t>Externalizable contain two methods i.e writeExternal and readExternal.</a:t>
                      </a:r>
                      <a:endParaRPr lang="en-US" sz="1200" dirty="0">
                        <a:effectLst/>
                      </a:endParaRPr>
                    </a:p>
                  </a:txBody>
                  <a:tcPr marL="66675" marR="66675" marT="28575" marB="19050" anchor="ctr"/>
                </a:tc>
              </a:tr>
              <a:tr h="370840">
                <a:tc>
                  <a:txBody>
                    <a:bodyPr/>
                    <a:lstStyle/>
                    <a:p>
                      <a:pPr algn="l"/>
                      <a:r>
                        <a:rPr lang="en-US" sz="1200" kern="1200" dirty="0" smtClean="0">
                          <a:effectLst/>
                        </a:rPr>
                        <a:t>If we implement Serializable interface, then during deserialization new object will not be created by executing any constructor. </a:t>
                      </a:r>
                      <a:endParaRPr lang="en-US" sz="1200" dirty="0">
                        <a:effectLst/>
                      </a:endParaRPr>
                    </a:p>
                  </a:txBody>
                  <a:tcPr marL="66675" marR="66675" marT="28575" marB="19050" anchor="ctr"/>
                </a:tc>
                <a:tc>
                  <a:txBody>
                    <a:bodyPr/>
                    <a:lstStyle/>
                    <a:p>
                      <a:pPr algn="l"/>
                      <a:r>
                        <a:rPr lang="en-US" sz="1200" kern="1200" dirty="0" smtClean="0">
                          <a:effectLst/>
                        </a:rPr>
                        <a:t>if we implement Externalizable interface, then during deserialization new object will be created by executing No-arg Constructor.</a:t>
                      </a:r>
                      <a:endParaRPr lang="en-US" sz="1200" dirty="0">
                        <a:effectLst/>
                      </a:endParaRPr>
                    </a:p>
                  </a:txBody>
                  <a:tcPr marL="66675" marR="66675" marT="28575" marB="19050" anchor="ctr"/>
                </a:tc>
              </a:tr>
              <a:tr h="370840">
                <a:tc>
                  <a:txBody>
                    <a:bodyPr/>
                    <a:lstStyle/>
                    <a:p>
                      <a:pPr algn="l"/>
                      <a:r>
                        <a:rPr lang="en-US" sz="1200" kern="1200" dirty="0" smtClean="0">
                          <a:effectLst/>
                        </a:rPr>
                        <a:t>In Serializable interface, Serialization won’t happen if we declare a variable with transient keyword. So transient keyword play a major role in Serializable interface.</a:t>
                      </a:r>
                      <a:endParaRPr lang="en-US" sz="1200" dirty="0">
                        <a:effectLst/>
                      </a:endParaRPr>
                    </a:p>
                  </a:txBody>
                  <a:tcPr marL="66675" marR="66675" marT="28575" marB="19050" anchor="ctr"/>
                </a:tc>
                <a:tc>
                  <a:txBody>
                    <a:bodyPr/>
                    <a:lstStyle/>
                    <a:p>
                      <a:pPr algn="l"/>
                      <a:r>
                        <a:rPr lang="en-US" sz="1200" kern="1200" dirty="0" smtClean="0">
                          <a:effectLst/>
                        </a:rPr>
                        <a:t>In Externalizable interface developers will have the complete control, so even if he declared variable with transient keyword and write that variable value in writeExternal method, then that variable state also will be serialized. So transient keyword doesn’t play any role in Externalizable interface.</a:t>
                      </a:r>
                      <a:endParaRPr lang="en-US" sz="1200" dirty="0">
                        <a:effectLst/>
                      </a:endParaRPr>
                    </a:p>
                  </a:txBody>
                  <a:tcPr marL="66675" marR="66675" marT="28575" marB="19050" anchor="ctr"/>
                </a:tc>
              </a:tr>
            </a:tbl>
          </a:graphicData>
        </a:graphic>
      </p:graphicFrame>
    </p:spTree>
    <p:extLst>
      <p:ext uri="{BB962C8B-B14F-4D97-AF65-F5344CB8AC3E}">
        <p14:creationId xmlns:p14="http://schemas.microsoft.com/office/powerpoint/2010/main" val="14721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78619</TotalTime>
  <Words>196</Words>
  <Application>Microsoft Office PowerPoint</Application>
  <PresentationFormat>Custom</PresentationFormat>
  <Paragraphs>14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7697</cp:revision>
  <dcterms:created xsi:type="dcterms:W3CDTF">2006-08-16T00:00:00Z</dcterms:created>
  <dcterms:modified xsi:type="dcterms:W3CDTF">2016-09-08T07:33:54Z</dcterms:modified>
</cp:coreProperties>
</file>